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0" r:id="rId4"/>
    <p:sldId id="264" r:id="rId5"/>
    <p:sldId id="269" r:id="rId6"/>
    <p:sldId id="272" r:id="rId7"/>
    <p:sldId id="270" r:id="rId8"/>
    <p:sldId id="273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8"/>
    <p:restoredTop sz="82401" autoAdjust="0"/>
  </p:normalViewPr>
  <p:slideViewPr>
    <p:cSldViewPr snapToGrid="0">
      <p:cViewPr varScale="1">
        <p:scale>
          <a:sx n="104" d="100"/>
          <a:sy n="104" d="100"/>
        </p:scale>
        <p:origin x="8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6C685-1E9C-40AA-BB2F-156873375CF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60401BB-AEAF-431E-AFAF-E108854AB1EA}">
      <dgm:prSet phldrT="[Texte]" custT="1"/>
      <dgm:spPr/>
      <dgm:t>
        <a:bodyPr/>
        <a:lstStyle/>
        <a:p>
          <a:r>
            <a:rPr lang="fr-FR" sz="2800" i="0" dirty="0">
              <a:latin typeface="Arial" panose="020B0604020202020204" pitchFamily="34" charset="0"/>
              <a:cs typeface="Arial" panose="020B0604020202020204" pitchFamily="34" charset="0"/>
            </a:rPr>
            <a:t>Evolution de la dette publique des pays en voie de développement </a:t>
          </a:r>
        </a:p>
      </dgm:t>
    </dgm:pt>
    <dgm:pt modelId="{EE257F4C-7B94-4642-99E4-46CCBC56A409}" type="parTrans" cxnId="{734FC1B0-5CB0-42DF-B03D-1C4C875D13F0}">
      <dgm:prSet/>
      <dgm:spPr/>
      <dgm:t>
        <a:bodyPr/>
        <a:lstStyle/>
        <a:p>
          <a:endParaRPr lang="fr-FR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85B8C9-69B5-4DD6-B94B-8F2FA55E1ABC}" type="sibTrans" cxnId="{734FC1B0-5CB0-42DF-B03D-1C4C875D13F0}">
      <dgm:prSet/>
      <dgm:spPr/>
      <dgm:t>
        <a:bodyPr/>
        <a:lstStyle/>
        <a:p>
          <a:endParaRPr lang="fr-FR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C078E0-35A9-433B-9618-4E58412EA17A}">
      <dgm:prSet phldrT="[Texte]"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Augmentation de la dette des pays en voie de développement</a:t>
          </a:r>
        </a:p>
      </dgm:t>
    </dgm:pt>
    <dgm:pt modelId="{25B7D346-523A-4BE5-B09F-6C6212C3052D}" type="parTrans" cxnId="{56EE1EF5-2AA4-4ECD-9591-C25EF17C7755}">
      <dgm:prSet/>
      <dgm:spPr/>
      <dgm:t>
        <a:bodyPr/>
        <a:lstStyle/>
        <a:p>
          <a:endParaRPr lang="fr-FR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94B0C-C663-49F9-9565-92DE5E80985F}" type="sibTrans" cxnId="{56EE1EF5-2AA4-4ECD-9591-C25EF17C7755}">
      <dgm:prSet/>
      <dgm:spPr/>
      <dgm:t>
        <a:bodyPr/>
        <a:lstStyle/>
        <a:p>
          <a:endParaRPr lang="fr-FR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0E5117-CF79-45EB-8B1C-8709DF265AA9}">
      <dgm:prSet phldrT="[Texte]" custT="1"/>
      <dgm:spPr/>
      <dgm:t>
        <a:bodyPr/>
        <a:lstStyle/>
        <a:p>
          <a:r>
            <a:rPr lang="fr-FR" sz="2800" i="0" kern="1200" dirty="0">
              <a:latin typeface="Arial" panose="020B0604020202020204" pitchFamily="34" charset="0"/>
              <a:cs typeface="Arial" panose="020B0604020202020204" pitchFamily="34" charset="0"/>
            </a:rPr>
            <a:t>Crises liées à la gestion de la dette </a:t>
          </a:r>
        </a:p>
      </dgm:t>
    </dgm:pt>
    <dgm:pt modelId="{975990D3-C3B1-4D72-9A90-044D85680B3E}" type="parTrans" cxnId="{18A022A6-8D6D-4D57-86CB-267A8A26946E}">
      <dgm:prSet/>
      <dgm:spPr/>
      <dgm:t>
        <a:bodyPr/>
        <a:lstStyle/>
        <a:p>
          <a:endParaRPr lang="fr-FR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8BC12-6FFD-44D4-92BD-1B714BE87F85}" type="sibTrans" cxnId="{18A022A6-8D6D-4D57-86CB-267A8A26946E}">
      <dgm:prSet/>
      <dgm:spPr/>
      <dgm:t>
        <a:bodyPr/>
        <a:lstStyle/>
        <a:p>
          <a:endParaRPr lang="fr-FR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97280-E748-40FD-B54E-4AA60B7E0ACE}">
      <dgm:prSet phldrT="[Texte]" custT="1"/>
      <dgm:spPr/>
      <dgm:t>
        <a:bodyPr/>
        <a:lstStyle/>
        <a:p>
          <a:endParaRPr lang="fr-FR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A3B585-2F45-4E40-9040-3A1C34D1CC78}" type="parTrans" cxnId="{710F7900-1FE7-465E-B5A2-4574D3B56523}">
      <dgm:prSet/>
      <dgm:spPr/>
      <dgm:t>
        <a:bodyPr/>
        <a:lstStyle/>
        <a:p>
          <a:endParaRPr lang="fr-FR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64A64B-82CE-4A11-80CE-1E5AFF265EE9}" type="sibTrans" cxnId="{710F7900-1FE7-465E-B5A2-4574D3B56523}">
      <dgm:prSet/>
      <dgm:spPr/>
      <dgm:t>
        <a:bodyPr/>
        <a:lstStyle/>
        <a:p>
          <a:endParaRPr lang="fr-FR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F95504-136A-489A-8CD0-D0131569B7AA}">
      <dgm:prSet phldrT="[Texte]" custT="1"/>
      <dgm:spPr/>
      <dgm:t>
        <a:bodyPr/>
        <a:lstStyle/>
        <a:p>
          <a:r>
            <a:rPr lang="fr-FR" sz="2800" i="0" dirty="0">
              <a:latin typeface="Arial" panose="020B0604020202020204" pitchFamily="34" charset="0"/>
              <a:cs typeface="Arial" panose="020B0604020202020204" pitchFamily="34" charset="0"/>
            </a:rPr>
            <a:t>Changement du paysage des partenaires</a:t>
          </a:r>
        </a:p>
      </dgm:t>
    </dgm:pt>
    <dgm:pt modelId="{2CA23DD9-7698-46DF-8201-95C2908ABDE7}" type="parTrans" cxnId="{F69BC319-2E8B-4BE3-A70B-B4FC93EBB428}">
      <dgm:prSet/>
      <dgm:spPr/>
      <dgm:t>
        <a:bodyPr/>
        <a:lstStyle/>
        <a:p>
          <a:endParaRPr lang="fr-FR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A46B06-0533-42C8-87D0-8A182CC044C0}" type="sibTrans" cxnId="{F69BC319-2E8B-4BE3-A70B-B4FC93EBB428}">
      <dgm:prSet/>
      <dgm:spPr/>
      <dgm:t>
        <a:bodyPr/>
        <a:lstStyle/>
        <a:p>
          <a:endParaRPr lang="fr-FR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90D891-D756-41AC-AA9B-54E6A2B348C1}">
      <dgm:prSet phldrT="[Texte]"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nouveaux partenaires et nouvelles conditions </a:t>
          </a:r>
        </a:p>
      </dgm:t>
    </dgm:pt>
    <dgm:pt modelId="{0000F437-C00D-4C50-8C11-03E7839CFA84}" type="parTrans" cxnId="{45E7A9AE-5D4B-4DD2-8238-2DD0B7E4771D}">
      <dgm:prSet/>
      <dgm:spPr/>
      <dgm:t>
        <a:bodyPr/>
        <a:lstStyle/>
        <a:p>
          <a:endParaRPr lang="fr-FR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71BFA-2A5B-48E4-91AC-0A5DBBCF9F00}" type="sibTrans" cxnId="{45E7A9AE-5D4B-4DD2-8238-2DD0B7E4771D}">
      <dgm:prSet/>
      <dgm:spPr/>
      <dgm:t>
        <a:bodyPr/>
        <a:lstStyle/>
        <a:p>
          <a:endParaRPr lang="fr-FR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E6C010-40E4-4153-B395-23A7DAFA5922}">
      <dgm:prSet phldrT="[Texte]"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Cas du Mozambique (2016)</a:t>
          </a:r>
        </a:p>
      </dgm:t>
    </dgm:pt>
    <dgm:pt modelId="{9B2A7DBA-B72A-4ACE-91F3-874EF4265A40}" type="parTrans" cxnId="{54D19A86-8379-42D5-8C85-BA6D3CD4225E}">
      <dgm:prSet/>
      <dgm:spPr/>
      <dgm:t>
        <a:bodyPr/>
        <a:lstStyle/>
        <a:p>
          <a:endParaRPr lang="fr-FR"/>
        </a:p>
      </dgm:t>
    </dgm:pt>
    <dgm:pt modelId="{E0F057D4-58FA-4D08-8318-4257E526B84D}" type="sibTrans" cxnId="{54D19A86-8379-42D5-8C85-BA6D3CD4225E}">
      <dgm:prSet/>
      <dgm:spPr/>
      <dgm:t>
        <a:bodyPr/>
        <a:lstStyle/>
        <a:p>
          <a:endParaRPr lang="fr-FR"/>
        </a:p>
      </dgm:t>
    </dgm:pt>
    <dgm:pt modelId="{E4BBC8CA-8CC7-4E7C-B769-FA8852C75D83}">
      <dgm:prSet phldrT="[Texte]"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Soutenabilité de la dette</a:t>
          </a:r>
        </a:p>
      </dgm:t>
    </dgm:pt>
    <dgm:pt modelId="{8B48C34B-F496-42F7-B0C9-8E2669A0E6AB}" type="parTrans" cxnId="{FFD4C9AA-3791-4D30-A11C-8B64851C064A}">
      <dgm:prSet/>
      <dgm:spPr/>
      <dgm:t>
        <a:bodyPr/>
        <a:lstStyle/>
        <a:p>
          <a:endParaRPr lang="fr-FR"/>
        </a:p>
      </dgm:t>
    </dgm:pt>
    <dgm:pt modelId="{AFBC6B87-06E9-4326-AEB6-E7112D0BD39E}" type="sibTrans" cxnId="{FFD4C9AA-3791-4D30-A11C-8B64851C064A}">
      <dgm:prSet/>
      <dgm:spPr/>
      <dgm:t>
        <a:bodyPr/>
        <a:lstStyle/>
        <a:p>
          <a:endParaRPr lang="fr-FR"/>
        </a:p>
      </dgm:t>
    </dgm:pt>
    <dgm:pt modelId="{7C50072D-8CF9-48E0-A3E8-A0065622D1A1}">
      <dgm:prSet phldrT="[Texte]"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Évolution du portefeuille de la dette</a:t>
          </a:r>
        </a:p>
      </dgm:t>
    </dgm:pt>
    <dgm:pt modelId="{0EE7F794-C56E-485E-961D-28CC8EA1C4CD}" type="parTrans" cxnId="{E9B23B1D-47A0-4E35-AC10-73E0F652A35A}">
      <dgm:prSet/>
      <dgm:spPr/>
      <dgm:t>
        <a:bodyPr/>
        <a:lstStyle/>
        <a:p>
          <a:endParaRPr lang="fr-FR"/>
        </a:p>
      </dgm:t>
    </dgm:pt>
    <dgm:pt modelId="{57164BC2-9661-4585-8BC7-D9333CD46CEE}" type="sibTrans" cxnId="{E9B23B1D-47A0-4E35-AC10-73E0F652A35A}">
      <dgm:prSet/>
      <dgm:spPr/>
      <dgm:t>
        <a:bodyPr/>
        <a:lstStyle/>
        <a:p>
          <a:endParaRPr lang="fr-FR"/>
        </a:p>
      </dgm:t>
    </dgm:pt>
    <dgm:pt modelId="{D7643AC4-BCC0-4DEB-B304-CFC49276254C}">
      <dgm:prSet phldrT="[Texte]" custT="1"/>
      <dgm:spPr/>
      <dgm:t>
        <a:bodyPr/>
        <a:lstStyle/>
        <a:p>
          <a:endParaRPr lang="fr-F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3AC5F5-E2EF-4440-8A6E-F7840535964E}" type="parTrans" cxnId="{A2911E61-59C1-43C6-BC0C-367E758BFC15}">
      <dgm:prSet/>
      <dgm:spPr/>
      <dgm:t>
        <a:bodyPr/>
        <a:lstStyle/>
        <a:p>
          <a:endParaRPr lang="fr-FR"/>
        </a:p>
      </dgm:t>
    </dgm:pt>
    <dgm:pt modelId="{70F24F39-D225-4B12-93DA-70A7A19109DD}" type="sibTrans" cxnId="{A2911E61-59C1-43C6-BC0C-367E758BFC15}">
      <dgm:prSet/>
      <dgm:spPr/>
      <dgm:t>
        <a:bodyPr/>
        <a:lstStyle/>
        <a:p>
          <a:endParaRPr lang="fr-FR"/>
        </a:p>
      </dgm:t>
    </dgm:pt>
    <dgm:pt modelId="{C52AE389-C042-43B0-A789-38F891C7B5E7}">
      <dgm:prSet phldrT="[Texte]" custT="1"/>
      <dgm:spPr/>
      <dgm:t>
        <a:bodyPr/>
        <a:lstStyle/>
        <a:p>
          <a:endParaRPr lang="fr-FR" sz="24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C77FF3BD-B391-449F-9009-BB3A30ACED05}" type="parTrans" cxnId="{81EFB707-51A8-4BD2-9FFC-84C56D3CE444}">
      <dgm:prSet/>
      <dgm:spPr/>
      <dgm:t>
        <a:bodyPr/>
        <a:lstStyle/>
        <a:p>
          <a:endParaRPr lang="fr-FR"/>
        </a:p>
      </dgm:t>
    </dgm:pt>
    <dgm:pt modelId="{3A79417B-1C4F-4D3A-9B9F-CB7B2C0A3CFD}" type="sibTrans" cxnId="{81EFB707-51A8-4BD2-9FFC-84C56D3CE444}">
      <dgm:prSet/>
      <dgm:spPr/>
      <dgm:t>
        <a:bodyPr/>
        <a:lstStyle/>
        <a:p>
          <a:endParaRPr lang="fr-FR"/>
        </a:p>
      </dgm:t>
    </dgm:pt>
    <dgm:pt modelId="{285F1310-3DCE-491D-ACD2-526BD45BCB56}" type="pres">
      <dgm:prSet presAssocID="{3E26C685-1E9C-40AA-BB2F-156873375CFC}" presName="Name0" presStyleCnt="0">
        <dgm:presLayoutVars>
          <dgm:dir/>
          <dgm:animLvl val="lvl"/>
          <dgm:resizeHandles val="exact"/>
        </dgm:presLayoutVars>
      </dgm:prSet>
      <dgm:spPr/>
    </dgm:pt>
    <dgm:pt modelId="{EFCD77AB-8CAD-4F89-AB12-69F3CBB1173D}" type="pres">
      <dgm:prSet presAssocID="{560401BB-AEAF-431E-AFAF-E108854AB1EA}" presName="composite" presStyleCnt="0"/>
      <dgm:spPr/>
    </dgm:pt>
    <dgm:pt modelId="{DEE9D488-1FE3-4B94-A5DD-68C918ABF99F}" type="pres">
      <dgm:prSet presAssocID="{560401BB-AEAF-431E-AFAF-E108854AB1EA}" presName="parTx" presStyleLbl="alignNode1" presStyleIdx="0" presStyleCnt="3" custScaleX="131724" custScaleY="124662" custLinFactNeighborX="-335" custLinFactNeighborY="-23869">
        <dgm:presLayoutVars>
          <dgm:chMax val="0"/>
          <dgm:chPref val="0"/>
          <dgm:bulletEnabled val="1"/>
        </dgm:presLayoutVars>
      </dgm:prSet>
      <dgm:spPr/>
    </dgm:pt>
    <dgm:pt modelId="{3EEFC198-4651-4D7E-9DC5-DC1B09461882}" type="pres">
      <dgm:prSet presAssocID="{560401BB-AEAF-431E-AFAF-E108854AB1EA}" presName="desTx" presStyleLbl="alignAccFollowNode1" presStyleIdx="0" presStyleCnt="3" custScaleX="130679" custLinFactNeighborX="1731" custLinFactNeighborY="-3510">
        <dgm:presLayoutVars>
          <dgm:bulletEnabled val="1"/>
        </dgm:presLayoutVars>
      </dgm:prSet>
      <dgm:spPr/>
    </dgm:pt>
    <dgm:pt modelId="{FEF2B776-7299-4418-B75A-819FD94C63C6}" type="pres">
      <dgm:prSet presAssocID="{5285B8C9-69B5-4DD6-B94B-8F2FA55E1ABC}" presName="space" presStyleCnt="0"/>
      <dgm:spPr/>
    </dgm:pt>
    <dgm:pt modelId="{421DE632-1675-440A-B992-6CA56BDFF658}" type="pres">
      <dgm:prSet presAssocID="{8C0E5117-CF79-45EB-8B1C-8709DF265AA9}" presName="composite" presStyleCnt="0"/>
      <dgm:spPr/>
    </dgm:pt>
    <dgm:pt modelId="{BA076087-C2E5-47B5-92B9-BC262F9D97A3}" type="pres">
      <dgm:prSet presAssocID="{8C0E5117-CF79-45EB-8B1C-8709DF265AA9}" presName="parTx" presStyleLbl="alignNode1" presStyleIdx="1" presStyleCnt="3" custScaleX="121480" custScaleY="137030" custLinFactNeighborY="-51616">
        <dgm:presLayoutVars>
          <dgm:chMax val="0"/>
          <dgm:chPref val="0"/>
          <dgm:bulletEnabled val="1"/>
        </dgm:presLayoutVars>
      </dgm:prSet>
      <dgm:spPr/>
    </dgm:pt>
    <dgm:pt modelId="{A8CC5F19-D614-4DE5-9951-DBAB1BA77FD8}" type="pres">
      <dgm:prSet presAssocID="{8C0E5117-CF79-45EB-8B1C-8709DF265AA9}" presName="desTx" presStyleLbl="alignAccFollowNode1" presStyleIdx="1" presStyleCnt="3" custScaleX="122218" custScaleY="85368" custLinFactNeighborX="577" custLinFactNeighborY="-16776">
        <dgm:presLayoutVars>
          <dgm:bulletEnabled val="1"/>
        </dgm:presLayoutVars>
      </dgm:prSet>
      <dgm:spPr/>
    </dgm:pt>
    <dgm:pt modelId="{A02ED844-8BE4-44C3-B4A0-AAF0616396F2}" type="pres">
      <dgm:prSet presAssocID="{51A8BC12-6FFD-44D4-92BD-1B714BE87F85}" presName="space" presStyleCnt="0"/>
      <dgm:spPr/>
    </dgm:pt>
    <dgm:pt modelId="{DDEF9C7A-B114-4523-9BDF-528FFECA2170}" type="pres">
      <dgm:prSet presAssocID="{2AF95504-136A-489A-8CD0-D0131569B7AA}" presName="composite" presStyleCnt="0"/>
      <dgm:spPr/>
    </dgm:pt>
    <dgm:pt modelId="{4D1FE5C8-52E7-4E8E-9F80-42D6E6CEE329}" type="pres">
      <dgm:prSet presAssocID="{2AF95504-136A-489A-8CD0-D0131569B7AA}" presName="parTx" presStyleLbl="alignNode1" presStyleIdx="2" presStyleCnt="3" custScaleX="160631" custScaleY="113674" custLinFactNeighborX="912" custLinFactNeighborY="-50746">
        <dgm:presLayoutVars>
          <dgm:chMax val="0"/>
          <dgm:chPref val="0"/>
          <dgm:bulletEnabled val="1"/>
        </dgm:presLayoutVars>
      </dgm:prSet>
      <dgm:spPr/>
    </dgm:pt>
    <dgm:pt modelId="{C70F9EA4-3FE8-4DA7-8E03-3832CFEEA8DA}" type="pres">
      <dgm:prSet presAssocID="{2AF95504-136A-489A-8CD0-D0131569B7AA}" presName="desTx" presStyleLbl="alignAccFollowNode1" presStyleIdx="2" presStyleCnt="3" custScaleX="158589" custScaleY="141663" custLinFactNeighborX="8674" custLinFactNeighborY="15985">
        <dgm:presLayoutVars>
          <dgm:bulletEnabled val="1"/>
        </dgm:presLayoutVars>
      </dgm:prSet>
      <dgm:spPr/>
    </dgm:pt>
  </dgm:ptLst>
  <dgm:cxnLst>
    <dgm:cxn modelId="{710F7900-1FE7-465E-B5A2-4574D3B56523}" srcId="{8C0E5117-CF79-45EB-8B1C-8709DF265AA9}" destId="{94797280-E748-40FD-B54E-4AA60B7E0ACE}" srcOrd="0" destOrd="0" parTransId="{0BA3B585-2F45-4E40-9040-3A1C34D1CC78}" sibTransId="{A064A64B-82CE-4A11-80CE-1E5AFF265EE9}"/>
    <dgm:cxn modelId="{81EFB707-51A8-4BD2-9FFC-84C56D3CE444}" srcId="{2AF95504-136A-489A-8CD0-D0131569B7AA}" destId="{C52AE389-C042-43B0-A789-38F891C7B5E7}" srcOrd="1" destOrd="0" parTransId="{C77FF3BD-B391-449F-9009-BB3A30ACED05}" sibTransId="{3A79417B-1C4F-4D3A-9B9F-CB7B2C0A3CFD}"/>
    <dgm:cxn modelId="{2546430C-207D-4B65-83F5-6FAD0221B58D}" type="presOf" srcId="{F1C078E0-35A9-433B-9618-4E58412EA17A}" destId="{3EEFC198-4651-4D7E-9DC5-DC1B09461882}" srcOrd="0" destOrd="0" presId="urn:microsoft.com/office/officeart/2005/8/layout/hList1"/>
    <dgm:cxn modelId="{F69BC319-2E8B-4BE3-A70B-B4FC93EBB428}" srcId="{3E26C685-1E9C-40AA-BB2F-156873375CFC}" destId="{2AF95504-136A-489A-8CD0-D0131569B7AA}" srcOrd="2" destOrd="0" parTransId="{2CA23DD9-7698-46DF-8201-95C2908ABDE7}" sibTransId="{13A46B06-0533-42C8-87D0-8A182CC044C0}"/>
    <dgm:cxn modelId="{E9B23B1D-47A0-4E35-AC10-73E0F652A35A}" srcId="{2AF95504-136A-489A-8CD0-D0131569B7AA}" destId="{7C50072D-8CF9-48E0-A3E8-A0065622D1A1}" srcOrd="2" destOrd="0" parTransId="{0EE7F794-C56E-485E-961D-28CC8EA1C4CD}" sibTransId="{57164BC2-9661-4585-8BC7-D9333CD46CEE}"/>
    <dgm:cxn modelId="{F1187D2D-4CBD-4D29-AFA2-2B3FC3300555}" type="presOf" srcId="{E890D891-D756-41AC-AA9B-54E6A2B348C1}" destId="{C70F9EA4-3FE8-4DA7-8E03-3832CFEEA8DA}" srcOrd="0" destOrd="0" presId="urn:microsoft.com/office/officeart/2005/8/layout/hList1"/>
    <dgm:cxn modelId="{1C14485C-2546-4CED-B62C-ACCCD47219CA}" type="presOf" srcId="{3E26C685-1E9C-40AA-BB2F-156873375CFC}" destId="{285F1310-3DCE-491D-ACD2-526BD45BCB56}" srcOrd="0" destOrd="0" presId="urn:microsoft.com/office/officeart/2005/8/layout/hList1"/>
    <dgm:cxn modelId="{5861985D-3736-4DCA-954F-B1898645C252}" type="presOf" srcId="{8C0E5117-CF79-45EB-8B1C-8709DF265AA9}" destId="{BA076087-C2E5-47B5-92B9-BC262F9D97A3}" srcOrd="0" destOrd="0" presId="urn:microsoft.com/office/officeart/2005/8/layout/hList1"/>
    <dgm:cxn modelId="{25CCF75D-CDB0-452C-B899-52BED4386ACE}" type="presOf" srcId="{E4BBC8CA-8CC7-4E7C-B769-FA8852C75D83}" destId="{3EEFC198-4651-4D7E-9DC5-DC1B09461882}" srcOrd="0" destOrd="2" presId="urn:microsoft.com/office/officeart/2005/8/layout/hList1"/>
    <dgm:cxn modelId="{A2911E61-59C1-43C6-BC0C-367E758BFC15}" srcId="{560401BB-AEAF-431E-AFAF-E108854AB1EA}" destId="{D7643AC4-BCC0-4DEB-B304-CFC49276254C}" srcOrd="1" destOrd="0" parTransId="{693AC5F5-E2EF-4440-8A6E-F7840535964E}" sibTransId="{70F24F39-D225-4B12-93DA-70A7A19109DD}"/>
    <dgm:cxn modelId="{DD784064-1DE0-4634-B59B-603201750E27}" type="presOf" srcId="{2AF95504-136A-489A-8CD0-D0131569B7AA}" destId="{4D1FE5C8-52E7-4E8E-9F80-42D6E6CEE329}" srcOrd="0" destOrd="0" presId="urn:microsoft.com/office/officeart/2005/8/layout/hList1"/>
    <dgm:cxn modelId="{54D19A86-8379-42D5-8C85-BA6D3CD4225E}" srcId="{8C0E5117-CF79-45EB-8B1C-8709DF265AA9}" destId="{0DE6C010-40E4-4153-B395-23A7DAFA5922}" srcOrd="1" destOrd="0" parTransId="{9B2A7DBA-B72A-4ACE-91F3-874EF4265A40}" sibTransId="{E0F057D4-58FA-4D08-8318-4257E526B84D}"/>
    <dgm:cxn modelId="{E4C10587-D505-46F5-A105-0276BE80702B}" type="presOf" srcId="{7C50072D-8CF9-48E0-A3E8-A0065622D1A1}" destId="{C70F9EA4-3FE8-4DA7-8E03-3832CFEEA8DA}" srcOrd="0" destOrd="2" presId="urn:microsoft.com/office/officeart/2005/8/layout/hList1"/>
    <dgm:cxn modelId="{955B3F92-7F79-41C6-B7AC-BD47DD9A6373}" type="presOf" srcId="{560401BB-AEAF-431E-AFAF-E108854AB1EA}" destId="{DEE9D488-1FE3-4B94-A5DD-68C918ABF99F}" srcOrd="0" destOrd="0" presId="urn:microsoft.com/office/officeart/2005/8/layout/hList1"/>
    <dgm:cxn modelId="{7AF4E994-D3C9-4233-9DCE-C707586C2CB9}" type="presOf" srcId="{C52AE389-C042-43B0-A789-38F891C7B5E7}" destId="{C70F9EA4-3FE8-4DA7-8E03-3832CFEEA8DA}" srcOrd="0" destOrd="1" presId="urn:microsoft.com/office/officeart/2005/8/layout/hList1"/>
    <dgm:cxn modelId="{18A022A6-8D6D-4D57-86CB-267A8A26946E}" srcId="{3E26C685-1E9C-40AA-BB2F-156873375CFC}" destId="{8C0E5117-CF79-45EB-8B1C-8709DF265AA9}" srcOrd="1" destOrd="0" parTransId="{975990D3-C3B1-4D72-9A90-044D85680B3E}" sibTransId="{51A8BC12-6FFD-44D4-92BD-1B714BE87F85}"/>
    <dgm:cxn modelId="{C7B527A7-D7A6-49AA-A1C7-8930E335BF03}" type="presOf" srcId="{D7643AC4-BCC0-4DEB-B304-CFC49276254C}" destId="{3EEFC198-4651-4D7E-9DC5-DC1B09461882}" srcOrd="0" destOrd="1" presId="urn:microsoft.com/office/officeart/2005/8/layout/hList1"/>
    <dgm:cxn modelId="{FFD4C9AA-3791-4D30-A11C-8B64851C064A}" srcId="{560401BB-AEAF-431E-AFAF-E108854AB1EA}" destId="{E4BBC8CA-8CC7-4E7C-B769-FA8852C75D83}" srcOrd="2" destOrd="0" parTransId="{8B48C34B-F496-42F7-B0C9-8E2669A0E6AB}" sibTransId="{AFBC6B87-06E9-4326-AEB6-E7112D0BD39E}"/>
    <dgm:cxn modelId="{45E7A9AE-5D4B-4DD2-8238-2DD0B7E4771D}" srcId="{2AF95504-136A-489A-8CD0-D0131569B7AA}" destId="{E890D891-D756-41AC-AA9B-54E6A2B348C1}" srcOrd="0" destOrd="0" parTransId="{0000F437-C00D-4C50-8C11-03E7839CFA84}" sibTransId="{73C71BFA-2A5B-48E4-91AC-0A5DBBCF9F00}"/>
    <dgm:cxn modelId="{FA7593B0-2A20-420F-A96C-A37CF5EFAD4D}" type="presOf" srcId="{0DE6C010-40E4-4153-B395-23A7DAFA5922}" destId="{A8CC5F19-D614-4DE5-9951-DBAB1BA77FD8}" srcOrd="0" destOrd="1" presId="urn:microsoft.com/office/officeart/2005/8/layout/hList1"/>
    <dgm:cxn modelId="{734FC1B0-5CB0-42DF-B03D-1C4C875D13F0}" srcId="{3E26C685-1E9C-40AA-BB2F-156873375CFC}" destId="{560401BB-AEAF-431E-AFAF-E108854AB1EA}" srcOrd="0" destOrd="0" parTransId="{EE257F4C-7B94-4642-99E4-46CCBC56A409}" sibTransId="{5285B8C9-69B5-4DD6-B94B-8F2FA55E1ABC}"/>
    <dgm:cxn modelId="{C8E870E3-8F7D-4411-A272-751AC3DB07CB}" type="presOf" srcId="{94797280-E748-40FD-B54E-4AA60B7E0ACE}" destId="{A8CC5F19-D614-4DE5-9951-DBAB1BA77FD8}" srcOrd="0" destOrd="0" presId="urn:microsoft.com/office/officeart/2005/8/layout/hList1"/>
    <dgm:cxn modelId="{56EE1EF5-2AA4-4ECD-9591-C25EF17C7755}" srcId="{560401BB-AEAF-431E-AFAF-E108854AB1EA}" destId="{F1C078E0-35A9-433B-9618-4E58412EA17A}" srcOrd="0" destOrd="0" parTransId="{25B7D346-523A-4BE5-B09F-6C6212C3052D}" sibTransId="{92694B0C-C663-49F9-9565-92DE5E80985F}"/>
    <dgm:cxn modelId="{013B9790-678D-494C-8523-A76EEA3BB869}" type="presParOf" srcId="{285F1310-3DCE-491D-ACD2-526BD45BCB56}" destId="{EFCD77AB-8CAD-4F89-AB12-69F3CBB1173D}" srcOrd="0" destOrd="0" presId="urn:microsoft.com/office/officeart/2005/8/layout/hList1"/>
    <dgm:cxn modelId="{E851C78B-8316-4A3E-937A-F563AA6BD61B}" type="presParOf" srcId="{EFCD77AB-8CAD-4F89-AB12-69F3CBB1173D}" destId="{DEE9D488-1FE3-4B94-A5DD-68C918ABF99F}" srcOrd="0" destOrd="0" presId="urn:microsoft.com/office/officeart/2005/8/layout/hList1"/>
    <dgm:cxn modelId="{379C41E1-4956-4B27-8300-4844EC88CA25}" type="presParOf" srcId="{EFCD77AB-8CAD-4F89-AB12-69F3CBB1173D}" destId="{3EEFC198-4651-4D7E-9DC5-DC1B09461882}" srcOrd="1" destOrd="0" presId="urn:microsoft.com/office/officeart/2005/8/layout/hList1"/>
    <dgm:cxn modelId="{13241D9A-55EF-4DD0-A10E-B9ADB312ED7A}" type="presParOf" srcId="{285F1310-3DCE-491D-ACD2-526BD45BCB56}" destId="{FEF2B776-7299-4418-B75A-819FD94C63C6}" srcOrd="1" destOrd="0" presId="urn:microsoft.com/office/officeart/2005/8/layout/hList1"/>
    <dgm:cxn modelId="{DEB61029-7AFE-49F9-A008-6A9A446FFF8F}" type="presParOf" srcId="{285F1310-3DCE-491D-ACD2-526BD45BCB56}" destId="{421DE632-1675-440A-B992-6CA56BDFF658}" srcOrd="2" destOrd="0" presId="urn:microsoft.com/office/officeart/2005/8/layout/hList1"/>
    <dgm:cxn modelId="{C4079319-326B-47C7-B479-C2FFDAAA55F9}" type="presParOf" srcId="{421DE632-1675-440A-B992-6CA56BDFF658}" destId="{BA076087-C2E5-47B5-92B9-BC262F9D97A3}" srcOrd="0" destOrd="0" presId="urn:microsoft.com/office/officeart/2005/8/layout/hList1"/>
    <dgm:cxn modelId="{879F7D85-11FE-49F5-BE97-6FA12D15FE64}" type="presParOf" srcId="{421DE632-1675-440A-B992-6CA56BDFF658}" destId="{A8CC5F19-D614-4DE5-9951-DBAB1BA77FD8}" srcOrd="1" destOrd="0" presId="urn:microsoft.com/office/officeart/2005/8/layout/hList1"/>
    <dgm:cxn modelId="{7A1D0719-9C1B-4A89-B6FC-673F9930FF19}" type="presParOf" srcId="{285F1310-3DCE-491D-ACD2-526BD45BCB56}" destId="{A02ED844-8BE4-44C3-B4A0-AAF0616396F2}" srcOrd="3" destOrd="0" presId="urn:microsoft.com/office/officeart/2005/8/layout/hList1"/>
    <dgm:cxn modelId="{75481859-8A44-4688-AA61-3CCF48453A84}" type="presParOf" srcId="{285F1310-3DCE-491D-ACD2-526BD45BCB56}" destId="{DDEF9C7A-B114-4523-9BDF-528FFECA2170}" srcOrd="4" destOrd="0" presId="urn:microsoft.com/office/officeart/2005/8/layout/hList1"/>
    <dgm:cxn modelId="{F6F68681-C2AE-4B35-9719-01851614E6C9}" type="presParOf" srcId="{DDEF9C7A-B114-4523-9BDF-528FFECA2170}" destId="{4D1FE5C8-52E7-4E8E-9F80-42D6E6CEE329}" srcOrd="0" destOrd="0" presId="urn:microsoft.com/office/officeart/2005/8/layout/hList1"/>
    <dgm:cxn modelId="{03180B1A-6EDA-41B9-ADE9-D4B4987AEC09}" type="presParOf" srcId="{DDEF9C7A-B114-4523-9BDF-528FFECA2170}" destId="{C70F9EA4-3FE8-4DA7-8E03-3832CFEEA8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9D488-1FE3-4B94-A5DD-68C918ABF99F}">
      <dsp:nvSpPr>
        <dsp:cNvPr id="0" name=""/>
        <dsp:cNvSpPr/>
      </dsp:nvSpPr>
      <dsp:spPr>
        <a:xfrm>
          <a:off x="376" y="53598"/>
          <a:ext cx="3539010" cy="1415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i="0" kern="1200" dirty="0">
              <a:latin typeface="Arial" panose="020B0604020202020204" pitchFamily="34" charset="0"/>
              <a:cs typeface="Arial" panose="020B0604020202020204" pitchFamily="34" charset="0"/>
            </a:rPr>
            <a:t>Evolution de la dette publique des pays en voie de développement </a:t>
          </a:r>
        </a:p>
      </dsp:txBody>
      <dsp:txXfrm>
        <a:off x="376" y="53598"/>
        <a:ext cx="3539010" cy="1415604"/>
      </dsp:txXfrm>
    </dsp:sp>
    <dsp:sp modelId="{3EEFC198-4651-4D7E-9DC5-DC1B09461882}">
      <dsp:nvSpPr>
        <dsp:cNvPr id="0" name=""/>
        <dsp:cNvSpPr/>
      </dsp:nvSpPr>
      <dsp:spPr>
        <a:xfrm>
          <a:off x="69921" y="1492340"/>
          <a:ext cx="3510934" cy="30735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Augmentation de la dette des pays en voie de développement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Soutenabilité de la dette</a:t>
          </a:r>
        </a:p>
      </dsp:txBody>
      <dsp:txXfrm>
        <a:off x="69921" y="1492340"/>
        <a:ext cx="3510934" cy="3073570"/>
      </dsp:txXfrm>
    </dsp:sp>
    <dsp:sp modelId="{BA076087-C2E5-47B5-92B9-BC262F9D97A3}">
      <dsp:nvSpPr>
        <dsp:cNvPr id="0" name=""/>
        <dsp:cNvSpPr/>
      </dsp:nvSpPr>
      <dsp:spPr>
        <a:xfrm>
          <a:off x="3934070" y="425628"/>
          <a:ext cx="3263786" cy="1305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i="0" kern="1200" dirty="0">
              <a:latin typeface="Arial" panose="020B0604020202020204" pitchFamily="34" charset="0"/>
              <a:cs typeface="Arial" panose="020B0604020202020204" pitchFamily="34" charset="0"/>
            </a:rPr>
            <a:t>Crises liées à la gestion de la dette </a:t>
          </a:r>
        </a:p>
      </dsp:txBody>
      <dsp:txXfrm>
        <a:off x="3934070" y="425628"/>
        <a:ext cx="3263786" cy="1305514"/>
      </dsp:txXfrm>
    </dsp:sp>
    <dsp:sp modelId="{A8CC5F19-D614-4DE5-9951-DBAB1BA77FD8}">
      <dsp:nvSpPr>
        <dsp:cNvPr id="0" name=""/>
        <dsp:cNvSpPr/>
      </dsp:nvSpPr>
      <dsp:spPr>
        <a:xfrm>
          <a:off x="3939658" y="1838843"/>
          <a:ext cx="3283614" cy="1873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Cas du Mozambique (2016)</a:t>
          </a:r>
        </a:p>
      </dsp:txBody>
      <dsp:txXfrm>
        <a:off x="3939658" y="1838843"/>
        <a:ext cx="3283614" cy="1873950"/>
      </dsp:txXfrm>
    </dsp:sp>
    <dsp:sp modelId="{4D1FE5C8-52E7-4E8E-9F80-42D6E6CEE329}">
      <dsp:nvSpPr>
        <dsp:cNvPr id="0" name=""/>
        <dsp:cNvSpPr/>
      </dsp:nvSpPr>
      <dsp:spPr>
        <a:xfrm>
          <a:off x="7592915" y="0"/>
          <a:ext cx="4315651" cy="1484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i="0" kern="1200" dirty="0">
              <a:latin typeface="Arial" panose="020B0604020202020204" pitchFamily="34" charset="0"/>
              <a:cs typeface="Arial" panose="020B0604020202020204" pitchFamily="34" charset="0"/>
            </a:rPr>
            <a:t>Changement du paysage des partenaires</a:t>
          </a:r>
        </a:p>
      </dsp:txBody>
      <dsp:txXfrm>
        <a:off x="7592915" y="0"/>
        <a:ext cx="4315651" cy="1484030"/>
      </dsp:txXfrm>
    </dsp:sp>
    <dsp:sp modelId="{C70F9EA4-3FE8-4DA7-8E03-3832CFEEA8DA}">
      <dsp:nvSpPr>
        <dsp:cNvPr id="0" name=""/>
        <dsp:cNvSpPr/>
      </dsp:nvSpPr>
      <dsp:spPr>
        <a:xfrm>
          <a:off x="7647778" y="1764004"/>
          <a:ext cx="4260788" cy="31097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nouveaux partenaires et nouvelles conditions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4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Évolution du portefeuille de la dette</a:t>
          </a:r>
        </a:p>
      </dsp:txBody>
      <dsp:txXfrm>
        <a:off x="7647778" y="1764004"/>
        <a:ext cx="4260788" cy="310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943F1-4453-4D20-9679-FC1872E8BE4D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F2A88-F7D3-45C0-BFB2-0F3779A75C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34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F2A88-F7D3-45C0-BFB2-0F3779A75C7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5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F2A88-F7D3-45C0-BFB2-0F3779A75C7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92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F2A88-F7D3-45C0-BFB2-0F3779A75C7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59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F2A88-F7D3-45C0-BFB2-0F3779A75C7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09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F2A88-F7D3-45C0-BFB2-0F3779A75C7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01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F2A88-F7D3-45C0-BFB2-0F3779A75C7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04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F2A88-F7D3-45C0-BFB2-0F3779A75C7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87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60219"/>
              </p:ext>
            </p:extLst>
          </p:nvPr>
        </p:nvGraphicFramePr>
        <p:xfrm>
          <a:off x="1000897" y="719665"/>
          <a:ext cx="10256108" cy="2900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967938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3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Optimisation des dépenses publiques 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6985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Accessibilité,</a:t>
                      </a:r>
                      <a:r>
                        <a:rPr lang="fr-FR" sz="2400" b="1" u="none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complétude, actualité</a:t>
                      </a:r>
                      <a:endParaRPr lang="fr-FR" sz="2400" b="1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2000" b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934995" y="3557459"/>
            <a:ext cx="103220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32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ransparence et informations sur la dette publique </a:t>
            </a:r>
          </a:p>
          <a:p>
            <a:pPr algn="ctr"/>
            <a:r>
              <a:rPr lang="fr-FR" sz="32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-Burkina Faso-</a:t>
            </a:r>
            <a:endParaRPr lang="fr-FR" sz="32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D2684-B167-F0CF-3A74-000201DD2C02}"/>
              </a:ext>
            </a:extLst>
          </p:cNvPr>
          <p:cNvSpPr txBox="1"/>
          <p:nvPr/>
        </p:nvSpPr>
        <p:spPr>
          <a:xfrm>
            <a:off x="934995" y="5624881"/>
            <a:ext cx="1032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Abdoul Rasmane KOUMSAGA, Service de l’Analyse et des Statistiques / Direction  de la Dette Publique 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de la présentation 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05105278-68E9-8A29-8319-F5A44A904CE5}"/>
              </a:ext>
            </a:extLst>
          </p:cNvPr>
          <p:cNvSpPr txBox="1">
            <a:spLocks/>
          </p:cNvSpPr>
          <p:nvPr/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/>
              <a:t>novembre 2023</a:t>
            </a:r>
            <a:endParaRPr lang="en-GB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3697B4-EA65-F79E-2FF2-6F9FACBCF6F2}"/>
              </a:ext>
            </a:extLst>
          </p:cNvPr>
          <p:cNvSpPr/>
          <p:nvPr/>
        </p:nvSpPr>
        <p:spPr>
          <a:xfrm>
            <a:off x="219708" y="5382207"/>
            <a:ext cx="11752584" cy="924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Recommandations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8A29EA-89FD-98C6-437B-2E90E25D1B79}"/>
              </a:ext>
            </a:extLst>
          </p:cNvPr>
          <p:cNvSpPr/>
          <p:nvPr/>
        </p:nvSpPr>
        <p:spPr>
          <a:xfrm>
            <a:off x="368152" y="2829190"/>
            <a:ext cx="11529380" cy="7599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</a:pPr>
            <a:r>
              <a:rPr lang="fr-FR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Mise en œuvre des reformes liées à la transparence dans la gestion de la dette : expérience du Burkina Faso</a:t>
            </a:r>
            <a:r>
              <a:rPr lang="fr-FR" sz="28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F8D2C9-64DF-BA86-5484-C36B9D54FFD5}"/>
              </a:ext>
            </a:extLst>
          </p:cNvPr>
          <p:cNvSpPr/>
          <p:nvPr/>
        </p:nvSpPr>
        <p:spPr>
          <a:xfrm>
            <a:off x="271355" y="4001294"/>
            <a:ext cx="11752584" cy="991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Risques et difficultés associés  et mesures d’atténuation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C9F473-ADE3-CEC7-8788-9FDEDF77EAC4}"/>
              </a:ext>
            </a:extLst>
          </p:cNvPr>
          <p:cNvSpPr/>
          <p:nvPr/>
        </p:nvSpPr>
        <p:spPr>
          <a:xfrm>
            <a:off x="219708" y="1281703"/>
            <a:ext cx="11529380" cy="10062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+mj-lt"/>
              <a:buAutoNum type="romanUcPeriod"/>
            </a:pPr>
            <a:endParaRPr lang="fr-FR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Conception et contenu des reformes liées à la transparence sur les informations de la dette publique  </a:t>
            </a:r>
            <a:endParaRPr lang="fr-F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endParaRPr lang="fr-FR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6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100872"/>
            <a:ext cx="11020862" cy="88064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Conception et contenu des reformes liées à la transparence des informations de la dette publique 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1512"/>
            <a:ext cx="11564946" cy="52571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fr-FR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9600" dirty="0">
                <a:latin typeface="Arial Rounded MT Bold" panose="020F0704030504030204" pitchFamily="34" charset="0"/>
                <a:cs typeface="Arial" panose="020B0604020202020204" pitchFamily="34" charset="0"/>
              </a:rPr>
              <a:t>Contexte</a:t>
            </a:r>
            <a:endParaRPr lang="en-US" sz="96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2D831074-344C-58ED-BCF5-EF55DE011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422809"/>
              </p:ext>
            </p:extLst>
          </p:nvPr>
        </p:nvGraphicFramePr>
        <p:xfrm>
          <a:off x="283433" y="1696831"/>
          <a:ext cx="11908567" cy="499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77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87C2F456-CF9B-0E65-E42F-FFAF8F2C8BEC}"/>
              </a:ext>
            </a:extLst>
          </p:cNvPr>
          <p:cNvGrpSpPr/>
          <p:nvPr/>
        </p:nvGrpSpPr>
        <p:grpSpPr>
          <a:xfrm>
            <a:off x="755009" y="370882"/>
            <a:ext cx="8136481" cy="535952"/>
            <a:chOff x="1898092" y="31522"/>
            <a:chExt cx="6788825" cy="609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160865-5853-78D0-987D-68D56DF63BAE}"/>
                </a:ext>
              </a:extLst>
            </p:cNvPr>
            <p:cNvSpPr/>
            <p:nvPr/>
          </p:nvSpPr>
          <p:spPr>
            <a:xfrm>
              <a:off x="1967503" y="112285"/>
              <a:ext cx="6719414" cy="52911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73224CC-9F98-A475-8ED3-07AD95C0AF87}"/>
                </a:ext>
              </a:extLst>
            </p:cNvPr>
            <p:cNvSpPr txBox="1"/>
            <p:nvPr/>
          </p:nvSpPr>
          <p:spPr>
            <a:xfrm>
              <a:off x="1898092" y="31522"/>
              <a:ext cx="6719414" cy="529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accent3"/>
                </a:buClr>
                <a:buFont typeface="Wingdings" panose="05000000000000000000" pitchFamily="2" charset="2"/>
                <a:buNone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STANDARDS INTERNATINAUX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2A1ED171-782A-E6FD-4695-D3757BCA8CBC}"/>
              </a:ext>
            </a:extLst>
          </p:cNvPr>
          <p:cNvSpPr txBox="1"/>
          <p:nvPr/>
        </p:nvSpPr>
        <p:spPr>
          <a:xfrm>
            <a:off x="372883" y="997062"/>
            <a:ext cx="11819117" cy="1021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457200" lvl="0" indent="-4572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arenR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accessibilité, complétude et respect des délais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Stratégie de gestion à moyen terme et plan annuel de financement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5ED3ACB-1E66-F7E0-E408-FA2BE6C2191B}"/>
              </a:ext>
            </a:extLst>
          </p:cNvPr>
          <p:cNvGrpSpPr/>
          <p:nvPr/>
        </p:nvGrpSpPr>
        <p:grpSpPr>
          <a:xfrm>
            <a:off x="896948" y="2225379"/>
            <a:ext cx="8201339" cy="443492"/>
            <a:chOff x="1157130" y="0"/>
            <a:chExt cx="8201339" cy="6458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77A457-14C1-A86B-D0E7-9F47B38AEBEC}"/>
                </a:ext>
              </a:extLst>
            </p:cNvPr>
            <p:cNvSpPr/>
            <p:nvPr/>
          </p:nvSpPr>
          <p:spPr>
            <a:xfrm>
              <a:off x="1157130" y="0"/>
              <a:ext cx="8201339" cy="6458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5810B59-5563-3BD8-BB0C-C0B1D9A6C540}"/>
                </a:ext>
              </a:extLst>
            </p:cNvPr>
            <p:cNvSpPr txBox="1"/>
            <p:nvPr/>
          </p:nvSpPr>
          <p:spPr>
            <a:xfrm>
              <a:off x="1157130" y="0"/>
              <a:ext cx="8201339" cy="645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accent3"/>
                </a:buClr>
                <a:buFont typeface="Wingdings" panose="05000000000000000000" pitchFamily="2" charset="2"/>
                <a:buNone/>
              </a:pPr>
              <a:r>
                <a:rPr lang="en-US" sz="2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UEMOA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91C06600-1550-D7DD-AAFC-F249B83CEC6D}"/>
              </a:ext>
            </a:extLst>
          </p:cNvPr>
          <p:cNvSpPr txBox="1"/>
          <p:nvPr/>
        </p:nvSpPr>
        <p:spPr>
          <a:xfrm>
            <a:off x="0" y="2820349"/>
            <a:ext cx="13282047" cy="1078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REGELEMENT N°09/2007CM/UEMOA portant cadre de référence de la politique d’endettement public et de gestion de la dette dans les états membres de l’UEMOA</a:t>
            </a:r>
            <a:endParaRPr lang="fr-FR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F329DC9B-0FBE-FC05-6D4D-DFC56391FF88}"/>
              </a:ext>
            </a:extLst>
          </p:cNvPr>
          <p:cNvGrpSpPr/>
          <p:nvPr/>
        </p:nvGrpSpPr>
        <p:grpSpPr>
          <a:xfrm>
            <a:off x="755009" y="4089662"/>
            <a:ext cx="8759530" cy="571906"/>
            <a:chOff x="1292878" y="-116649"/>
            <a:chExt cx="9030863" cy="82244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6E829A6-36C8-D1C1-9B1B-88DAD6ECF6F7}"/>
                </a:ext>
              </a:extLst>
            </p:cNvPr>
            <p:cNvSpPr/>
            <p:nvPr/>
          </p:nvSpPr>
          <p:spPr>
            <a:xfrm>
              <a:off x="1292878" y="0"/>
              <a:ext cx="8963089" cy="70579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FC37743-D2B5-BED3-CFEE-BF783B662FDE}"/>
                </a:ext>
              </a:extLst>
            </p:cNvPr>
            <p:cNvSpPr txBox="1"/>
            <p:nvPr/>
          </p:nvSpPr>
          <p:spPr>
            <a:xfrm>
              <a:off x="1360652" y="-116649"/>
              <a:ext cx="8963089" cy="749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accent3"/>
                </a:buClr>
                <a:buFont typeface="Wingdings" panose="05000000000000000000" pitchFamily="2" charset="2"/>
                <a:buNone/>
              </a:pPr>
              <a:r>
                <a:rPr lang="en-US" sz="2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BURKINA FASO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124C72B7-09E4-4D30-486C-EC28254879E6}"/>
              </a:ext>
            </a:extLst>
          </p:cNvPr>
          <p:cNvGrpSpPr/>
          <p:nvPr/>
        </p:nvGrpSpPr>
        <p:grpSpPr>
          <a:xfrm>
            <a:off x="75501" y="5970109"/>
            <a:ext cx="11830238" cy="598653"/>
            <a:chOff x="473458" y="1681679"/>
            <a:chExt cx="10635482" cy="10288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E4B5CC-AA40-10CE-0E3B-442E946A4E91}"/>
                </a:ext>
              </a:extLst>
            </p:cNvPr>
            <p:cNvSpPr/>
            <p:nvPr/>
          </p:nvSpPr>
          <p:spPr>
            <a:xfrm>
              <a:off x="473458" y="1681679"/>
              <a:ext cx="10635482" cy="7517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01247"/>
                <a:satOff val="-4901"/>
                <a:lumOff val="21448"/>
                <a:alphaOff val="0"/>
              </a:schemeClr>
            </a:fillRef>
            <a:effectRef idx="0">
              <a:schemeClr val="accent1">
                <a:shade val="50000"/>
                <a:hueOff val="201247"/>
                <a:satOff val="-4901"/>
                <a:lumOff val="2144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D995DD7-A11F-1D0A-3CFD-992708FB6975}"/>
                </a:ext>
              </a:extLst>
            </p:cNvPr>
            <p:cNvSpPr txBox="1"/>
            <p:nvPr/>
          </p:nvSpPr>
          <p:spPr>
            <a:xfrm>
              <a:off x="473458" y="1681679"/>
              <a:ext cx="10635481" cy="10288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fr-FR" sz="28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rrêté 298 /MINEFID/SG/DGTCP du 02 /07/2020 Portant collecte et publication des données de la dette publique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52E823D-918D-0E9D-0413-C781B6B52E5F}"/>
              </a:ext>
            </a:extLst>
          </p:cNvPr>
          <p:cNvGrpSpPr/>
          <p:nvPr/>
        </p:nvGrpSpPr>
        <p:grpSpPr>
          <a:xfrm>
            <a:off x="297864" y="4939648"/>
            <a:ext cx="11607873" cy="889652"/>
            <a:chOff x="181346" y="771083"/>
            <a:chExt cx="10987284" cy="7950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3206D92-8CFE-089B-BB34-F0CCCB9FE105}"/>
                </a:ext>
              </a:extLst>
            </p:cNvPr>
            <p:cNvSpPr/>
            <p:nvPr/>
          </p:nvSpPr>
          <p:spPr>
            <a:xfrm>
              <a:off x="252354" y="771083"/>
              <a:ext cx="10916276" cy="7517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402493"/>
                <a:satOff val="-9802"/>
                <a:lumOff val="42896"/>
                <a:alphaOff val="0"/>
              </a:schemeClr>
            </a:fillRef>
            <a:effectRef idx="0">
              <a:schemeClr val="accent1">
                <a:shade val="50000"/>
                <a:hueOff val="402493"/>
                <a:satOff val="-9802"/>
                <a:lumOff val="4289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2FA9E4D-8AD1-CB38-11B6-BFCC58BB6B91}"/>
                </a:ext>
              </a:extLst>
            </p:cNvPr>
            <p:cNvSpPr txBox="1"/>
            <p:nvPr/>
          </p:nvSpPr>
          <p:spPr>
            <a:xfrm>
              <a:off x="181346" y="814321"/>
              <a:ext cx="10916276" cy="751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Décret N°2022-0273PRES-TRANS/PM/MEFP portant règlementation générale de l’endettement public et de la gestion de la dette publique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 txBox="1">
            <a:spLocks/>
          </p:cNvSpPr>
          <p:nvPr/>
        </p:nvSpPr>
        <p:spPr>
          <a:xfrm>
            <a:off x="75500" y="-477150"/>
            <a:ext cx="11997679" cy="8806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Conception et contenu des reformes liées à la transparence des informations de la dette publique 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81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43" y="216976"/>
            <a:ext cx="11892799" cy="75429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Mise en œuvres des reformes liées à la transparence dans la gestion de la dette : expérience e du Burkina Faso </a:t>
            </a:r>
            <a:r>
              <a:rPr lang="fr-F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reforme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51549DE-6DBE-56F1-8BE6-F85B63CC4E13}"/>
              </a:ext>
            </a:extLst>
          </p:cNvPr>
          <p:cNvSpPr txBox="1"/>
          <p:nvPr/>
        </p:nvSpPr>
        <p:spPr>
          <a:xfrm>
            <a:off x="244022" y="971266"/>
            <a:ext cx="11901228" cy="800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fr-FR" sz="2800" b="1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Renforcement des capacités</a:t>
            </a:r>
            <a:endParaRPr lang="fr-FR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fr-FR" sz="2400" b="1" kern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5C31F1-319E-369A-06E3-EE5DFE2FBC75}"/>
              </a:ext>
            </a:extLst>
          </p:cNvPr>
          <p:cNvSpPr/>
          <p:nvPr/>
        </p:nvSpPr>
        <p:spPr>
          <a:xfrm>
            <a:off x="276314" y="1960356"/>
            <a:ext cx="11868936" cy="18284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collecte et l’enregistrement des données,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la validation des données,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la production d’un bulletin statistique de la dette,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l’analyse du portefeuille de la dette,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l’organisation interne adaptée</a:t>
            </a:r>
            <a:endParaRPr lang="fr-FR" sz="2400" b="1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1549DE-6DBE-56F1-8BE6-F85B63CC4E13}"/>
              </a:ext>
            </a:extLst>
          </p:cNvPr>
          <p:cNvSpPr txBox="1"/>
          <p:nvPr/>
        </p:nvSpPr>
        <p:spPr>
          <a:xfrm>
            <a:off x="56476" y="3924483"/>
            <a:ext cx="11933520" cy="800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fr-FR" sz="2800" b="1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Adhésion aux normes internationales (BM) </a:t>
            </a: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fr-FR" sz="2400" b="1" kern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C31F1-319E-369A-06E3-EE5DFE2FBC75}"/>
              </a:ext>
            </a:extLst>
          </p:cNvPr>
          <p:cNvSpPr/>
          <p:nvPr/>
        </p:nvSpPr>
        <p:spPr>
          <a:xfrm>
            <a:off x="327287" y="4860298"/>
            <a:ext cx="12132356" cy="26873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L’insertion des indicateurs d’endettement et de mesures de risque et coût du portefeuille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L’élargissement de la couverture des données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structure et le contenu du bulletin pour intégrer plus d’informations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réalisation du plan d’emprunt et l’évaluation de la mise en œuvre de la stratégie.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réduction du délai de publication </a:t>
            </a:r>
          </a:p>
          <a:p>
            <a:r>
              <a:rPr lang="fr-FR" sz="2400" dirty="0"/>
              <a:t> </a:t>
            </a:r>
          </a:p>
          <a:p>
            <a:pPr marL="514350" lvl="0" indent="-514350">
              <a:buAutoNum type="arabicParenR"/>
            </a:pPr>
            <a:endParaRPr lang="fr-FR" sz="2400" b="1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2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43" y="216976"/>
            <a:ext cx="11892799" cy="75429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Mise en œuvres des reformes liées à la transparence dans la gestion de la dette : expérience e du Burkina Faso </a:t>
            </a:r>
            <a:r>
              <a:rPr lang="fr-F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reforme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51549DE-6DBE-56F1-8BE6-F85B63CC4E13}"/>
              </a:ext>
            </a:extLst>
          </p:cNvPr>
          <p:cNvSpPr txBox="1"/>
          <p:nvPr/>
        </p:nvSpPr>
        <p:spPr>
          <a:xfrm>
            <a:off x="487650" y="1153077"/>
            <a:ext cx="11734632" cy="7067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fr-FR" sz="2800" b="1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fr-FR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Résultats</a:t>
            </a:r>
            <a:endParaRPr lang="fr-FR" sz="2800" b="1" kern="12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fr-FR" sz="2400" b="1" kern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5C31F1-319E-369A-06E3-EE5DFE2FBC75}"/>
              </a:ext>
            </a:extLst>
          </p:cNvPr>
          <p:cNvSpPr/>
          <p:nvPr/>
        </p:nvSpPr>
        <p:spPr>
          <a:xfrm>
            <a:off x="284743" y="2134988"/>
            <a:ext cx="11937539" cy="4480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 respect des critères de la carte thermique en matière de transparence (accessibilité, complétude, respect des délais, documents importants, passifs conditionnels) ;</a:t>
            </a:r>
            <a:endParaRPr lang="fr-FR" sz="2800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L’amélioration de la qualité de la signature du pays;</a:t>
            </a:r>
            <a:endParaRPr lang="fr-FR" sz="2800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l’intérêt des investisseurs et des citoyens;</a:t>
            </a:r>
            <a:endParaRPr lang="fr-FR" sz="2800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contribution de la Notification trimestrielle à la BM, la situation de s dette extérieure à travers la plateforme du QEDS ;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au SGDD-a du FMI à travers la diffusion des statistiques trimestrielles de la dette.</a:t>
            </a:r>
            <a:endParaRPr lang="fr-FR" sz="2800" b="1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1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67" y="12946"/>
            <a:ext cx="10738449" cy="70168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lvl="0" algn="just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Risques et difficultés associés et mesures d’atténuation</a:t>
            </a:r>
            <a:b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B3D017-6392-F99C-1A9A-FB2646E3C271}"/>
              </a:ext>
            </a:extLst>
          </p:cNvPr>
          <p:cNvSpPr/>
          <p:nvPr/>
        </p:nvSpPr>
        <p:spPr>
          <a:xfrm>
            <a:off x="197822" y="1713174"/>
            <a:ext cx="5707031" cy="29501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mobilité du personnel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défaillance dans la qualité des données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 changement d’acteurs et imprévus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protection des données </a:t>
            </a: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B3D017-6392-F99C-1A9A-FB2646E3C271}"/>
              </a:ext>
            </a:extLst>
          </p:cNvPr>
          <p:cNvSpPr/>
          <p:nvPr/>
        </p:nvSpPr>
        <p:spPr>
          <a:xfrm>
            <a:off x="6277397" y="890053"/>
            <a:ext cx="5876517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2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Mesures d’atténuation</a:t>
            </a:r>
            <a:endParaRPr lang="fr-FR" sz="3200" b="1" kern="0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B3D017-6392-F99C-1A9A-FB2646E3C271}"/>
              </a:ext>
            </a:extLst>
          </p:cNvPr>
          <p:cNvSpPr/>
          <p:nvPr/>
        </p:nvSpPr>
        <p:spPr>
          <a:xfrm>
            <a:off x="6277397" y="1706036"/>
            <a:ext cx="5559461" cy="42950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validation des données 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participation de plus d’agents aux programmes de renforcement des capacités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présentation des données  de façon agrégée 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fr-FR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l’assistance d’informaticien pour les dépannages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B3D017-6392-F99C-1A9A-FB2646E3C271}"/>
              </a:ext>
            </a:extLst>
          </p:cNvPr>
          <p:cNvSpPr/>
          <p:nvPr/>
        </p:nvSpPr>
        <p:spPr>
          <a:xfrm>
            <a:off x="197822" y="890053"/>
            <a:ext cx="5707032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2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Facteurs de risques</a:t>
            </a:r>
            <a:endParaRPr lang="fr-FR" sz="3200" b="1" kern="0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5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43" y="216976"/>
            <a:ext cx="11892799" cy="75429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fr-FR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Risques et difficultés associés et mesures d’atténuation</a:t>
            </a:r>
            <a:br>
              <a:rPr lang="fr-FR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reforme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51549DE-6DBE-56F1-8BE6-F85B63CC4E13}"/>
              </a:ext>
            </a:extLst>
          </p:cNvPr>
          <p:cNvSpPr txBox="1"/>
          <p:nvPr/>
        </p:nvSpPr>
        <p:spPr>
          <a:xfrm>
            <a:off x="158908" y="963809"/>
            <a:ext cx="12144468" cy="7067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fr-FR" sz="2800" b="1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les facteurs de réussite et d’appropriation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fr-FR" sz="2400" b="1" kern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5C31F1-319E-369A-06E3-EE5DFE2FBC75}"/>
              </a:ext>
            </a:extLst>
          </p:cNvPr>
          <p:cNvSpPr/>
          <p:nvPr/>
        </p:nvSpPr>
        <p:spPr>
          <a:xfrm>
            <a:off x="33075" y="1906487"/>
            <a:ext cx="12144467" cy="2948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 système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d’information plus performant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;</a:t>
            </a:r>
            <a:endParaRPr lang="fr-FR" sz="2800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l’engagement des autorités;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conformité de la reforme avec les textes en vigueur;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 cadre réglementaire solide.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Renforcement des capacités en matière de productions des statistiques sur la dette conformément aux normes internationales.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Existence de production statistique sur la dette.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fr-FR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C31F1-319E-369A-06E3-EE5DFE2FBC75}"/>
              </a:ext>
            </a:extLst>
          </p:cNvPr>
          <p:cNvSpPr/>
          <p:nvPr/>
        </p:nvSpPr>
        <p:spPr>
          <a:xfrm>
            <a:off x="33074" y="5563216"/>
            <a:ext cx="12144468" cy="4480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 renforcement des compétences et des capacités du personnel impliqué dans la gestion de la dette publique;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Inscrire de façon réglementaire l’obligation du contrôle de la gestion de la dette publique;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systèmes d'information modernes et efficaces 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Renforcer la collaboration avec les partenaires internationaux 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Renforcer la collaboration entre parties prenantes </a:t>
            </a:r>
            <a:r>
              <a:rPr lang="fr-FR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  <a:endParaRPr lang="fr-FR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 txBox="1">
            <a:spLocks/>
          </p:cNvSpPr>
          <p:nvPr/>
        </p:nvSpPr>
        <p:spPr>
          <a:xfrm>
            <a:off x="33074" y="4863953"/>
            <a:ext cx="12158926" cy="75429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800" b="1" dirty="0">
                <a:solidFill>
                  <a:schemeClr val="bg1"/>
                </a:solidFill>
              </a:rPr>
              <a:t>IV . Recommandations</a:t>
            </a:r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312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5457</TotalTime>
  <Words>716</Words>
  <Application>Microsoft Macintosh PowerPoint</Application>
  <PresentationFormat>Widescreen</PresentationFormat>
  <Paragraphs>93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Symbol</vt:lpstr>
      <vt:lpstr>Wingdings</vt:lpstr>
      <vt:lpstr>Office Theme</vt:lpstr>
      <vt:lpstr>PowerPoint Presentation</vt:lpstr>
      <vt:lpstr>Plan de la présentation </vt:lpstr>
      <vt:lpstr>I. Conception et contenu des reformes liées à la transparence des informations de la dette publique </vt:lpstr>
      <vt:lpstr>PowerPoint Presentation</vt:lpstr>
      <vt:lpstr>II. Mise en œuvres des reformes liées à la transparence dans la gestion de la dette : expérience e du Burkina Faso reforme</vt:lpstr>
      <vt:lpstr>II. Mise en œuvres des reformes liées à la transparence dans la gestion de la dette : expérience e du Burkina Faso reforme</vt:lpstr>
      <vt:lpstr>III. Risques et difficultés associés et mesures d’atténuation </vt:lpstr>
      <vt:lpstr> III. Risques et difficultés associés et mesures d’atténuation reforme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Jerome Dendura</cp:lastModifiedBy>
  <cp:revision>112</cp:revision>
  <dcterms:created xsi:type="dcterms:W3CDTF">2023-11-05T21:43:48Z</dcterms:created>
  <dcterms:modified xsi:type="dcterms:W3CDTF">2023-11-17T06:32:21Z</dcterms:modified>
</cp:coreProperties>
</file>