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64" r:id="rId4"/>
    <p:sldId id="262" r:id="rId5"/>
    <p:sldId id="258" r:id="rId6"/>
    <p:sldId id="266" r:id="rId7"/>
    <p:sldId id="259" r:id="rId8"/>
    <p:sldId id="265"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2"/>
    <p:restoredTop sz="86407"/>
  </p:normalViewPr>
  <p:slideViewPr>
    <p:cSldViewPr snapToGrid="0">
      <p:cViewPr varScale="1">
        <p:scale>
          <a:sx n="98" d="100"/>
          <a:sy n="98" d="100"/>
        </p:scale>
        <p:origin x="276" y="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mrsoumahdaniel\Downloads\export_01_11_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mrsoumahdaniel\Downloads\export_01_11_2023.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Worksheet!$I$40</c:f>
              <c:strCache>
                <c:ptCount val="1"/>
                <c:pt idx="0">
                  <c:v>ADHESION</c:v>
                </c:pt>
              </c:strCache>
            </c:strRef>
          </c:tx>
          <c:spPr>
            <a:ln w="82550" cap="rnd">
              <a:solidFill>
                <a:srgbClr val="D2202E"/>
              </a:solidFill>
              <a:round/>
            </a:ln>
            <a:effectLst/>
          </c:spPr>
          <c:marker>
            <c:symbol val="none"/>
          </c:marker>
          <c:dLbls>
            <c:delete val="1"/>
          </c:dLbls>
          <c:cat>
            <c:numRef>
              <c:f>Worksheet!$H$41:$H$44</c:f>
              <c:numCache>
                <c:formatCode>General</c:formatCode>
                <c:ptCount val="4"/>
                <c:pt idx="0">
                  <c:v>2020</c:v>
                </c:pt>
                <c:pt idx="1">
                  <c:v>2021</c:v>
                </c:pt>
                <c:pt idx="2">
                  <c:v>2022</c:v>
                </c:pt>
                <c:pt idx="3">
                  <c:v>2023</c:v>
                </c:pt>
              </c:numCache>
            </c:numRef>
          </c:cat>
          <c:val>
            <c:numRef>
              <c:f>Worksheet!$I$41:$I$44</c:f>
              <c:numCache>
                <c:formatCode>General</c:formatCode>
                <c:ptCount val="4"/>
                <c:pt idx="0">
                  <c:v>236</c:v>
                </c:pt>
                <c:pt idx="1">
                  <c:v>3162</c:v>
                </c:pt>
                <c:pt idx="2">
                  <c:v>5464</c:v>
                </c:pt>
                <c:pt idx="3">
                  <c:v>6800</c:v>
                </c:pt>
              </c:numCache>
            </c:numRef>
          </c:val>
          <c:smooth val="0"/>
          <c:extLst>
            <c:ext xmlns:c16="http://schemas.microsoft.com/office/drawing/2014/chart" uri="{C3380CC4-5D6E-409C-BE32-E72D297353CC}">
              <c16:uniqueId val="{00000000-330E-4849-89D0-DB3A35C08A57}"/>
            </c:ext>
          </c:extLst>
        </c:ser>
        <c:dLbls>
          <c:dLblPos val="ctr"/>
          <c:showLegendKey val="0"/>
          <c:showVal val="1"/>
          <c:showCatName val="0"/>
          <c:showSerName val="0"/>
          <c:showPercent val="0"/>
          <c:showBubbleSize val="0"/>
        </c:dLbls>
        <c:smooth val="0"/>
        <c:axId val="709736464"/>
        <c:axId val="709694608"/>
      </c:lineChart>
      <c:catAx>
        <c:axId val="709736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09694608"/>
        <c:crosses val="autoZero"/>
        <c:auto val="1"/>
        <c:lblAlgn val="ctr"/>
        <c:lblOffset val="100"/>
        <c:noMultiLvlLbl val="0"/>
      </c:catAx>
      <c:valAx>
        <c:axId val="709694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09736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fr-FR"/>
        </a:p>
      </c:txPr>
    </c:title>
    <c:autoTitleDeleted val="0"/>
    <c:plotArea>
      <c:layout/>
      <c:barChart>
        <c:barDir val="col"/>
        <c:grouping val="clustered"/>
        <c:varyColors val="0"/>
        <c:ser>
          <c:idx val="0"/>
          <c:order val="0"/>
          <c:tx>
            <c:strRef>
              <c:f>Worksheet!$J$5</c:f>
              <c:strCache>
                <c:ptCount val="1"/>
                <c:pt idx="0">
                  <c:v>Part des téléprocedures dans la collecte des ressources fiscales</c:v>
                </c:pt>
              </c:strCache>
            </c:strRef>
          </c:tx>
          <c:spPr>
            <a:solidFill>
              <a:srgbClr val="009300"/>
            </a:solidFill>
            <a:ln w="9525" cap="flat" cmpd="sng" algn="ctr">
              <a:solidFill>
                <a:schemeClr val="accent1">
                  <a:shade val="95000"/>
                </a:schemeClr>
              </a:solidFill>
              <a:round/>
            </a:ln>
            <a:effectLst/>
          </c:spPr>
          <c:invertIfNegative val="0"/>
          <c:dLbls>
            <c:delete val="1"/>
          </c:dLbls>
          <c:cat>
            <c:strRef>
              <c:f>Worksheet!$I$6:$I$9</c:f>
              <c:strCache>
                <c:ptCount val="4"/>
                <c:pt idx="0">
                  <c:v>2020( Sept-Dec)</c:v>
                </c:pt>
                <c:pt idx="1">
                  <c:v>2021</c:v>
                </c:pt>
                <c:pt idx="2">
                  <c:v>2022</c:v>
                </c:pt>
                <c:pt idx="3">
                  <c:v>2023(Jan-Oct)</c:v>
                </c:pt>
              </c:strCache>
            </c:strRef>
          </c:cat>
          <c:val>
            <c:numRef>
              <c:f>Worksheet!$J$6:$J$9</c:f>
              <c:numCache>
                <c:formatCode>0%</c:formatCode>
                <c:ptCount val="4"/>
                <c:pt idx="0">
                  <c:v>0.03</c:v>
                </c:pt>
                <c:pt idx="1">
                  <c:v>0.96</c:v>
                </c:pt>
                <c:pt idx="2">
                  <c:v>0.89</c:v>
                </c:pt>
                <c:pt idx="3">
                  <c:v>0.85</c:v>
                </c:pt>
              </c:numCache>
            </c:numRef>
          </c:val>
          <c:extLst>
            <c:ext xmlns:c16="http://schemas.microsoft.com/office/drawing/2014/chart" uri="{C3380CC4-5D6E-409C-BE32-E72D297353CC}">
              <c16:uniqueId val="{00000000-7869-2549-A11A-835228B7370B}"/>
            </c:ext>
          </c:extLst>
        </c:ser>
        <c:dLbls>
          <c:dLblPos val="inEnd"/>
          <c:showLegendKey val="0"/>
          <c:showVal val="1"/>
          <c:showCatName val="0"/>
          <c:showSerName val="0"/>
          <c:showPercent val="0"/>
          <c:showBubbleSize val="0"/>
        </c:dLbls>
        <c:gapWidth val="100"/>
        <c:overlap val="-24"/>
        <c:axId val="250329168"/>
        <c:axId val="250332176"/>
      </c:barChart>
      <c:catAx>
        <c:axId val="250329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fr-FR"/>
          </a:p>
        </c:txPr>
        <c:crossAx val="250332176"/>
        <c:crosses val="autoZero"/>
        <c:auto val="1"/>
        <c:lblAlgn val="ctr"/>
        <c:lblOffset val="100"/>
        <c:noMultiLvlLbl val="0"/>
      </c:catAx>
      <c:valAx>
        <c:axId val="2503321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fr-FR"/>
          </a:p>
        </c:txPr>
        <c:crossAx val="250329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GN"/>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1BC5D9-E6C0-744A-8359-E887D2F690F4}" type="datetimeFigureOut">
              <a:rPr lang="fr-GN" smtClean="0"/>
              <a:t>11/15/2023</a:t>
            </a:fld>
            <a:endParaRPr lang="fr-GN"/>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GN"/>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N"/>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GN"/>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A776EB-17C1-A141-9B8D-ECDC7C6AD0DE}" type="slidenum">
              <a:rPr lang="fr-GN" smtClean="0"/>
              <a:t>‹N°›</a:t>
            </a:fld>
            <a:endParaRPr lang="fr-GN"/>
          </a:p>
        </p:txBody>
      </p:sp>
    </p:spTree>
    <p:extLst>
      <p:ext uri="{BB962C8B-B14F-4D97-AF65-F5344CB8AC3E}">
        <p14:creationId xmlns:p14="http://schemas.microsoft.com/office/powerpoint/2010/main" val="1404061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GN" dirty="0"/>
          </a:p>
        </p:txBody>
      </p:sp>
      <p:sp>
        <p:nvSpPr>
          <p:cNvPr id="4" name="Espace réservé du numéro de diapositive 3"/>
          <p:cNvSpPr>
            <a:spLocks noGrp="1"/>
          </p:cNvSpPr>
          <p:nvPr>
            <p:ph type="sldNum" sz="quarter" idx="5"/>
          </p:nvPr>
        </p:nvSpPr>
        <p:spPr/>
        <p:txBody>
          <a:bodyPr/>
          <a:lstStyle/>
          <a:p>
            <a:fld id="{29A776EB-17C1-A141-9B8D-ECDC7C6AD0DE}" type="slidenum">
              <a:rPr lang="fr-GN" smtClean="0"/>
              <a:t>1</a:t>
            </a:fld>
            <a:endParaRPr lang="fr-GN"/>
          </a:p>
        </p:txBody>
      </p:sp>
    </p:spTree>
    <p:extLst>
      <p:ext uri="{BB962C8B-B14F-4D97-AF65-F5344CB8AC3E}">
        <p14:creationId xmlns:p14="http://schemas.microsoft.com/office/powerpoint/2010/main" val="695768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GN"/>
          </a:p>
        </p:txBody>
      </p:sp>
      <p:sp>
        <p:nvSpPr>
          <p:cNvPr id="4" name="Espace réservé du numéro de diapositive 3"/>
          <p:cNvSpPr>
            <a:spLocks noGrp="1"/>
          </p:cNvSpPr>
          <p:nvPr>
            <p:ph type="sldNum" sz="quarter" idx="5"/>
          </p:nvPr>
        </p:nvSpPr>
        <p:spPr/>
        <p:txBody>
          <a:bodyPr/>
          <a:lstStyle/>
          <a:p>
            <a:fld id="{29A776EB-17C1-A141-9B8D-ECDC7C6AD0DE}" type="slidenum">
              <a:rPr lang="fr-GN" smtClean="0"/>
              <a:t>2</a:t>
            </a:fld>
            <a:endParaRPr lang="fr-GN"/>
          </a:p>
        </p:txBody>
      </p:sp>
    </p:spTree>
    <p:extLst>
      <p:ext uri="{BB962C8B-B14F-4D97-AF65-F5344CB8AC3E}">
        <p14:creationId xmlns:p14="http://schemas.microsoft.com/office/powerpoint/2010/main" val="1897283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GN"/>
          </a:p>
        </p:txBody>
      </p:sp>
      <p:sp>
        <p:nvSpPr>
          <p:cNvPr id="4" name="Espace réservé du numéro de diapositive 3"/>
          <p:cNvSpPr>
            <a:spLocks noGrp="1"/>
          </p:cNvSpPr>
          <p:nvPr>
            <p:ph type="sldNum" sz="quarter" idx="5"/>
          </p:nvPr>
        </p:nvSpPr>
        <p:spPr/>
        <p:txBody>
          <a:bodyPr/>
          <a:lstStyle/>
          <a:p>
            <a:fld id="{29A776EB-17C1-A141-9B8D-ECDC7C6AD0DE}" type="slidenum">
              <a:rPr lang="fr-GN" smtClean="0"/>
              <a:t>3</a:t>
            </a:fld>
            <a:endParaRPr lang="fr-GN"/>
          </a:p>
        </p:txBody>
      </p:sp>
    </p:spTree>
    <p:extLst>
      <p:ext uri="{BB962C8B-B14F-4D97-AF65-F5344CB8AC3E}">
        <p14:creationId xmlns:p14="http://schemas.microsoft.com/office/powerpoint/2010/main" val="4293290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GN"/>
          </a:p>
        </p:txBody>
      </p:sp>
      <p:sp>
        <p:nvSpPr>
          <p:cNvPr id="4" name="Espace réservé du numéro de diapositive 3"/>
          <p:cNvSpPr>
            <a:spLocks noGrp="1"/>
          </p:cNvSpPr>
          <p:nvPr>
            <p:ph type="sldNum" sz="quarter" idx="5"/>
          </p:nvPr>
        </p:nvSpPr>
        <p:spPr/>
        <p:txBody>
          <a:bodyPr/>
          <a:lstStyle/>
          <a:p>
            <a:fld id="{29A776EB-17C1-A141-9B8D-ECDC7C6AD0DE}" type="slidenum">
              <a:rPr lang="fr-GN" smtClean="0"/>
              <a:t>4</a:t>
            </a:fld>
            <a:endParaRPr lang="fr-GN"/>
          </a:p>
        </p:txBody>
      </p:sp>
    </p:spTree>
    <p:extLst>
      <p:ext uri="{BB962C8B-B14F-4D97-AF65-F5344CB8AC3E}">
        <p14:creationId xmlns:p14="http://schemas.microsoft.com/office/powerpoint/2010/main" val="1581589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GN"/>
          </a:p>
        </p:txBody>
      </p:sp>
      <p:sp>
        <p:nvSpPr>
          <p:cNvPr id="4" name="Espace réservé du numéro de diapositive 3"/>
          <p:cNvSpPr>
            <a:spLocks noGrp="1"/>
          </p:cNvSpPr>
          <p:nvPr>
            <p:ph type="sldNum" sz="quarter" idx="5"/>
          </p:nvPr>
        </p:nvSpPr>
        <p:spPr/>
        <p:txBody>
          <a:bodyPr/>
          <a:lstStyle/>
          <a:p>
            <a:fld id="{29A776EB-17C1-A141-9B8D-ECDC7C6AD0DE}" type="slidenum">
              <a:rPr lang="fr-GN" smtClean="0"/>
              <a:t>5</a:t>
            </a:fld>
            <a:endParaRPr lang="fr-GN"/>
          </a:p>
        </p:txBody>
      </p:sp>
    </p:spTree>
    <p:extLst>
      <p:ext uri="{BB962C8B-B14F-4D97-AF65-F5344CB8AC3E}">
        <p14:creationId xmlns:p14="http://schemas.microsoft.com/office/powerpoint/2010/main" val="4187846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GN"/>
          </a:p>
        </p:txBody>
      </p:sp>
      <p:sp>
        <p:nvSpPr>
          <p:cNvPr id="4" name="Espace réservé du numéro de diapositive 3"/>
          <p:cNvSpPr>
            <a:spLocks noGrp="1"/>
          </p:cNvSpPr>
          <p:nvPr>
            <p:ph type="sldNum" sz="quarter" idx="5"/>
          </p:nvPr>
        </p:nvSpPr>
        <p:spPr/>
        <p:txBody>
          <a:bodyPr/>
          <a:lstStyle/>
          <a:p>
            <a:fld id="{29A776EB-17C1-A141-9B8D-ECDC7C6AD0DE}" type="slidenum">
              <a:rPr lang="fr-GN" smtClean="0"/>
              <a:t>6</a:t>
            </a:fld>
            <a:endParaRPr lang="fr-GN"/>
          </a:p>
        </p:txBody>
      </p:sp>
    </p:spTree>
    <p:extLst>
      <p:ext uri="{BB962C8B-B14F-4D97-AF65-F5344CB8AC3E}">
        <p14:creationId xmlns:p14="http://schemas.microsoft.com/office/powerpoint/2010/main" val="12759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GN"/>
          </a:p>
        </p:txBody>
      </p:sp>
      <p:sp>
        <p:nvSpPr>
          <p:cNvPr id="4" name="Espace réservé du numéro de diapositive 3"/>
          <p:cNvSpPr>
            <a:spLocks noGrp="1"/>
          </p:cNvSpPr>
          <p:nvPr>
            <p:ph type="sldNum" sz="quarter" idx="5"/>
          </p:nvPr>
        </p:nvSpPr>
        <p:spPr/>
        <p:txBody>
          <a:bodyPr/>
          <a:lstStyle/>
          <a:p>
            <a:fld id="{29A776EB-17C1-A141-9B8D-ECDC7C6AD0DE}" type="slidenum">
              <a:rPr lang="fr-GN" smtClean="0"/>
              <a:t>7</a:t>
            </a:fld>
            <a:endParaRPr lang="fr-GN"/>
          </a:p>
        </p:txBody>
      </p:sp>
    </p:spTree>
    <p:extLst>
      <p:ext uri="{BB962C8B-B14F-4D97-AF65-F5344CB8AC3E}">
        <p14:creationId xmlns:p14="http://schemas.microsoft.com/office/powerpoint/2010/main" val="2338117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GN"/>
          </a:p>
        </p:txBody>
      </p:sp>
      <p:sp>
        <p:nvSpPr>
          <p:cNvPr id="4" name="Espace réservé du numéro de diapositive 3"/>
          <p:cNvSpPr>
            <a:spLocks noGrp="1"/>
          </p:cNvSpPr>
          <p:nvPr>
            <p:ph type="sldNum" sz="quarter" idx="5"/>
          </p:nvPr>
        </p:nvSpPr>
        <p:spPr/>
        <p:txBody>
          <a:bodyPr/>
          <a:lstStyle/>
          <a:p>
            <a:fld id="{29A776EB-17C1-A141-9B8D-ECDC7C6AD0DE}" type="slidenum">
              <a:rPr lang="fr-GN" smtClean="0"/>
              <a:t>8</a:t>
            </a:fld>
            <a:endParaRPr lang="fr-GN"/>
          </a:p>
        </p:txBody>
      </p:sp>
    </p:spTree>
    <p:extLst>
      <p:ext uri="{BB962C8B-B14F-4D97-AF65-F5344CB8AC3E}">
        <p14:creationId xmlns:p14="http://schemas.microsoft.com/office/powerpoint/2010/main" val="3195157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GN"/>
          </a:p>
        </p:txBody>
      </p:sp>
      <p:sp>
        <p:nvSpPr>
          <p:cNvPr id="4" name="Espace réservé du numéro de diapositive 3"/>
          <p:cNvSpPr>
            <a:spLocks noGrp="1"/>
          </p:cNvSpPr>
          <p:nvPr>
            <p:ph type="sldNum" sz="quarter" idx="5"/>
          </p:nvPr>
        </p:nvSpPr>
        <p:spPr/>
        <p:txBody>
          <a:bodyPr/>
          <a:lstStyle/>
          <a:p>
            <a:fld id="{29A776EB-17C1-A141-9B8D-ECDC7C6AD0DE}" type="slidenum">
              <a:rPr lang="fr-GN" smtClean="0"/>
              <a:t>9</a:t>
            </a:fld>
            <a:endParaRPr lang="fr-GN"/>
          </a:p>
        </p:txBody>
      </p:sp>
    </p:spTree>
    <p:extLst>
      <p:ext uri="{BB962C8B-B14F-4D97-AF65-F5344CB8AC3E}">
        <p14:creationId xmlns:p14="http://schemas.microsoft.com/office/powerpoint/2010/main" val="4016791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F565E-0E80-EBD4-567A-E151E7A7B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E09522-CA6A-6719-987A-6C0101FB71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0BEB6B-D5AD-C453-3699-A20DA6F5A5F5}"/>
              </a:ext>
            </a:extLst>
          </p:cNvPr>
          <p:cNvSpPr>
            <a:spLocks noGrp="1"/>
          </p:cNvSpPr>
          <p:nvPr>
            <p:ph type="dt" sz="half" idx="10"/>
          </p:nvPr>
        </p:nvSpPr>
        <p:spPr/>
        <p:txBody>
          <a:bodyPr/>
          <a:lstStyle/>
          <a:p>
            <a:fld id="{F9876205-AED9-EA47-9C03-8C278AD7864E}" type="datetimeFigureOut">
              <a:rPr lang="en-US" smtClean="0"/>
              <a:t>11/15/2023</a:t>
            </a:fld>
            <a:endParaRPr lang="en-US"/>
          </a:p>
        </p:txBody>
      </p:sp>
      <p:sp>
        <p:nvSpPr>
          <p:cNvPr id="5" name="Footer Placeholder 4">
            <a:extLst>
              <a:ext uri="{FF2B5EF4-FFF2-40B4-BE49-F238E27FC236}">
                <a16:creationId xmlns:a16="http://schemas.microsoft.com/office/drawing/2014/main" id="{2BB2380C-829C-4914-E524-68634554D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0C987-B537-BB78-FD91-C269E1B707EC}"/>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80179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0B12-82E2-314C-E351-A95E66C69E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AB46F2-1D64-A7B2-1E75-B0643232FD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706BD-0AE7-0A39-52B1-5FD44A05A925}"/>
              </a:ext>
            </a:extLst>
          </p:cNvPr>
          <p:cNvSpPr>
            <a:spLocks noGrp="1"/>
          </p:cNvSpPr>
          <p:nvPr>
            <p:ph type="dt" sz="half" idx="10"/>
          </p:nvPr>
        </p:nvSpPr>
        <p:spPr/>
        <p:txBody>
          <a:bodyPr/>
          <a:lstStyle/>
          <a:p>
            <a:fld id="{F9876205-AED9-EA47-9C03-8C278AD7864E}" type="datetimeFigureOut">
              <a:rPr lang="en-US" smtClean="0"/>
              <a:t>11/15/2023</a:t>
            </a:fld>
            <a:endParaRPr lang="en-US"/>
          </a:p>
        </p:txBody>
      </p:sp>
      <p:sp>
        <p:nvSpPr>
          <p:cNvPr id="5" name="Footer Placeholder 4">
            <a:extLst>
              <a:ext uri="{FF2B5EF4-FFF2-40B4-BE49-F238E27FC236}">
                <a16:creationId xmlns:a16="http://schemas.microsoft.com/office/drawing/2014/main" id="{00D3A4E2-C0DB-318E-E0E3-8E1181771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2C8CC-2849-AEA3-0CF1-17B2B5DB4084}"/>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1123842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422C68-EAF1-7214-D19F-D962C2FF0F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3C5093-30F4-012C-7502-550D1DE77F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618E8F-2F2D-90F9-6308-CD6D26AF8272}"/>
              </a:ext>
            </a:extLst>
          </p:cNvPr>
          <p:cNvSpPr>
            <a:spLocks noGrp="1"/>
          </p:cNvSpPr>
          <p:nvPr>
            <p:ph type="dt" sz="half" idx="10"/>
          </p:nvPr>
        </p:nvSpPr>
        <p:spPr/>
        <p:txBody>
          <a:bodyPr/>
          <a:lstStyle/>
          <a:p>
            <a:fld id="{F9876205-AED9-EA47-9C03-8C278AD7864E}" type="datetimeFigureOut">
              <a:rPr lang="en-US" smtClean="0"/>
              <a:t>11/15/2023</a:t>
            </a:fld>
            <a:endParaRPr lang="en-US"/>
          </a:p>
        </p:txBody>
      </p:sp>
      <p:sp>
        <p:nvSpPr>
          <p:cNvPr id="5" name="Footer Placeholder 4">
            <a:extLst>
              <a:ext uri="{FF2B5EF4-FFF2-40B4-BE49-F238E27FC236}">
                <a16:creationId xmlns:a16="http://schemas.microsoft.com/office/drawing/2014/main" id="{76E2BF92-FDF2-F190-6EDD-CD5C512DF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8503F0-8873-5363-A8F9-1333CBB9DF43}"/>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393082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1A3E9-487B-CB8F-1075-5A7C88B645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E475E9-550C-F0BE-C3F2-C321FFE54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94463F-8F22-CC59-3C18-B97F26D27E61}"/>
              </a:ext>
            </a:extLst>
          </p:cNvPr>
          <p:cNvSpPr>
            <a:spLocks noGrp="1"/>
          </p:cNvSpPr>
          <p:nvPr>
            <p:ph type="dt" sz="half" idx="10"/>
          </p:nvPr>
        </p:nvSpPr>
        <p:spPr/>
        <p:txBody>
          <a:bodyPr/>
          <a:lstStyle/>
          <a:p>
            <a:fld id="{F9876205-AED9-EA47-9C03-8C278AD7864E}" type="datetimeFigureOut">
              <a:rPr lang="en-US" smtClean="0"/>
              <a:t>11/15/2023</a:t>
            </a:fld>
            <a:endParaRPr lang="en-US"/>
          </a:p>
        </p:txBody>
      </p:sp>
      <p:sp>
        <p:nvSpPr>
          <p:cNvPr id="5" name="Footer Placeholder 4">
            <a:extLst>
              <a:ext uri="{FF2B5EF4-FFF2-40B4-BE49-F238E27FC236}">
                <a16:creationId xmlns:a16="http://schemas.microsoft.com/office/drawing/2014/main" id="{ECD1A733-89B1-3816-25C4-D6B1828EA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00EF0-33A2-1EE8-5B94-0C5DA3D40173}"/>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2261773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327D8-62A0-8732-5908-C41CC8A4F7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E7850A-E6E3-1B11-B5DD-8278A6D226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AEFE3B-9829-4B9A-E4A8-0CCCB95BEECA}"/>
              </a:ext>
            </a:extLst>
          </p:cNvPr>
          <p:cNvSpPr>
            <a:spLocks noGrp="1"/>
          </p:cNvSpPr>
          <p:nvPr>
            <p:ph type="dt" sz="half" idx="10"/>
          </p:nvPr>
        </p:nvSpPr>
        <p:spPr/>
        <p:txBody>
          <a:bodyPr/>
          <a:lstStyle/>
          <a:p>
            <a:fld id="{F9876205-AED9-EA47-9C03-8C278AD7864E}" type="datetimeFigureOut">
              <a:rPr lang="en-US" smtClean="0"/>
              <a:t>11/15/2023</a:t>
            </a:fld>
            <a:endParaRPr lang="en-US"/>
          </a:p>
        </p:txBody>
      </p:sp>
      <p:sp>
        <p:nvSpPr>
          <p:cNvPr id="5" name="Footer Placeholder 4">
            <a:extLst>
              <a:ext uri="{FF2B5EF4-FFF2-40B4-BE49-F238E27FC236}">
                <a16:creationId xmlns:a16="http://schemas.microsoft.com/office/drawing/2014/main" id="{5C801D77-D043-6757-1B57-454F5FCC3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AAFB97-3B5D-74AE-3473-D5AB211C5751}"/>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272741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04598-5A09-DD83-BFFF-7E25B28C65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A181D2-7BF2-27EA-B2C2-FC4387873F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2E1D77-22A0-0441-95D1-A765BF48EF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38CC0E-3897-0B5D-FE17-1420CCBDE535}"/>
              </a:ext>
            </a:extLst>
          </p:cNvPr>
          <p:cNvSpPr>
            <a:spLocks noGrp="1"/>
          </p:cNvSpPr>
          <p:nvPr>
            <p:ph type="dt" sz="half" idx="10"/>
          </p:nvPr>
        </p:nvSpPr>
        <p:spPr/>
        <p:txBody>
          <a:bodyPr/>
          <a:lstStyle/>
          <a:p>
            <a:fld id="{F9876205-AED9-EA47-9C03-8C278AD7864E}" type="datetimeFigureOut">
              <a:rPr lang="en-US" smtClean="0"/>
              <a:t>11/15/2023</a:t>
            </a:fld>
            <a:endParaRPr lang="en-US"/>
          </a:p>
        </p:txBody>
      </p:sp>
      <p:sp>
        <p:nvSpPr>
          <p:cNvPr id="6" name="Footer Placeholder 5">
            <a:extLst>
              <a:ext uri="{FF2B5EF4-FFF2-40B4-BE49-F238E27FC236}">
                <a16:creationId xmlns:a16="http://schemas.microsoft.com/office/drawing/2014/main" id="{29AD6C96-9720-3F80-D2E5-BA56A9AF1E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21BEE-A804-D03C-C1A9-503CDACC2017}"/>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426769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467E-C599-2CE3-BAAB-0FC74F89F2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16ADB5-38C3-6FBD-80E8-07103BCD71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17FB1E-D35E-521E-7E56-619D4E6336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A3992A-B87B-5E55-AC2F-F61CD1D21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30EF6B-4C25-85B7-2C22-E0CE872D65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D09972-287C-CD4B-F27C-1265ED61DC8D}"/>
              </a:ext>
            </a:extLst>
          </p:cNvPr>
          <p:cNvSpPr>
            <a:spLocks noGrp="1"/>
          </p:cNvSpPr>
          <p:nvPr>
            <p:ph type="dt" sz="half" idx="10"/>
          </p:nvPr>
        </p:nvSpPr>
        <p:spPr/>
        <p:txBody>
          <a:bodyPr/>
          <a:lstStyle/>
          <a:p>
            <a:fld id="{F9876205-AED9-EA47-9C03-8C278AD7864E}" type="datetimeFigureOut">
              <a:rPr lang="en-US" smtClean="0"/>
              <a:t>11/15/2023</a:t>
            </a:fld>
            <a:endParaRPr lang="en-US"/>
          </a:p>
        </p:txBody>
      </p:sp>
      <p:sp>
        <p:nvSpPr>
          <p:cNvPr id="8" name="Footer Placeholder 7">
            <a:extLst>
              <a:ext uri="{FF2B5EF4-FFF2-40B4-BE49-F238E27FC236}">
                <a16:creationId xmlns:a16="http://schemas.microsoft.com/office/drawing/2014/main" id="{496C3800-C9B1-9508-407B-C04E39CAAA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E1B7A7-4FA9-F3E4-9D5E-FB632C163F2B}"/>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260736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3B43-B503-B981-581D-FA11DDAF30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192C-6E59-89FA-302B-A455E505A0B3}"/>
              </a:ext>
            </a:extLst>
          </p:cNvPr>
          <p:cNvSpPr>
            <a:spLocks noGrp="1"/>
          </p:cNvSpPr>
          <p:nvPr>
            <p:ph type="dt" sz="half" idx="10"/>
          </p:nvPr>
        </p:nvSpPr>
        <p:spPr/>
        <p:txBody>
          <a:bodyPr/>
          <a:lstStyle/>
          <a:p>
            <a:fld id="{F9876205-AED9-EA47-9C03-8C278AD7864E}" type="datetimeFigureOut">
              <a:rPr lang="en-US" smtClean="0"/>
              <a:t>11/15/2023</a:t>
            </a:fld>
            <a:endParaRPr lang="en-US"/>
          </a:p>
        </p:txBody>
      </p:sp>
      <p:sp>
        <p:nvSpPr>
          <p:cNvPr id="4" name="Footer Placeholder 3">
            <a:extLst>
              <a:ext uri="{FF2B5EF4-FFF2-40B4-BE49-F238E27FC236}">
                <a16:creationId xmlns:a16="http://schemas.microsoft.com/office/drawing/2014/main" id="{A8DBC6C3-0E2D-0874-3D9E-4FF3A74224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50FD18-AA83-A795-C44E-84E3E52AA12B}"/>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102728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98FDEB-0994-A973-7455-BE1A796F98BF}"/>
              </a:ext>
            </a:extLst>
          </p:cNvPr>
          <p:cNvSpPr>
            <a:spLocks noGrp="1"/>
          </p:cNvSpPr>
          <p:nvPr>
            <p:ph type="dt" sz="half" idx="10"/>
          </p:nvPr>
        </p:nvSpPr>
        <p:spPr/>
        <p:txBody>
          <a:bodyPr/>
          <a:lstStyle/>
          <a:p>
            <a:fld id="{F9876205-AED9-EA47-9C03-8C278AD7864E}" type="datetimeFigureOut">
              <a:rPr lang="en-US" smtClean="0"/>
              <a:t>11/15/2023</a:t>
            </a:fld>
            <a:endParaRPr lang="en-US"/>
          </a:p>
        </p:txBody>
      </p:sp>
      <p:sp>
        <p:nvSpPr>
          <p:cNvPr id="3" name="Footer Placeholder 2">
            <a:extLst>
              <a:ext uri="{FF2B5EF4-FFF2-40B4-BE49-F238E27FC236}">
                <a16:creationId xmlns:a16="http://schemas.microsoft.com/office/drawing/2014/main" id="{44AB0EF7-548A-58B9-0E4F-BC78D2A8BA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5A091A-1E18-C742-0D03-90F142A846D8}"/>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109890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D99D-32D3-C97E-B038-78FCBDF3AA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BDD8AD-111C-BAF7-5D58-9A4B16F503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C8C9AB-0EBD-C7B4-87C1-F35DD6D548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4B04B3-007D-1010-7C8C-6E2DE814E02D}"/>
              </a:ext>
            </a:extLst>
          </p:cNvPr>
          <p:cNvSpPr>
            <a:spLocks noGrp="1"/>
          </p:cNvSpPr>
          <p:nvPr>
            <p:ph type="dt" sz="half" idx="10"/>
          </p:nvPr>
        </p:nvSpPr>
        <p:spPr/>
        <p:txBody>
          <a:bodyPr/>
          <a:lstStyle/>
          <a:p>
            <a:fld id="{F9876205-AED9-EA47-9C03-8C278AD7864E}" type="datetimeFigureOut">
              <a:rPr lang="en-US" smtClean="0"/>
              <a:t>11/15/2023</a:t>
            </a:fld>
            <a:endParaRPr lang="en-US"/>
          </a:p>
        </p:txBody>
      </p:sp>
      <p:sp>
        <p:nvSpPr>
          <p:cNvPr id="6" name="Footer Placeholder 5">
            <a:extLst>
              <a:ext uri="{FF2B5EF4-FFF2-40B4-BE49-F238E27FC236}">
                <a16:creationId xmlns:a16="http://schemas.microsoft.com/office/drawing/2014/main" id="{6F445962-B318-77E5-E867-3EB006579C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57DEF3-F1C3-811E-1B80-6E535E1C01BA}"/>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211429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F404-A94E-BAB9-AF21-DC6FD5B7F4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3B957B-1572-74E2-2F44-36E44997B6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5E1BB4-5A07-C06C-8245-49A1D483AD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87AC50-38FF-27FB-2008-7A747F872B98}"/>
              </a:ext>
            </a:extLst>
          </p:cNvPr>
          <p:cNvSpPr>
            <a:spLocks noGrp="1"/>
          </p:cNvSpPr>
          <p:nvPr>
            <p:ph type="dt" sz="half" idx="10"/>
          </p:nvPr>
        </p:nvSpPr>
        <p:spPr/>
        <p:txBody>
          <a:bodyPr/>
          <a:lstStyle/>
          <a:p>
            <a:fld id="{F9876205-AED9-EA47-9C03-8C278AD7864E}" type="datetimeFigureOut">
              <a:rPr lang="en-US" smtClean="0"/>
              <a:t>11/15/2023</a:t>
            </a:fld>
            <a:endParaRPr lang="en-US"/>
          </a:p>
        </p:txBody>
      </p:sp>
      <p:sp>
        <p:nvSpPr>
          <p:cNvPr id="6" name="Footer Placeholder 5">
            <a:extLst>
              <a:ext uri="{FF2B5EF4-FFF2-40B4-BE49-F238E27FC236}">
                <a16:creationId xmlns:a16="http://schemas.microsoft.com/office/drawing/2014/main" id="{F7888180-F244-DF56-9CD9-7B1B0E10EE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867613-CE47-5D84-8DF4-A1E9E6EB69E8}"/>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801262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E0FF4C-4F31-6460-03B9-E8740E2C3F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2FE335-4404-B47A-1614-73CEF2153D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12510-DDF1-4DC5-8086-5E0F3B5A45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76205-AED9-EA47-9C03-8C278AD7864E}" type="datetimeFigureOut">
              <a:rPr lang="en-US" smtClean="0"/>
              <a:t>11/15/2023</a:t>
            </a:fld>
            <a:endParaRPr lang="en-US"/>
          </a:p>
        </p:txBody>
      </p:sp>
      <p:sp>
        <p:nvSpPr>
          <p:cNvPr id="5" name="Footer Placeholder 4">
            <a:extLst>
              <a:ext uri="{FF2B5EF4-FFF2-40B4-BE49-F238E27FC236}">
                <a16:creationId xmlns:a16="http://schemas.microsoft.com/office/drawing/2014/main" id="{3763D578-52D1-8BE4-67F0-AEF83FDDF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A00C09-E143-163D-D178-A7D60CD4FC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4C3A4-1FBB-144E-B1D2-95FEBCDB02F5}" type="slidenum">
              <a:rPr lang="en-US" smtClean="0"/>
              <a:t>‹N°›</a:t>
            </a:fld>
            <a:endParaRPr lang="en-US"/>
          </a:p>
        </p:txBody>
      </p:sp>
    </p:spTree>
    <p:extLst>
      <p:ext uri="{BB962C8B-B14F-4D97-AF65-F5344CB8AC3E}">
        <p14:creationId xmlns:p14="http://schemas.microsoft.com/office/powerpoint/2010/main" val="237258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9DB670A-3965-B51D-78A2-F1F4F0DD6A73}"/>
              </a:ext>
            </a:extLst>
          </p:cNvPr>
          <p:cNvGraphicFramePr>
            <a:graphicFrameLocks noGrp="1"/>
          </p:cNvGraphicFramePr>
          <p:nvPr>
            <p:extLst>
              <p:ext uri="{D42A27DB-BD31-4B8C-83A1-F6EECF244321}">
                <p14:modId xmlns:p14="http://schemas.microsoft.com/office/powerpoint/2010/main" val="3765632638"/>
              </p:ext>
            </p:extLst>
          </p:nvPr>
        </p:nvGraphicFramePr>
        <p:xfrm>
          <a:off x="389744" y="719665"/>
          <a:ext cx="11527435" cy="4114800"/>
        </p:xfrm>
        <a:graphic>
          <a:graphicData uri="http://schemas.openxmlformats.org/drawingml/2006/table">
            <a:tbl>
              <a:tblPr firstRow="1" bandRow="1">
                <a:tableStyleId>{5C22544A-7EE6-4342-B048-85BDC9FD1C3A}</a:tableStyleId>
              </a:tblPr>
              <a:tblGrid>
                <a:gridCol w="2347152">
                  <a:extLst>
                    <a:ext uri="{9D8B030D-6E8A-4147-A177-3AD203B41FA5}">
                      <a16:colId xmlns:a16="http://schemas.microsoft.com/office/drawing/2014/main" val="392324398"/>
                    </a:ext>
                  </a:extLst>
                </a:gridCol>
                <a:gridCol w="9180283">
                  <a:extLst>
                    <a:ext uri="{9D8B030D-6E8A-4147-A177-3AD203B41FA5}">
                      <a16:colId xmlns:a16="http://schemas.microsoft.com/office/drawing/2014/main" val="3542095450"/>
                    </a:ext>
                  </a:extLst>
                </a:gridCol>
              </a:tblGrid>
              <a:tr h="1739330">
                <a:tc rowSpan="2">
                  <a:txBody>
                    <a:bodyPr/>
                    <a:lstStyle/>
                    <a:p>
                      <a:endParaRPr lang="en-US" dirty="0"/>
                    </a:p>
                  </a:txBody>
                  <a:tcPr>
                    <a:noFill/>
                  </a:tcPr>
                </a:tc>
                <a:tc>
                  <a:txBody>
                    <a:bodyPr/>
                    <a:lstStyle/>
                    <a:p>
                      <a:pPr algn="ctr"/>
                      <a:r>
                        <a:rPr lang="fr-FR" sz="4800" b="1" i="1" u="sng" kern="1200" dirty="0">
                          <a:solidFill>
                            <a:schemeClr val="accent1">
                              <a:lumMod val="75000"/>
                            </a:schemeClr>
                          </a:solidFill>
                          <a:effectLst/>
                          <a:latin typeface="Arial Rounded MT Bold" panose="020F0704030504030204" pitchFamily="34" charset="77"/>
                          <a:ea typeface="+mn-ea"/>
                          <a:cs typeface="Arial" panose="020B0604020202020204" pitchFamily="34" charset="0"/>
                        </a:rPr>
                        <a:t>COMMISSION 2</a:t>
                      </a:r>
                      <a:endParaRPr lang="fr-FR" sz="1800" b="1" kern="1200" dirty="0">
                        <a:solidFill>
                          <a:schemeClr val="accent1">
                            <a:lumMod val="75000"/>
                          </a:schemeClr>
                        </a:solidFill>
                        <a:effectLst/>
                        <a:latin typeface="Arial Rounded MT Bold" panose="020F0704030504030204" pitchFamily="34" charset="77"/>
                        <a:ea typeface="+mn-ea"/>
                        <a:cs typeface="Arial" panose="020B0604020202020204" pitchFamily="34" charset="0"/>
                      </a:endParaRPr>
                    </a:p>
                    <a:p>
                      <a:pPr algn="ctr"/>
                      <a:endParaRPr lang="fr-FR" sz="1800" b="1" kern="1200" dirty="0">
                        <a:solidFill>
                          <a:schemeClr val="accent1">
                            <a:lumMod val="75000"/>
                          </a:schemeClr>
                        </a:solidFill>
                        <a:effectLst/>
                        <a:latin typeface="Arial" panose="020B0604020202020204" pitchFamily="34" charset="0"/>
                        <a:ea typeface="+mn-ea"/>
                        <a:cs typeface="Arial" panose="020B0604020202020204" pitchFamily="34" charset="0"/>
                      </a:endParaRPr>
                    </a:p>
                    <a:p>
                      <a:pPr algn="ctr"/>
                      <a:r>
                        <a:rPr lang="fr-FR" sz="2800" b="1" kern="1200" dirty="0">
                          <a:solidFill>
                            <a:schemeClr val="accent1">
                              <a:lumMod val="75000"/>
                            </a:schemeClr>
                          </a:solidFill>
                          <a:effectLst/>
                          <a:latin typeface="Arial" panose="020B0604020202020204" pitchFamily="34" charset="0"/>
                          <a:ea typeface="+mn-ea"/>
                          <a:cs typeface="Arial" panose="020B0604020202020204" pitchFamily="34" charset="0"/>
                        </a:rPr>
                        <a:t>Mobilisation des ressources </a:t>
                      </a:r>
                      <a:r>
                        <a:rPr lang="en-US" sz="2800" b="1" kern="1200" dirty="0">
                          <a:solidFill>
                            <a:schemeClr val="accent1">
                              <a:lumMod val="75000"/>
                            </a:schemeClr>
                          </a:solidFill>
                          <a:effectLst/>
                          <a:latin typeface="Arial" panose="020B0604020202020204" pitchFamily="34" charset="0"/>
                          <a:ea typeface="+mn-ea"/>
                          <a:cs typeface="Arial" panose="020B0604020202020204" pitchFamily="34" charset="0"/>
                        </a:rPr>
                        <a:t>internes</a:t>
                      </a:r>
                      <a:endParaRPr lang="en-US" sz="2800" dirty="0">
                        <a:solidFill>
                          <a:schemeClr val="accent1">
                            <a:lumMod val="75000"/>
                          </a:schemeClr>
                        </a:solidFill>
                        <a:effectLst/>
                        <a:latin typeface="Arial" panose="020B0604020202020204" pitchFamily="34" charset="0"/>
                        <a:cs typeface="Arial" panose="020B0604020202020204" pitchFamily="34" charset="0"/>
                      </a:endParaRPr>
                    </a:p>
                    <a:p>
                      <a:pPr algn="ctr"/>
                      <a:endParaRPr lang="en-US" sz="3200" dirty="0">
                        <a:solidFill>
                          <a:schemeClr val="tx1"/>
                        </a:solidFill>
                      </a:endParaRPr>
                    </a:p>
                  </a:txBody>
                  <a:tcPr>
                    <a:noFill/>
                  </a:tcPr>
                </a:tc>
                <a:extLst>
                  <a:ext uri="{0D108BD9-81ED-4DB2-BD59-A6C34878D82A}">
                    <a16:rowId xmlns:a16="http://schemas.microsoft.com/office/drawing/2014/main" val="2137600984"/>
                  </a:ext>
                </a:extLst>
              </a:tr>
              <a:tr h="826114">
                <a:tc vMerge="1">
                  <a:txBody>
                    <a:bodyPr/>
                    <a:lstStyle/>
                    <a:p>
                      <a:endParaRPr lang="en-US" dirty="0"/>
                    </a:p>
                  </a:txBody>
                  <a:tcPr/>
                </a:tc>
                <a:tc>
                  <a:txBody>
                    <a:bodyPr/>
                    <a:lstStyle/>
                    <a:p>
                      <a:r>
                        <a:rPr lang="fr-FR" sz="4400" b="1" dirty="0">
                          <a:solidFill>
                            <a:srgbClr val="D2202E"/>
                          </a:solidFill>
                          <a:latin typeface="Arial" panose="020B0604020202020204" pitchFamily="34" charset="0"/>
                          <a:cs typeface="Arial" panose="020B0604020202020204" pitchFamily="34" charset="0"/>
                        </a:rPr>
                        <a:t>TRANSFORMATION DIGITALE DE LA DIRECTION GENERALE DES IMPOTS </a:t>
                      </a:r>
                      <a:endParaRPr lang="fr-FR" sz="4400"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2981548855"/>
                  </a:ext>
                </a:extLst>
              </a:tr>
            </a:tbl>
          </a:graphicData>
        </a:graphic>
      </p:graphicFrame>
      <p:pic>
        <p:nvPicPr>
          <p:cNvPr id="8" name="Picture 7" descr="A map of africa with white lines&#10;&#10;Description automatically generated">
            <a:extLst>
              <a:ext uri="{FF2B5EF4-FFF2-40B4-BE49-F238E27FC236}">
                <a16:creationId xmlns:a16="http://schemas.microsoft.com/office/drawing/2014/main" id="{70064C0F-BC49-1FCC-E0A3-24D08669FE26}"/>
              </a:ext>
            </a:extLst>
          </p:cNvPr>
          <p:cNvPicPr>
            <a:picLocks noChangeAspect="1"/>
          </p:cNvPicPr>
          <p:nvPr/>
        </p:nvPicPr>
        <p:blipFill>
          <a:blip r:embed="rId3"/>
          <a:stretch>
            <a:fillRect/>
          </a:stretch>
        </p:blipFill>
        <p:spPr>
          <a:xfrm>
            <a:off x="389744" y="362980"/>
            <a:ext cx="2144635" cy="2655416"/>
          </a:xfrm>
          <a:prstGeom prst="rect">
            <a:avLst/>
          </a:prstGeom>
        </p:spPr>
      </p:pic>
      <p:sp>
        <p:nvSpPr>
          <p:cNvPr id="11" name="TextBox 10">
            <a:extLst>
              <a:ext uri="{FF2B5EF4-FFF2-40B4-BE49-F238E27FC236}">
                <a16:creationId xmlns:a16="http://schemas.microsoft.com/office/drawing/2014/main" id="{F1B4BA98-2DA1-7626-4CBD-832F14EEEF9B}"/>
              </a:ext>
            </a:extLst>
          </p:cNvPr>
          <p:cNvSpPr txBox="1"/>
          <p:nvPr/>
        </p:nvSpPr>
        <p:spPr>
          <a:xfrm>
            <a:off x="1271633" y="4797705"/>
            <a:ext cx="10322010" cy="1015663"/>
          </a:xfrm>
          <a:prstGeom prst="rect">
            <a:avLst/>
          </a:prstGeom>
          <a:noFill/>
        </p:spPr>
        <p:txBody>
          <a:bodyPr wrap="square" rtlCol="0">
            <a:spAutoFit/>
          </a:bodyPr>
          <a:lstStyle/>
          <a:p>
            <a:pPr algn="ctr"/>
            <a:endParaRPr lang="fr-FR" sz="2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r>
              <a:rPr lang="fr-FR" sz="2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Partage d’expérience et bonnes pratiques </a:t>
            </a:r>
          </a:p>
          <a:p>
            <a:pPr algn="ctr"/>
            <a:r>
              <a:rPr lang="fr-FR" sz="2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en matière de </a:t>
            </a:r>
            <a:r>
              <a:rPr lang="fr-FR" sz="2000" b="1" i="0" u="none" strike="noStrike" dirty="0">
                <a:solidFill>
                  <a:srgbClr val="3F3F3F"/>
                </a:solidFill>
                <a:effectLst/>
                <a:latin typeface="Montserrat" panose="020F0502020204030204" pitchFamily="34" charset="0"/>
              </a:rPr>
              <a:t>Réformes des administrations fiscales et douanières </a:t>
            </a:r>
            <a:r>
              <a:rPr lang="fr-FR" sz="2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Guinée</a:t>
            </a:r>
            <a:endParaRPr lang="en-US" sz="2000" b="1"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8ED2684-B167-F0CF-3A74-000201DD2C02}"/>
              </a:ext>
            </a:extLst>
          </p:cNvPr>
          <p:cNvSpPr txBox="1"/>
          <p:nvPr/>
        </p:nvSpPr>
        <p:spPr>
          <a:xfrm>
            <a:off x="934995" y="5955957"/>
            <a:ext cx="10322010" cy="954107"/>
          </a:xfrm>
          <a:prstGeom prst="rect">
            <a:avLst/>
          </a:prstGeom>
          <a:noFill/>
        </p:spPr>
        <p:txBody>
          <a:bodyPr wrap="square" rtlCol="0">
            <a:spAutoFit/>
          </a:bodyPr>
          <a:lstStyle/>
          <a:p>
            <a:pPr algn="ctr"/>
            <a:r>
              <a:rPr lang="fr-FR" sz="2800" b="1" i="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Daniel SOUMAH, Directeur de l’Informatique et de la modernisation</a:t>
            </a:r>
            <a:endParaRPr lang="en-US" sz="2800" b="1"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5263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B9C4A6-7510-09D4-83F5-996010205760}"/>
              </a:ext>
            </a:extLst>
          </p:cNvPr>
          <p:cNvSpPr/>
          <p:nvPr/>
        </p:nvSpPr>
        <p:spPr>
          <a:xfrm>
            <a:off x="592931" y="1369628"/>
            <a:ext cx="5043487" cy="4118744"/>
          </a:xfrm>
          <a:prstGeom prst="rect">
            <a:avLst/>
          </a:prstGeom>
          <a:solidFill>
            <a:schemeClr val="bg1">
              <a:lumMod val="9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fr-FR" b="1" u="sng" dirty="0">
                <a:solidFill>
                  <a:schemeClr val="tx1"/>
                </a:solidFill>
                <a:latin typeface="Arial" panose="020B0604020202020204" pitchFamily="34" charset="0"/>
                <a:cs typeface="Arial" panose="020B0604020202020204" pitchFamily="34" charset="0"/>
              </a:rPr>
              <a:t>Contexte</a:t>
            </a:r>
          </a:p>
          <a:p>
            <a:endParaRPr lang="fr-FR" b="1" u="sng" dirty="0">
              <a:solidFill>
                <a:schemeClr val="tx1"/>
              </a:solidFill>
              <a:latin typeface="Arial" panose="020B0604020202020204" pitchFamily="34" charset="0"/>
              <a:cs typeface="Arial" panose="020B0604020202020204" pitchFamily="34" charset="0"/>
            </a:endParaRPr>
          </a:p>
          <a:p>
            <a:pPr algn="just"/>
            <a:r>
              <a:rPr lang="fr-FR" sz="1400" dirty="0">
                <a:solidFill>
                  <a:schemeClr val="tx1"/>
                </a:solidFill>
                <a:latin typeface="Arial" panose="020B0604020202020204" pitchFamily="34" charset="0"/>
                <a:cs typeface="Arial" panose="020B0604020202020204" pitchFamily="34" charset="0"/>
              </a:rPr>
              <a:t>La digitalisation des procédures de déclaration et de paiement est une obligation pour toutes les administrations fiscales.</a:t>
            </a:r>
          </a:p>
          <a:p>
            <a:pPr algn="just"/>
            <a:endParaRPr lang="fr-FR" sz="1400" dirty="0">
              <a:solidFill>
                <a:schemeClr val="tx1"/>
              </a:solidFill>
              <a:latin typeface="Arial" panose="020B0604020202020204" pitchFamily="34" charset="0"/>
              <a:cs typeface="Arial" panose="020B0604020202020204" pitchFamily="34" charset="0"/>
            </a:endParaRPr>
          </a:p>
          <a:p>
            <a:pPr algn="just"/>
            <a:r>
              <a:rPr lang="fr-FR" sz="1400" b="1" u="sng" dirty="0">
                <a:solidFill>
                  <a:schemeClr val="tx1"/>
                </a:solidFill>
                <a:latin typeface="Arial" panose="020B0604020202020204" pitchFamily="34" charset="0"/>
                <a:cs typeface="Arial" panose="020B0604020202020204" pitchFamily="34" charset="0"/>
              </a:rPr>
              <a:t>Dans ce contexte, la DGI de Guinée a décidé de mettre en place un système dénommé eTax permettant de digitaliser entièrement les relations avec les contribuables.</a:t>
            </a:r>
          </a:p>
          <a:p>
            <a:pPr algn="just"/>
            <a:endParaRPr lang="fr-FR" sz="1400" dirty="0">
              <a:solidFill>
                <a:schemeClr val="tx1"/>
              </a:solidFill>
              <a:latin typeface="Arial" panose="020B0604020202020204" pitchFamily="34" charset="0"/>
              <a:cs typeface="Arial" panose="020B0604020202020204" pitchFamily="34" charset="0"/>
            </a:endParaRPr>
          </a:p>
          <a:p>
            <a:pPr algn="just"/>
            <a:r>
              <a:rPr lang="fr-FR" sz="1400" dirty="0">
                <a:solidFill>
                  <a:schemeClr val="tx1"/>
                </a:solidFill>
                <a:latin typeface="Arial" panose="020B0604020202020204" pitchFamily="34" charset="0"/>
                <a:cs typeface="Arial" panose="020B0604020202020204" pitchFamily="34" charset="0"/>
              </a:rPr>
              <a:t>Avant cette réforme, les contribuables des grandes et moyennes entreprises se présentaient physiquement dans les locaux de la DGI pour déposer leur déclaration, déposer leur ordre de virement et venir chercher leur quittance</a:t>
            </a:r>
          </a:p>
        </p:txBody>
      </p:sp>
      <p:sp>
        <p:nvSpPr>
          <p:cNvPr id="3" name="Rectangle 2">
            <a:extLst>
              <a:ext uri="{FF2B5EF4-FFF2-40B4-BE49-F238E27FC236}">
                <a16:creationId xmlns:a16="http://schemas.microsoft.com/office/drawing/2014/main" id="{F7A2B36F-3324-3126-3E51-D05B25356457}"/>
              </a:ext>
            </a:extLst>
          </p:cNvPr>
          <p:cNvSpPr/>
          <p:nvPr/>
        </p:nvSpPr>
        <p:spPr>
          <a:xfrm>
            <a:off x="6555581" y="1300360"/>
            <a:ext cx="5043487" cy="4118744"/>
          </a:xfrm>
          <a:prstGeom prst="rect">
            <a:avLst/>
          </a:prstGeom>
          <a:solidFill>
            <a:srgbClr val="D2202E">
              <a:alpha val="10196"/>
            </a:srgb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fr-FR" b="1" u="sng" dirty="0">
                <a:solidFill>
                  <a:schemeClr val="tx1"/>
                </a:solidFill>
                <a:latin typeface="Arial" panose="020B0604020202020204" pitchFamily="34" charset="0"/>
                <a:cs typeface="Arial" panose="020B0604020202020204" pitchFamily="34" charset="0"/>
              </a:rPr>
              <a:t>Bonnes pratiques</a:t>
            </a:r>
          </a:p>
          <a:p>
            <a:endParaRPr lang="fr-FR" b="1" u="sng"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fr-FR" sz="1400" dirty="0">
                <a:solidFill>
                  <a:schemeClr val="tx1"/>
                </a:solidFill>
                <a:latin typeface="Arial" panose="020B0604020202020204" pitchFamily="34" charset="0"/>
                <a:cs typeface="Arial" panose="020B0604020202020204" pitchFamily="34" charset="0"/>
              </a:rPr>
              <a:t>Choix d’un partenaire technologique international qui disposait de références réussies</a:t>
            </a:r>
          </a:p>
          <a:p>
            <a:pPr marL="285750" indent="-285750" algn="just">
              <a:buFont typeface="Arial" panose="020B0604020202020204" pitchFamily="34" charset="0"/>
              <a:buChar char="•"/>
            </a:pPr>
            <a:endParaRPr lang="fr-FR" sz="14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fr-FR" sz="1400" dirty="0">
                <a:solidFill>
                  <a:schemeClr val="tx1"/>
                </a:solidFill>
                <a:latin typeface="Arial" panose="020B0604020202020204" pitchFamily="34" charset="0"/>
                <a:cs typeface="Arial" panose="020B0604020202020204" pitchFamily="34" charset="0"/>
              </a:rPr>
              <a:t>Délai de réalisation du projet court avec des lots en production tous les 6 mois</a:t>
            </a:r>
          </a:p>
          <a:p>
            <a:pPr algn="just"/>
            <a:endParaRPr lang="fr-FR" sz="14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fr-FR" sz="1400" dirty="0">
                <a:solidFill>
                  <a:schemeClr val="tx1"/>
                </a:solidFill>
                <a:latin typeface="Arial" panose="020B0604020202020204" pitchFamily="34" charset="0"/>
                <a:cs typeface="Arial" panose="020B0604020202020204" pitchFamily="34" charset="0"/>
              </a:rPr>
              <a:t>Fermeture totale des caisses avec obligation de télédéclarer et de </a:t>
            </a:r>
            <a:r>
              <a:rPr lang="fr-FR" sz="1400" dirty="0" err="1">
                <a:solidFill>
                  <a:schemeClr val="tx1"/>
                </a:solidFill>
                <a:latin typeface="Arial" panose="020B0604020202020204" pitchFamily="34" charset="0"/>
                <a:cs typeface="Arial" panose="020B0604020202020204" pitchFamily="34" charset="0"/>
              </a:rPr>
              <a:t>télépayer</a:t>
            </a:r>
            <a:endParaRPr lang="fr-FR" sz="14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fr-FR" sz="14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fr-FR" sz="1400" dirty="0">
                <a:solidFill>
                  <a:schemeClr val="tx1"/>
                </a:solidFill>
                <a:latin typeface="Arial" panose="020B0604020202020204" pitchFamily="34" charset="0"/>
                <a:cs typeface="Arial" panose="020B0604020202020204" pitchFamily="34" charset="0"/>
              </a:rPr>
              <a:t>Interconnexion obligatoire par API avec les 20 banques de Guinée pour le télépaiement</a:t>
            </a:r>
          </a:p>
          <a:p>
            <a:pPr marL="285750" indent="-285750" algn="just">
              <a:buFont typeface="Arial" panose="020B0604020202020204" pitchFamily="34" charset="0"/>
              <a:buChar char="•"/>
            </a:pPr>
            <a:endParaRPr lang="fr-FR" sz="14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fr-FR" sz="1400" dirty="0">
                <a:solidFill>
                  <a:schemeClr val="tx1"/>
                </a:solidFill>
                <a:latin typeface="Arial" panose="020B0604020202020204" pitchFamily="34" charset="0"/>
                <a:cs typeface="Arial" panose="020B0604020202020204" pitchFamily="34" charset="0"/>
              </a:rPr>
              <a:t>Mise en place d’une organisation pour permettre d’accompagner les contribuables</a:t>
            </a:r>
          </a:p>
          <a:p>
            <a:pPr marL="285750" indent="-285750" algn="just">
              <a:buFont typeface="Arial" panose="020B0604020202020204" pitchFamily="34" charset="0"/>
              <a:buChar char="•"/>
            </a:pPr>
            <a:endParaRPr lang="fr-FR" sz="1400" dirty="0">
              <a:solidFill>
                <a:schemeClr val="tx1"/>
              </a:solidFill>
              <a:latin typeface="Century Gothic" panose="020B0502020202020204" pitchFamily="34" charset="0"/>
            </a:endParaRPr>
          </a:p>
        </p:txBody>
      </p:sp>
      <p:sp>
        <p:nvSpPr>
          <p:cNvPr id="4" name="ZoneTexte 3">
            <a:extLst>
              <a:ext uri="{FF2B5EF4-FFF2-40B4-BE49-F238E27FC236}">
                <a16:creationId xmlns:a16="http://schemas.microsoft.com/office/drawing/2014/main" id="{4A58607E-817E-62AD-5623-8644F7980D85}"/>
              </a:ext>
            </a:extLst>
          </p:cNvPr>
          <p:cNvSpPr txBox="1"/>
          <p:nvPr/>
        </p:nvSpPr>
        <p:spPr>
          <a:xfrm>
            <a:off x="592931" y="427220"/>
            <a:ext cx="11006137" cy="769441"/>
          </a:xfrm>
          <a:prstGeom prst="rect">
            <a:avLst/>
          </a:prstGeom>
          <a:solidFill>
            <a:srgbClr val="D2202E"/>
          </a:solidFill>
        </p:spPr>
        <p:txBody>
          <a:bodyPr wrap="square">
            <a:spAutoFit/>
          </a:bodyPr>
          <a:lstStyle/>
          <a:p>
            <a:pPr algn="l"/>
            <a:r>
              <a:rPr lang="fr-FR" sz="4400" b="1" i="0" u="none" strike="noStrike" baseline="0" dirty="0">
                <a:solidFill>
                  <a:schemeClr val="bg1"/>
                </a:solidFill>
                <a:latin typeface="Arial" panose="020B0604020202020204" pitchFamily="34" charset="0"/>
                <a:cs typeface="Arial" panose="020B0604020202020204" pitchFamily="34" charset="0"/>
              </a:rPr>
              <a:t>OBJET DE LA REFORME</a:t>
            </a:r>
            <a:endParaRPr lang="fr-FR"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4125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27A1F843-B79D-C58D-4228-5BD4DC4A5CA1}"/>
              </a:ext>
            </a:extLst>
          </p:cNvPr>
          <p:cNvSpPr txBox="1"/>
          <p:nvPr/>
        </p:nvSpPr>
        <p:spPr>
          <a:xfrm>
            <a:off x="252008" y="234529"/>
            <a:ext cx="11006137" cy="646331"/>
          </a:xfrm>
          <a:prstGeom prst="rect">
            <a:avLst/>
          </a:prstGeom>
          <a:solidFill>
            <a:srgbClr val="D2202E"/>
          </a:solidFill>
        </p:spPr>
        <p:txBody>
          <a:bodyPr wrap="square">
            <a:spAutoFit/>
          </a:bodyPr>
          <a:lstStyle/>
          <a:p>
            <a:pPr algn="l"/>
            <a:r>
              <a:rPr lang="fr-FR" sz="3600" b="1" i="0" u="none" strike="noStrike" baseline="0" dirty="0">
                <a:solidFill>
                  <a:schemeClr val="bg1"/>
                </a:solidFill>
                <a:latin typeface="Arial" panose="020B0604020202020204" pitchFamily="34" charset="0"/>
                <a:cs typeface="Arial" panose="020B0604020202020204" pitchFamily="34" charset="0"/>
              </a:rPr>
              <a:t>RESULTATS OBTENUS GRÂCE A LA REFORME</a:t>
            </a:r>
            <a:endParaRPr lang="fr-FR" sz="3600" b="1" dirty="0">
              <a:solidFill>
                <a:schemeClr val="bg1"/>
              </a:solidFill>
              <a:latin typeface="Arial" panose="020B0604020202020204" pitchFamily="34" charset="0"/>
              <a:cs typeface="Arial" panose="020B0604020202020204" pitchFamily="34" charset="0"/>
            </a:endParaRPr>
          </a:p>
        </p:txBody>
      </p:sp>
      <p:sp>
        <p:nvSpPr>
          <p:cNvPr id="6" name="Rectangle à coins arrondis 25">
            <a:extLst>
              <a:ext uri="{FF2B5EF4-FFF2-40B4-BE49-F238E27FC236}">
                <a16:creationId xmlns:a16="http://schemas.microsoft.com/office/drawing/2014/main" id="{BF588DBC-B3B3-F8EA-21CF-3045420F6481}"/>
              </a:ext>
            </a:extLst>
          </p:cNvPr>
          <p:cNvSpPr/>
          <p:nvPr/>
        </p:nvSpPr>
        <p:spPr>
          <a:xfrm>
            <a:off x="653144" y="3770957"/>
            <a:ext cx="4691660" cy="540000"/>
          </a:xfrm>
          <a:prstGeom prst="rect">
            <a:avLst/>
          </a:prstGeom>
          <a:solidFill>
            <a:schemeClr val="tx1">
              <a:lumMod val="75000"/>
              <a:lumOff val="25000"/>
            </a:schemeClr>
          </a:solidFill>
          <a:ln w="12700" cap="flat" cmpd="sng" algn="ctr">
            <a:noFill/>
            <a:prstDash val="solid"/>
            <a:miter lim="800000"/>
          </a:ln>
          <a:effectLst/>
        </p:spPr>
        <p:txBody>
          <a:bodyPr anchor="ctr"/>
          <a:lstStyle/>
          <a:p>
            <a:pPr defTabSz="914400" eaLnBrk="0" fontAlgn="base" hangingPunct="0">
              <a:spcBef>
                <a:spcPct val="0"/>
              </a:spcBef>
              <a:spcAft>
                <a:spcPct val="0"/>
              </a:spcAft>
            </a:pPr>
            <a:r>
              <a:rPr lang="fr-FR" sz="1400" b="1" kern="0" dirty="0">
                <a:solidFill>
                  <a:schemeClr val="bg1"/>
                </a:solidFill>
                <a:latin typeface="Arial" panose="020B0604020202020204" pitchFamily="34" charset="0"/>
                <a:cs typeface="Arial" panose="020B0604020202020204" pitchFamily="34" charset="0"/>
              </a:rPr>
              <a:t>Une célérité des flux de trésorerie et une automatisation de la production de la comptabilité</a:t>
            </a:r>
          </a:p>
        </p:txBody>
      </p:sp>
      <p:sp>
        <p:nvSpPr>
          <p:cNvPr id="7" name="Rectangle à coins arrondis 25">
            <a:extLst>
              <a:ext uri="{FF2B5EF4-FFF2-40B4-BE49-F238E27FC236}">
                <a16:creationId xmlns:a16="http://schemas.microsoft.com/office/drawing/2014/main" id="{85C146DF-F55E-75E6-E5F5-9C774C4B576F}"/>
              </a:ext>
            </a:extLst>
          </p:cNvPr>
          <p:cNvSpPr/>
          <p:nvPr/>
        </p:nvSpPr>
        <p:spPr>
          <a:xfrm>
            <a:off x="653144" y="1453644"/>
            <a:ext cx="4685632" cy="540000"/>
          </a:xfrm>
          <a:prstGeom prst="rect">
            <a:avLst/>
          </a:prstGeom>
          <a:solidFill>
            <a:schemeClr val="tx1">
              <a:lumMod val="75000"/>
              <a:lumOff val="25000"/>
            </a:schemeClr>
          </a:solidFill>
          <a:ln w="12700" cap="flat" cmpd="sng" algn="ctr">
            <a:noFill/>
            <a:prstDash val="solid"/>
            <a:miter lim="800000"/>
          </a:ln>
          <a:effectLst/>
        </p:spPr>
        <p:txBody>
          <a:bodyPr anchor="ctr"/>
          <a:lstStyle/>
          <a:p>
            <a:pPr defTabSz="914400" eaLnBrk="0" fontAlgn="base" hangingPunct="0">
              <a:spcBef>
                <a:spcPct val="0"/>
              </a:spcBef>
              <a:spcAft>
                <a:spcPct val="0"/>
              </a:spcAft>
            </a:pPr>
            <a:r>
              <a:rPr lang="fr-FR" sz="1400" b="1" kern="0" dirty="0">
                <a:solidFill>
                  <a:schemeClr val="bg1"/>
                </a:solidFill>
                <a:latin typeface="Arial" panose="020B0604020202020204" pitchFamily="34" charset="0"/>
                <a:cs typeface="Arial" panose="020B0604020202020204" pitchFamily="34" charset="0"/>
              </a:rPr>
              <a:t>Une dématérialisation  totale du processus de déclaration et de paiement des impôts</a:t>
            </a:r>
          </a:p>
        </p:txBody>
      </p:sp>
      <p:sp>
        <p:nvSpPr>
          <p:cNvPr id="8" name="Rectangle à coins arrondis 25">
            <a:extLst>
              <a:ext uri="{FF2B5EF4-FFF2-40B4-BE49-F238E27FC236}">
                <a16:creationId xmlns:a16="http://schemas.microsoft.com/office/drawing/2014/main" id="{D203EA47-AED8-89B8-0908-92A3B33E08CC}"/>
              </a:ext>
            </a:extLst>
          </p:cNvPr>
          <p:cNvSpPr/>
          <p:nvPr/>
        </p:nvSpPr>
        <p:spPr>
          <a:xfrm>
            <a:off x="6461238" y="1442266"/>
            <a:ext cx="4685632" cy="540000"/>
          </a:xfrm>
          <a:prstGeom prst="rect">
            <a:avLst/>
          </a:prstGeom>
          <a:solidFill>
            <a:schemeClr val="tx1">
              <a:lumMod val="75000"/>
              <a:lumOff val="25000"/>
            </a:schemeClr>
          </a:solidFill>
          <a:ln w="12700" cap="flat" cmpd="sng" algn="ctr">
            <a:noFill/>
            <a:prstDash val="solid"/>
            <a:miter lim="800000"/>
          </a:ln>
          <a:effectLst/>
        </p:spPr>
        <p:txBody>
          <a:bodyPr anchor="ctr"/>
          <a:lstStyle/>
          <a:p>
            <a:pPr defTabSz="914400" eaLnBrk="0" fontAlgn="base" hangingPunct="0">
              <a:spcBef>
                <a:spcPct val="0"/>
              </a:spcBef>
              <a:spcAft>
                <a:spcPct val="0"/>
              </a:spcAft>
            </a:pPr>
            <a:r>
              <a:rPr lang="fr-FR" sz="1400" b="1" kern="0" dirty="0">
                <a:solidFill>
                  <a:schemeClr val="bg1"/>
                </a:solidFill>
                <a:latin typeface="Arial" panose="020B0604020202020204" pitchFamily="34" charset="0"/>
                <a:cs typeface="Arial" panose="020B0604020202020204" pitchFamily="34" charset="0"/>
              </a:rPr>
              <a:t>Une vision complète à 360° sur les contribuables avec une automatisation des processus de gestion</a:t>
            </a:r>
          </a:p>
        </p:txBody>
      </p:sp>
      <p:sp>
        <p:nvSpPr>
          <p:cNvPr id="9" name="Rectangle 8">
            <a:extLst>
              <a:ext uri="{FF2B5EF4-FFF2-40B4-BE49-F238E27FC236}">
                <a16:creationId xmlns:a16="http://schemas.microsoft.com/office/drawing/2014/main" id="{B97B419D-D8ED-EFE1-92A3-60EDE16CA9FF}"/>
              </a:ext>
            </a:extLst>
          </p:cNvPr>
          <p:cNvSpPr/>
          <p:nvPr/>
        </p:nvSpPr>
        <p:spPr>
          <a:xfrm>
            <a:off x="638766" y="2012263"/>
            <a:ext cx="4685632" cy="1222923"/>
          </a:xfrm>
          <a:prstGeom prst="rect">
            <a:avLst/>
          </a:prstGeom>
          <a:solidFill>
            <a:schemeClr val="bg1">
              <a:lumMod val="95000"/>
            </a:schemeClr>
          </a:solidFill>
          <a:ln>
            <a:noFill/>
          </a:ln>
          <a:effectLst/>
        </p:spPr>
        <p:txBody>
          <a:bodyPr wrap="square" lIns="72000" tIns="36000" rIns="72000" bIns="36000" anchor="t">
            <a:noAutofit/>
          </a:bodyPr>
          <a:lstStyle/>
          <a:p>
            <a:pPr marR="286385" algn="just">
              <a:buClr>
                <a:srgbClr val="92D050"/>
              </a:buClr>
            </a:pPr>
            <a:r>
              <a:rPr lang="fr-FR" sz="1400" dirty="0">
                <a:latin typeface="Arial" panose="020B0604020202020204" pitchFamily="34" charset="0"/>
                <a:ea typeface="Times New Roman" panose="02020603050405020304" pitchFamily="18" charset="0"/>
                <a:cs typeface="Arial" panose="020B0604020202020204" pitchFamily="34" charset="0"/>
              </a:rPr>
              <a:t>Notre portail eTax permet aujourd’hui à tous les contribuables guinéens de réaliser leurs obligations fiscales en ligne (télédéclaration, télépaiement, demande d’attestations, courriers,…). Tous les processus sont digitalisés.</a:t>
            </a:r>
          </a:p>
        </p:txBody>
      </p:sp>
      <p:sp>
        <p:nvSpPr>
          <p:cNvPr id="10" name="Rectangle 9">
            <a:extLst>
              <a:ext uri="{FF2B5EF4-FFF2-40B4-BE49-F238E27FC236}">
                <a16:creationId xmlns:a16="http://schemas.microsoft.com/office/drawing/2014/main" id="{98911541-DFE3-7E25-0224-0B6C0A29093B}"/>
              </a:ext>
            </a:extLst>
          </p:cNvPr>
          <p:cNvSpPr/>
          <p:nvPr/>
        </p:nvSpPr>
        <p:spPr>
          <a:xfrm>
            <a:off x="6461238" y="1986582"/>
            <a:ext cx="4685632" cy="1226310"/>
          </a:xfrm>
          <a:prstGeom prst="rect">
            <a:avLst/>
          </a:prstGeom>
          <a:solidFill>
            <a:schemeClr val="bg1">
              <a:lumMod val="95000"/>
            </a:schemeClr>
          </a:solidFill>
          <a:ln>
            <a:noFill/>
          </a:ln>
          <a:effectLst/>
        </p:spPr>
        <p:txBody>
          <a:bodyPr wrap="square" lIns="72000" tIns="36000" rIns="72000" bIns="36000" anchor="t">
            <a:noAutofit/>
          </a:bodyPr>
          <a:lstStyle/>
          <a:p>
            <a:pPr marR="286385" algn="just">
              <a:buClr>
                <a:srgbClr val="92D050"/>
              </a:buClr>
            </a:pPr>
            <a:r>
              <a:rPr lang="fr-FR" sz="1400" dirty="0">
                <a:latin typeface="Arial" panose="020B0604020202020204" pitchFamily="34" charset="0"/>
                <a:ea typeface="Times New Roman" panose="02020603050405020304" pitchFamily="18" charset="0"/>
                <a:cs typeface="Arial" panose="020B0604020202020204" pitchFamily="34" charset="0"/>
              </a:rPr>
              <a:t>Notre outil informatique nous permet de disposer en temps réel de la situation fiscale des contribuables. Les procédures liées à l’assiette, la recette et la comptabilité sont automatisées et gérées autour de workflow dématérialisés.</a:t>
            </a:r>
          </a:p>
        </p:txBody>
      </p:sp>
      <p:sp>
        <p:nvSpPr>
          <p:cNvPr id="12" name="Rectangle 11">
            <a:extLst>
              <a:ext uri="{FF2B5EF4-FFF2-40B4-BE49-F238E27FC236}">
                <a16:creationId xmlns:a16="http://schemas.microsoft.com/office/drawing/2014/main" id="{820955F6-A997-85AA-085F-57EFDE14D967}"/>
              </a:ext>
            </a:extLst>
          </p:cNvPr>
          <p:cNvSpPr/>
          <p:nvPr/>
        </p:nvSpPr>
        <p:spPr>
          <a:xfrm>
            <a:off x="6143564" y="3783439"/>
            <a:ext cx="290080" cy="2003215"/>
          </a:xfrm>
          <a:prstGeom prst="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2400" dirty="0">
                <a:solidFill>
                  <a:schemeClr val="bg1"/>
                </a:solidFill>
                <a:latin typeface="Arial" panose="020B0604020202020204" pitchFamily="34" charset="0"/>
                <a:cs typeface="Arial" panose="020B0604020202020204" pitchFamily="34" charset="0"/>
              </a:rPr>
              <a:t>4</a:t>
            </a:r>
          </a:p>
        </p:txBody>
      </p:sp>
      <p:sp>
        <p:nvSpPr>
          <p:cNvPr id="13" name="Rectangle 12">
            <a:extLst>
              <a:ext uri="{FF2B5EF4-FFF2-40B4-BE49-F238E27FC236}">
                <a16:creationId xmlns:a16="http://schemas.microsoft.com/office/drawing/2014/main" id="{BCB9D26E-C95A-C13F-201E-FBA738C861C1}"/>
              </a:ext>
            </a:extLst>
          </p:cNvPr>
          <p:cNvSpPr/>
          <p:nvPr/>
        </p:nvSpPr>
        <p:spPr>
          <a:xfrm>
            <a:off x="653144" y="4274970"/>
            <a:ext cx="4685632" cy="1459826"/>
          </a:xfrm>
          <a:prstGeom prst="rect">
            <a:avLst/>
          </a:prstGeom>
          <a:solidFill>
            <a:schemeClr val="bg1">
              <a:lumMod val="95000"/>
            </a:schemeClr>
          </a:solidFill>
          <a:ln>
            <a:noFill/>
          </a:ln>
          <a:effectLst/>
        </p:spPr>
        <p:txBody>
          <a:bodyPr wrap="square" lIns="72000" tIns="36000" rIns="72000" bIns="36000" anchor="t">
            <a:noAutofit/>
          </a:bodyPr>
          <a:lstStyle/>
          <a:p>
            <a:pPr marR="286385" algn="just">
              <a:buClr>
                <a:srgbClr val="92D050"/>
              </a:buClr>
            </a:pPr>
            <a:r>
              <a:rPr lang="fr-FR" sz="1400" dirty="0">
                <a:latin typeface="Arial" panose="020B0604020202020204" pitchFamily="34" charset="0"/>
                <a:cs typeface="Arial" panose="020B0604020202020204" pitchFamily="34" charset="0"/>
              </a:rPr>
              <a:t>Le processus d’encaissement des recettes est optimisé au maximum afin de permettre une célérité dans la mise à disposition des ressources au Trésor Public. Une automatisation des travaux des receveurs a été effectuée avec la production automatique des flux comptables.</a:t>
            </a:r>
          </a:p>
        </p:txBody>
      </p:sp>
      <p:sp>
        <p:nvSpPr>
          <p:cNvPr id="14" name="Rectangle 13">
            <a:extLst>
              <a:ext uri="{FF2B5EF4-FFF2-40B4-BE49-F238E27FC236}">
                <a16:creationId xmlns:a16="http://schemas.microsoft.com/office/drawing/2014/main" id="{60575887-5C8A-9E45-B712-F7EDC552047F}"/>
              </a:ext>
            </a:extLst>
          </p:cNvPr>
          <p:cNvSpPr/>
          <p:nvPr/>
        </p:nvSpPr>
        <p:spPr>
          <a:xfrm>
            <a:off x="6432616" y="4339630"/>
            <a:ext cx="4685632" cy="1463213"/>
          </a:xfrm>
          <a:prstGeom prst="rect">
            <a:avLst/>
          </a:prstGeom>
          <a:solidFill>
            <a:schemeClr val="bg1">
              <a:lumMod val="95000"/>
            </a:schemeClr>
          </a:solidFill>
          <a:ln>
            <a:noFill/>
          </a:ln>
          <a:effectLst/>
        </p:spPr>
        <p:txBody>
          <a:bodyPr wrap="square" lIns="72000" tIns="36000" rIns="72000" bIns="36000" anchor="t">
            <a:noAutofit/>
          </a:bodyPr>
          <a:lstStyle/>
          <a:p>
            <a:pPr marR="286385" algn="just">
              <a:buClr>
                <a:srgbClr val="92D050"/>
              </a:buClr>
            </a:pPr>
            <a:r>
              <a:rPr lang="fr-FR" sz="1400" dirty="0">
                <a:latin typeface="Arial" panose="020B0604020202020204" pitchFamily="34" charset="0"/>
                <a:cs typeface="Arial" panose="020B0604020202020204" pitchFamily="34" charset="0"/>
              </a:rPr>
              <a:t>Grâce à notre solution de digitalisation, les recettes de la Direction Générale des Impôts de Guinée ont augmenté de 80% en moins de deux ans.</a:t>
            </a:r>
          </a:p>
        </p:txBody>
      </p:sp>
      <p:sp>
        <p:nvSpPr>
          <p:cNvPr id="15" name="Rectangle 14">
            <a:extLst>
              <a:ext uri="{FF2B5EF4-FFF2-40B4-BE49-F238E27FC236}">
                <a16:creationId xmlns:a16="http://schemas.microsoft.com/office/drawing/2014/main" id="{6686C7CD-1D4A-5886-32DD-EB9A8DEBEDF6}"/>
              </a:ext>
            </a:extLst>
          </p:cNvPr>
          <p:cNvSpPr/>
          <p:nvPr/>
        </p:nvSpPr>
        <p:spPr>
          <a:xfrm>
            <a:off x="363064" y="1461260"/>
            <a:ext cx="290080" cy="1766310"/>
          </a:xfrm>
          <a:prstGeom prst="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2400" dirty="0">
                <a:solidFill>
                  <a:schemeClr val="bg1"/>
                </a:solidFill>
                <a:latin typeface="Arial" panose="020B0604020202020204" pitchFamily="34" charset="0"/>
                <a:cs typeface="Arial" panose="020B0604020202020204" pitchFamily="34" charset="0"/>
              </a:rPr>
              <a:t>1</a:t>
            </a:r>
          </a:p>
        </p:txBody>
      </p:sp>
      <p:sp>
        <p:nvSpPr>
          <p:cNvPr id="16" name="Rectangle 15">
            <a:extLst>
              <a:ext uri="{FF2B5EF4-FFF2-40B4-BE49-F238E27FC236}">
                <a16:creationId xmlns:a16="http://schemas.microsoft.com/office/drawing/2014/main" id="{84508DFF-FC2B-4E4A-9E06-196B8A9CC882}"/>
              </a:ext>
            </a:extLst>
          </p:cNvPr>
          <p:cNvSpPr/>
          <p:nvPr/>
        </p:nvSpPr>
        <p:spPr>
          <a:xfrm>
            <a:off x="397116" y="3778573"/>
            <a:ext cx="257311" cy="2003214"/>
          </a:xfrm>
          <a:prstGeom prst="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2400" dirty="0">
                <a:solidFill>
                  <a:schemeClr val="bg1"/>
                </a:solidFill>
                <a:latin typeface="Arial" panose="020B0604020202020204" pitchFamily="34" charset="0"/>
                <a:cs typeface="Arial" panose="020B0604020202020204" pitchFamily="34" charset="0"/>
              </a:rPr>
              <a:t>3</a:t>
            </a:r>
          </a:p>
        </p:txBody>
      </p:sp>
      <p:sp>
        <p:nvSpPr>
          <p:cNvPr id="17" name="Rectangle 16">
            <a:extLst>
              <a:ext uri="{FF2B5EF4-FFF2-40B4-BE49-F238E27FC236}">
                <a16:creationId xmlns:a16="http://schemas.microsoft.com/office/drawing/2014/main" id="{34F80E48-DAC6-7EF3-C69B-851C05A9B0B4}"/>
              </a:ext>
            </a:extLst>
          </p:cNvPr>
          <p:cNvSpPr/>
          <p:nvPr/>
        </p:nvSpPr>
        <p:spPr>
          <a:xfrm>
            <a:off x="6171158" y="1428259"/>
            <a:ext cx="290080" cy="1766310"/>
          </a:xfrm>
          <a:prstGeom prst="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2400" dirty="0">
                <a:solidFill>
                  <a:schemeClr val="bg1"/>
                </a:solidFill>
                <a:latin typeface="Arial" panose="020B0604020202020204" pitchFamily="34" charset="0"/>
                <a:cs typeface="Arial" panose="020B0604020202020204" pitchFamily="34" charset="0"/>
              </a:rPr>
              <a:t>2</a:t>
            </a:r>
          </a:p>
        </p:txBody>
      </p:sp>
      <p:sp>
        <p:nvSpPr>
          <p:cNvPr id="18" name="Rectangle à coins arrondis 25">
            <a:extLst>
              <a:ext uri="{FF2B5EF4-FFF2-40B4-BE49-F238E27FC236}">
                <a16:creationId xmlns:a16="http://schemas.microsoft.com/office/drawing/2014/main" id="{1030922A-1D6F-39F2-D2D9-E9FCAC97A518}"/>
              </a:ext>
            </a:extLst>
          </p:cNvPr>
          <p:cNvSpPr/>
          <p:nvPr/>
        </p:nvSpPr>
        <p:spPr>
          <a:xfrm>
            <a:off x="6432616" y="3778573"/>
            <a:ext cx="4685632" cy="540000"/>
          </a:xfrm>
          <a:prstGeom prst="rect">
            <a:avLst/>
          </a:prstGeom>
          <a:solidFill>
            <a:schemeClr val="tx1">
              <a:lumMod val="75000"/>
              <a:lumOff val="25000"/>
            </a:schemeClr>
          </a:solidFill>
          <a:ln w="12700" cap="flat" cmpd="sng" algn="ctr">
            <a:noFill/>
            <a:prstDash val="solid"/>
            <a:miter lim="800000"/>
          </a:ln>
          <a:effectLst/>
        </p:spPr>
        <p:txBody>
          <a:bodyPr anchor="ctr"/>
          <a:lstStyle/>
          <a:p>
            <a:pPr defTabSz="914400" eaLnBrk="0" fontAlgn="base" hangingPunct="0">
              <a:spcBef>
                <a:spcPct val="0"/>
              </a:spcBef>
              <a:spcAft>
                <a:spcPct val="0"/>
              </a:spcAft>
            </a:pPr>
            <a:r>
              <a:rPr lang="fr-FR" sz="1400" b="1" kern="0" dirty="0">
                <a:solidFill>
                  <a:schemeClr val="bg1"/>
                </a:solidFill>
                <a:latin typeface="Arial" panose="020B0604020202020204" pitchFamily="34" charset="0"/>
                <a:cs typeface="Arial" panose="020B0604020202020204" pitchFamily="34" charset="0"/>
              </a:rPr>
              <a:t>Une augmentation des recettes</a:t>
            </a:r>
          </a:p>
        </p:txBody>
      </p:sp>
    </p:spTree>
    <p:extLst>
      <p:ext uri="{BB962C8B-B14F-4D97-AF65-F5344CB8AC3E}">
        <p14:creationId xmlns:p14="http://schemas.microsoft.com/office/powerpoint/2010/main" val="1384903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E2B8133-0556-1280-C6BA-50CF01A23370}"/>
              </a:ext>
            </a:extLst>
          </p:cNvPr>
          <p:cNvSpPr txBox="1"/>
          <p:nvPr/>
        </p:nvSpPr>
        <p:spPr>
          <a:xfrm>
            <a:off x="369829" y="201169"/>
            <a:ext cx="11006137" cy="646331"/>
          </a:xfrm>
          <a:prstGeom prst="rect">
            <a:avLst/>
          </a:prstGeom>
          <a:solidFill>
            <a:srgbClr val="D2202E"/>
          </a:solidFill>
        </p:spPr>
        <p:txBody>
          <a:bodyPr wrap="square">
            <a:spAutoFit/>
          </a:bodyPr>
          <a:lstStyle/>
          <a:p>
            <a:pPr algn="l"/>
            <a:r>
              <a:rPr lang="fr-FR" sz="3600" b="1" i="0" u="none" strike="noStrike" baseline="0" dirty="0">
                <a:solidFill>
                  <a:schemeClr val="bg1"/>
                </a:solidFill>
                <a:latin typeface="Arial" panose="020B0604020202020204" pitchFamily="34" charset="0"/>
                <a:cs typeface="Arial" panose="020B0604020202020204" pitchFamily="34" charset="0"/>
              </a:rPr>
              <a:t>LES CHIFFRES CLES</a:t>
            </a:r>
            <a:endParaRPr lang="fr-FR" sz="3600" b="1" dirty="0">
              <a:solidFill>
                <a:schemeClr val="bg1"/>
              </a:solidFill>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4175B405-49C3-0F97-9EC5-4698AE83C8CE}"/>
              </a:ext>
            </a:extLst>
          </p:cNvPr>
          <p:cNvSpPr txBox="1"/>
          <p:nvPr/>
        </p:nvSpPr>
        <p:spPr>
          <a:xfrm>
            <a:off x="5133074" y="973603"/>
            <a:ext cx="7058926"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Les télépaiements sont devenus largement majoritaires</a:t>
            </a:r>
          </a:p>
        </p:txBody>
      </p:sp>
      <p:graphicFrame>
        <p:nvGraphicFramePr>
          <p:cNvPr id="7" name="Graphique 6">
            <a:extLst>
              <a:ext uri="{FF2B5EF4-FFF2-40B4-BE49-F238E27FC236}">
                <a16:creationId xmlns:a16="http://schemas.microsoft.com/office/drawing/2014/main" id="{366F1DE2-D622-E172-0D2F-0E7F4E6A665C}"/>
              </a:ext>
            </a:extLst>
          </p:cNvPr>
          <p:cNvGraphicFramePr>
            <a:graphicFrameLocks/>
          </p:cNvGraphicFramePr>
          <p:nvPr>
            <p:extLst>
              <p:ext uri="{D42A27DB-BD31-4B8C-83A1-F6EECF244321}">
                <p14:modId xmlns:p14="http://schemas.microsoft.com/office/powerpoint/2010/main" val="47336330"/>
              </p:ext>
            </p:extLst>
          </p:nvPr>
        </p:nvGraphicFramePr>
        <p:xfrm>
          <a:off x="159064" y="1400953"/>
          <a:ext cx="3853069" cy="33188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Tableau 7">
            <a:extLst>
              <a:ext uri="{FF2B5EF4-FFF2-40B4-BE49-F238E27FC236}">
                <a16:creationId xmlns:a16="http://schemas.microsoft.com/office/drawing/2014/main" id="{25A010F7-4024-0B35-BEF6-E77DBDF9B684}"/>
              </a:ext>
            </a:extLst>
          </p:cNvPr>
          <p:cNvGraphicFramePr>
            <a:graphicFrameLocks noGrp="1"/>
          </p:cNvGraphicFramePr>
          <p:nvPr>
            <p:extLst>
              <p:ext uri="{D42A27DB-BD31-4B8C-83A1-F6EECF244321}">
                <p14:modId xmlns:p14="http://schemas.microsoft.com/office/powerpoint/2010/main" val="451652135"/>
              </p:ext>
            </p:extLst>
          </p:nvPr>
        </p:nvGraphicFramePr>
        <p:xfrm>
          <a:off x="5133074" y="1558586"/>
          <a:ext cx="5946459" cy="962025"/>
        </p:xfrm>
        <a:graphic>
          <a:graphicData uri="http://schemas.openxmlformats.org/drawingml/2006/table">
            <a:tbl>
              <a:tblPr>
                <a:tableStyleId>{5C22544A-7EE6-4342-B048-85BDC9FD1C3A}</a:tableStyleId>
              </a:tblPr>
              <a:tblGrid>
                <a:gridCol w="1209040">
                  <a:extLst>
                    <a:ext uri="{9D8B030D-6E8A-4147-A177-3AD203B41FA5}">
                      <a16:colId xmlns:a16="http://schemas.microsoft.com/office/drawing/2014/main" val="3993525412"/>
                    </a:ext>
                  </a:extLst>
                </a:gridCol>
                <a:gridCol w="4737419">
                  <a:extLst>
                    <a:ext uri="{9D8B030D-6E8A-4147-A177-3AD203B41FA5}">
                      <a16:colId xmlns:a16="http://schemas.microsoft.com/office/drawing/2014/main" val="3725965537"/>
                    </a:ext>
                  </a:extLst>
                </a:gridCol>
              </a:tblGrid>
              <a:tr h="292867">
                <a:tc>
                  <a:txBody>
                    <a:bodyPr/>
                    <a:lstStyle/>
                    <a:p>
                      <a:pPr lvl="1" algn="ctr" fontAlgn="t"/>
                      <a:endParaRPr lang="fr-FR" sz="1000" b="1" u="none" strike="noStrike" dirty="0">
                        <a:effectLst/>
                      </a:endParaRPr>
                    </a:p>
                    <a:p>
                      <a:pPr lvl="1" algn="l" fontAlgn="t"/>
                      <a:r>
                        <a:rPr lang="fr-FR" sz="1000" b="1" u="none" strike="noStrike" dirty="0">
                          <a:effectLst/>
                        </a:rPr>
                        <a:t>ANNEE</a:t>
                      </a:r>
                      <a:endParaRPr lang="fr-FR" sz="1000" b="1" i="0" u="none" strike="noStrike" dirty="0">
                        <a:solidFill>
                          <a:srgbClr val="DAEEF3"/>
                        </a:solidFill>
                        <a:effectLst/>
                        <a:latin typeface="Calibri" panose="020F0502020204030204" pitchFamily="34" charset="0"/>
                      </a:endParaRPr>
                    </a:p>
                  </a:txBody>
                  <a:tcPr marL="9525" marR="9525" marT="9525" marB="0"/>
                </a:tc>
                <a:tc>
                  <a:txBody>
                    <a:bodyPr/>
                    <a:lstStyle/>
                    <a:p>
                      <a:pPr lvl="1" algn="ctr" fontAlgn="b"/>
                      <a:r>
                        <a:rPr lang="fr-FR" sz="1000" b="1" u="none" strike="noStrike" dirty="0">
                          <a:effectLst/>
                        </a:rPr>
                        <a:t>Part des téléprocédures dans la collecte des ressources fiscales</a:t>
                      </a:r>
                      <a:endParaRPr lang="fr-FR" sz="1000" b="1" i="0" u="none" strike="noStrike" dirty="0">
                        <a:solidFill>
                          <a:srgbClr val="DAEEF3"/>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53802092"/>
                  </a:ext>
                </a:extLst>
              </a:tr>
              <a:tr h="150871">
                <a:tc>
                  <a:txBody>
                    <a:bodyPr/>
                    <a:lstStyle/>
                    <a:p>
                      <a:pPr algn="ctr" fontAlgn="b"/>
                      <a:r>
                        <a:rPr lang="fr-FR" sz="1000" u="none" strike="noStrike">
                          <a:effectLst/>
                        </a:rPr>
                        <a:t>2020( Sept-Dec)</a:t>
                      </a:r>
                      <a:endParaRPr lang="fr-FR"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GN" sz="1000" u="none" strike="noStrike" dirty="0">
                          <a:effectLst/>
                        </a:rPr>
                        <a:t>3%</a:t>
                      </a:r>
                      <a:endParaRPr lang="fr-GN" sz="1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03853942"/>
                  </a:ext>
                </a:extLst>
              </a:tr>
              <a:tr h="150871">
                <a:tc>
                  <a:txBody>
                    <a:bodyPr/>
                    <a:lstStyle/>
                    <a:p>
                      <a:pPr algn="ctr" fontAlgn="b"/>
                      <a:r>
                        <a:rPr lang="fr-GN" sz="1000" u="none" strike="noStrike">
                          <a:effectLst/>
                        </a:rPr>
                        <a:t>2021</a:t>
                      </a:r>
                      <a:endParaRPr lang="fr-GN"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GN" sz="1000" u="none" strike="noStrike">
                          <a:effectLst/>
                        </a:rPr>
                        <a:t>96%</a:t>
                      </a:r>
                      <a:endParaRPr lang="fr-GN" sz="1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0518828"/>
                  </a:ext>
                </a:extLst>
              </a:tr>
              <a:tr h="150871">
                <a:tc>
                  <a:txBody>
                    <a:bodyPr/>
                    <a:lstStyle/>
                    <a:p>
                      <a:pPr algn="ctr" fontAlgn="b"/>
                      <a:r>
                        <a:rPr lang="fr-GN" sz="1000" u="none" strike="noStrike">
                          <a:effectLst/>
                        </a:rPr>
                        <a:t>2022</a:t>
                      </a:r>
                      <a:endParaRPr lang="fr-GN"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GN" sz="1000" u="none" strike="noStrike">
                          <a:effectLst/>
                        </a:rPr>
                        <a:t>89%</a:t>
                      </a:r>
                      <a:endParaRPr lang="fr-GN" sz="1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95407744"/>
                  </a:ext>
                </a:extLst>
              </a:tr>
              <a:tr h="150871">
                <a:tc>
                  <a:txBody>
                    <a:bodyPr/>
                    <a:lstStyle/>
                    <a:p>
                      <a:pPr algn="ctr" fontAlgn="b"/>
                      <a:r>
                        <a:rPr lang="fr-FR" sz="1000" u="none" strike="noStrike">
                          <a:effectLst/>
                        </a:rPr>
                        <a:t>2023(Jan-Oct)</a:t>
                      </a:r>
                      <a:endParaRPr lang="fr-FR"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GN" sz="1000" u="none" strike="noStrike" dirty="0">
                          <a:effectLst/>
                        </a:rPr>
                        <a:t>85%</a:t>
                      </a:r>
                      <a:endParaRPr lang="fr-GN" sz="1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46125698"/>
                  </a:ext>
                </a:extLst>
              </a:tr>
            </a:tbl>
          </a:graphicData>
        </a:graphic>
      </p:graphicFrame>
      <p:graphicFrame>
        <p:nvGraphicFramePr>
          <p:cNvPr id="9" name="Graphique 8">
            <a:extLst>
              <a:ext uri="{FF2B5EF4-FFF2-40B4-BE49-F238E27FC236}">
                <a16:creationId xmlns:a16="http://schemas.microsoft.com/office/drawing/2014/main" id="{AA975D22-42FB-5B5A-A2BD-E7284D12FF13}"/>
              </a:ext>
            </a:extLst>
          </p:cNvPr>
          <p:cNvGraphicFramePr>
            <a:graphicFrameLocks/>
          </p:cNvGraphicFramePr>
          <p:nvPr>
            <p:extLst>
              <p:ext uri="{D42A27DB-BD31-4B8C-83A1-F6EECF244321}">
                <p14:modId xmlns:p14="http://schemas.microsoft.com/office/powerpoint/2010/main" val="1141005810"/>
              </p:ext>
            </p:extLst>
          </p:nvPr>
        </p:nvGraphicFramePr>
        <p:xfrm>
          <a:off x="5031632" y="3060394"/>
          <a:ext cx="5946458"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21505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4" name="Rectangle à coins arrondis 25">
            <a:extLst>
              <a:ext uri="{FF2B5EF4-FFF2-40B4-BE49-F238E27FC236}">
                <a16:creationId xmlns:a16="http://schemas.microsoft.com/office/drawing/2014/main" id="{1597F0C0-029B-5F65-1A08-9263895A82FB}"/>
              </a:ext>
            </a:extLst>
          </p:cNvPr>
          <p:cNvSpPr/>
          <p:nvPr/>
        </p:nvSpPr>
        <p:spPr>
          <a:xfrm>
            <a:off x="370691" y="1999742"/>
            <a:ext cx="3948550" cy="1275423"/>
          </a:xfrm>
          <a:prstGeom prst="rect">
            <a:avLst/>
          </a:prstGeom>
          <a:solidFill>
            <a:schemeClr val="tx1">
              <a:lumMod val="75000"/>
              <a:lumOff val="25000"/>
            </a:schemeClr>
          </a:solidFill>
          <a:ln w="12700" cap="flat" cmpd="sng" algn="ctr">
            <a:noFill/>
            <a:prstDash val="solid"/>
            <a:miter lim="800000"/>
          </a:ln>
          <a:effectLst/>
        </p:spPr>
        <p:txBody>
          <a:bodyPr anchor="ctr"/>
          <a:lstStyle/>
          <a:p>
            <a:pPr defTabSz="914400" eaLnBrk="0" fontAlgn="base" hangingPunct="0">
              <a:spcBef>
                <a:spcPct val="0"/>
              </a:spcBef>
              <a:spcAft>
                <a:spcPct val="0"/>
              </a:spcAft>
            </a:pPr>
            <a:r>
              <a:rPr lang="fr-FR" sz="2000" b="1" kern="0" dirty="0">
                <a:solidFill>
                  <a:schemeClr val="bg1"/>
                </a:solidFill>
                <a:latin typeface="Arial" panose="020B0604020202020204" pitchFamily="34" charset="0"/>
                <a:cs typeface="Arial" panose="020B0604020202020204" pitchFamily="34" charset="0"/>
              </a:rPr>
              <a:t>Conduite du changement auprès des contribuables</a:t>
            </a:r>
          </a:p>
        </p:txBody>
      </p:sp>
      <p:sp>
        <p:nvSpPr>
          <p:cNvPr id="5" name="Rectangle à coins arrondis 25">
            <a:extLst>
              <a:ext uri="{FF2B5EF4-FFF2-40B4-BE49-F238E27FC236}">
                <a16:creationId xmlns:a16="http://schemas.microsoft.com/office/drawing/2014/main" id="{C8C2D563-4614-4FEC-1D14-D7F54233CA04}"/>
              </a:ext>
            </a:extLst>
          </p:cNvPr>
          <p:cNvSpPr/>
          <p:nvPr/>
        </p:nvSpPr>
        <p:spPr>
          <a:xfrm>
            <a:off x="263685" y="4220546"/>
            <a:ext cx="3948549" cy="1484470"/>
          </a:xfrm>
          <a:prstGeom prst="rect">
            <a:avLst/>
          </a:prstGeom>
          <a:solidFill>
            <a:schemeClr val="tx1">
              <a:lumMod val="75000"/>
              <a:lumOff val="25000"/>
            </a:schemeClr>
          </a:solidFill>
          <a:ln w="12700" cap="flat" cmpd="sng" algn="ctr">
            <a:noFill/>
            <a:prstDash val="solid"/>
            <a:miter lim="800000"/>
          </a:ln>
          <a:effectLst/>
        </p:spPr>
        <p:txBody>
          <a:bodyPr anchor="ctr"/>
          <a:lstStyle/>
          <a:p>
            <a:pPr defTabSz="914400" eaLnBrk="0" fontAlgn="base" hangingPunct="0">
              <a:spcBef>
                <a:spcPct val="0"/>
              </a:spcBef>
              <a:spcAft>
                <a:spcPct val="0"/>
              </a:spcAft>
            </a:pPr>
            <a:r>
              <a:rPr lang="fr-FR" sz="2000" b="1" kern="0" dirty="0">
                <a:solidFill>
                  <a:schemeClr val="bg1"/>
                </a:solidFill>
                <a:latin typeface="Arial" panose="020B0604020202020204" pitchFamily="34" charset="0"/>
                <a:cs typeface="Arial" panose="020B0604020202020204" pitchFamily="34" charset="0"/>
              </a:rPr>
              <a:t>Mutation des métiers au sein de l’administration fiscale</a:t>
            </a:r>
          </a:p>
        </p:txBody>
      </p:sp>
      <p:sp>
        <p:nvSpPr>
          <p:cNvPr id="7" name="Rectangle à coins arrondis 25">
            <a:extLst>
              <a:ext uri="{FF2B5EF4-FFF2-40B4-BE49-F238E27FC236}">
                <a16:creationId xmlns:a16="http://schemas.microsoft.com/office/drawing/2014/main" id="{876337F9-AAB9-2731-6DC7-589BA241F2C0}"/>
              </a:ext>
            </a:extLst>
          </p:cNvPr>
          <p:cNvSpPr/>
          <p:nvPr/>
        </p:nvSpPr>
        <p:spPr>
          <a:xfrm>
            <a:off x="4577262" y="1999742"/>
            <a:ext cx="6802753" cy="1275423"/>
          </a:xfrm>
          <a:prstGeom prst="rect">
            <a:avLst/>
          </a:prstGeom>
          <a:solidFill>
            <a:schemeClr val="bg1">
              <a:lumMod val="95000"/>
            </a:schemeClr>
          </a:solidFill>
          <a:ln>
            <a:noFill/>
          </a:ln>
          <a:effectLst/>
        </p:spPr>
        <p:txBody>
          <a:bodyPr wrap="square" lIns="72000" tIns="36000" rIns="72000" bIns="36000" anchor="ctr">
            <a:noAutofit/>
          </a:bodyPr>
          <a:lstStyle/>
          <a:p>
            <a:pPr marR="286385" algn="just">
              <a:buClr>
                <a:srgbClr val="92D050"/>
              </a:buClr>
            </a:pPr>
            <a:r>
              <a:rPr lang="fr-FR" sz="2000" dirty="0">
                <a:latin typeface="Arial" panose="020B0604020202020204" pitchFamily="34" charset="0"/>
                <a:cs typeface="Arial" panose="020B0604020202020204" pitchFamily="34" charset="0"/>
              </a:rPr>
              <a:t>Le changement de pratique des contribuables a été un processus qui a duré au moins 3 mois pour accompagner, former et sensibiliser nos contribuables à l’utilisation des outils informatiques.</a:t>
            </a:r>
          </a:p>
        </p:txBody>
      </p:sp>
      <p:sp>
        <p:nvSpPr>
          <p:cNvPr id="8" name="Rectangle à coins arrondis 25">
            <a:extLst>
              <a:ext uri="{FF2B5EF4-FFF2-40B4-BE49-F238E27FC236}">
                <a16:creationId xmlns:a16="http://schemas.microsoft.com/office/drawing/2014/main" id="{1B46FA5E-10B4-DCFD-A2DD-1BA0623073EA}"/>
              </a:ext>
            </a:extLst>
          </p:cNvPr>
          <p:cNvSpPr/>
          <p:nvPr/>
        </p:nvSpPr>
        <p:spPr>
          <a:xfrm>
            <a:off x="4720089" y="4220547"/>
            <a:ext cx="7317013" cy="2300948"/>
          </a:xfrm>
          <a:prstGeom prst="rect">
            <a:avLst/>
          </a:prstGeom>
          <a:solidFill>
            <a:schemeClr val="bg1">
              <a:lumMod val="95000"/>
            </a:schemeClr>
          </a:solidFill>
          <a:ln>
            <a:noFill/>
          </a:ln>
          <a:effectLst/>
        </p:spPr>
        <p:txBody>
          <a:bodyPr wrap="square" lIns="72000" tIns="36000" rIns="72000" bIns="36000" anchor="ctr">
            <a:noAutofit/>
          </a:bodyPr>
          <a:lstStyle/>
          <a:p>
            <a:pPr marR="286385" algn="just">
              <a:buClr>
                <a:srgbClr val="92D050"/>
              </a:buClr>
            </a:pPr>
            <a:r>
              <a:rPr lang="fr-FR" sz="2000" dirty="0">
                <a:latin typeface="Arial" panose="020B0604020202020204" pitchFamily="34" charset="0"/>
                <a:cs typeface="Arial" panose="020B0604020202020204" pitchFamily="34" charset="0"/>
              </a:rPr>
              <a:t>La digitalisation a supprimé les tâches de saisie manuelle des agents  leur permettant de se concentrer sur leur cœur de métier à forte valeur ajoutée comme le contrôle et le recouvrement. Un programme de renforcement des capacités a été nécessaire avec la création de certains postes( </a:t>
            </a:r>
            <a:r>
              <a:rPr lang="fr-FR" sz="2000" dirty="0" err="1">
                <a:latin typeface="Arial" panose="020B0604020202020204" pitchFamily="34" charset="0"/>
                <a:cs typeface="Arial" panose="020B0604020202020204" pitchFamily="34" charset="0"/>
              </a:rPr>
              <a:t>eReceveur</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eCaissier</a:t>
            </a:r>
            <a:r>
              <a:rPr lang="fr-FR" sz="2000" dirty="0">
                <a:latin typeface="Arial" panose="020B0604020202020204" pitchFamily="34" charset="0"/>
                <a:cs typeface="Arial" panose="020B0604020202020204" pitchFamily="34" charset="0"/>
              </a:rPr>
              <a:t>, Analyste risque… )La DGI a connu un nouveau cadre organique sur mesure. </a:t>
            </a:r>
          </a:p>
          <a:p>
            <a:pPr marR="286385" algn="just">
              <a:buClr>
                <a:srgbClr val="92D050"/>
              </a:buClr>
            </a:pPr>
            <a:endParaRPr lang="fr-FR" sz="1400" dirty="0">
              <a:latin typeface="Century Gothic" panose="020B0502020202020204" pitchFamily="34" charset="0"/>
              <a:cs typeface="Times New Roman" panose="02020603050405020304" pitchFamily="18" charset="0"/>
            </a:endParaRPr>
          </a:p>
        </p:txBody>
      </p:sp>
      <p:sp>
        <p:nvSpPr>
          <p:cNvPr id="2" name="ZoneTexte 1">
            <a:extLst>
              <a:ext uri="{FF2B5EF4-FFF2-40B4-BE49-F238E27FC236}">
                <a16:creationId xmlns:a16="http://schemas.microsoft.com/office/drawing/2014/main" id="{4FA7D87B-592E-68FB-C9F1-7FE9059C00D7}"/>
              </a:ext>
            </a:extLst>
          </p:cNvPr>
          <p:cNvSpPr txBox="1"/>
          <p:nvPr/>
        </p:nvSpPr>
        <p:spPr>
          <a:xfrm>
            <a:off x="263686" y="336506"/>
            <a:ext cx="11604059" cy="646331"/>
          </a:xfrm>
          <a:prstGeom prst="rect">
            <a:avLst/>
          </a:prstGeom>
          <a:solidFill>
            <a:srgbClr val="D2202E"/>
          </a:solidFill>
        </p:spPr>
        <p:txBody>
          <a:bodyPr wrap="square">
            <a:spAutoFit/>
          </a:bodyPr>
          <a:lstStyle/>
          <a:p>
            <a:pPr algn="l"/>
            <a:r>
              <a:rPr lang="fr-FR" sz="3600" b="1" i="0" u="none" strike="noStrike" baseline="0" dirty="0">
                <a:solidFill>
                  <a:schemeClr val="bg1"/>
                </a:solidFill>
                <a:latin typeface="Century Gothic" panose="020B0502020202020204" pitchFamily="34" charset="0"/>
              </a:rPr>
              <a:t>RISQUES ET </a:t>
            </a:r>
            <a:r>
              <a:rPr lang="fr-FR" sz="3600" b="1" i="0" u="none" strike="noStrike" baseline="0" dirty="0">
                <a:solidFill>
                  <a:schemeClr val="bg1"/>
                </a:solidFill>
                <a:latin typeface="Arial" panose="020B0604020202020204" pitchFamily="34" charset="0"/>
                <a:cs typeface="Arial" panose="020B0604020202020204" pitchFamily="34" charset="0"/>
              </a:rPr>
              <a:t>DIFFICULTES</a:t>
            </a:r>
            <a:r>
              <a:rPr lang="fr-FR" sz="3600" b="1" i="0" u="none" strike="noStrike" baseline="0" dirty="0">
                <a:solidFill>
                  <a:schemeClr val="bg1"/>
                </a:solidFill>
                <a:latin typeface="Century Gothic" panose="020B0502020202020204" pitchFamily="34" charset="0"/>
              </a:rPr>
              <a:t> </a:t>
            </a:r>
            <a:r>
              <a:rPr lang="fr-FR" sz="3600" b="1" i="0" u="none" strike="noStrike" baseline="0" dirty="0">
                <a:solidFill>
                  <a:schemeClr val="bg1"/>
                </a:solidFill>
                <a:latin typeface="Arial" panose="020B0604020202020204" pitchFamily="34" charset="0"/>
                <a:cs typeface="Arial" panose="020B0604020202020204" pitchFamily="34" charset="0"/>
              </a:rPr>
              <a:t>RENCONTRES</a:t>
            </a:r>
            <a:r>
              <a:rPr lang="fr-FR" sz="3600" b="1" i="0" u="none" strike="noStrike" baseline="0" dirty="0">
                <a:solidFill>
                  <a:schemeClr val="bg1"/>
                </a:solidFill>
                <a:latin typeface="Century Gothic" panose="020B0502020202020204" pitchFamily="34" charset="0"/>
              </a:rPr>
              <a:t>(1)</a:t>
            </a:r>
            <a:endParaRPr lang="fr-FR" sz="36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622014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189FB7A-894A-1341-65D3-359403801BDB}"/>
              </a:ext>
            </a:extLst>
          </p:cNvPr>
          <p:cNvSpPr txBox="1"/>
          <p:nvPr/>
        </p:nvSpPr>
        <p:spPr>
          <a:xfrm>
            <a:off x="263686" y="336506"/>
            <a:ext cx="11604059" cy="646331"/>
          </a:xfrm>
          <a:prstGeom prst="rect">
            <a:avLst/>
          </a:prstGeom>
          <a:solidFill>
            <a:srgbClr val="D2202E"/>
          </a:solidFill>
        </p:spPr>
        <p:txBody>
          <a:bodyPr wrap="square">
            <a:spAutoFit/>
          </a:bodyPr>
          <a:lstStyle/>
          <a:p>
            <a:pPr algn="l"/>
            <a:r>
              <a:rPr lang="fr-FR" sz="3600" b="1" i="0" u="none" strike="noStrike" baseline="0" dirty="0">
                <a:solidFill>
                  <a:schemeClr val="bg1"/>
                </a:solidFill>
                <a:latin typeface="Century Gothic" panose="020B0502020202020204" pitchFamily="34" charset="0"/>
              </a:rPr>
              <a:t>RISQUES ET </a:t>
            </a:r>
            <a:r>
              <a:rPr lang="fr-FR" sz="3600" b="1" i="0" u="none" strike="noStrike" baseline="0" dirty="0">
                <a:solidFill>
                  <a:schemeClr val="bg1"/>
                </a:solidFill>
                <a:latin typeface="Arial" panose="020B0604020202020204" pitchFamily="34" charset="0"/>
                <a:cs typeface="Arial" panose="020B0604020202020204" pitchFamily="34" charset="0"/>
              </a:rPr>
              <a:t>DIFFICULTES</a:t>
            </a:r>
            <a:r>
              <a:rPr lang="fr-FR" sz="3600" b="1" i="0" u="none" strike="noStrike" baseline="0" dirty="0">
                <a:solidFill>
                  <a:schemeClr val="bg1"/>
                </a:solidFill>
                <a:latin typeface="Century Gothic" panose="020B0502020202020204" pitchFamily="34" charset="0"/>
              </a:rPr>
              <a:t> </a:t>
            </a:r>
            <a:r>
              <a:rPr lang="fr-FR" sz="3600" b="1" i="0" u="none" strike="noStrike" baseline="0" dirty="0">
                <a:solidFill>
                  <a:schemeClr val="bg1"/>
                </a:solidFill>
                <a:latin typeface="Arial" panose="020B0604020202020204" pitchFamily="34" charset="0"/>
                <a:cs typeface="Arial" panose="020B0604020202020204" pitchFamily="34" charset="0"/>
              </a:rPr>
              <a:t>RENCONTRES</a:t>
            </a:r>
            <a:r>
              <a:rPr lang="fr-FR" sz="3600" b="1" i="0" u="none" strike="noStrike" baseline="0" dirty="0">
                <a:solidFill>
                  <a:schemeClr val="bg1"/>
                </a:solidFill>
                <a:latin typeface="Century Gothic" panose="020B0502020202020204" pitchFamily="34" charset="0"/>
              </a:rPr>
              <a:t>(2)</a:t>
            </a:r>
            <a:endParaRPr lang="fr-FR" sz="3600" b="1" dirty="0">
              <a:solidFill>
                <a:schemeClr val="bg1"/>
              </a:solidFill>
              <a:latin typeface="Century Gothic" panose="020B0502020202020204" pitchFamily="34" charset="0"/>
            </a:endParaRPr>
          </a:p>
        </p:txBody>
      </p:sp>
      <p:sp>
        <p:nvSpPr>
          <p:cNvPr id="9" name="Rectangle à coins arrondis 25">
            <a:extLst>
              <a:ext uri="{FF2B5EF4-FFF2-40B4-BE49-F238E27FC236}">
                <a16:creationId xmlns:a16="http://schemas.microsoft.com/office/drawing/2014/main" id="{5FB0CBB0-9C9F-880F-B775-E4CF78F8E8AC}"/>
              </a:ext>
            </a:extLst>
          </p:cNvPr>
          <p:cNvSpPr/>
          <p:nvPr/>
        </p:nvSpPr>
        <p:spPr>
          <a:xfrm>
            <a:off x="4464997" y="2028235"/>
            <a:ext cx="7587096" cy="2249163"/>
          </a:xfrm>
          <a:prstGeom prst="rect">
            <a:avLst/>
          </a:prstGeom>
          <a:solidFill>
            <a:schemeClr val="bg1">
              <a:lumMod val="95000"/>
            </a:schemeClr>
          </a:solidFill>
          <a:ln>
            <a:noFill/>
          </a:ln>
          <a:effectLst/>
        </p:spPr>
        <p:txBody>
          <a:bodyPr wrap="square" lIns="72000" tIns="36000" rIns="72000" bIns="36000" anchor="ctr">
            <a:noAutofit/>
          </a:bodyPr>
          <a:lstStyle/>
          <a:p>
            <a:pPr marR="286385" algn="just">
              <a:buClr>
                <a:srgbClr val="92D050"/>
              </a:buClr>
            </a:pPr>
            <a:r>
              <a:rPr lang="fr-FR" sz="2000" dirty="0">
                <a:latin typeface="Arial" panose="020B0604020202020204" pitchFamily="34" charset="0"/>
                <a:cs typeface="Arial" panose="020B0604020202020204" pitchFamily="34" charset="0"/>
              </a:rPr>
              <a:t>Pour bénéficier d’outils informatiques puissants et modernes, il est nécessaire d’investir en permanence dans son système d’information ce qui nécessite des moyens financiers, humains et matériels adéquats.</a:t>
            </a:r>
          </a:p>
          <a:p>
            <a:pPr marR="286385" algn="just">
              <a:buClr>
                <a:srgbClr val="92D050"/>
              </a:buClr>
            </a:pPr>
            <a:r>
              <a:rPr lang="fr-FR" sz="2000" dirty="0">
                <a:latin typeface="Arial" panose="020B0604020202020204" pitchFamily="34" charset="0"/>
                <a:cs typeface="Arial" panose="020B0604020202020204" pitchFamily="34" charset="0"/>
              </a:rPr>
              <a:t>Par manque de ressources, nos structures déconcentrées n’ont pas pu suivre le processus de digitalisation. </a:t>
            </a:r>
          </a:p>
        </p:txBody>
      </p:sp>
      <p:sp>
        <p:nvSpPr>
          <p:cNvPr id="2" name="Rectangle à coins arrondis 25">
            <a:extLst>
              <a:ext uri="{FF2B5EF4-FFF2-40B4-BE49-F238E27FC236}">
                <a16:creationId xmlns:a16="http://schemas.microsoft.com/office/drawing/2014/main" id="{7D7B4B8B-FCD3-4A8E-2CA2-23B6FD863AC7}"/>
              </a:ext>
            </a:extLst>
          </p:cNvPr>
          <p:cNvSpPr/>
          <p:nvPr/>
        </p:nvSpPr>
        <p:spPr>
          <a:xfrm>
            <a:off x="263686" y="2028235"/>
            <a:ext cx="3956448" cy="1999016"/>
          </a:xfrm>
          <a:prstGeom prst="rect">
            <a:avLst/>
          </a:prstGeom>
          <a:solidFill>
            <a:schemeClr val="tx1">
              <a:lumMod val="75000"/>
              <a:lumOff val="25000"/>
            </a:schemeClr>
          </a:solidFill>
          <a:ln w="12700" cap="flat" cmpd="sng" algn="ctr">
            <a:noFill/>
            <a:prstDash val="solid"/>
            <a:miter lim="800000"/>
          </a:ln>
          <a:effectLst/>
        </p:spPr>
        <p:txBody>
          <a:bodyPr anchor="ctr"/>
          <a:lstStyle/>
          <a:p>
            <a:pPr algn="just" defTabSz="914400" eaLnBrk="0" fontAlgn="base" hangingPunct="0">
              <a:spcBef>
                <a:spcPct val="0"/>
              </a:spcBef>
              <a:spcAft>
                <a:spcPct val="0"/>
              </a:spcAft>
            </a:pPr>
            <a:r>
              <a:rPr lang="fr-FR" sz="2000" b="1" kern="0" dirty="0">
                <a:solidFill>
                  <a:schemeClr val="bg1"/>
                </a:solidFill>
                <a:latin typeface="Arial" panose="020B0604020202020204" pitchFamily="34" charset="0"/>
                <a:cs typeface="Arial" panose="020B0604020202020204" pitchFamily="34" charset="0"/>
              </a:rPr>
              <a:t>Mobilisation des ressources pour poursuivre la dynamique de transformation digitale</a:t>
            </a:r>
          </a:p>
        </p:txBody>
      </p:sp>
    </p:spTree>
    <p:extLst>
      <p:ext uri="{BB962C8B-B14F-4D97-AF65-F5344CB8AC3E}">
        <p14:creationId xmlns:p14="http://schemas.microsoft.com/office/powerpoint/2010/main" val="2458042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8A8A13A0-1B96-A0B6-8ACE-3E1FABFFE102}"/>
              </a:ext>
            </a:extLst>
          </p:cNvPr>
          <p:cNvSpPr txBox="1"/>
          <p:nvPr/>
        </p:nvSpPr>
        <p:spPr>
          <a:xfrm>
            <a:off x="377031" y="339659"/>
            <a:ext cx="11435218" cy="646331"/>
          </a:xfrm>
          <a:prstGeom prst="rect">
            <a:avLst/>
          </a:prstGeom>
          <a:solidFill>
            <a:srgbClr val="D2202E"/>
          </a:solidFill>
        </p:spPr>
        <p:txBody>
          <a:bodyPr wrap="square">
            <a:spAutoFit/>
          </a:bodyPr>
          <a:lstStyle/>
          <a:p>
            <a:pPr algn="l"/>
            <a:r>
              <a:rPr lang="fr-FR" sz="3600" b="1" i="0" u="none" strike="noStrike" baseline="0" dirty="0">
                <a:solidFill>
                  <a:schemeClr val="bg1"/>
                </a:solidFill>
                <a:latin typeface="Arial" panose="020B0604020202020204" pitchFamily="34" charset="0"/>
                <a:cs typeface="Arial" panose="020B0604020202020204" pitchFamily="34" charset="0"/>
              </a:rPr>
              <a:t>PERSPECTIVES ET RECOMMANDATIONS</a:t>
            </a:r>
            <a:endParaRPr lang="fr-FR" sz="3600" b="1" dirty="0">
              <a:solidFill>
                <a:schemeClr val="bg1"/>
              </a:solidFill>
              <a:latin typeface="Arial" panose="020B0604020202020204" pitchFamily="34" charset="0"/>
              <a:cs typeface="Arial" panose="020B0604020202020204" pitchFamily="34" charset="0"/>
            </a:endParaRPr>
          </a:p>
        </p:txBody>
      </p:sp>
      <p:sp>
        <p:nvSpPr>
          <p:cNvPr id="15" name="Ellipse 14">
            <a:extLst>
              <a:ext uri="{FF2B5EF4-FFF2-40B4-BE49-F238E27FC236}">
                <a16:creationId xmlns:a16="http://schemas.microsoft.com/office/drawing/2014/main" id="{FDDBFEEC-D3C1-7D74-4BBC-E0FF2CD56B7D}"/>
              </a:ext>
            </a:extLst>
          </p:cNvPr>
          <p:cNvSpPr/>
          <p:nvPr/>
        </p:nvSpPr>
        <p:spPr>
          <a:xfrm>
            <a:off x="377031" y="1897746"/>
            <a:ext cx="696686" cy="696686"/>
          </a:xfrm>
          <a:prstGeom prst="ellipse">
            <a:avLst/>
          </a:prstGeom>
          <a:solidFill>
            <a:schemeClr val="tx1">
              <a:lumMod val="75000"/>
              <a:lumOff val="25000"/>
            </a:schemeClr>
          </a:solidFill>
          <a:ln w="12700" cap="flat" cmpd="sng" algn="ctr">
            <a:noFill/>
            <a:prstDash val="solid"/>
            <a:miter lim="800000"/>
          </a:ln>
          <a:effectLst/>
        </p:spPr>
        <p:txBody>
          <a:bodyPr anchor="ctr"/>
          <a:lstStyle/>
          <a:p>
            <a:pPr algn="ctr"/>
            <a:r>
              <a:rPr lang="fr-FR" sz="1400" b="1" kern="0" dirty="0">
                <a:solidFill>
                  <a:schemeClr val="bg1"/>
                </a:solidFill>
                <a:latin typeface="Arial" panose="020B0604020202020204" pitchFamily="34" charset="0"/>
                <a:cs typeface="Arial" panose="020B0604020202020204" pitchFamily="34" charset="0"/>
              </a:rPr>
              <a:t>1</a:t>
            </a:r>
          </a:p>
        </p:txBody>
      </p:sp>
      <p:sp>
        <p:nvSpPr>
          <p:cNvPr id="16" name="Ellipse 15">
            <a:extLst>
              <a:ext uri="{FF2B5EF4-FFF2-40B4-BE49-F238E27FC236}">
                <a16:creationId xmlns:a16="http://schemas.microsoft.com/office/drawing/2014/main" id="{3416221A-B42D-3141-C050-02011217509D}"/>
              </a:ext>
            </a:extLst>
          </p:cNvPr>
          <p:cNvSpPr/>
          <p:nvPr/>
        </p:nvSpPr>
        <p:spPr>
          <a:xfrm>
            <a:off x="7005636" y="1767163"/>
            <a:ext cx="696686" cy="696686"/>
          </a:xfrm>
          <a:prstGeom prst="ellipse">
            <a:avLst/>
          </a:prstGeom>
          <a:solidFill>
            <a:schemeClr val="tx1">
              <a:lumMod val="75000"/>
              <a:lumOff val="25000"/>
            </a:schemeClr>
          </a:solidFill>
          <a:ln w="12700" cap="flat" cmpd="sng" algn="ctr">
            <a:noFill/>
            <a:prstDash val="solid"/>
            <a:miter lim="800000"/>
          </a:ln>
          <a:effectLst/>
        </p:spPr>
        <p:txBody>
          <a:bodyPr anchor="ctr"/>
          <a:lstStyle/>
          <a:p>
            <a:pPr algn="ctr"/>
            <a:r>
              <a:rPr lang="fr-FR" sz="1400" b="1" kern="0" dirty="0">
                <a:solidFill>
                  <a:schemeClr val="bg1"/>
                </a:solidFill>
                <a:latin typeface="Arial" panose="020B0604020202020204" pitchFamily="34" charset="0"/>
                <a:cs typeface="Arial" panose="020B0604020202020204" pitchFamily="34" charset="0"/>
              </a:rPr>
              <a:t>2</a:t>
            </a:r>
          </a:p>
        </p:txBody>
      </p:sp>
      <p:sp>
        <p:nvSpPr>
          <p:cNvPr id="17" name="Ellipse 16">
            <a:extLst>
              <a:ext uri="{FF2B5EF4-FFF2-40B4-BE49-F238E27FC236}">
                <a16:creationId xmlns:a16="http://schemas.microsoft.com/office/drawing/2014/main" id="{984CCA70-6810-21E6-80CF-07B69A2762DC}"/>
              </a:ext>
            </a:extLst>
          </p:cNvPr>
          <p:cNvSpPr/>
          <p:nvPr/>
        </p:nvSpPr>
        <p:spPr>
          <a:xfrm>
            <a:off x="432994" y="4008561"/>
            <a:ext cx="696686" cy="696686"/>
          </a:xfrm>
          <a:prstGeom prst="ellipse">
            <a:avLst/>
          </a:prstGeom>
          <a:solidFill>
            <a:schemeClr val="tx1">
              <a:lumMod val="75000"/>
              <a:lumOff val="25000"/>
            </a:schemeClr>
          </a:solidFill>
          <a:ln w="12700" cap="flat" cmpd="sng" algn="ctr">
            <a:noFill/>
            <a:prstDash val="solid"/>
            <a:miter lim="800000"/>
          </a:ln>
          <a:effectLst/>
        </p:spPr>
        <p:txBody>
          <a:bodyPr anchor="ctr"/>
          <a:lstStyle/>
          <a:p>
            <a:pPr algn="ctr"/>
            <a:r>
              <a:rPr lang="fr-FR" sz="1400" b="1" kern="0" dirty="0">
                <a:solidFill>
                  <a:schemeClr val="bg1"/>
                </a:solidFill>
                <a:latin typeface="Arial" panose="020B0604020202020204" pitchFamily="34" charset="0"/>
                <a:cs typeface="Arial" panose="020B0604020202020204" pitchFamily="34" charset="0"/>
              </a:rPr>
              <a:t>3</a:t>
            </a:r>
          </a:p>
        </p:txBody>
      </p:sp>
      <p:sp>
        <p:nvSpPr>
          <p:cNvPr id="18" name="Ellipse 17">
            <a:extLst>
              <a:ext uri="{FF2B5EF4-FFF2-40B4-BE49-F238E27FC236}">
                <a16:creationId xmlns:a16="http://schemas.microsoft.com/office/drawing/2014/main" id="{9A44CB03-4E88-E6E1-27AB-7742DCBAF27F}"/>
              </a:ext>
            </a:extLst>
          </p:cNvPr>
          <p:cNvSpPr/>
          <p:nvPr/>
        </p:nvSpPr>
        <p:spPr>
          <a:xfrm>
            <a:off x="7005636" y="4008561"/>
            <a:ext cx="696686" cy="696686"/>
          </a:xfrm>
          <a:prstGeom prst="ellipse">
            <a:avLst/>
          </a:prstGeom>
          <a:solidFill>
            <a:schemeClr val="tx1">
              <a:lumMod val="75000"/>
              <a:lumOff val="25000"/>
            </a:schemeClr>
          </a:solidFill>
          <a:ln w="12700" cap="flat" cmpd="sng" algn="ctr">
            <a:noFill/>
            <a:prstDash val="solid"/>
            <a:miter lim="800000"/>
          </a:ln>
          <a:effectLst/>
        </p:spPr>
        <p:txBody>
          <a:bodyPr anchor="ctr"/>
          <a:lstStyle/>
          <a:p>
            <a:pPr algn="ctr"/>
            <a:r>
              <a:rPr lang="fr-FR" sz="1400" b="1" kern="0" dirty="0">
                <a:solidFill>
                  <a:schemeClr val="bg1"/>
                </a:solidFill>
                <a:latin typeface="Arial" panose="020B0604020202020204" pitchFamily="34" charset="0"/>
                <a:cs typeface="Arial" panose="020B0604020202020204" pitchFamily="34" charset="0"/>
              </a:rPr>
              <a:t>4</a:t>
            </a:r>
          </a:p>
        </p:txBody>
      </p:sp>
      <p:sp>
        <p:nvSpPr>
          <p:cNvPr id="19" name="ZoneTexte 18">
            <a:extLst>
              <a:ext uri="{FF2B5EF4-FFF2-40B4-BE49-F238E27FC236}">
                <a16:creationId xmlns:a16="http://schemas.microsoft.com/office/drawing/2014/main" id="{75F740E8-A582-3859-C196-C97876267FA2}"/>
              </a:ext>
            </a:extLst>
          </p:cNvPr>
          <p:cNvSpPr txBox="1"/>
          <p:nvPr/>
        </p:nvSpPr>
        <p:spPr>
          <a:xfrm>
            <a:off x="1563743" y="1522814"/>
            <a:ext cx="3864203" cy="1446550"/>
          </a:xfrm>
          <a:prstGeom prst="rect">
            <a:avLst/>
          </a:prstGeom>
          <a:noFill/>
        </p:spPr>
        <p:txBody>
          <a:bodyPr wrap="square" rtlCol="0">
            <a:spAutoFit/>
          </a:bodyPr>
          <a:lstStyle/>
          <a:p>
            <a:pPr algn="just"/>
            <a:r>
              <a:rPr lang="fr-FR" b="1" u="sng" dirty="0">
                <a:latin typeface="Arial" panose="020B0604020202020204" pitchFamily="34" charset="0"/>
                <a:cs typeface="Arial" panose="020B0604020202020204" pitchFamily="34" charset="0"/>
              </a:rPr>
              <a:t>Appropriation</a:t>
            </a:r>
          </a:p>
          <a:p>
            <a:pPr algn="just"/>
            <a:r>
              <a:rPr lang="fr-FR" sz="1400" dirty="0">
                <a:latin typeface="Arial" panose="020B0604020202020204" pitchFamily="34" charset="0"/>
                <a:cs typeface="Arial" panose="020B0604020202020204" pitchFamily="34" charset="0"/>
              </a:rPr>
              <a:t>Notre partenaire technique a formé et accompagné une équipe locale de la DGI qui est aujourd’hui autonome et totalement indépendante pour animer cette réforme importante.</a:t>
            </a:r>
          </a:p>
        </p:txBody>
      </p:sp>
      <p:sp>
        <p:nvSpPr>
          <p:cNvPr id="20" name="ZoneTexte 19">
            <a:extLst>
              <a:ext uri="{FF2B5EF4-FFF2-40B4-BE49-F238E27FC236}">
                <a16:creationId xmlns:a16="http://schemas.microsoft.com/office/drawing/2014/main" id="{B185AA19-AAFE-AC9D-F0CB-46EC68A765CA}"/>
              </a:ext>
            </a:extLst>
          </p:cNvPr>
          <p:cNvSpPr txBox="1"/>
          <p:nvPr/>
        </p:nvSpPr>
        <p:spPr>
          <a:xfrm>
            <a:off x="7948046" y="1522695"/>
            <a:ext cx="3864203" cy="1231106"/>
          </a:xfrm>
          <a:prstGeom prst="rect">
            <a:avLst/>
          </a:prstGeom>
          <a:noFill/>
        </p:spPr>
        <p:txBody>
          <a:bodyPr wrap="square" rtlCol="0">
            <a:spAutoFit/>
          </a:bodyPr>
          <a:lstStyle/>
          <a:p>
            <a:pPr algn="just"/>
            <a:r>
              <a:rPr lang="fr-FR" b="1" u="sng" dirty="0">
                <a:latin typeface="Arial" panose="020B0604020202020204" pitchFamily="34" charset="0"/>
                <a:cs typeface="Arial" panose="020B0604020202020204" pitchFamily="34" charset="0"/>
              </a:rPr>
              <a:t>Accompagnement</a:t>
            </a:r>
          </a:p>
          <a:p>
            <a:pPr algn="just"/>
            <a:r>
              <a:rPr lang="fr-FR" sz="1400" dirty="0">
                <a:latin typeface="Arial" panose="020B0604020202020204" pitchFamily="34" charset="0"/>
                <a:cs typeface="Arial" panose="020B0604020202020204" pitchFamily="34" charset="0"/>
              </a:rPr>
              <a:t>Durant toute notre réforme, nous avons bénéficié du soutien méthodologique et d’expertise du FMI / </a:t>
            </a:r>
            <a:r>
              <a:rPr lang="fr-FR" sz="1400" dirty="0" err="1">
                <a:latin typeface="Arial" panose="020B0604020202020204" pitchFamily="34" charset="0"/>
                <a:cs typeface="Arial" panose="020B0604020202020204" pitchFamily="34" charset="0"/>
              </a:rPr>
              <a:t>Afritac</a:t>
            </a:r>
            <a:r>
              <a:rPr lang="fr-FR" sz="1400" dirty="0">
                <a:latin typeface="Arial" panose="020B0604020202020204" pitchFamily="34" charset="0"/>
                <a:cs typeface="Arial" panose="020B0604020202020204" pitchFamily="34" charset="0"/>
              </a:rPr>
              <a:t>, d’Expertise France et de nombreux experts internationaux.</a:t>
            </a:r>
          </a:p>
        </p:txBody>
      </p:sp>
      <p:sp>
        <p:nvSpPr>
          <p:cNvPr id="21" name="ZoneTexte 20">
            <a:extLst>
              <a:ext uri="{FF2B5EF4-FFF2-40B4-BE49-F238E27FC236}">
                <a16:creationId xmlns:a16="http://schemas.microsoft.com/office/drawing/2014/main" id="{6381010B-B66E-10DA-3641-9B6E06AA26A3}"/>
              </a:ext>
            </a:extLst>
          </p:cNvPr>
          <p:cNvSpPr txBox="1"/>
          <p:nvPr/>
        </p:nvSpPr>
        <p:spPr>
          <a:xfrm>
            <a:off x="8171782" y="3981972"/>
            <a:ext cx="3864203" cy="1446550"/>
          </a:xfrm>
          <a:prstGeom prst="rect">
            <a:avLst/>
          </a:prstGeom>
          <a:noFill/>
        </p:spPr>
        <p:txBody>
          <a:bodyPr wrap="square" rtlCol="0">
            <a:spAutoFit/>
          </a:bodyPr>
          <a:lstStyle/>
          <a:p>
            <a:pPr algn="just"/>
            <a:r>
              <a:rPr lang="fr-FR" b="1" u="sng" dirty="0">
                <a:latin typeface="Arial" panose="020B0604020202020204" pitchFamily="34" charset="0"/>
                <a:cs typeface="Arial" panose="020B0604020202020204" pitchFamily="34" charset="0"/>
              </a:rPr>
              <a:t>Perspectives</a:t>
            </a:r>
          </a:p>
          <a:p>
            <a:pPr algn="just"/>
            <a:r>
              <a:rPr lang="fr-FR" sz="1400" dirty="0">
                <a:latin typeface="Arial" panose="020B0604020202020204" pitchFamily="34" charset="0"/>
                <a:cs typeface="Arial" panose="020B0604020202020204" pitchFamily="34" charset="0"/>
              </a:rPr>
              <a:t>La DGI de Guinée a un ambitieux programme de digitalisation avec l’ajout de nouvelles fonctionnalités, de nouveaux modules et le déploiement sur l’ensemble du territoire guinéen.</a:t>
            </a:r>
          </a:p>
        </p:txBody>
      </p:sp>
      <p:sp>
        <p:nvSpPr>
          <p:cNvPr id="22" name="ZoneTexte 21">
            <a:extLst>
              <a:ext uri="{FF2B5EF4-FFF2-40B4-BE49-F238E27FC236}">
                <a16:creationId xmlns:a16="http://schemas.microsoft.com/office/drawing/2014/main" id="{08429DA4-EF58-B88E-79E3-B77C79C84969}"/>
              </a:ext>
            </a:extLst>
          </p:cNvPr>
          <p:cNvSpPr txBox="1"/>
          <p:nvPr/>
        </p:nvSpPr>
        <p:spPr>
          <a:xfrm>
            <a:off x="1463904" y="4008561"/>
            <a:ext cx="3864203" cy="2308324"/>
          </a:xfrm>
          <a:prstGeom prst="rect">
            <a:avLst/>
          </a:prstGeom>
          <a:noFill/>
        </p:spPr>
        <p:txBody>
          <a:bodyPr wrap="square" rtlCol="0">
            <a:spAutoFit/>
          </a:bodyPr>
          <a:lstStyle/>
          <a:p>
            <a:pPr algn="just"/>
            <a:r>
              <a:rPr lang="fr-FR" b="1" u="sng" dirty="0">
                <a:latin typeface="Arial" panose="020B0604020202020204" pitchFamily="34" charset="0"/>
                <a:cs typeface="Arial" panose="020B0604020202020204" pitchFamily="34" charset="0"/>
              </a:rPr>
              <a:t>Gouvernance</a:t>
            </a:r>
          </a:p>
          <a:p>
            <a:pPr algn="just"/>
            <a:r>
              <a:rPr lang="fr-FR" sz="1400" dirty="0">
                <a:latin typeface="Arial" panose="020B0604020202020204" pitchFamily="34" charset="0"/>
                <a:cs typeface="Arial" panose="020B0604020202020204" pitchFamily="34" charset="0"/>
              </a:rPr>
              <a:t>Une implication totale des décideurs est importante pour mener à bien ces réformes. Bien que technique, sans vision managériale et une mobilisation de tout le Gouvernement, les succès seront difficilement atteints. Pour notre cas, la mise en place de hautes  instances de gouvernance (COPIL, COPROJ …) composées de grands décideurs  a été nécessaire, </a:t>
            </a:r>
          </a:p>
        </p:txBody>
      </p:sp>
    </p:spTree>
    <p:extLst>
      <p:ext uri="{BB962C8B-B14F-4D97-AF65-F5344CB8AC3E}">
        <p14:creationId xmlns:p14="http://schemas.microsoft.com/office/powerpoint/2010/main" val="159329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61"/>
            <a:lum/>
          </a:blip>
          <a:srcRect/>
          <a:stretch>
            <a:fillRect l="-1000" r="-1000"/>
          </a:stretch>
        </a:blipFill>
        <a:effectLst/>
      </p:bgPr>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91A08DD7-6DCB-7B53-375C-DDFF03449D4A}"/>
              </a:ext>
            </a:extLst>
          </p:cNvPr>
          <p:cNvPicPr>
            <a:picLocks noChangeAspect="1"/>
          </p:cNvPicPr>
          <p:nvPr/>
        </p:nvPicPr>
        <p:blipFill>
          <a:blip r:embed="rId4"/>
          <a:stretch>
            <a:fillRect/>
          </a:stretch>
        </p:blipFill>
        <p:spPr>
          <a:xfrm>
            <a:off x="19346" y="0"/>
            <a:ext cx="12172653" cy="6868916"/>
          </a:xfrm>
          <a:prstGeom prst="rect">
            <a:avLst/>
          </a:prstGeom>
        </p:spPr>
      </p:pic>
    </p:spTree>
    <p:extLst>
      <p:ext uri="{BB962C8B-B14F-4D97-AF65-F5344CB8AC3E}">
        <p14:creationId xmlns:p14="http://schemas.microsoft.com/office/powerpoint/2010/main" val="1823517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frica with white lines and a blue background&#10;&#10;Description automatically generated">
            <a:extLst>
              <a:ext uri="{FF2B5EF4-FFF2-40B4-BE49-F238E27FC236}">
                <a16:creationId xmlns:a16="http://schemas.microsoft.com/office/drawing/2014/main" id="{A6629E75-F29B-2CFB-0D58-96BA2D475444}"/>
              </a:ext>
            </a:extLst>
          </p:cNvPr>
          <p:cNvPicPr>
            <a:picLocks noChangeAspect="1"/>
          </p:cNvPicPr>
          <p:nvPr/>
        </p:nvPicPr>
        <p:blipFill>
          <a:blip r:embed="rId3"/>
          <a:stretch>
            <a:fillRect/>
          </a:stretch>
        </p:blipFill>
        <p:spPr>
          <a:xfrm>
            <a:off x="3836458" y="431800"/>
            <a:ext cx="4519083" cy="3666599"/>
          </a:xfrm>
          <a:prstGeom prst="rect">
            <a:avLst/>
          </a:prstGeom>
        </p:spPr>
      </p:pic>
      <p:sp>
        <p:nvSpPr>
          <p:cNvPr id="4" name="TextBox 3">
            <a:extLst>
              <a:ext uri="{FF2B5EF4-FFF2-40B4-BE49-F238E27FC236}">
                <a16:creationId xmlns:a16="http://schemas.microsoft.com/office/drawing/2014/main" id="{F7B0A771-6D9A-11AC-7B35-BF83BDBC32D3}"/>
              </a:ext>
            </a:extLst>
          </p:cNvPr>
          <p:cNvSpPr txBox="1"/>
          <p:nvPr/>
        </p:nvSpPr>
        <p:spPr>
          <a:xfrm>
            <a:off x="1896533" y="4707467"/>
            <a:ext cx="8398935" cy="646331"/>
          </a:xfrm>
          <a:prstGeom prst="rect">
            <a:avLst/>
          </a:prstGeom>
          <a:noFill/>
        </p:spPr>
        <p:txBody>
          <a:bodyPr wrap="square" rtlCol="0">
            <a:spAutoFit/>
          </a:bodyPr>
          <a:lstStyle/>
          <a:p>
            <a:pPr algn="ctr"/>
            <a:r>
              <a:rPr lang="en-US" sz="3600" dirty="0">
                <a:latin typeface="Arial Rounded MT Bold" panose="020F0704030504030204" pitchFamily="34" charset="77"/>
              </a:rPr>
              <a:t>MERCI POUR </a:t>
            </a:r>
            <a:r>
              <a:rPr lang="en-US" sz="3600" b="1" dirty="0">
                <a:latin typeface="Arial" panose="020B0604020202020204" pitchFamily="34" charset="0"/>
                <a:cs typeface="Arial" panose="020B0604020202020204" pitchFamily="34" charset="0"/>
              </a:rPr>
              <a:t>VOTRE</a:t>
            </a:r>
            <a:r>
              <a:rPr lang="en-US" sz="3600" dirty="0">
                <a:latin typeface="Arial Rounded MT Bold" panose="020F0704030504030204" pitchFamily="34" charset="77"/>
              </a:rPr>
              <a:t> ATTENTION</a:t>
            </a:r>
          </a:p>
        </p:txBody>
      </p:sp>
    </p:spTree>
    <p:extLst>
      <p:ext uri="{BB962C8B-B14F-4D97-AF65-F5344CB8AC3E}">
        <p14:creationId xmlns:p14="http://schemas.microsoft.com/office/powerpoint/2010/main" val="4096696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5267</TotalTime>
  <Words>779</Words>
  <Application>Microsoft Office PowerPoint</Application>
  <PresentationFormat>Grand écran</PresentationFormat>
  <Paragraphs>87</Paragraphs>
  <Slides>9</Slides>
  <Notes>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9</vt:i4>
      </vt:variant>
    </vt:vector>
  </HeadingPairs>
  <TitlesOfParts>
    <vt:vector size="16" baseType="lpstr">
      <vt:lpstr>Arial</vt:lpstr>
      <vt:lpstr>Arial Rounded MT Bold</vt:lpstr>
      <vt:lpstr>Calibri</vt:lpstr>
      <vt:lpstr>Calibri Light</vt:lpstr>
      <vt:lpstr>Century Gothic</vt:lpstr>
      <vt:lpstr>Montserrat</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Fruchart</dc:creator>
  <cp:lastModifiedBy>Daniel SOUMAH</cp:lastModifiedBy>
  <cp:revision>8</cp:revision>
  <dcterms:created xsi:type="dcterms:W3CDTF">2023-11-05T21:43:48Z</dcterms:created>
  <dcterms:modified xsi:type="dcterms:W3CDTF">2023-11-15T17:29:39Z</dcterms:modified>
</cp:coreProperties>
</file>