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8"/>
  </p:notesMasterIdLst>
  <p:sldIdLst>
    <p:sldId id="256" r:id="rId4"/>
    <p:sldId id="1398" r:id="rId5"/>
    <p:sldId id="258" r:id="rId6"/>
    <p:sldId id="1395" r:id="rId7"/>
    <p:sldId id="262" r:id="rId8"/>
    <p:sldId id="1396" r:id="rId9"/>
    <p:sldId id="1397" r:id="rId10"/>
    <p:sldId id="1403" r:id="rId11"/>
    <p:sldId id="259" r:id="rId12"/>
    <p:sldId id="1399" r:id="rId13"/>
    <p:sldId id="1401" r:id="rId14"/>
    <p:sldId id="1402" r:id="rId15"/>
    <p:sldId id="1400"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8"/>
    <p:restoredTop sz="70862" autoAdjust="0"/>
  </p:normalViewPr>
  <p:slideViewPr>
    <p:cSldViewPr snapToGrid="0">
      <p:cViewPr varScale="1">
        <p:scale>
          <a:sx n="88" d="100"/>
          <a:sy n="88" d="100"/>
        </p:scale>
        <p:origin x="1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DC98F-DEAB-4EB7-97B6-9ADCA9EC2FCF}" type="datetimeFigureOut">
              <a:rPr lang="fr-BE" smtClean="0"/>
              <a:t>15/11/23</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C5E9D-B9F0-4F9E-A699-DF565FD5205A}" type="slidenum">
              <a:rPr lang="fr-BE" smtClean="0"/>
              <a:t>‹#›</a:t>
            </a:fld>
            <a:endParaRPr lang="fr-BE"/>
          </a:p>
        </p:txBody>
      </p:sp>
    </p:spTree>
    <p:extLst>
      <p:ext uri="{BB962C8B-B14F-4D97-AF65-F5344CB8AC3E}">
        <p14:creationId xmlns:p14="http://schemas.microsoft.com/office/powerpoint/2010/main" val="389959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2</a:t>
            </a:fld>
            <a:endParaRPr lang="fr-BE"/>
          </a:p>
        </p:txBody>
      </p:sp>
    </p:spTree>
    <p:extLst>
      <p:ext uri="{BB962C8B-B14F-4D97-AF65-F5344CB8AC3E}">
        <p14:creationId xmlns:p14="http://schemas.microsoft.com/office/powerpoint/2010/main" val="2751032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A ajouter: amélioration des services publics comme objectif ultime </a:t>
            </a:r>
          </a:p>
          <a:p>
            <a:endParaRPr lang="fr-BE" dirty="0"/>
          </a:p>
          <a:p>
            <a:r>
              <a:rPr lang="fr-BE" dirty="0"/>
              <a:t>Outils diagnostic: objectifs, indépendants</a:t>
            </a:r>
          </a:p>
          <a:p>
            <a:r>
              <a:rPr lang="fr-BE" dirty="0"/>
              <a:t>Les cinq promus par  l’UE: PEFA, MAPS, PIMA, TADAT, DEMPA</a:t>
            </a:r>
          </a:p>
          <a:p>
            <a:endParaRPr lang="fr-BE" dirty="0"/>
          </a:p>
          <a:p>
            <a:r>
              <a:rPr lang="fr-BE" dirty="0"/>
              <a:t> Gestion du changement: contexte global des réformes de l’administration publique</a:t>
            </a:r>
          </a:p>
          <a:p>
            <a:endParaRPr lang="fr-BE" dirty="0"/>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11</a:t>
            </a:fld>
            <a:endParaRPr lang="fr-BE"/>
          </a:p>
        </p:txBody>
      </p:sp>
    </p:spTree>
    <p:extLst>
      <p:ext uri="{BB962C8B-B14F-4D97-AF65-F5344CB8AC3E}">
        <p14:creationId xmlns:p14="http://schemas.microsoft.com/office/powerpoint/2010/main" val="150349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Voir aussi la dette ? Essentiellement </a:t>
            </a:r>
          </a:p>
          <a:p>
            <a:r>
              <a:rPr lang="fr-BE" dirty="0"/>
              <a:t>Economie politique : touche tout</a:t>
            </a:r>
          </a:p>
          <a:p>
            <a:r>
              <a:rPr lang="fr-BE" dirty="0"/>
              <a:t>Systèmes d’information: délicat; coute cher; dure longtemps; 3 sociétés: Oracle, </a:t>
            </a:r>
          </a:p>
          <a:p>
            <a:r>
              <a:rPr lang="fr-BE" dirty="0"/>
              <a:t>Séquençage des réformes: consolider les fondamentaux (CUT, budget crédible, entreprises publiques, gestion de la dette, comptabilité) parce qu’il y a pas</a:t>
            </a:r>
          </a:p>
          <a:p>
            <a:endParaRPr lang="fr-BE" dirty="0"/>
          </a:p>
          <a:p>
            <a:r>
              <a:rPr lang="fr-BE" dirty="0"/>
              <a:t>Importance d’agir au niveau des secteurs (éducation, santé, …)</a:t>
            </a:r>
          </a:p>
          <a:p>
            <a:endParaRPr lang="fr-BE" dirty="0"/>
          </a:p>
          <a:p>
            <a:r>
              <a:rPr lang="fr-BE" dirty="0"/>
              <a:t>Continuer à inclure tous les acteurs: instances de contrôle; Assemblée nationale; Société civile)</a:t>
            </a:r>
          </a:p>
          <a:p>
            <a:endParaRPr lang="fr-BE" dirty="0"/>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12</a:t>
            </a:fld>
            <a:endParaRPr lang="fr-BE"/>
          </a:p>
        </p:txBody>
      </p:sp>
    </p:spTree>
    <p:extLst>
      <p:ext uri="{BB962C8B-B14F-4D97-AF65-F5344CB8AC3E}">
        <p14:creationId xmlns:p14="http://schemas.microsoft.com/office/powerpoint/2010/main" val="821539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13</a:t>
            </a:fld>
            <a:endParaRPr lang="fr-BE"/>
          </a:p>
        </p:txBody>
      </p:sp>
    </p:spTree>
    <p:extLst>
      <p:ext uri="{BB962C8B-B14F-4D97-AF65-F5344CB8AC3E}">
        <p14:creationId xmlns:p14="http://schemas.microsoft.com/office/powerpoint/2010/main" val="2322549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L’Union européenne (UE) a lancé l’approche « </a:t>
            </a:r>
            <a:r>
              <a:rPr lang="fr-FR" sz="1800" b="0" i="0" u="none" strike="noStrike" baseline="0" dirty="0" err="1">
                <a:solidFill>
                  <a:srgbClr val="000000"/>
                </a:solidFill>
                <a:latin typeface="Calibri" panose="020F0502020204030204" pitchFamily="34" charset="0"/>
              </a:rPr>
              <a:t>Collect</a:t>
            </a:r>
            <a:r>
              <a:rPr lang="fr-FR" sz="1800" b="0" i="0" u="none" strike="noStrike" baseline="0" dirty="0">
                <a:solidFill>
                  <a:srgbClr val="000000"/>
                </a:solidFill>
                <a:latin typeface="Calibri" panose="020F0502020204030204" pitchFamily="34" charset="0"/>
              </a:rPr>
              <a:t> More </a:t>
            </a:r>
            <a:r>
              <a:rPr lang="fr-FR" sz="1800" b="0" i="0" u="none" strike="noStrike" baseline="0" dirty="0" err="1">
                <a:solidFill>
                  <a:srgbClr val="000000"/>
                </a:solidFill>
                <a:latin typeface="Calibri" panose="020F0502020204030204" pitchFamily="34" charset="0"/>
              </a:rPr>
              <a:t>Spend</a:t>
            </a:r>
            <a:r>
              <a:rPr lang="fr-FR" sz="1800" b="0" i="0" u="none" strike="noStrike" baseline="0" dirty="0">
                <a:solidFill>
                  <a:srgbClr val="000000"/>
                </a:solidFill>
                <a:latin typeface="Calibri" panose="020F0502020204030204" pitchFamily="34" charset="0"/>
              </a:rPr>
              <a:t> </a:t>
            </a:r>
            <a:r>
              <a:rPr lang="fr-FR" sz="1800" b="0" i="0" u="none" strike="noStrike" baseline="0" dirty="0" err="1">
                <a:solidFill>
                  <a:srgbClr val="000000"/>
                </a:solidFill>
                <a:latin typeface="Calibri" panose="020F0502020204030204" pitchFamily="34" charset="0"/>
              </a:rPr>
              <a:t>Better</a:t>
            </a:r>
            <a:r>
              <a:rPr lang="fr-FR" sz="1800" b="0" i="0" u="none" strike="noStrike" baseline="0" dirty="0">
                <a:solidFill>
                  <a:srgbClr val="000000"/>
                </a:solidFill>
                <a:latin typeface="Calibri" panose="020F0502020204030204" pitchFamily="34" charset="0"/>
              </a:rPr>
              <a:t> (CMSB)1 » (Collecter Plus, Dépenser Mieux) pour contribuer aux discussions sur le renforcement des systèmes de Gestion des Finances Publiques qui se sont tenues à Addis-Abeba en 2015. Le but était d’intégrer dans une même perspective la mobilisation des ressources nationales et la gestion des finances publiques. Il s’agissait plus précisément de fournir un cadre holistique pour la formulation et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des appuis à la mobilisation des recettes nationales (« </a:t>
            </a:r>
            <a:r>
              <a:rPr lang="fr-FR" sz="1800" b="0" i="0" u="none" strike="noStrike" baseline="0" dirty="0" err="1">
                <a:solidFill>
                  <a:srgbClr val="000000"/>
                </a:solidFill>
                <a:latin typeface="Calibri" panose="020F0502020204030204" pitchFamily="34" charset="0"/>
              </a:rPr>
              <a:t>Collect</a:t>
            </a:r>
            <a:r>
              <a:rPr lang="fr-FR" sz="1800" b="0" i="0" u="none" strike="noStrike" baseline="0" dirty="0">
                <a:solidFill>
                  <a:srgbClr val="000000"/>
                </a:solidFill>
                <a:latin typeface="Calibri" panose="020F0502020204030204" pitchFamily="34" charset="0"/>
              </a:rPr>
              <a:t> More »), à la gestion des dépenses et de la dette publiques (« </a:t>
            </a:r>
            <a:r>
              <a:rPr lang="fr-FR" sz="1800" b="0" i="0" u="none" strike="noStrike" baseline="0" dirty="0" err="1">
                <a:solidFill>
                  <a:srgbClr val="000000"/>
                </a:solidFill>
                <a:latin typeface="Calibri" panose="020F0502020204030204" pitchFamily="34" charset="0"/>
              </a:rPr>
              <a:t>Spend</a:t>
            </a:r>
            <a:r>
              <a:rPr lang="fr-FR" sz="1800" b="0" i="0" u="none" strike="noStrike" baseline="0" dirty="0">
                <a:solidFill>
                  <a:srgbClr val="000000"/>
                </a:solidFill>
                <a:latin typeface="Calibri" panose="020F0502020204030204" pitchFamily="34" charset="0"/>
              </a:rPr>
              <a:t> </a:t>
            </a:r>
            <a:r>
              <a:rPr lang="fr-FR" sz="1800" b="0" i="0" u="none" strike="noStrike" baseline="0" dirty="0" err="1">
                <a:solidFill>
                  <a:srgbClr val="000000"/>
                </a:solidFill>
                <a:latin typeface="Calibri" panose="020F0502020204030204" pitchFamily="34" charset="0"/>
              </a:rPr>
              <a:t>Better</a:t>
            </a:r>
            <a:r>
              <a:rPr lang="fr-FR" sz="1800" b="0" i="0" u="none" strike="noStrike" baseline="0" dirty="0">
                <a:solidFill>
                  <a:srgbClr val="000000"/>
                </a:solidFill>
                <a:latin typeface="Calibri" panose="020F0502020204030204" pitchFamily="34" charset="0"/>
              </a:rPr>
              <a:t>»), ainsi qu’au renforcement de la transparence et de la redevabilité (« Global Public Finance »).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Avec des objectifs </a:t>
            </a:r>
            <a:r>
              <a:rPr lang="fr-FR" sz="1800" b="0" i="0" u="none" strike="noStrike" baseline="0" dirty="0" err="1">
                <a:solidFill>
                  <a:srgbClr val="000000"/>
                </a:solidFill>
                <a:latin typeface="Calibri" panose="020F0502020204030204" pitchFamily="34" charset="0"/>
              </a:rPr>
              <a:t>préçis</a:t>
            </a:r>
            <a:r>
              <a:rPr lang="fr-FR" sz="1800" b="0" i="0" u="none" strike="noStrike" baseline="0" dirty="0">
                <a:solidFill>
                  <a:srgbClr val="000000"/>
                </a:solidFill>
                <a:latin typeface="Calibri" panose="020F0502020204030204" pitchFamily="34" charset="0"/>
              </a:rPr>
              <a:t>:</a:t>
            </a:r>
          </a:p>
          <a:p>
            <a:r>
              <a:rPr lang="fr-FR" sz="1800" b="0" i="0" u="none" strike="noStrike" baseline="0" dirty="0">
                <a:solidFill>
                  <a:srgbClr val="000000"/>
                </a:solidFill>
                <a:latin typeface="Calibri" panose="020F0502020204030204" pitchFamily="34" charset="0"/>
              </a:rPr>
              <a:t>- combler l’écart sur les politiques fiscales et l’administration fiscale afin d’accroître le niveau des recettes tout en veillant à l’équité et la transparence dans la mobilisation des recettes</a:t>
            </a:r>
          </a:p>
          <a:p>
            <a:r>
              <a:rPr lang="fr-FR" sz="1800" b="0" i="0" u="none" strike="noStrike" baseline="0" dirty="0">
                <a:solidFill>
                  <a:srgbClr val="000000"/>
                </a:solidFill>
                <a:latin typeface="Calibri" panose="020F0502020204030204" pitchFamily="34" charset="0"/>
              </a:rPr>
              <a:t>- améliorer la gestion de la dépense et la </a:t>
            </a:r>
            <a:r>
              <a:rPr lang="fr-FR" sz="1800" b="0" i="0" u="none" strike="noStrike" baseline="0" dirty="0" err="1">
                <a:solidFill>
                  <a:srgbClr val="000000"/>
                </a:solidFill>
                <a:latin typeface="Calibri" panose="020F0502020204030204" pitchFamily="34" charset="0"/>
              </a:rPr>
              <a:t>reddevabilité</a:t>
            </a:r>
            <a:r>
              <a:rPr lang="fr-FR" sz="1800" b="0" i="0" u="none" strike="noStrike" baseline="0" dirty="0">
                <a:solidFill>
                  <a:srgbClr val="000000"/>
                </a:solidFill>
                <a:latin typeface="Calibri" panose="020F0502020204030204" pitchFamily="34" charset="0"/>
              </a:rPr>
              <a:t>, en se focalisant sur les dépenses d’investissement; la commande publique et la gestion de la dette ainsi que sur les subsides; </a:t>
            </a:r>
          </a:p>
          <a:p>
            <a:endParaRPr lang="fr-FR" sz="1800" b="0" i="0" u="none" strike="noStrike" baseline="0" dirty="0">
              <a:solidFill>
                <a:srgbClr val="000000"/>
              </a:solidFill>
              <a:latin typeface="Calibri" panose="020F0502020204030204" pitchFamily="34" charset="0"/>
            </a:endParaRPr>
          </a:p>
          <a:p>
            <a:r>
              <a:rPr lang="fr-BE" dirty="0"/>
              <a:t>L’évaluation avait pour but d’apprécier les orientations données par l’UE à ses appuis depuis 2015 et leur contribution au renforcement des systèmes de GFP et de tirer les leçons pour l’avenir. </a:t>
            </a:r>
          </a:p>
          <a:p>
            <a:endParaRPr lang="fr-BE" dirty="0"/>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3</a:t>
            </a:fld>
            <a:endParaRPr lang="fr-BE"/>
          </a:p>
        </p:txBody>
      </p:sp>
    </p:spTree>
    <p:extLst>
      <p:ext uri="{BB962C8B-B14F-4D97-AF65-F5344CB8AC3E}">
        <p14:creationId xmlns:p14="http://schemas.microsoft.com/office/powerpoint/2010/main" val="266880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Premier constat: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au cours des 20 dernières années, l’UE a été l’un des principaux acteurs de l’appui au renforcement des systèmes de GFP dans les pays émergents et en développement, notamment pour accompagner l’importante mobilisation d’appuis budgétaires depuis le début des années 2000. Entre 2015 et 2020, l’UE a déboursé 7,5 milliards d’euros pour des appuis directement ou indirectement liés à l’approche CMSB, dont 2 milliards d’euros (27 %) visant spécifiquement les différents volets du CMSB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La région qui a été la première bénéficiaire des appuis de l’UE directement liés au CMSB entre 2015 et 2020, a été l’Afrique, et en son sein, les pays d’Afrique centrale et de l’Ouest plus particulièrement.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Les pays du voisinage oriental et méridional ont également bénéficié d’un soutien important dans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de l’approche CMSB.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Inventaire couvre les montants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 liés aux AB (indicateurs de TV portant sur des domaines liés au CMSB + TF des AB sectoriels dédiés à la GFP)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 les appuis complémentaires intégrés dans les AB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 les projets d’AT/ RC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 les partenariats avec les organisations internationales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000000"/>
                </a:solidFill>
                <a:latin typeface="Calibri" panose="020F0502020204030204" pitchFamily="34" charset="0"/>
              </a:rPr>
              <a:t>- </a:t>
            </a:r>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4</a:t>
            </a:fld>
            <a:endParaRPr lang="fr-BE"/>
          </a:p>
        </p:txBody>
      </p:sp>
    </p:spTree>
    <p:extLst>
      <p:ext uri="{BB962C8B-B14F-4D97-AF65-F5344CB8AC3E}">
        <p14:creationId xmlns:p14="http://schemas.microsoft.com/office/powerpoint/2010/main" val="236226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L’appui budgétaire est resté la principale modalité d’aide pour soutenir le renforcement des finances publiques au niveau national, en particulier par le biais i) des indicateurs de performance des tranches variables (ITV) portant sur les différents volets du CMSB, ii) de 12 contrats de performance de réforme sectorielle (CPRS) spécifiquement dédiés à l’appui à la GFP, iii) des appuis complémentaires pour le renforcement des capacités dans les domaines CMSB, et iv) du dialogue de politiques stratégique et technique. En plus des appuis budgétaires, l’UE a également mis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v) des projets d’assistance technique/de renforcement des capacités spécifiques axés sur diverses composantes du CMSB, et vi) de nombreux partenariats avec des Organisations Internationales (OI) en lien avec l’approche CMSB, aux niveaux national, régional et international.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Part importante du </a:t>
            </a:r>
            <a:r>
              <a:rPr lang="fr-FR" sz="1800" b="1" i="0" u="none" strike="noStrike" baseline="0" dirty="0">
                <a:solidFill>
                  <a:srgbClr val="000000"/>
                </a:solidFill>
                <a:latin typeface="Calibri" panose="020F0502020204030204" pitchFamily="34" charset="0"/>
              </a:rPr>
              <a:t>dialogue de politiques et sur la réforme des GFP</a:t>
            </a:r>
            <a:r>
              <a:rPr lang="fr-FR" sz="1800" b="0" i="0" u="none" strike="noStrike" baseline="0" dirty="0">
                <a:solidFill>
                  <a:srgbClr val="000000"/>
                </a:solidFill>
                <a:latin typeface="Calibri" panose="020F0502020204030204" pitchFamily="34" charset="0"/>
              </a:rPr>
              <a:t>. Pas toujours au point au niveau technique. Favoriser la coordination des bailleurs. Dialogue structuré. Rappeler les critères d’éligibilité (programme de réforme…)</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Acteurs : insister sur </a:t>
            </a:r>
            <a:r>
              <a:rPr lang="fr-FR" sz="1800" b="1" i="0" u="none" strike="noStrike" baseline="0" dirty="0">
                <a:solidFill>
                  <a:srgbClr val="000000"/>
                </a:solidFill>
                <a:latin typeface="Calibri" panose="020F0502020204030204" pitchFamily="34" charset="0"/>
              </a:rPr>
              <a:t>l’approche multi-acteurs </a:t>
            </a:r>
            <a:r>
              <a:rPr lang="fr-FR" sz="1800" b="0" i="0" u="none" strike="noStrike" baseline="0" dirty="0">
                <a:solidFill>
                  <a:srgbClr val="000000"/>
                </a:solidFill>
                <a:latin typeface="Calibri" panose="020F0502020204030204" pitchFamily="34" charset="0"/>
              </a:rPr>
              <a:t>(Cour des comptes, Parlement, société civile,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Objectifs UEMOA : cadre harmonisé joue un rôle moteur très positif.</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 </a:t>
            </a:r>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5</a:t>
            </a:fld>
            <a:endParaRPr lang="fr-BE"/>
          </a:p>
        </p:txBody>
      </p:sp>
    </p:spTree>
    <p:extLst>
      <p:ext uri="{BB962C8B-B14F-4D97-AF65-F5344CB8AC3E}">
        <p14:creationId xmlns:p14="http://schemas.microsoft.com/office/powerpoint/2010/main" val="425003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Dans l’ensemble, les appuis de l’UE à la MRN/GFP/dette au niveau pays, ont été menés à travers une approche holistique et ont couvert simultanément plusieurs des domaines du CMSB. L’UE a mis en particulier l’accent sur des dimensions transversales telles que la formulation des stratégies et plans de réformes de la GFP, ainsi que la transparence, la redevabilité et le contrôle externe. Un soutien important a également été apporté au volet « </a:t>
            </a:r>
            <a:r>
              <a:rPr lang="fr-FR" sz="1800" b="0" i="0" u="none" strike="noStrike" baseline="0" dirty="0" err="1">
                <a:solidFill>
                  <a:srgbClr val="000000"/>
                </a:solidFill>
                <a:latin typeface="Calibri" panose="020F0502020204030204" pitchFamily="34" charset="0"/>
              </a:rPr>
              <a:t>Spend</a:t>
            </a:r>
            <a:r>
              <a:rPr lang="fr-FR" sz="1800" b="0" i="0" u="none" strike="noStrike" baseline="0" dirty="0">
                <a:solidFill>
                  <a:srgbClr val="000000"/>
                </a:solidFill>
                <a:latin typeface="Calibri" panose="020F0502020204030204" pitchFamily="34" charset="0"/>
              </a:rPr>
              <a:t> </a:t>
            </a:r>
            <a:r>
              <a:rPr lang="fr-FR" sz="1800" b="0" i="0" u="none" strike="noStrike" baseline="0" dirty="0" err="1">
                <a:solidFill>
                  <a:srgbClr val="000000"/>
                </a:solidFill>
                <a:latin typeface="Calibri" panose="020F0502020204030204" pitchFamily="34" charset="0"/>
              </a:rPr>
              <a:t>Better</a:t>
            </a:r>
            <a:r>
              <a:rPr lang="fr-FR" sz="1800" b="0" i="0" u="none" strike="noStrike" baseline="0" dirty="0">
                <a:solidFill>
                  <a:srgbClr val="000000"/>
                </a:solidFill>
                <a:latin typeface="Calibri" panose="020F0502020204030204" pitchFamily="34" charset="0"/>
              </a:rPr>
              <a:t>» avec comme priorités le passage à une budgétisation fondée sur les politiques publiques, l’exécution du budget et le contrôle interne, ainsi que dans une moindre mesure la gestion des marchés publics. Le volet « </a:t>
            </a:r>
            <a:r>
              <a:rPr lang="fr-FR" sz="1800" b="0" i="0" u="none" strike="noStrike" baseline="0" dirty="0" err="1">
                <a:solidFill>
                  <a:srgbClr val="000000"/>
                </a:solidFill>
                <a:latin typeface="Calibri" panose="020F0502020204030204" pitchFamily="34" charset="0"/>
              </a:rPr>
              <a:t>Collect</a:t>
            </a:r>
            <a:r>
              <a:rPr lang="fr-FR" sz="1800" b="0" i="0" u="none" strike="noStrike" baseline="0" dirty="0">
                <a:solidFill>
                  <a:srgbClr val="000000"/>
                </a:solidFill>
                <a:latin typeface="Calibri" panose="020F0502020204030204" pitchFamily="34" charset="0"/>
              </a:rPr>
              <a:t> More » a bénéficié globalement de moins d’attention mais la mobilisation des recettes nationales a été une préoccupation croissante de l’UE au cours de la période considérée, notamment pour le renforcement des administrations fiscales, conformément à l’agenda de l’initiative fiscale d’Addis-Abeba. Par contre, l’UE est relativement peu intervenue, dans le cadre de ses programmes de coopération nationaux, pour appuyer la gestion de la dette, la gestion des investissements publics, les statistiques fiscales et la gouvernance des entreprises publiques. Elle a plutôt privilégié des partenariats internationaux pour adresser les enjeux croissants en matière de dette publique ainsi que pour soutenir, conjointement avec d’autres donateurs, l’utilisation de statistiques comparables, standardisées et fiables sur les recettes. </a:t>
            </a:r>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6</a:t>
            </a:fld>
            <a:endParaRPr lang="fr-BE"/>
          </a:p>
        </p:txBody>
      </p:sp>
    </p:spTree>
    <p:extLst>
      <p:ext uri="{BB962C8B-B14F-4D97-AF65-F5344CB8AC3E}">
        <p14:creationId xmlns:p14="http://schemas.microsoft.com/office/powerpoint/2010/main" val="58897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Insister sur le fait que c’est pour l’ensemble des pays du monde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Si des réformes ont bien été adoptées dans les différents segments du système de gestion des finances publiques de 2015 à 2020, la performance des systèmes de gestion des finances publiques, telle que mesurée par le cadre d’évaluation de la gestion des finances publiques (PEFA)</a:t>
            </a:r>
            <a:r>
              <a:rPr lang="fr-FR" sz="1800" b="0" i="0" u="none" strike="noStrike" baseline="0" dirty="0">
                <a:solidFill>
                  <a:srgbClr val="000000"/>
                </a:solidFill>
                <a:latin typeface="Times New Roman" panose="02020603050405020304" pitchFamily="18" charset="0"/>
              </a:rPr>
              <a:t>3</a:t>
            </a:r>
            <a:r>
              <a:rPr lang="fr-FR" sz="1800" b="0" i="0" u="none" strike="noStrike" baseline="0" dirty="0">
                <a:solidFill>
                  <a:srgbClr val="000000"/>
                </a:solidFill>
                <a:latin typeface="Calibri" panose="020F0502020204030204" pitchFamily="34" charset="0"/>
              </a:rPr>
              <a:t>, ne s’est que modérément améliorée. L’évolution qui ressort de l’analyse comparative des scores PEFA est largement confirmée par les analyses qualitatives des études de cas. </a:t>
            </a:r>
          </a:p>
          <a:p>
            <a:r>
              <a:rPr lang="fr-FR" sz="1800" b="0" i="0" u="none" strike="noStrike" baseline="0" dirty="0">
                <a:solidFill>
                  <a:srgbClr val="000000"/>
                </a:solidFill>
                <a:latin typeface="Calibri" panose="020F0502020204030204" pitchFamily="34" charset="0"/>
              </a:rPr>
              <a:t>Dans l’ensemble, certaines composantes des systèmes de gestion des finances publiques dans les volets « </a:t>
            </a:r>
            <a:r>
              <a:rPr lang="fr-FR" sz="1800" b="0" i="0" u="none" strike="noStrike" baseline="0" dirty="0" err="1">
                <a:solidFill>
                  <a:srgbClr val="000000"/>
                </a:solidFill>
                <a:latin typeface="Calibri" panose="020F0502020204030204" pitchFamily="34" charset="0"/>
              </a:rPr>
              <a:t>collect</a:t>
            </a:r>
            <a:r>
              <a:rPr lang="fr-FR" sz="1800" b="0" i="0" u="none" strike="noStrike" baseline="0" dirty="0">
                <a:solidFill>
                  <a:srgbClr val="000000"/>
                </a:solidFill>
                <a:latin typeface="Calibri" panose="020F0502020204030204" pitchFamily="34" charset="0"/>
              </a:rPr>
              <a:t>», « </a:t>
            </a:r>
            <a:r>
              <a:rPr lang="fr-FR" sz="1800" b="0" i="0" u="none" strike="noStrike" baseline="0" dirty="0" err="1">
                <a:solidFill>
                  <a:srgbClr val="000000"/>
                </a:solidFill>
                <a:latin typeface="Calibri" panose="020F0502020204030204" pitchFamily="34" charset="0"/>
              </a:rPr>
              <a:t>spend</a:t>
            </a:r>
            <a:r>
              <a:rPr lang="fr-FR" sz="1800" b="0" i="0" u="none" strike="noStrike" baseline="0" dirty="0">
                <a:solidFill>
                  <a:srgbClr val="000000"/>
                </a:solidFill>
                <a:latin typeface="Calibri" panose="020F0502020204030204" pitchFamily="34" charset="0"/>
              </a:rPr>
              <a:t> » et « </a:t>
            </a:r>
            <a:r>
              <a:rPr lang="fr-FR" sz="1800" b="0" i="0" u="none" strike="noStrike" baseline="0" dirty="0" err="1">
                <a:solidFill>
                  <a:srgbClr val="000000"/>
                </a:solidFill>
                <a:latin typeface="Calibri" panose="020F0502020204030204" pitchFamily="34" charset="0"/>
              </a:rPr>
              <a:t>debt</a:t>
            </a:r>
            <a:r>
              <a:rPr lang="fr-FR" sz="1800" b="0" i="0" u="none" strike="noStrike" baseline="0" dirty="0">
                <a:solidFill>
                  <a:srgbClr val="000000"/>
                </a:solidFill>
                <a:latin typeface="Calibri" panose="020F0502020204030204" pitchFamily="34" charset="0"/>
              </a:rPr>
              <a:t> » ont été renforcées avec la contribution de l’UE. Le pilier qui a connu la plus forte amélioration est celui relatif à la stratégie budgétaire et l’établissement d’un budget fondé sur les politiques publiques, ce qui témoigne des progrès considérables réalisés au fil des ans dans la préparation du budget. Il présente toutefois encore des lacunes importantes en termes de stratégie fiscale et d’alignement du budget sur les plans stratégiques. De légères améliorations ont également été observées en termes d’exécution du budget, en particulier au niveau du contrôle interne. Plusieurs composantes des systèmes de GFP continuent néanmoins à avoir des niveaux de performance faibles (comme les contrôles des salaires, les audits internes, les marchés publics, la gestion des investissements publics ou le contrôle externe). </a:t>
            </a:r>
          </a:p>
          <a:p>
            <a:r>
              <a:rPr lang="fr-FR" sz="1800" b="0" i="0" u="none" strike="noStrike" baseline="0" dirty="0">
                <a:solidFill>
                  <a:srgbClr val="000000"/>
                </a:solidFill>
                <a:latin typeface="Calibri" panose="020F0502020204030204" pitchFamily="34" charset="0"/>
              </a:rPr>
              <a:t>Ces améliorations dans la gestion des finances publiques ont eu peu d’effets visibles sur les populations; elles n’ont pas permis d’élargir durablement l’espace fiscal, ni par conséquent, d’augmenter de manière significative les dépenses publiques. Dans le même temps, il y a eu peu de d’amélioration durable en matière d’allocation stratégique des ressources. L’efficience des services publics n’a pas été significativement renforcée, les données relatives à la prestation de services de première ligne restant toutefois fragmentaires. Enfin, les résultats observés en matière de transparence et redevabilité sont restés modestes, notamment en ce qui concerne la participation du public et la transparence budgétaire. </a:t>
            </a:r>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7</a:t>
            </a:fld>
            <a:endParaRPr lang="fr-BE"/>
          </a:p>
        </p:txBody>
      </p:sp>
    </p:spTree>
    <p:extLst>
      <p:ext uri="{BB962C8B-B14F-4D97-AF65-F5344CB8AC3E}">
        <p14:creationId xmlns:p14="http://schemas.microsoft.com/office/powerpoint/2010/main" val="46791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Concerne tous les pays du monde et pas seulement la zone couverte. Renvoi à la présentation qui sera faite par le secrétariat PEFA </a:t>
            </a:r>
          </a:p>
          <a:p>
            <a:r>
              <a:rPr lang="fr-BE" dirty="0"/>
              <a:t>Focus sur trois domaines clé: </a:t>
            </a:r>
          </a:p>
          <a:p>
            <a:r>
              <a:rPr lang="fr-BE" dirty="0"/>
              <a:t>- traduction en termes budgétaires des politiques sectorielles (PI-15 et PI-16): progrès mais encore des fortes marges de progression (souligner au </a:t>
            </a:r>
            <a:r>
              <a:rPr lang="fr-BE" dirty="0" err="1"/>
              <a:t>contrairele</a:t>
            </a:r>
            <a:r>
              <a:rPr lang="fr-BE" dirty="0"/>
              <a:t> niveau de PI-13 (gestion de la dette) et de PI-14 (cadrage macro-budgétaire)</a:t>
            </a:r>
          </a:p>
          <a:p>
            <a:r>
              <a:rPr lang="fr-BE" dirty="0"/>
              <a:t>- Gestion de la passation des marchés publics ( PI-24): légers progrès mais enjeux encore énormes</a:t>
            </a:r>
          </a:p>
          <a:p>
            <a:r>
              <a:rPr lang="fr-BE" dirty="0"/>
              <a:t>- Amélioration du </a:t>
            </a:r>
            <a:r>
              <a:rPr lang="fr-BE" dirty="0" err="1"/>
              <a:t>reporting</a:t>
            </a:r>
            <a:r>
              <a:rPr lang="fr-BE" dirty="0"/>
              <a:t> financier (PI 28 et PI 29)- pour le contrôle externe (PI30-31): avancée dans l’examen des rapports d’audit par le pouvoir législatif mais score très bas.  </a:t>
            </a:r>
          </a:p>
          <a:p>
            <a:endParaRPr lang="fr-BE" dirty="0"/>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8</a:t>
            </a:fld>
            <a:endParaRPr lang="fr-BE"/>
          </a:p>
        </p:txBody>
      </p:sp>
    </p:spTree>
    <p:extLst>
      <p:ext uri="{BB962C8B-B14F-4D97-AF65-F5344CB8AC3E}">
        <p14:creationId xmlns:p14="http://schemas.microsoft.com/office/powerpoint/2010/main" val="331422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Dans l’ensemble, les principaux facteurs qui ont entravé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des réformes en matière de GFP sont liés aux contextes international et national. Les réformes et les progrès en matière de GFP sont restés essentiellement dépendants du contexte spécifique propre à chaque pays, et fonction des engagements politiques et de l’économie politique locale. La lenteur des processus politiques et institutionnels, en proie à des intérêts particuliers qui résistent au changement, les capacités d’absorption limitées et les moyens insuffisants pour piloter et coordonner les processus de GFP/MRN, y compris souvent une mauvaise coordination interministérielle, ont considérablement entravé les processus de réforme. La faiblesse du soutien politique à la décentralisation a également constitué un obstacle à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de réformes dans les domaines de la budgétisation fondée sur les politiques publiques, des marchés publics et de la gestion des investissements publics. En outre, la crise de la COVID-19, suivie de la guerre en Ukraine et de ses répercussions sur les marchés internationaux, a fortement affecté la situation financière des pays partenaires, rendant difficile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complète des réformes budgétaires.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Attention: il y a des réformateurs mais aussi des freins. </a:t>
            </a:r>
          </a:p>
          <a:p>
            <a:r>
              <a:rPr lang="fr-FR" sz="1800" b="0" i="0" u="none" strike="noStrike" baseline="0" dirty="0">
                <a:solidFill>
                  <a:srgbClr val="000000"/>
                </a:solidFill>
                <a:latin typeface="Calibri" panose="020F0502020204030204" pitchFamily="34" charset="0"/>
              </a:rPr>
              <a:t>Décentralisation : sujet délicat… </a:t>
            </a:r>
          </a:p>
          <a:p>
            <a:endParaRPr lang="fr-FR" sz="1800" b="0" i="0" u="none" strike="noStrike" baseline="0" dirty="0">
              <a:solidFill>
                <a:srgbClr val="000000"/>
              </a:solidFill>
              <a:latin typeface="Calibri" panose="020F0502020204030204" pitchFamily="34" charset="0"/>
            </a:endParaRPr>
          </a:p>
          <a:p>
            <a:r>
              <a:rPr lang="fr-FR" sz="1800" b="0" i="0" u="none" strike="noStrike" baseline="0" dirty="0">
                <a:solidFill>
                  <a:srgbClr val="000000"/>
                </a:solidFill>
                <a:latin typeface="Calibri" panose="020F0502020204030204" pitchFamily="34" charset="0"/>
              </a:rPr>
              <a:t>Réforme de l’administration publique en parallèle: lien important </a:t>
            </a:r>
          </a:p>
          <a:p>
            <a:endParaRPr lang="fr-FR" sz="1800" b="0" i="0" u="none" strike="noStrike" baseline="0" dirty="0">
              <a:solidFill>
                <a:srgbClr val="000000"/>
              </a:solidFill>
              <a:latin typeface="Calibri" panose="020F0502020204030204" pitchFamily="34" charset="0"/>
            </a:endParaRPr>
          </a:p>
          <a:p>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9</a:t>
            </a:fld>
            <a:endParaRPr lang="fr-BE"/>
          </a:p>
        </p:txBody>
      </p:sp>
    </p:spTree>
    <p:extLst>
      <p:ext uri="{BB962C8B-B14F-4D97-AF65-F5344CB8AC3E}">
        <p14:creationId xmlns:p14="http://schemas.microsoft.com/office/powerpoint/2010/main" val="73714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b="0" i="0" u="none" strike="noStrike" baseline="0" dirty="0">
                <a:solidFill>
                  <a:srgbClr val="000000"/>
                </a:solidFill>
                <a:latin typeface="Calibri" panose="020F0502020204030204" pitchFamily="34" charset="0"/>
              </a:rPr>
              <a:t>Les appuis apportés par l’UE au renforcement de la gestion des finances publiques ont été fondés sur des analyses solides qui ont permis à l’UE d’apporter des réponses pertinentes aux besoins des partenaires et en lien avec leurs politiques. Plusieurs faiblesses ont néanmoins affecté la conception et la mise en </a:t>
            </a:r>
            <a:r>
              <a:rPr lang="fr-FR" sz="1800" b="0" i="0" u="none" strike="noStrike" baseline="0" dirty="0" err="1">
                <a:solidFill>
                  <a:srgbClr val="000000"/>
                </a:solidFill>
                <a:latin typeface="Calibri" panose="020F0502020204030204" pitchFamily="34" charset="0"/>
              </a:rPr>
              <a:t>oeuvre</a:t>
            </a:r>
            <a:r>
              <a:rPr lang="fr-FR" sz="1800" b="0" i="0" u="none" strike="noStrike" baseline="0" dirty="0">
                <a:solidFill>
                  <a:srgbClr val="000000"/>
                </a:solidFill>
                <a:latin typeface="Calibri" panose="020F0502020204030204" pitchFamily="34" charset="0"/>
              </a:rPr>
              <a:t> des appuis au CMSB et l’effet de levier du portefeuille de l’UE dans son ensemble : l’absence d’un cadre stratégique par pays, la dispersion du portefeuille, les synergies limitées et les contraintes en termes d’expertise interne. </a:t>
            </a:r>
            <a:endParaRPr lang="fr-BE" dirty="0"/>
          </a:p>
        </p:txBody>
      </p:sp>
      <p:sp>
        <p:nvSpPr>
          <p:cNvPr id="4" name="Slide Number Placeholder 3"/>
          <p:cNvSpPr>
            <a:spLocks noGrp="1"/>
          </p:cNvSpPr>
          <p:nvPr>
            <p:ph type="sldNum" sz="quarter" idx="5"/>
          </p:nvPr>
        </p:nvSpPr>
        <p:spPr/>
        <p:txBody>
          <a:bodyPr/>
          <a:lstStyle/>
          <a:p>
            <a:fld id="{B40C5E9D-B9F0-4F9E-A699-DF565FD5205A}" type="slidenum">
              <a:rPr lang="fr-BE" smtClean="0"/>
              <a:t>10</a:t>
            </a:fld>
            <a:endParaRPr lang="fr-BE"/>
          </a:p>
        </p:txBody>
      </p:sp>
    </p:spTree>
    <p:extLst>
      <p:ext uri="{BB962C8B-B14F-4D97-AF65-F5344CB8AC3E}">
        <p14:creationId xmlns:p14="http://schemas.microsoft.com/office/powerpoint/2010/main" val="399560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11/15/23</a:t>
            </a:fld>
            <a:endParaRPr lang="en-US" dirty="0"/>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dirty="0"/>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11/15/23</a:t>
            </a:fld>
            <a:endParaRPr lang="en-US" dirty="0"/>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dirty="0"/>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583664879"/>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Plénière </a:t>
                      </a: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Leçons et expérience</a:t>
                      </a:r>
                      <a:endParaRPr lang="en-US" sz="2800" dirty="0">
                        <a:solidFill>
                          <a:schemeClr val="accent1">
                            <a:lumMod val="75000"/>
                          </a:schemeClr>
                        </a:solidFill>
                        <a:effectLst/>
                        <a:latin typeface="Arial Rounded MT Bold" panose="020F0704030504030204" pitchFamily="34" charset="77"/>
                        <a:cs typeface="Arial" panose="020B0604020202020204" pitchFamily="34" charset="0"/>
                      </a:endParaRPr>
                    </a:p>
                    <a:p>
                      <a:pPr algn="ct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BE" sz="2000" b="1" noProof="0" dirty="0">
                          <a:latin typeface="Arial" panose="020B0604020202020204" pitchFamily="34" charset="0"/>
                          <a:cs typeface="Arial" panose="020B0604020202020204" pitchFamily="34" charset="0"/>
                        </a:rPr>
                        <a:t>Partenaires</a:t>
                      </a:r>
                      <a:r>
                        <a:rPr lang="en-US" sz="2000" b="1" dirty="0">
                          <a:latin typeface="Arial" panose="020B0604020202020204" pitchFamily="34" charset="0"/>
                          <a:cs typeface="Arial" panose="020B0604020202020204" pitchFamily="34" charset="0"/>
                        </a:rPr>
                        <a:t> Techniques et Financiers</a:t>
                      </a: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72354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Principaux résultats de l’évaluation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Collecter Plus, Dépenser Mieux »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Union Européenne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400110"/>
          </a:xfrm>
          <a:prstGeom prst="rect">
            <a:avLst/>
          </a:prstGeom>
          <a:noFill/>
        </p:spPr>
        <p:txBody>
          <a:bodyPr wrap="square" rtlCol="0">
            <a:spAutoFit/>
          </a:bodyPr>
          <a:lstStyle/>
          <a:p>
            <a:pPr algn="ct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Eric </a:t>
            </a:r>
            <a:r>
              <a:rPr lang="fr-FR" sz="2000" i="1" kern="100" dirty="0" err="1">
                <a:solidFill>
                  <a:srgbClr val="000000"/>
                </a:solidFill>
                <a:latin typeface="Arial" panose="020B0604020202020204" pitchFamily="34" charset="0"/>
                <a:ea typeface="Calibri" panose="020F0502020204030204" pitchFamily="34" charset="0"/>
                <a:cs typeface="Arial" panose="020B0604020202020204" pitchFamily="34" charset="0"/>
              </a:rPr>
              <a:t>Deschoenmaeker</a:t>
            </a:r>
            <a:r>
              <a:rPr lang="fr-FR" sz="2000" i="1" kern="100" dirty="0">
                <a:solidFill>
                  <a:srgbClr val="000000"/>
                </a:solidFill>
                <a:latin typeface="Arial" panose="020B0604020202020204" pitchFamily="34" charset="0"/>
                <a:ea typeface="Calibri" panose="020F0502020204030204" pitchFamily="34" charset="0"/>
                <a:cs typeface="Arial" panose="020B0604020202020204" pitchFamily="34" charset="0"/>
              </a:rPr>
              <a:t> (DG INTPA-E1) et Mary van Overbeke (ADE)</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Et par des </a:t>
            </a:r>
            <a:r>
              <a:rPr lang="en-US" sz="3600" dirty="0" err="1">
                <a:latin typeface="Arial" panose="020B0604020202020204" pitchFamily="34" charset="0"/>
                <a:cs typeface="Arial" panose="020B0604020202020204" pitchFamily="34" charset="0"/>
              </a:rPr>
              <a:t>limites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propres</a:t>
            </a:r>
            <a:r>
              <a:rPr lang="en-US" sz="3600" dirty="0">
                <a:latin typeface="Arial" panose="020B0604020202020204" pitchFamily="34" charset="0"/>
                <a:cs typeface="Arial" panose="020B0604020202020204" pitchFamily="34" charset="0"/>
              </a:rPr>
              <a:t> à </a:t>
            </a:r>
            <a:r>
              <a:rPr lang="en-US" sz="3600" dirty="0" err="1">
                <a:latin typeface="Arial" panose="020B0604020202020204" pitchFamily="34" charset="0"/>
                <a:cs typeface="Arial" panose="020B0604020202020204" pitchFamily="34" charset="0"/>
              </a:rPr>
              <a:t>l’UE</a:t>
            </a:r>
            <a:r>
              <a:rPr lang="en-US" sz="3600" dirty="0">
                <a:latin typeface="Arial" panose="020B0604020202020204" pitchFamily="34" charset="0"/>
                <a:cs typeface="Arial" panose="020B0604020202020204" pitchFamily="34" charset="0"/>
              </a:rPr>
              <a:t>…</a:t>
            </a:r>
          </a:p>
        </p:txBody>
      </p:sp>
      <p:sp>
        <p:nvSpPr>
          <p:cNvPr id="9" name="Content Placeholder 8">
            <a:extLst>
              <a:ext uri="{FF2B5EF4-FFF2-40B4-BE49-F238E27FC236}">
                <a16:creationId xmlns:a16="http://schemas.microsoft.com/office/drawing/2014/main" id="{03E3E02B-7F40-D37D-B1BC-9DA46E69C692}"/>
              </a:ext>
            </a:extLst>
          </p:cNvPr>
          <p:cNvSpPr>
            <a:spLocks noGrp="1"/>
          </p:cNvSpPr>
          <p:nvPr>
            <p:ph sz="half" idx="1"/>
          </p:nvPr>
        </p:nvSpPr>
        <p:spPr>
          <a:xfrm>
            <a:off x="838200" y="1465407"/>
            <a:ext cx="10515600" cy="4351338"/>
          </a:xfrm>
        </p:spPr>
        <p:txBody>
          <a:bodyPr>
            <a:noAutofit/>
          </a:bodyPr>
          <a:lstStyle/>
          <a:p>
            <a:r>
              <a:rPr lang="fr-BE" sz="2400" dirty="0">
                <a:latin typeface="Arial" panose="020B0604020202020204" pitchFamily="34" charset="0"/>
                <a:cs typeface="Arial" panose="020B0604020202020204" pitchFamily="34" charset="0"/>
              </a:rPr>
              <a:t>Un portefeuille d’interventions dispersé/ fragmenté avec peu de synergies  </a:t>
            </a:r>
          </a:p>
          <a:p>
            <a:r>
              <a:rPr lang="fr-BE" sz="2400" dirty="0">
                <a:latin typeface="Arial" panose="020B0604020202020204" pitchFamily="34" charset="0"/>
                <a:cs typeface="Arial" panose="020B0604020202020204" pitchFamily="34" charset="0"/>
              </a:rPr>
              <a:t>Un manque de complémentarité entre les incitants aux réformes et les appuis au renforcement des capacités</a:t>
            </a:r>
          </a:p>
          <a:p>
            <a:r>
              <a:rPr lang="fr-BE" sz="2400" dirty="0">
                <a:latin typeface="Arial" panose="020B0604020202020204" pitchFamily="34" charset="0"/>
                <a:cs typeface="Arial" panose="020B0604020202020204" pitchFamily="34" charset="0"/>
              </a:rPr>
              <a:t>Une vision trop optimiste du temps nécessaire aux réformes</a:t>
            </a:r>
          </a:p>
          <a:p>
            <a:r>
              <a:rPr lang="fr-BE" sz="2400" dirty="0">
                <a:latin typeface="Arial" panose="020B0604020202020204" pitchFamily="34" charset="0"/>
                <a:cs typeface="Arial" panose="020B0604020202020204" pitchFamily="34" charset="0"/>
              </a:rPr>
              <a:t> Des indicateurs de tranche variable ne reflétant pas suffisamment l’état d’avancement des réformes et les pratiques au sein du système</a:t>
            </a:r>
          </a:p>
          <a:p>
            <a:r>
              <a:rPr lang="fr-BE" sz="2400" dirty="0">
                <a:latin typeface="Arial" panose="020B0604020202020204" pitchFamily="34" charset="0"/>
                <a:cs typeface="Arial" panose="020B0604020202020204" pitchFamily="34" charset="0"/>
              </a:rPr>
              <a:t>Une attention trop limitée à la décentralisation, à la gestion des investissements publics, aux marchés publics et aux PPP</a:t>
            </a:r>
          </a:p>
          <a:p>
            <a:r>
              <a:rPr lang="fr-BE" sz="2400" dirty="0">
                <a:latin typeface="Arial" panose="020B0604020202020204" pitchFamily="34" charset="0"/>
                <a:cs typeface="Arial" panose="020B0604020202020204" pitchFamily="34" charset="0"/>
              </a:rPr>
              <a:t>Un dialogue technique de proximité apprécié mais pas toujours « à la hauteur »</a:t>
            </a:r>
          </a:p>
          <a:p>
            <a:r>
              <a:rPr lang="fr-BE" sz="2400" dirty="0">
                <a:latin typeface="Arial" panose="020B0604020202020204" pitchFamily="34" charset="0"/>
                <a:cs typeface="Arial" panose="020B0604020202020204" pitchFamily="34" charset="0"/>
              </a:rPr>
              <a:t>Une visibilité et une implication limitées dans la conduite des partenariats internationaux</a:t>
            </a:r>
          </a:p>
          <a:p>
            <a:r>
              <a:rPr lang="fr-BE" sz="2400" dirty="0">
                <a:latin typeface="Arial" panose="020B0604020202020204" pitchFamily="34" charset="0"/>
                <a:cs typeface="Arial" panose="020B0604020202020204" pitchFamily="34" charset="0"/>
              </a:rPr>
              <a:t>Une coordination qui se renforce mais encore à intensifier </a:t>
            </a:r>
          </a:p>
        </p:txBody>
      </p:sp>
    </p:spTree>
    <p:extLst>
      <p:ext uri="{BB962C8B-B14F-4D97-AF65-F5344CB8AC3E}">
        <p14:creationId xmlns:p14="http://schemas.microsoft.com/office/powerpoint/2010/main" val="340279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838200" y="365125"/>
            <a:ext cx="10815918" cy="1325563"/>
          </a:xfrm>
        </p:spPr>
        <p:txBody>
          <a:bodyPr>
            <a:normAutofit/>
          </a:bodyPr>
          <a:lstStyle/>
          <a:p>
            <a:r>
              <a:rPr lang="en-US" sz="4000" dirty="0">
                <a:latin typeface="Arial" panose="020B0604020202020204" pitchFamily="34" charset="0"/>
                <a:cs typeface="Arial" panose="020B0604020202020204" pitchFamily="34" charset="0"/>
              </a:rPr>
              <a:t>Des </a:t>
            </a:r>
            <a:r>
              <a:rPr lang="en-US" sz="4000" dirty="0" err="1">
                <a:latin typeface="Arial" panose="020B0604020202020204" pitchFamily="34" charset="0"/>
                <a:cs typeface="Arial" panose="020B0604020202020204" pitchFamily="34" charset="0"/>
              </a:rPr>
              <a:t>enjeux</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clé</a:t>
            </a:r>
            <a:r>
              <a:rPr lang="en-US" sz="4000" dirty="0">
                <a:latin typeface="Arial" panose="020B0604020202020204" pitchFamily="34" charset="0"/>
                <a:cs typeface="Arial" panose="020B0604020202020204" pitchFamily="34" charset="0"/>
              </a:rPr>
              <a:t> pour les </a:t>
            </a:r>
            <a:r>
              <a:rPr lang="en-US" sz="4000" dirty="0" err="1">
                <a:latin typeface="Arial" panose="020B0604020202020204" pitchFamily="34" charset="0"/>
                <a:cs typeface="Arial" panose="020B0604020202020204" pitchFamily="34" charset="0"/>
              </a:rPr>
              <a:t>appuis</a:t>
            </a:r>
            <a:r>
              <a:rPr lang="en-US" sz="4000" dirty="0">
                <a:latin typeface="Arial" panose="020B0604020202020204" pitchFamily="34" charset="0"/>
                <a:cs typeface="Arial" panose="020B0604020202020204" pitchFamily="34" charset="0"/>
              </a:rPr>
              <a:t> de </a:t>
            </a:r>
            <a:r>
              <a:rPr lang="en-US" sz="4000" dirty="0" err="1">
                <a:latin typeface="Arial" panose="020B0604020202020204" pitchFamily="34" charset="0"/>
                <a:cs typeface="Arial" panose="020B0604020202020204" pitchFamily="34" charset="0"/>
              </a:rPr>
              <a:t>l’UE</a:t>
            </a:r>
            <a:r>
              <a:rPr lang="en-US" sz="4000" dirty="0">
                <a:latin typeface="Arial" panose="020B0604020202020204" pitchFamily="34" charset="0"/>
                <a:cs typeface="Arial" panose="020B0604020202020204" pitchFamily="34" charset="0"/>
              </a:rPr>
              <a:t> </a:t>
            </a:r>
          </a:p>
        </p:txBody>
      </p:sp>
      <p:sp>
        <p:nvSpPr>
          <p:cNvPr id="9" name="Content Placeholder 8">
            <a:extLst>
              <a:ext uri="{FF2B5EF4-FFF2-40B4-BE49-F238E27FC236}">
                <a16:creationId xmlns:a16="http://schemas.microsoft.com/office/drawing/2014/main" id="{03E3E02B-7F40-D37D-B1BC-9DA46E69C692}"/>
              </a:ext>
            </a:extLst>
          </p:cNvPr>
          <p:cNvSpPr>
            <a:spLocks noGrp="1"/>
          </p:cNvSpPr>
          <p:nvPr>
            <p:ph sz="half" idx="1"/>
          </p:nvPr>
        </p:nvSpPr>
        <p:spPr>
          <a:xfrm>
            <a:off x="838200" y="1825624"/>
            <a:ext cx="10815918" cy="3965576"/>
          </a:xfrm>
        </p:spPr>
        <p:txBody>
          <a:bodyPr>
            <a:noAutofit/>
          </a:bodyPr>
          <a:lstStyle/>
          <a:p>
            <a:r>
              <a:rPr lang="fr-BE" sz="2400" dirty="0">
                <a:latin typeface="Arial" panose="020B0604020202020204" pitchFamily="34" charset="0"/>
                <a:cs typeface="Arial" panose="020B0604020202020204" pitchFamily="34" charset="0"/>
              </a:rPr>
              <a:t>Remettre les objectifs des systèmes de GFP au </a:t>
            </a:r>
            <a:r>
              <a:rPr lang="fr-BE" sz="2400" dirty="0" err="1">
                <a:latin typeface="Arial" panose="020B0604020202020204" pitchFamily="34" charset="0"/>
                <a:cs typeface="Arial" panose="020B0604020202020204" pitchFamily="34" charset="0"/>
              </a:rPr>
              <a:t>coeur</a:t>
            </a:r>
            <a:r>
              <a:rPr lang="fr-BE" sz="2400" dirty="0">
                <a:latin typeface="Arial" panose="020B0604020202020204" pitchFamily="34" charset="0"/>
                <a:cs typeface="Arial" panose="020B0604020202020204" pitchFamily="34" charset="0"/>
              </a:rPr>
              <a:t> des appuis de l’UE</a:t>
            </a:r>
          </a:p>
          <a:p>
            <a:pPr marL="0" indent="0">
              <a:buNone/>
            </a:pPr>
            <a:r>
              <a:rPr lang="fr-BE" sz="2400" dirty="0">
                <a:latin typeface="Arial" panose="020B0604020202020204" pitchFamily="34" charset="0"/>
                <a:cs typeface="Arial" panose="020B0604020202020204" pitchFamily="34" charset="0"/>
              </a:rPr>
              <a:t>=&gt; améliorer la fourniture et l’accès des populations aux services et infrastructures publics  tout en maintenant la stabilité macroéconomique</a:t>
            </a:r>
          </a:p>
          <a:p>
            <a:r>
              <a:rPr lang="fr-BE" sz="2400" dirty="0">
                <a:latin typeface="Arial" panose="020B0604020202020204" pitchFamily="34" charset="0"/>
                <a:cs typeface="Arial" panose="020B0604020202020204" pitchFamily="34" charset="0"/>
              </a:rPr>
              <a:t>Mettre l’Etat aux commandes et promouvoir le </a:t>
            </a:r>
            <a:r>
              <a:rPr lang="fr-BE" sz="2400" dirty="0" err="1">
                <a:latin typeface="Arial" panose="020B0604020202020204" pitchFamily="34" charset="0"/>
                <a:cs typeface="Arial" panose="020B0604020202020204" pitchFamily="34" charset="0"/>
              </a:rPr>
              <a:t>leadersip</a:t>
            </a:r>
            <a:r>
              <a:rPr lang="fr-BE" sz="2400" dirty="0">
                <a:latin typeface="Arial" panose="020B0604020202020204" pitchFamily="34" charset="0"/>
                <a:cs typeface="Arial" panose="020B0604020202020204" pitchFamily="34" charset="0"/>
              </a:rPr>
              <a:t> national pour le pilotage et la coordination des réformes</a:t>
            </a:r>
          </a:p>
          <a:p>
            <a:r>
              <a:rPr lang="fr-BE" sz="2400" dirty="0">
                <a:latin typeface="Arial" panose="020B0604020202020204" pitchFamily="34" charset="0"/>
                <a:cs typeface="Arial" panose="020B0604020202020204" pitchFamily="34" charset="0"/>
              </a:rPr>
              <a:t>Mettre d’avantage l’accent sur la gestion du changement </a:t>
            </a:r>
          </a:p>
          <a:p>
            <a:r>
              <a:rPr lang="fr-BE" sz="2400" dirty="0">
                <a:latin typeface="Arial" panose="020B0604020202020204" pitchFamily="34" charset="0"/>
                <a:cs typeface="Arial" panose="020B0604020202020204" pitchFamily="34" charset="0"/>
              </a:rPr>
              <a:t> Consolider le dialogue technique et le dynamiser au niveau politique</a:t>
            </a:r>
          </a:p>
          <a:p>
            <a:r>
              <a:rPr lang="fr-BE" sz="2400" dirty="0">
                <a:latin typeface="Arial" panose="020B0604020202020204" pitchFamily="34" charset="0"/>
                <a:cs typeface="Arial" panose="020B0604020202020204" pitchFamily="34" charset="0"/>
              </a:rPr>
              <a:t>Poursuivre les efforts pour déployer une approche commune et contribuer à rationaliser l’offre d’outils-diagnostic</a:t>
            </a:r>
          </a:p>
        </p:txBody>
      </p:sp>
    </p:spTree>
    <p:extLst>
      <p:ext uri="{BB962C8B-B14F-4D97-AF65-F5344CB8AC3E}">
        <p14:creationId xmlns:p14="http://schemas.microsoft.com/office/powerpoint/2010/main" val="325816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a:xfrm>
            <a:off x="761999" y="0"/>
            <a:ext cx="10515600" cy="1325563"/>
          </a:xfrm>
        </p:spPr>
        <p:txBody>
          <a:bodyPr>
            <a:normAutofit/>
          </a:bodyPr>
          <a:lstStyle/>
          <a:p>
            <a:r>
              <a:rPr lang="en-US" sz="4000" dirty="0">
                <a:latin typeface="Arial" panose="020B0604020202020204" pitchFamily="34" charset="0"/>
                <a:cs typeface="Arial" panose="020B0604020202020204" pitchFamily="34" charset="0"/>
              </a:rPr>
              <a:t>Et des </a:t>
            </a:r>
            <a:r>
              <a:rPr lang="en-US" sz="4000" dirty="0" err="1">
                <a:latin typeface="Arial" panose="020B0604020202020204" pitchFamily="34" charset="0"/>
                <a:cs typeface="Arial" panose="020B0604020202020204" pitchFamily="34" charset="0"/>
              </a:rPr>
              <a:t>priorités</a:t>
            </a:r>
            <a:r>
              <a:rPr lang="en-US" sz="4000" dirty="0">
                <a:latin typeface="Arial" panose="020B0604020202020204" pitchFamily="34" charset="0"/>
                <a:cs typeface="Arial" panose="020B0604020202020204" pitchFamily="34" charset="0"/>
              </a:rPr>
              <a:t> pour </a:t>
            </a:r>
            <a:r>
              <a:rPr lang="en-US" sz="4000" dirty="0" err="1">
                <a:latin typeface="Arial" panose="020B0604020202020204" pitchFamily="34" charset="0"/>
                <a:cs typeface="Arial" panose="020B0604020202020204" pitchFamily="34" charset="0"/>
              </a:rPr>
              <a:t>l’avenir</a:t>
            </a:r>
            <a:r>
              <a:rPr lang="en-US" sz="4000" dirty="0">
                <a:latin typeface="Arial" panose="020B0604020202020204" pitchFamily="34" charset="0"/>
                <a:cs typeface="Arial" panose="020B0604020202020204" pitchFamily="34" charset="0"/>
              </a:rPr>
              <a:t> </a:t>
            </a:r>
          </a:p>
        </p:txBody>
      </p:sp>
      <p:sp>
        <p:nvSpPr>
          <p:cNvPr id="9" name="Content Placeholder 8">
            <a:extLst>
              <a:ext uri="{FF2B5EF4-FFF2-40B4-BE49-F238E27FC236}">
                <a16:creationId xmlns:a16="http://schemas.microsoft.com/office/drawing/2014/main" id="{03E3E02B-7F40-D37D-B1BC-9DA46E69C692}"/>
              </a:ext>
            </a:extLst>
          </p:cNvPr>
          <p:cNvSpPr>
            <a:spLocks noGrp="1"/>
          </p:cNvSpPr>
          <p:nvPr>
            <p:ph sz="half" idx="1"/>
          </p:nvPr>
        </p:nvSpPr>
        <p:spPr>
          <a:xfrm>
            <a:off x="266903" y="1199424"/>
            <a:ext cx="11481752" cy="5409194"/>
          </a:xfrm>
        </p:spPr>
        <p:txBody>
          <a:bodyPr>
            <a:normAutofit fontScale="77500" lnSpcReduction="20000"/>
          </a:bodyPr>
          <a:lstStyle/>
          <a:p>
            <a:r>
              <a:rPr lang="fr-BE" dirty="0">
                <a:latin typeface="Arial" panose="020B0604020202020204" pitchFamily="34" charset="0"/>
                <a:cs typeface="Arial" panose="020B0604020202020204" pitchFamily="34" charset="0"/>
              </a:rPr>
              <a:t>Mieux appréhender les </a:t>
            </a:r>
            <a:r>
              <a:rPr lang="fr-BE" b="1" dirty="0">
                <a:latin typeface="Arial" panose="020B0604020202020204" pitchFamily="34" charset="0"/>
                <a:cs typeface="Arial" panose="020B0604020202020204" pitchFamily="34" charset="0"/>
              </a:rPr>
              <a:t>enjeux d’économie politique</a:t>
            </a:r>
          </a:p>
          <a:p>
            <a:r>
              <a:rPr lang="fr-BE" dirty="0">
                <a:latin typeface="Arial" panose="020B0604020202020204" pitchFamily="34" charset="0"/>
                <a:cs typeface="Arial" panose="020B0604020202020204" pitchFamily="34" charset="0"/>
              </a:rPr>
              <a:t>Fixer des </a:t>
            </a:r>
            <a:r>
              <a:rPr lang="fr-BE" b="1" dirty="0">
                <a:latin typeface="Arial" panose="020B0604020202020204" pitchFamily="34" charset="0"/>
                <a:cs typeface="Arial" panose="020B0604020202020204" pitchFamily="34" charset="0"/>
              </a:rPr>
              <a:t>objectifs réalistes </a:t>
            </a:r>
            <a:r>
              <a:rPr lang="fr-BE" dirty="0">
                <a:latin typeface="Arial" panose="020B0604020202020204" pitchFamily="34" charset="0"/>
                <a:cs typeface="Arial" panose="020B0604020202020204" pitchFamily="34" charset="0"/>
              </a:rPr>
              <a:t>avec les autorités</a:t>
            </a:r>
          </a:p>
          <a:p>
            <a:r>
              <a:rPr lang="fr-BE" dirty="0">
                <a:latin typeface="Arial" panose="020B0604020202020204" pitchFamily="34" charset="0"/>
                <a:cs typeface="Arial" panose="020B0604020202020204" pitchFamily="34" charset="0"/>
              </a:rPr>
              <a:t>Mettre davantage l’accent sur la prévision/gestion des risques</a:t>
            </a:r>
          </a:p>
          <a:p>
            <a:r>
              <a:rPr lang="fr-BE" dirty="0">
                <a:latin typeface="Arial" panose="020B0604020202020204" pitchFamily="34" charset="0"/>
                <a:cs typeface="Arial" panose="020B0604020202020204" pitchFamily="34" charset="0"/>
              </a:rPr>
              <a:t>Promouvoir l’application répétée des </a:t>
            </a:r>
            <a:r>
              <a:rPr lang="fr-BE" b="1" dirty="0">
                <a:latin typeface="Arial" panose="020B0604020202020204" pitchFamily="34" charset="0"/>
                <a:cs typeface="Arial" panose="020B0604020202020204" pitchFamily="34" charset="0"/>
              </a:rPr>
              <a:t>outils diagnostic </a:t>
            </a:r>
            <a:r>
              <a:rPr lang="fr-BE" dirty="0">
                <a:latin typeface="Arial" panose="020B0604020202020204" pitchFamily="34" charset="0"/>
                <a:cs typeface="Arial" panose="020B0604020202020204" pitchFamily="34" charset="0"/>
              </a:rPr>
              <a:t>(PEFA, TADAT, MAPS, PIMA, DEMPA)</a:t>
            </a:r>
          </a:p>
          <a:p>
            <a:r>
              <a:rPr lang="fr-BE" dirty="0">
                <a:latin typeface="Arial" panose="020B0604020202020204" pitchFamily="34" charset="0"/>
                <a:cs typeface="Arial" panose="020B0604020202020204" pitchFamily="34" charset="0"/>
              </a:rPr>
              <a:t>Consolider d’abord </a:t>
            </a:r>
            <a:r>
              <a:rPr lang="fr-BE" b="1" dirty="0">
                <a:latin typeface="Arial" panose="020B0604020202020204" pitchFamily="34" charset="0"/>
                <a:cs typeface="Arial" panose="020B0604020202020204" pitchFamily="34" charset="0"/>
              </a:rPr>
              <a:t>les fondamentaux </a:t>
            </a:r>
            <a:r>
              <a:rPr lang="fr-BE" dirty="0">
                <a:latin typeface="Arial" panose="020B0604020202020204" pitchFamily="34" charset="0"/>
                <a:cs typeface="Arial" panose="020B0604020202020204" pitchFamily="34" charset="0"/>
              </a:rPr>
              <a:t>(gestion de trésorerie, crédibilité du budget, comptabilité publique fonctionnelle, gestion de la dette, couverture des entreprises publiques)</a:t>
            </a:r>
          </a:p>
          <a:p>
            <a:r>
              <a:rPr lang="fr-BE" dirty="0">
                <a:latin typeface="Arial" panose="020B0604020202020204" pitchFamily="34" charset="0"/>
                <a:cs typeface="Arial" panose="020B0604020202020204" pitchFamily="34" charset="0"/>
              </a:rPr>
              <a:t>Poursuivre les efforts de suivi </a:t>
            </a:r>
            <a:r>
              <a:rPr lang="fr-BE" b="1" dirty="0">
                <a:latin typeface="Arial" panose="020B0604020202020204" pitchFamily="34" charset="0"/>
                <a:cs typeface="Arial" panose="020B0604020202020204" pitchFamily="34" charset="0"/>
              </a:rPr>
              <a:t>des dépenses fiscales </a:t>
            </a:r>
            <a:r>
              <a:rPr lang="fr-BE" dirty="0">
                <a:latin typeface="Arial" panose="020B0604020202020204" pitchFamily="34" charset="0"/>
                <a:cs typeface="Arial" panose="020B0604020202020204" pitchFamily="34" charset="0"/>
              </a:rPr>
              <a:t>et élargir la base des recettes non fiscales</a:t>
            </a:r>
          </a:p>
          <a:p>
            <a:r>
              <a:rPr lang="fr-FR" dirty="0">
                <a:latin typeface="Arial" panose="020B0604020202020204" pitchFamily="34" charset="0"/>
                <a:cs typeface="Arial" panose="020B0604020202020204" pitchFamily="34" charset="0"/>
              </a:rPr>
              <a:t>Appuyer davantage la gestion </a:t>
            </a:r>
            <a:r>
              <a:rPr lang="fr-FR" b="1" dirty="0">
                <a:latin typeface="Arial" panose="020B0604020202020204" pitchFamily="34" charset="0"/>
                <a:cs typeface="Arial" panose="020B0604020202020204" pitchFamily="34" charset="0"/>
              </a:rPr>
              <a:t>des investissements publics </a:t>
            </a:r>
            <a:r>
              <a:rPr lang="fr-FR" dirty="0">
                <a:latin typeface="Arial" panose="020B0604020202020204" pitchFamily="34" charset="0"/>
                <a:cs typeface="Arial" panose="020B0604020202020204" pitchFamily="34" charset="0"/>
              </a:rPr>
              <a:t>et la GFP au niveau sectoriel, en particulier dans les secteurs sociaux</a:t>
            </a:r>
          </a:p>
          <a:p>
            <a:r>
              <a:rPr lang="fr-FR" dirty="0">
                <a:latin typeface="Arial" panose="020B0604020202020204" pitchFamily="34" charset="0"/>
                <a:cs typeface="Arial" panose="020B0604020202020204" pitchFamily="34" charset="0"/>
              </a:rPr>
              <a:t>Faciliter l’accès à </a:t>
            </a:r>
            <a:r>
              <a:rPr lang="fr-FR" b="1" dirty="0">
                <a:latin typeface="Arial" panose="020B0604020202020204" pitchFamily="34" charset="0"/>
                <a:cs typeface="Arial" panose="020B0604020202020204" pitchFamily="34" charset="0"/>
              </a:rPr>
              <a:t>des données financières </a:t>
            </a:r>
            <a:r>
              <a:rPr lang="fr-FR" dirty="0">
                <a:latin typeface="Arial" panose="020B0604020202020204" pitchFamily="34" charset="0"/>
                <a:cs typeface="Arial" panose="020B0604020202020204" pitchFamily="34" charset="0"/>
              </a:rPr>
              <a:t>complètes et fiables dans le cadre des budgets programmes</a:t>
            </a:r>
            <a:endParaRPr lang="fr-BE" dirty="0">
              <a:latin typeface="Arial" panose="020B0604020202020204" pitchFamily="34" charset="0"/>
              <a:cs typeface="Arial" panose="020B0604020202020204" pitchFamily="34" charset="0"/>
            </a:endParaRPr>
          </a:p>
          <a:p>
            <a:r>
              <a:rPr lang="fr-BE" dirty="0">
                <a:latin typeface="Arial" panose="020B0604020202020204" pitchFamily="34" charset="0"/>
                <a:cs typeface="Arial" panose="020B0604020202020204" pitchFamily="34" charset="0"/>
              </a:rPr>
              <a:t>Mieux </a:t>
            </a:r>
            <a:r>
              <a:rPr lang="fr-BE" b="1" dirty="0">
                <a:latin typeface="Arial" panose="020B0604020202020204" pitchFamily="34" charset="0"/>
                <a:cs typeface="Arial" panose="020B0604020202020204" pitchFamily="34" charset="0"/>
              </a:rPr>
              <a:t>intégrer les appuis de l’UE </a:t>
            </a:r>
            <a:r>
              <a:rPr lang="fr-BE" dirty="0">
                <a:latin typeface="Arial" panose="020B0604020202020204" pitchFamily="34" charset="0"/>
                <a:cs typeface="Arial" panose="020B0604020202020204" pitchFamily="34" charset="0"/>
              </a:rPr>
              <a:t>à ceux des </a:t>
            </a:r>
            <a:r>
              <a:rPr lang="fr-BE" dirty="0" err="1">
                <a:latin typeface="Arial" panose="020B0604020202020204" pitchFamily="34" charset="0"/>
                <a:cs typeface="Arial" panose="020B0604020202020204" pitchFamily="34" charset="0"/>
              </a:rPr>
              <a:t>RTACs</a:t>
            </a:r>
            <a:r>
              <a:rPr lang="fr-BE" dirty="0">
                <a:latin typeface="Arial" panose="020B0604020202020204" pitchFamily="34" charset="0"/>
                <a:cs typeface="Arial" panose="020B0604020202020204" pitchFamily="34" charset="0"/>
              </a:rPr>
              <a:t>, RMTF,…</a:t>
            </a:r>
          </a:p>
          <a:p>
            <a:r>
              <a:rPr lang="fr-BE" sz="2800" dirty="0">
                <a:latin typeface="Arial" panose="020B0604020202020204" pitchFamily="34" charset="0"/>
                <a:cs typeface="Arial" panose="020B0604020202020204" pitchFamily="34" charset="0"/>
              </a:rPr>
              <a:t>Poursuivre le déploiement du </a:t>
            </a:r>
            <a:r>
              <a:rPr lang="fr-BE" sz="2800" b="1" dirty="0">
                <a:latin typeface="Arial" panose="020B0604020202020204" pitchFamily="34" charset="0"/>
                <a:cs typeface="Arial" panose="020B0604020202020204" pitchFamily="34" charset="0"/>
              </a:rPr>
              <a:t>contrôle externe </a:t>
            </a:r>
            <a:r>
              <a:rPr lang="fr-BE" sz="2800" dirty="0">
                <a:latin typeface="Arial" panose="020B0604020202020204" pitchFamily="34" charset="0"/>
                <a:cs typeface="Arial" panose="020B0604020202020204" pitchFamily="34" charset="0"/>
              </a:rPr>
              <a:t>avec une approche multi-acteurs, et les actions en faveur de la redevabilité du citoyen</a:t>
            </a:r>
            <a:endParaRPr lang="fr-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443346" y="1058713"/>
            <a:ext cx="3089564" cy="4427687"/>
          </a:xfrm>
        </p:spPr>
        <p:txBody>
          <a:bodyPr>
            <a:normAutofit/>
          </a:bodyPr>
          <a:lstStyle/>
          <a:p>
            <a:r>
              <a:rPr lang="en-US" sz="3200" dirty="0">
                <a:latin typeface="Arial" panose="020B0604020202020204" pitchFamily="34" charset="0"/>
                <a:cs typeface="Arial" panose="020B0604020202020204" pitchFamily="34" charset="0"/>
              </a:rPr>
              <a:t>Les rapports </a:t>
            </a:r>
            <a:r>
              <a:rPr lang="en-US" sz="3200" dirty="0" err="1">
                <a:latin typeface="Arial" panose="020B0604020202020204" pitchFamily="34" charset="0"/>
                <a:cs typeface="Arial" panose="020B0604020202020204" pitchFamily="34" charset="0"/>
              </a:rPr>
              <a:t>sont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accessibles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ligne</a:t>
            </a:r>
            <a:endParaRPr lang="en-US" sz="32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F49555C-8D29-BADA-DE01-09A3587EF554}"/>
              </a:ext>
            </a:extLst>
          </p:cNvPr>
          <p:cNvPicPr>
            <a:picLocks noChangeAspect="1"/>
          </p:cNvPicPr>
          <p:nvPr/>
        </p:nvPicPr>
        <p:blipFill>
          <a:blip r:embed="rId4"/>
          <a:stretch>
            <a:fillRect/>
          </a:stretch>
        </p:blipFill>
        <p:spPr>
          <a:xfrm>
            <a:off x="3850988" y="736878"/>
            <a:ext cx="7706012" cy="5907536"/>
          </a:xfrm>
          <a:prstGeom prst="rect">
            <a:avLst/>
          </a:prstGeom>
        </p:spPr>
      </p:pic>
    </p:spTree>
    <p:extLst>
      <p:ext uri="{BB962C8B-B14F-4D97-AF65-F5344CB8AC3E}">
        <p14:creationId xmlns:p14="http://schemas.microsoft.com/office/powerpoint/2010/main" val="250265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635000" y="213586"/>
            <a:ext cx="10515600" cy="1859915"/>
          </a:xfrm>
        </p:spPr>
        <p:txBody>
          <a:bodyPr>
            <a:normAutofit/>
          </a:bodyPr>
          <a:lstStyle/>
          <a:p>
            <a:r>
              <a:rPr lang="en-US" dirty="0">
                <a:latin typeface="Arial" panose="020B0604020202020204" pitchFamily="34" charset="0"/>
                <a:cs typeface="Arial" panose="020B0604020202020204" pitchFamily="34" charset="0"/>
              </a:rPr>
              <a:t>Agenda</a:t>
            </a:r>
          </a:p>
        </p:txBody>
      </p:sp>
      <p:sp>
        <p:nvSpPr>
          <p:cNvPr id="3" name="TextBox 2">
            <a:extLst>
              <a:ext uri="{FF2B5EF4-FFF2-40B4-BE49-F238E27FC236}">
                <a16:creationId xmlns:a16="http://schemas.microsoft.com/office/drawing/2014/main" id="{64384C52-865C-F339-976A-61287C6684DF}"/>
              </a:ext>
            </a:extLst>
          </p:cNvPr>
          <p:cNvSpPr txBox="1"/>
          <p:nvPr/>
        </p:nvSpPr>
        <p:spPr>
          <a:xfrm>
            <a:off x="928255" y="1717964"/>
            <a:ext cx="9961418" cy="3418756"/>
          </a:xfrm>
          <a:prstGeom prst="rect">
            <a:avLst/>
          </a:prstGeom>
          <a:noFill/>
        </p:spPr>
        <p:txBody>
          <a:bodyPr wrap="square" rtlCol="0">
            <a:spAutoFit/>
          </a:bodyPr>
          <a:lstStyle/>
          <a:p>
            <a:pPr marL="468000" indent="-457200">
              <a:lnSpc>
                <a:spcPct val="200000"/>
              </a:lnSpc>
              <a:buFont typeface="Wingdings" panose="05000000000000000000" pitchFamily="2" charset="2"/>
              <a:buChar char="v"/>
            </a:pPr>
            <a:r>
              <a:rPr lang="fr-BE" sz="2800" dirty="0">
                <a:latin typeface="Arial" panose="020B0604020202020204" pitchFamily="34" charset="0"/>
                <a:cs typeface="Arial" panose="020B0604020202020204" pitchFamily="34" charset="0"/>
              </a:rPr>
              <a:t>L’approche de l’UE en appui au CMSB entre 2015-2021</a:t>
            </a:r>
          </a:p>
          <a:p>
            <a:pPr marL="468000" indent="-457200">
              <a:lnSpc>
                <a:spcPct val="200000"/>
              </a:lnSpc>
              <a:buFont typeface="Wingdings" panose="05000000000000000000" pitchFamily="2" charset="2"/>
              <a:buChar char="v"/>
            </a:pPr>
            <a:r>
              <a:rPr lang="fr-BE" sz="2800" dirty="0">
                <a:latin typeface="Arial" panose="020B0604020202020204" pitchFamily="34" charset="0"/>
                <a:cs typeface="Arial" panose="020B0604020202020204" pitchFamily="34" charset="0"/>
              </a:rPr>
              <a:t>Les principaux progrès observés</a:t>
            </a:r>
          </a:p>
          <a:p>
            <a:pPr marL="468000" indent="-457200">
              <a:lnSpc>
                <a:spcPct val="200000"/>
              </a:lnSpc>
              <a:buFont typeface="Wingdings" panose="05000000000000000000" pitchFamily="2" charset="2"/>
              <a:buChar char="v"/>
            </a:pPr>
            <a:r>
              <a:rPr lang="fr-BE" sz="2800" dirty="0">
                <a:latin typeface="Arial" panose="020B0604020202020204" pitchFamily="34" charset="0"/>
                <a:cs typeface="Arial" panose="020B0604020202020204" pitchFamily="34" charset="0"/>
              </a:rPr>
              <a:t> Les freins</a:t>
            </a:r>
          </a:p>
          <a:p>
            <a:pPr marL="468000" indent="-457200">
              <a:lnSpc>
                <a:spcPct val="200000"/>
              </a:lnSpc>
              <a:buFont typeface="Wingdings" panose="05000000000000000000" pitchFamily="2" charset="2"/>
              <a:buChar char="v"/>
            </a:pPr>
            <a:r>
              <a:rPr lang="fr-BE" sz="2800" dirty="0">
                <a:latin typeface="Arial" panose="020B0604020202020204" pitchFamily="34" charset="0"/>
                <a:cs typeface="Arial" panose="020B0604020202020204" pitchFamily="34" charset="0"/>
              </a:rPr>
              <a:t>Les enjeux clé </a:t>
            </a:r>
          </a:p>
        </p:txBody>
      </p:sp>
    </p:spTree>
    <p:extLst>
      <p:ext uri="{BB962C8B-B14F-4D97-AF65-F5344CB8AC3E}">
        <p14:creationId xmlns:p14="http://schemas.microsoft.com/office/powerpoint/2010/main" val="62463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630766" y="0"/>
            <a:ext cx="10515600" cy="1859915"/>
          </a:xfrm>
        </p:spPr>
        <p:txBody>
          <a:bodyPr>
            <a:normAutofit fontScale="90000"/>
          </a:bodyPr>
          <a:lstStyle/>
          <a:p>
            <a:r>
              <a:rPr lang="fr-BE" sz="3600" dirty="0">
                <a:latin typeface="Arial" panose="020B0604020202020204" pitchFamily="34" charset="0"/>
                <a:cs typeface="Arial" panose="020B0604020202020204" pitchFamily="34" charset="0"/>
              </a:rPr>
              <a:t>L’approche</a:t>
            </a:r>
            <a:r>
              <a:rPr lang="en-US" sz="3600" dirty="0">
                <a:latin typeface="Arial" panose="020B0604020202020204" pitchFamily="34" charset="0"/>
                <a:cs typeface="Arial" panose="020B0604020202020204" pitchFamily="34" charset="0"/>
              </a:rPr>
              <a:t> CMSB: un cadre </a:t>
            </a:r>
            <a:r>
              <a:rPr lang="fr-BE" sz="3600" dirty="0">
                <a:latin typeface="Arial" panose="020B0604020202020204" pitchFamily="34" charset="0"/>
                <a:cs typeface="Arial" panose="020B0604020202020204" pitchFamily="34" charset="0"/>
              </a:rPr>
              <a:t>stratégique lancé par l’UE </a:t>
            </a:r>
            <a:r>
              <a:rPr lang="en-US" sz="3600" dirty="0" err="1">
                <a:latin typeface="Arial" panose="020B0604020202020204" pitchFamily="34" charset="0"/>
                <a:cs typeface="Arial" panose="020B0604020202020204" pitchFamily="34" charset="0"/>
              </a:rPr>
              <a:t>en</a:t>
            </a:r>
            <a:r>
              <a:rPr lang="en-US" sz="3600" dirty="0">
                <a:latin typeface="Arial" panose="020B0604020202020204" pitchFamily="34" charset="0"/>
                <a:cs typeface="Arial" panose="020B0604020202020204" pitchFamily="34" charset="0"/>
              </a:rPr>
              <a:t> 2015 pour un </a:t>
            </a:r>
            <a:r>
              <a:rPr lang="en-US" sz="3600" dirty="0" err="1">
                <a:latin typeface="Arial" panose="020B0604020202020204" pitchFamily="34" charset="0"/>
                <a:cs typeface="Arial" panose="020B0604020202020204" pitchFamily="34" charset="0"/>
              </a:rPr>
              <a:t>changement</a:t>
            </a:r>
            <a:r>
              <a:rPr lang="en-US" sz="3600" dirty="0">
                <a:latin typeface="Arial" panose="020B0604020202020204" pitchFamily="34" charset="0"/>
                <a:cs typeface="Arial" panose="020B0604020202020204" pitchFamily="34" charset="0"/>
              </a:rPr>
              <a:t> de p</a:t>
            </a:r>
            <a:r>
              <a:rPr lang="fr-BE" sz="3600" dirty="0" err="1">
                <a:latin typeface="Arial" panose="020B0604020202020204" pitchFamily="34" charset="0"/>
                <a:cs typeface="Arial" panose="020B0604020202020204" pitchFamily="34" charset="0"/>
              </a:rPr>
              <a:t>aradigme</a:t>
            </a:r>
            <a:r>
              <a:rPr lang="fr-BE" sz="3600" dirty="0">
                <a:latin typeface="Arial" panose="020B0604020202020204" pitchFamily="34" charset="0"/>
                <a:cs typeface="Arial" panose="020B0604020202020204" pitchFamily="34" charset="0"/>
              </a:rPr>
              <a:t> dans le soutien à la Gestion des Finances Publiques</a:t>
            </a:r>
            <a:r>
              <a:rPr lang="en-US" sz="36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C90AB110-C7B0-1B8E-D5C1-65BCF8602DA4}"/>
              </a:ext>
            </a:extLst>
          </p:cNvPr>
          <p:cNvPicPr>
            <a:picLocks noChangeAspect="1"/>
          </p:cNvPicPr>
          <p:nvPr/>
        </p:nvPicPr>
        <p:blipFill>
          <a:blip r:embed="rId4"/>
          <a:stretch>
            <a:fillRect/>
          </a:stretch>
        </p:blipFill>
        <p:spPr>
          <a:xfrm>
            <a:off x="2311400" y="1744073"/>
            <a:ext cx="7566891" cy="5113927"/>
          </a:xfrm>
          <a:prstGeom prst="rect">
            <a:avLst/>
          </a:prstGeom>
        </p:spPr>
      </p:pic>
    </p:spTree>
    <p:extLst>
      <p:ext uri="{BB962C8B-B14F-4D97-AF65-F5344CB8AC3E}">
        <p14:creationId xmlns:p14="http://schemas.microsoft.com/office/powerpoint/2010/main" val="2622014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B1917AEC-D0B8-D889-C8F5-4DAF761BF6D9}"/>
              </a:ext>
            </a:extLst>
          </p:cNvPr>
          <p:cNvSpPr/>
          <p:nvPr/>
        </p:nvSpPr>
        <p:spPr>
          <a:xfrm>
            <a:off x="6096000" y="-35012"/>
            <a:ext cx="5852128" cy="793178"/>
          </a:xfrm>
          <a:custGeom>
            <a:avLst/>
            <a:gdLst>
              <a:gd name="connsiteX0" fmla="*/ 0 w 8266465"/>
              <a:gd name="connsiteY0" fmla="*/ 0 h 1034716"/>
              <a:gd name="connsiteX1" fmla="*/ 6619185 w 8266465"/>
              <a:gd name="connsiteY1" fmla="*/ 0 h 1034716"/>
              <a:gd name="connsiteX2" fmla="*/ 8240343 w 8266465"/>
              <a:gd name="connsiteY2" fmla="*/ 0 h 1034716"/>
              <a:gd name="connsiteX3" fmla="*/ 8249466 w 8266465"/>
              <a:gd name="connsiteY3" fmla="*/ 29391 h 1034716"/>
              <a:gd name="connsiteX4" fmla="*/ 8266465 w 8266465"/>
              <a:gd name="connsiteY4" fmla="*/ 198015 h 1034716"/>
              <a:gd name="connsiteX5" fmla="*/ 7515312 w 8266465"/>
              <a:gd name="connsiteY5" fmla="*/ 1030396 h 1034716"/>
              <a:gd name="connsiteX6" fmla="*/ 7472623 w 8266465"/>
              <a:gd name="connsiteY6" fmla="*/ 1032552 h 1034716"/>
              <a:gd name="connsiteX7" fmla="*/ 7472623 w 8266465"/>
              <a:gd name="connsiteY7" fmla="*/ 1034716 h 1034716"/>
              <a:gd name="connsiteX8" fmla="*/ 7429764 w 8266465"/>
              <a:gd name="connsiteY8" fmla="*/ 1034716 h 1034716"/>
              <a:gd name="connsiteX9" fmla="*/ 0 w 8266465"/>
              <a:gd name="connsiteY9"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6465" h="1034716">
                <a:moveTo>
                  <a:pt x="0" y="0"/>
                </a:moveTo>
                <a:lnTo>
                  <a:pt x="6619185" y="0"/>
                </a:lnTo>
                <a:lnTo>
                  <a:pt x="8240343" y="0"/>
                </a:lnTo>
                <a:lnTo>
                  <a:pt x="8249466" y="29391"/>
                </a:lnTo>
                <a:cubicBezTo>
                  <a:pt x="8260612" y="83858"/>
                  <a:pt x="8266465" y="140253"/>
                  <a:pt x="8266465" y="198015"/>
                </a:cubicBezTo>
                <a:cubicBezTo>
                  <a:pt x="8266465" y="631231"/>
                  <a:pt x="7937223" y="987549"/>
                  <a:pt x="7515312" y="1030396"/>
                </a:cubicBezTo>
                <a:lnTo>
                  <a:pt x="7472623" y="1032552"/>
                </a:lnTo>
                <a:lnTo>
                  <a:pt x="7472623" y="1034716"/>
                </a:lnTo>
                <a:lnTo>
                  <a:pt x="7429764" y="1034716"/>
                </a:lnTo>
                <a:lnTo>
                  <a:pt x="0" y="103471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Freeform: Shape 15">
            <a:extLst>
              <a:ext uri="{FF2B5EF4-FFF2-40B4-BE49-F238E27FC236}">
                <a16:creationId xmlns:a16="http://schemas.microsoft.com/office/drawing/2014/main" id="{F2CD6205-E2C1-8F86-C824-223D23F40A84}"/>
              </a:ext>
            </a:extLst>
          </p:cNvPr>
          <p:cNvSpPr/>
          <p:nvPr/>
        </p:nvSpPr>
        <p:spPr>
          <a:xfrm>
            <a:off x="11335" y="0"/>
            <a:ext cx="8266465" cy="1120409"/>
          </a:xfrm>
          <a:custGeom>
            <a:avLst/>
            <a:gdLst>
              <a:gd name="connsiteX0" fmla="*/ 0 w 8266465"/>
              <a:gd name="connsiteY0" fmla="*/ 0 h 1034716"/>
              <a:gd name="connsiteX1" fmla="*/ 6619185 w 8266465"/>
              <a:gd name="connsiteY1" fmla="*/ 0 h 1034716"/>
              <a:gd name="connsiteX2" fmla="*/ 8240343 w 8266465"/>
              <a:gd name="connsiteY2" fmla="*/ 0 h 1034716"/>
              <a:gd name="connsiteX3" fmla="*/ 8249466 w 8266465"/>
              <a:gd name="connsiteY3" fmla="*/ 29391 h 1034716"/>
              <a:gd name="connsiteX4" fmla="*/ 8266465 w 8266465"/>
              <a:gd name="connsiteY4" fmla="*/ 198015 h 1034716"/>
              <a:gd name="connsiteX5" fmla="*/ 7515312 w 8266465"/>
              <a:gd name="connsiteY5" fmla="*/ 1030396 h 1034716"/>
              <a:gd name="connsiteX6" fmla="*/ 7472623 w 8266465"/>
              <a:gd name="connsiteY6" fmla="*/ 1032552 h 1034716"/>
              <a:gd name="connsiteX7" fmla="*/ 7472623 w 8266465"/>
              <a:gd name="connsiteY7" fmla="*/ 1034716 h 1034716"/>
              <a:gd name="connsiteX8" fmla="*/ 7429764 w 8266465"/>
              <a:gd name="connsiteY8" fmla="*/ 1034716 h 1034716"/>
              <a:gd name="connsiteX9" fmla="*/ 0 w 8266465"/>
              <a:gd name="connsiteY9"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66465" h="1034716">
                <a:moveTo>
                  <a:pt x="0" y="0"/>
                </a:moveTo>
                <a:lnTo>
                  <a:pt x="6619185" y="0"/>
                </a:lnTo>
                <a:lnTo>
                  <a:pt x="8240343" y="0"/>
                </a:lnTo>
                <a:lnTo>
                  <a:pt x="8249466" y="29391"/>
                </a:lnTo>
                <a:cubicBezTo>
                  <a:pt x="8260612" y="83858"/>
                  <a:pt x="8266465" y="140253"/>
                  <a:pt x="8266465" y="198015"/>
                </a:cubicBezTo>
                <a:cubicBezTo>
                  <a:pt x="8266465" y="631231"/>
                  <a:pt x="7937223" y="987549"/>
                  <a:pt x="7515312" y="1030396"/>
                </a:cubicBezTo>
                <a:lnTo>
                  <a:pt x="7472623" y="1032552"/>
                </a:lnTo>
                <a:lnTo>
                  <a:pt x="7472623" y="1034716"/>
                </a:lnTo>
                <a:lnTo>
                  <a:pt x="7429764" y="1034716"/>
                </a:lnTo>
                <a:lnTo>
                  <a:pt x="0" y="1034716"/>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tx1"/>
              </a:solidFill>
            </a:endParaRPr>
          </a:p>
        </p:txBody>
      </p:sp>
      <p:sp>
        <p:nvSpPr>
          <p:cNvPr id="8" name="TextBox 7">
            <a:extLst>
              <a:ext uri="{FF2B5EF4-FFF2-40B4-BE49-F238E27FC236}">
                <a16:creationId xmlns:a16="http://schemas.microsoft.com/office/drawing/2014/main" id="{385F6D09-F68B-5306-36AD-6FD0201AE3B8}"/>
              </a:ext>
            </a:extLst>
          </p:cNvPr>
          <p:cNvSpPr txBox="1"/>
          <p:nvPr/>
        </p:nvSpPr>
        <p:spPr>
          <a:xfrm>
            <a:off x="564012" y="6596390"/>
            <a:ext cx="7567335" cy="261610"/>
          </a:xfrm>
          <a:prstGeom prst="rect">
            <a:avLst/>
          </a:prstGeom>
          <a:noFill/>
        </p:spPr>
        <p:txBody>
          <a:bodyPr wrap="square">
            <a:spAutoFit/>
          </a:bodyPr>
          <a:lstStyle/>
          <a:p>
            <a:pPr algn="l">
              <a:spcAft>
                <a:spcPts val="1200"/>
              </a:spcAft>
            </a:pPr>
            <a:r>
              <a:rPr lang="en-GB" sz="1100" b="1" dirty="0">
                <a:effectLst/>
                <a:latin typeface="Lexend" pitchFamily="2" charset="0"/>
                <a:ea typeface="Times New Roman" panose="02020603050405020304" pitchFamily="18" charset="0"/>
              </a:rPr>
              <a:t>Source:</a:t>
            </a:r>
            <a:r>
              <a:rPr lang="en-GB" sz="1100" dirty="0">
                <a:effectLst/>
                <a:latin typeface="Lexend" pitchFamily="2" charset="0"/>
                <a:ea typeface="Times New Roman" panose="02020603050405020304" pitchFamily="18" charset="0"/>
              </a:rPr>
              <a:t> EC Budget Support database and CRIS</a:t>
            </a:r>
          </a:p>
        </p:txBody>
      </p:sp>
      <p:sp>
        <p:nvSpPr>
          <p:cNvPr id="3" name="TextBox 2">
            <a:extLst>
              <a:ext uri="{FF2B5EF4-FFF2-40B4-BE49-F238E27FC236}">
                <a16:creationId xmlns:a16="http://schemas.microsoft.com/office/drawing/2014/main" id="{C6574130-4F3E-0B1E-1111-F459C26B615A}"/>
              </a:ext>
            </a:extLst>
          </p:cNvPr>
          <p:cNvSpPr txBox="1"/>
          <p:nvPr/>
        </p:nvSpPr>
        <p:spPr>
          <a:xfrm>
            <a:off x="387926" y="78294"/>
            <a:ext cx="11560201" cy="1255728"/>
          </a:xfrm>
          <a:prstGeom prst="rect">
            <a:avLst/>
          </a:prstGeom>
          <a:noFill/>
        </p:spPr>
        <p:txBody>
          <a:bodyPr wrap="square" rtlCol="0">
            <a:spAutoFit/>
          </a:bodyPr>
          <a:lstStyle/>
          <a:p>
            <a:pPr>
              <a:lnSpc>
                <a:spcPct val="90000"/>
              </a:lnSpc>
            </a:pPr>
            <a:r>
              <a:rPr lang="en-US" sz="2800" dirty="0">
                <a:latin typeface="Arial" panose="020B0604020202020204" pitchFamily="34" charset="0"/>
                <a:cs typeface="Arial" panose="020B0604020202020204" pitchFamily="34" charset="0"/>
              </a:rPr>
              <a:t>UE: un </a:t>
            </a:r>
            <a:r>
              <a:rPr lang="en-US" sz="2800" dirty="0" err="1">
                <a:latin typeface="Arial" panose="020B0604020202020204" pitchFamily="34" charset="0"/>
                <a:cs typeface="Arial" panose="020B0604020202020204" pitchFamily="34" charset="0"/>
              </a:rPr>
              <a:t>partenaire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clé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appui</a:t>
            </a:r>
            <a:r>
              <a:rPr lang="en-US" sz="2800" dirty="0">
                <a:latin typeface="Arial" panose="020B0604020202020204" pitchFamily="34" charset="0"/>
                <a:cs typeface="Arial" panose="020B0604020202020204" pitchFamily="34" charset="0"/>
              </a:rPr>
              <a:t> aux </a:t>
            </a:r>
            <a:r>
              <a:rPr lang="en-US" sz="2800" dirty="0" err="1">
                <a:latin typeface="Arial" panose="020B0604020202020204" pitchFamily="34" charset="0"/>
                <a:cs typeface="Arial" panose="020B0604020202020204" pitchFamily="34" charset="0"/>
              </a:rPr>
              <a:t>réformes</a:t>
            </a:r>
            <a:r>
              <a:rPr lang="en-US" sz="2800" dirty="0">
                <a:latin typeface="Arial" panose="020B0604020202020204" pitchFamily="34" charset="0"/>
                <a:cs typeface="Arial" panose="020B0604020202020204" pitchFamily="34" charset="0"/>
              </a:rPr>
              <a:t> des Finances </a:t>
            </a:r>
            <a:r>
              <a:rPr lang="en-US" sz="2800" dirty="0" err="1">
                <a:latin typeface="Arial" panose="020B0604020202020204" pitchFamily="34" charset="0"/>
                <a:cs typeface="Arial" panose="020B0604020202020204" pitchFamily="34" charset="0"/>
              </a:rPr>
              <a:t>Publiques</a:t>
            </a:r>
            <a:r>
              <a:rPr lang="en-US" sz="2800" dirty="0">
                <a:latin typeface="Arial" panose="020B0604020202020204" pitchFamily="34" charset="0"/>
                <a:cs typeface="Arial" panose="020B0604020202020204" pitchFamily="34" charset="0"/>
              </a:rPr>
              <a:t>, avec </a:t>
            </a:r>
            <a:r>
              <a:rPr lang="en-US" sz="2800" dirty="0" err="1">
                <a:latin typeface="Arial" panose="020B0604020202020204" pitchFamily="34" charset="0"/>
                <a:cs typeface="Arial" panose="020B0604020202020204" pitchFamily="34" charset="0"/>
              </a:rPr>
              <a:t>une</a:t>
            </a:r>
            <a:r>
              <a:rPr lang="en-US" sz="2800" dirty="0">
                <a:latin typeface="Arial" panose="020B0604020202020204" pitchFamily="34" charset="0"/>
                <a:cs typeface="Arial" panose="020B0604020202020204" pitchFamily="34" charset="0"/>
              </a:rPr>
              <a:t> attention forte à </a:t>
            </a:r>
            <a:r>
              <a:rPr lang="en-US" sz="2800" dirty="0" err="1">
                <a:latin typeface="Arial" panose="020B0604020202020204" pitchFamily="34" charset="0"/>
                <a:cs typeface="Arial" panose="020B0604020202020204" pitchFamily="34" charset="0"/>
              </a:rPr>
              <a:t>l’Afrique</a:t>
            </a:r>
            <a:r>
              <a:rPr lang="en-US" sz="2800" dirty="0">
                <a:latin typeface="Arial" panose="020B0604020202020204" pitchFamily="34" charset="0"/>
                <a:cs typeface="Arial" panose="020B0604020202020204" pitchFamily="34" charset="0"/>
              </a:rPr>
              <a:t> de </a:t>
            </a:r>
            <a:r>
              <a:rPr lang="en-US" sz="2800" dirty="0" err="1">
                <a:latin typeface="Arial" panose="020B0604020202020204" pitchFamily="34" charset="0"/>
                <a:cs typeface="Arial" panose="020B0604020202020204" pitchFamily="34" charset="0"/>
              </a:rPr>
              <a:t>l’Ouest</a:t>
            </a:r>
            <a:r>
              <a:rPr lang="en-US" sz="2800" dirty="0">
                <a:latin typeface="Arial" panose="020B0604020202020204" pitchFamily="34" charset="0"/>
                <a:cs typeface="Arial" panose="020B0604020202020204" pitchFamily="34" charset="0"/>
              </a:rPr>
              <a:t> et Centrale et aux pays du </a:t>
            </a:r>
            <a:r>
              <a:rPr lang="en-US" sz="2800" dirty="0" err="1">
                <a:latin typeface="Arial" panose="020B0604020202020204" pitchFamily="34" charset="0"/>
                <a:cs typeface="Arial" panose="020B0604020202020204" pitchFamily="34" charset="0"/>
              </a:rPr>
              <a:t>voisinage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sud</a:t>
            </a:r>
            <a:r>
              <a:rPr lang="en-US" sz="2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57413341-F2C0-B6E0-B249-F72FD27BD805}"/>
              </a:ext>
            </a:extLst>
          </p:cNvPr>
          <p:cNvPicPr>
            <a:picLocks noChangeAspect="1"/>
          </p:cNvPicPr>
          <p:nvPr/>
        </p:nvPicPr>
        <p:blipFill>
          <a:blip r:embed="rId3"/>
          <a:stretch>
            <a:fillRect/>
          </a:stretch>
        </p:blipFill>
        <p:spPr>
          <a:xfrm>
            <a:off x="564012" y="941295"/>
            <a:ext cx="11063976" cy="5803696"/>
          </a:xfrm>
          <a:prstGeom prst="rect">
            <a:avLst/>
          </a:prstGeom>
        </p:spPr>
      </p:pic>
    </p:spTree>
    <p:extLst>
      <p:ext uri="{BB962C8B-B14F-4D97-AF65-F5344CB8AC3E}">
        <p14:creationId xmlns:p14="http://schemas.microsoft.com/office/powerpoint/2010/main" val="152094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12838653" y="328465"/>
            <a:ext cx="4728911" cy="6201069"/>
          </a:xfrm>
        </p:spPr>
        <p:txBody>
          <a:bodyPr>
            <a:normAutofit/>
          </a:bodyPr>
          <a:lstStyle/>
          <a:p>
            <a:r>
              <a:rPr lang="en-US" sz="4000" dirty="0" err="1"/>
              <a:t>Plusieurs</a:t>
            </a:r>
            <a:r>
              <a:rPr lang="en-US" sz="4000" dirty="0"/>
              <a:t> </a:t>
            </a:r>
            <a:r>
              <a:rPr lang="en-US" sz="4000" dirty="0" err="1"/>
              <a:t>modalités</a:t>
            </a:r>
            <a:r>
              <a:rPr lang="en-US" sz="4000" dirty="0"/>
              <a:t> :</a:t>
            </a:r>
            <a:br>
              <a:rPr lang="en-US" sz="4000" dirty="0"/>
            </a:br>
            <a:r>
              <a:rPr lang="en-US" sz="4000" dirty="0" err="1"/>
              <a:t>L’appui</a:t>
            </a:r>
            <a:r>
              <a:rPr lang="en-US" sz="4000" dirty="0"/>
              <a:t> </a:t>
            </a:r>
            <a:r>
              <a:rPr lang="en-US" sz="4000" dirty="0" err="1"/>
              <a:t>budgétaire</a:t>
            </a:r>
            <a:r>
              <a:rPr lang="en-US" sz="4000" dirty="0"/>
              <a:t> </a:t>
            </a:r>
            <a:r>
              <a:rPr lang="en-US" sz="4000" dirty="0" err="1"/>
              <a:t>comme</a:t>
            </a:r>
            <a:r>
              <a:rPr lang="en-US" sz="4000" dirty="0"/>
              <a:t> incitant aux </a:t>
            </a:r>
            <a:r>
              <a:rPr lang="en-US" sz="4000" dirty="0" err="1"/>
              <a:t>réformes</a:t>
            </a:r>
            <a:br>
              <a:rPr lang="en-US" sz="4000" dirty="0"/>
            </a:br>
            <a:r>
              <a:rPr lang="en-US" sz="4000" dirty="0"/>
              <a:t>Le </a:t>
            </a:r>
            <a:r>
              <a:rPr lang="en-US" sz="4000" dirty="0" err="1"/>
              <a:t>renforcement</a:t>
            </a:r>
            <a:r>
              <a:rPr lang="en-US" sz="4000" dirty="0"/>
              <a:t> de </a:t>
            </a:r>
            <a:r>
              <a:rPr lang="en-US" sz="4000" dirty="0" err="1"/>
              <a:t>capacités</a:t>
            </a:r>
            <a:r>
              <a:rPr lang="en-US" sz="4000" dirty="0"/>
              <a:t> des </a:t>
            </a:r>
            <a:r>
              <a:rPr lang="en-US" sz="4000" dirty="0" err="1"/>
              <a:t>acteurs</a:t>
            </a:r>
            <a:r>
              <a:rPr lang="en-US" sz="4000" dirty="0"/>
              <a:t> </a:t>
            </a:r>
            <a:r>
              <a:rPr lang="en-US" sz="4000" dirty="0" err="1"/>
              <a:t>nationaux</a:t>
            </a:r>
            <a:br>
              <a:rPr lang="en-US" sz="4000" dirty="0"/>
            </a:br>
            <a:r>
              <a:rPr lang="en-US" sz="4000" dirty="0"/>
              <a:t>Les </a:t>
            </a:r>
            <a:r>
              <a:rPr lang="en-US" sz="4000" dirty="0" err="1"/>
              <a:t>partenariats</a:t>
            </a:r>
            <a:r>
              <a:rPr lang="en-US" sz="4000" dirty="0"/>
              <a:t> </a:t>
            </a:r>
            <a:r>
              <a:rPr lang="en-US" sz="4000" dirty="0" err="1"/>
              <a:t>internationaux</a:t>
            </a:r>
            <a:endParaRPr lang="en-US" sz="4000" dirty="0"/>
          </a:p>
        </p:txBody>
      </p:sp>
      <p:pic>
        <p:nvPicPr>
          <p:cNvPr id="3" name="Picture 2">
            <a:extLst>
              <a:ext uri="{FF2B5EF4-FFF2-40B4-BE49-F238E27FC236}">
                <a16:creationId xmlns:a16="http://schemas.microsoft.com/office/drawing/2014/main" id="{A592C808-E025-5873-321B-1B0F34DEA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888" y="672812"/>
            <a:ext cx="7149112" cy="6076378"/>
          </a:xfrm>
          <a:prstGeom prst="rect">
            <a:avLst/>
          </a:prstGeom>
        </p:spPr>
      </p:pic>
      <p:sp>
        <p:nvSpPr>
          <p:cNvPr id="5" name="Content Placeholder 8">
            <a:extLst>
              <a:ext uri="{FF2B5EF4-FFF2-40B4-BE49-F238E27FC236}">
                <a16:creationId xmlns:a16="http://schemas.microsoft.com/office/drawing/2014/main" id="{CAE24F82-636F-F52D-5B5B-BE939B2DBADD}"/>
              </a:ext>
            </a:extLst>
          </p:cNvPr>
          <p:cNvSpPr txBox="1">
            <a:spLocks/>
          </p:cNvSpPr>
          <p:nvPr/>
        </p:nvSpPr>
        <p:spPr>
          <a:xfrm>
            <a:off x="131453" y="1774532"/>
            <a:ext cx="4911435" cy="3537698"/>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Clr>
                <a:srgbClr val="C00000"/>
              </a:buClr>
              <a:buFont typeface="Wingdings" panose="05000000000000000000" pitchFamily="2" charset="2"/>
              <a:buChar char="Ø"/>
            </a:pPr>
            <a:r>
              <a:rPr lang="fr-FR" dirty="0">
                <a:latin typeface="Arial" panose="020B0604020202020204" pitchFamily="34" charset="0"/>
                <a:cs typeface="Arial" panose="020B0604020202020204" pitchFamily="34" charset="0"/>
              </a:rPr>
              <a:t>L’appui budgétaire comme incitant aux réformes </a:t>
            </a:r>
          </a:p>
          <a:p>
            <a:pPr>
              <a:spcBef>
                <a:spcPts val="0"/>
              </a:spcBef>
              <a:spcAft>
                <a:spcPts val="600"/>
              </a:spcAft>
              <a:buClr>
                <a:srgbClr val="C00000"/>
              </a:buClr>
              <a:buFont typeface="Wingdings" panose="05000000000000000000" pitchFamily="2" charset="2"/>
              <a:buChar char="Ø"/>
            </a:pPr>
            <a:r>
              <a:rPr lang="fr-FR" dirty="0">
                <a:latin typeface="Arial" panose="020B0604020202020204" pitchFamily="34" charset="0"/>
                <a:cs typeface="Arial" panose="020B0604020202020204" pitchFamily="34" charset="0"/>
              </a:rPr>
              <a:t>Des appuis techniques au renforcement des capacités des acteurs nationaux</a:t>
            </a:r>
          </a:p>
          <a:p>
            <a:pPr>
              <a:spcBef>
                <a:spcPts val="0"/>
              </a:spcBef>
              <a:spcAft>
                <a:spcPts val="600"/>
              </a:spcAft>
              <a:buClr>
                <a:srgbClr val="C00000"/>
              </a:buClr>
              <a:buFont typeface="Wingdings" panose="05000000000000000000" pitchFamily="2" charset="2"/>
              <a:buChar char="Ø"/>
            </a:pPr>
            <a:r>
              <a:rPr lang="fr-FR" dirty="0">
                <a:latin typeface="Arial" panose="020B0604020202020204" pitchFamily="34" charset="0"/>
                <a:cs typeface="Arial" panose="020B0604020202020204" pitchFamily="34" charset="0"/>
              </a:rPr>
              <a:t>Des appuis conjoints via les partenariats internationaux</a:t>
            </a:r>
          </a:p>
        </p:txBody>
      </p:sp>
      <p:sp>
        <p:nvSpPr>
          <p:cNvPr id="6" name="Title 1">
            <a:extLst>
              <a:ext uri="{FF2B5EF4-FFF2-40B4-BE49-F238E27FC236}">
                <a16:creationId xmlns:a16="http://schemas.microsoft.com/office/drawing/2014/main" id="{4F26D894-4A0F-DFDA-8DBF-D16F598FE0F5}"/>
              </a:ext>
            </a:extLst>
          </p:cNvPr>
          <p:cNvSpPr txBox="1">
            <a:spLocks/>
          </p:cNvSpPr>
          <p:nvPr/>
        </p:nvSpPr>
        <p:spPr>
          <a:xfrm>
            <a:off x="131453" y="108810"/>
            <a:ext cx="11769602" cy="637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latin typeface="Arial" panose="020B0604020202020204" pitchFamily="34" charset="0"/>
                <a:cs typeface="Arial" panose="020B0604020202020204" pitchFamily="34" charset="0"/>
              </a:rPr>
              <a:t>Modalités d’appui : une volonté de travailler à plusieurs niveaux et avec l’ensemble des acteurs du système </a:t>
            </a:r>
          </a:p>
        </p:txBody>
      </p:sp>
    </p:spTree>
    <p:extLst>
      <p:ext uri="{BB962C8B-B14F-4D97-AF65-F5344CB8AC3E}">
        <p14:creationId xmlns:p14="http://schemas.microsoft.com/office/powerpoint/2010/main" val="144147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124692" y="1870364"/>
            <a:ext cx="3726873" cy="3117272"/>
          </a:xfrm>
          <a:noFill/>
        </p:spPr>
        <p:txBody>
          <a:bodyPr>
            <a:normAutofit/>
          </a:bodyPr>
          <a:lstStyle/>
          <a:p>
            <a:r>
              <a:rPr lang="fr-FR" sz="2800" dirty="0">
                <a:latin typeface="Arial" panose="020B0604020202020204" pitchFamily="34" charset="0"/>
                <a:cs typeface="Arial" panose="020B0604020202020204" pitchFamily="34" charset="0"/>
              </a:rPr>
              <a:t>- Volet dépenses encore prédominant  - - Attention croissante aux recettes et aux dimensions transparence/ redevabilité</a:t>
            </a:r>
          </a:p>
        </p:txBody>
      </p:sp>
      <p:sp>
        <p:nvSpPr>
          <p:cNvPr id="5" name="Title 1">
            <a:extLst>
              <a:ext uri="{FF2B5EF4-FFF2-40B4-BE49-F238E27FC236}">
                <a16:creationId xmlns:a16="http://schemas.microsoft.com/office/drawing/2014/main" id="{E695EAA2-7630-9CBB-8F79-71EFAB691F4D}"/>
              </a:ext>
            </a:extLst>
          </p:cNvPr>
          <p:cNvSpPr txBox="1">
            <a:spLocks/>
          </p:cNvSpPr>
          <p:nvPr/>
        </p:nvSpPr>
        <p:spPr>
          <a:xfrm>
            <a:off x="483755" y="244980"/>
            <a:ext cx="11224490" cy="637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latin typeface="Arial" panose="020B0604020202020204" pitchFamily="34" charset="0"/>
                <a:cs typeface="Arial" panose="020B0604020202020204" pitchFamily="34" charset="0"/>
              </a:rPr>
              <a:t>Une approche holistique et pragmatique reflétée dans les indicateurs de tranches variables</a:t>
            </a:r>
          </a:p>
        </p:txBody>
      </p:sp>
      <p:pic>
        <p:nvPicPr>
          <p:cNvPr id="3" name="Picture 2">
            <a:extLst>
              <a:ext uri="{FF2B5EF4-FFF2-40B4-BE49-F238E27FC236}">
                <a16:creationId xmlns:a16="http://schemas.microsoft.com/office/drawing/2014/main" id="{E716F1FC-06F0-F875-721C-44DA00C9B1AA}"/>
              </a:ext>
            </a:extLst>
          </p:cNvPr>
          <p:cNvPicPr>
            <a:picLocks noChangeAspect="1"/>
          </p:cNvPicPr>
          <p:nvPr/>
        </p:nvPicPr>
        <p:blipFill>
          <a:blip r:embed="rId4"/>
          <a:stretch>
            <a:fillRect/>
          </a:stretch>
        </p:blipFill>
        <p:spPr>
          <a:xfrm>
            <a:off x="3288049" y="697777"/>
            <a:ext cx="8903951" cy="6160223"/>
          </a:xfrm>
          <a:prstGeom prst="rect">
            <a:avLst/>
          </a:prstGeom>
        </p:spPr>
      </p:pic>
    </p:spTree>
    <p:extLst>
      <p:ext uri="{BB962C8B-B14F-4D97-AF65-F5344CB8AC3E}">
        <p14:creationId xmlns:p14="http://schemas.microsoft.com/office/powerpoint/2010/main" val="247205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C9BC37-62DF-A9C1-05C9-41AD175031AB}"/>
              </a:ext>
            </a:extLst>
          </p:cNvPr>
          <p:cNvSpPr txBox="1"/>
          <p:nvPr/>
        </p:nvSpPr>
        <p:spPr>
          <a:xfrm>
            <a:off x="185029" y="255870"/>
            <a:ext cx="3515788" cy="4893647"/>
          </a:xfrm>
          <a:prstGeom prst="rect">
            <a:avLst/>
          </a:prstGeom>
          <a:noFill/>
        </p:spPr>
        <p:txBody>
          <a:bodyPr wrap="square">
            <a:spAutoFit/>
          </a:bodyPr>
          <a:lstStyle/>
          <a:p>
            <a:pPr marL="360363"/>
            <a:r>
              <a:rPr lang="fr-FR" sz="2400" i="0" u="none" strike="noStrike" baseline="0" dirty="0">
                <a:latin typeface="Arial" panose="020B0604020202020204" pitchFamily="34" charset="0"/>
                <a:cs typeface="Arial" panose="020B0604020202020204" pitchFamily="34" charset="0"/>
              </a:rPr>
              <a:t>Principales avancées: </a:t>
            </a:r>
          </a:p>
          <a:p>
            <a:pPr marL="360363"/>
            <a:endParaRPr lang="fr-FR" sz="2400" i="0" u="none" strike="noStrike" baseline="0" dirty="0">
              <a:latin typeface="Arial" panose="020B0604020202020204" pitchFamily="34" charset="0"/>
              <a:cs typeface="Arial" panose="020B0604020202020204" pitchFamily="34" charset="0"/>
            </a:endParaRPr>
          </a:p>
          <a:p>
            <a:pPr marL="360363"/>
            <a:r>
              <a:rPr lang="fr-FR" sz="2400" i="0" u="none" strike="noStrike" baseline="0" dirty="0">
                <a:latin typeface="Arial" panose="020B0604020202020204" pitchFamily="34" charset="0"/>
                <a:cs typeface="Arial" panose="020B0604020202020204" pitchFamily="34" charset="0"/>
              </a:rPr>
              <a:t>Des réformes plus pertinentes, </a:t>
            </a:r>
          </a:p>
          <a:p>
            <a:pPr marL="360363"/>
            <a:r>
              <a:rPr lang="fr-FR" sz="2400" i="0" u="none" strike="noStrike" baseline="0" dirty="0">
                <a:latin typeface="Arial" panose="020B0604020202020204" pitchFamily="34" charset="0"/>
                <a:cs typeface="Arial" panose="020B0604020202020204" pitchFamily="34" charset="0"/>
              </a:rPr>
              <a:t>des progrès modérés en matière de mobilisation des recettes et de gestion de la dépense </a:t>
            </a:r>
          </a:p>
          <a:p>
            <a:pPr marL="360363"/>
            <a:r>
              <a:rPr lang="fr-FR" sz="2400" dirty="0">
                <a:latin typeface="Arial" panose="020B0604020202020204" pitchFamily="34" charset="0"/>
                <a:cs typeface="Arial" panose="020B0604020202020204" pitchFamily="34" charset="0"/>
              </a:rPr>
              <a:t>et </a:t>
            </a:r>
            <a:r>
              <a:rPr lang="fr-FR" sz="2400" i="0" u="none" strike="noStrike" baseline="0" dirty="0">
                <a:latin typeface="Arial" panose="020B0604020202020204" pitchFamily="34" charset="0"/>
                <a:cs typeface="Arial" panose="020B0604020202020204" pitchFamily="34" charset="0"/>
              </a:rPr>
              <a:t>dans l’ensemble, des systèmes GFP qui peinent à produire des résultats </a:t>
            </a:r>
            <a:endParaRPr lang="fr-BE"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8E78F06-F551-BBDE-1E70-F1F531E6277F}"/>
              </a:ext>
            </a:extLst>
          </p:cNvPr>
          <p:cNvPicPr>
            <a:picLocks noChangeAspect="1"/>
          </p:cNvPicPr>
          <p:nvPr/>
        </p:nvPicPr>
        <p:blipFill>
          <a:blip r:embed="rId4"/>
          <a:stretch>
            <a:fillRect/>
          </a:stretch>
        </p:blipFill>
        <p:spPr>
          <a:xfrm>
            <a:off x="3700817" y="0"/>
            <a:ext cx="8491183" cy="6858000"/>
          </a:xfrm>
          <a:prstGeom prst="rect">
            <a:avLst/>
          </a:prstGeom>
        </p:spPr>
      </p:pic>
    </p:spTree>
    <p:extLst>
      <p:ext uri="{BB962C8B-B14F-4D97-AF65-F5344CB8AC3E}">
        <p14:creationId xmlns:p14="http://schemas.microsoft.com/office/powerpoint/2010/main" val="121730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3A24-6620-5FF6-D220-8D28A853F4BD}"/>
              </a:ext>
            </a:extLst>
          </p:cNvPr>
          <p:cNvSpPr>
            <a:spLocks noGrp="1"/>
          </p:cNvSpPr>
          <p:nvPr>
            <p:ph type="title"/>
          </p:nvPr>
        </p:nvSpPr>
        <p:spPr>
          <a:xfrm>
            <a:off x="221672" y="578"/>
            <a:ext cx="11848369" cy="1102596"/>
          </a:xfrm>
        </p:spPr>
        <p:txBody>
          <a:bodyPr>
            <a:normAutofit/>
          </a:bodyPr>
          <a:lstStyle/>
          <a:p>
            <a:r>
              <a:rPr lang="fr-BE" sz="3600" dirty="0">
                <a:latin typeface="Arial" panose="020B0604020202020204" pitchFamily="34" charset="0"/>
                <a:cs typeface="Arial" panose="020B0604020202020204" pitchFamily="34" charset="0"/>
              </a:rPr>
              <a:t>Des performances PEFA montrant de légers progrès</a:t>
            </a:r>
          </a:p>
        </p:txBody>
      </p:sp>
      <p:pic>
        <p:nvPicPr>
          <p:cNvPr id="8" name="Picture 7">
            <a:extLst>
              <a:ext uri="{FF2B5EF4-FFF2-40B4-BE49-F238E27FC236}">
                <a16:creationId xmlns:a16="http://schemas.microsoft.com/office/drawing/2014/main" id="{F2D1F38D-BAC4-307C-C8E9-BECE5676AD45}"/>
              </a:ext>
            </a:extLst>
          </p:cNvPr>
          <p:cNvPicPr>
            <a:picLocks noChangeAspect="1"/>
          </p:cNvPicPr>
          <p:nvPr/>
        </p:nvPicPr>
        <p:blipFill>
          <a:blip r:embed="rId4"/>
          <a:stretch>
            <a:fillRect/>
          </a:stretch>
        </p:blipFill>
        <p:spPr>
          <a:xfrm>
            <a:off x="1819284" y="1103174"/>
            <a:ext cx="10250757" cy="5574717"/>
          </a:xfrm>
          <a:prstGeom prst="rect">
            <a:avLst/>
          </a:prstGeom>
        </p:spPr>
      </p:pic>
      <p:sp>
        <p:nvSpPr>
          <p:cNvPr id="9" name="TextBox 8">
            <a:extLst>
              <a:ext uri="{FF2B5EF4-FFF2-40B4-BE49-F238E27FC236}">
                <a16:creationId xmlns:a16="http://schemas.microsoft.com/office/drawing/2014/main" id="{7C56B276-7EA5-DBB9-99EF-B5A475534257}"/>
              </a:ext>
            </a:extLst>
          </p:cNvPr>
          <p:cNvSpPr txBox="1"/>
          <p:nvPr/>
        </p:nvSpPr>
        <p:spPr>
          <a:xfrm>
            <a:off x="9298987" y="5459369"/>
            <a:ext cx="3061855" cy="1200329"/>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Amélioration du </a:t>
            </a:r>
            <a:r>
              <a:rPr lang="fr-BE" dirty="0" err="1">
                <a:latin typeface="Arial" panose="020B0604020202020204" pitchFamily="34" charset="0"/>
                <a:cs typeface="Arial" panose="020B0604020202020204" pitchFamily="34" charset="0"/>
              </a:rPr>
              <a:t>policy</a:t>
            </a:r>
            <a:r>
              <a:rPr lang="fr-BE" dirty="0">
                <a:latin typeface="Arial" panose="020B0604020202020204" pitchFamily="34" charset="0"/>
                <a:cs typeface="Arial" panose="020B0604020202020204" pitchFamily="34" charset="0"/>
              </a:rPr>
              <a:t> </a:t>
            </a:r>
            <a:r>
              <a:rPr lang="fr-BE" dirty="0" err="1">
                <a:latin typeface="Arial" panose="020B0604020202020204" pitchFamily="34" charset="0"/>
                <a:cs typeface="Arial" panose="020B0604020202020204" pitchFamily="34" charset="0"/>
              </a:rPr>
              <a:t>based</a:t>
            </a:r>
            <a:r>
              <a:rPr lang="fr-BE" dirty="0">
                <a:latin typeface="Arial" panose="020B0604020202020204" pitchFamily="34" charset="0"/>
                <a:cs typeface="Arial" panose="020B0604020202020204" pitchFamily="34" charset="0"/>
              </a:rPr>
              <a:t> </a:t>
            </a:r>
            <a:r>
              <a:rPr lang="fr-BE" dirty="0" err="1">
                <a:latin typeface="Arial" panose="020B0604020202020204" pitchFamily="34" charset="0"/>
                <a:cs typeface="Arial" panose="020B0604020202020204" pitchFamily="34" charset="0"/>
              </a:rPr>
              <a:t>budgeting</a:t>
            </a:r>
            <a:r>
              <a:rPr lang="fr-BE" dirty="0">
                <a:latin typeface="Arial" panose="020B0604020202020204" pitchFamily="34" charset="0"/>
                <a:cs typeface="Arial" panose="020B0604020202020204" pitchFamily="34" charset="0"/>
              </a:rPr>
              <a:t> mais cadrage à MT toujours faible</a:t>
            </a:r>
          </a:p>
        </p:txBody>
      </p:sp>
      <p:sp>
        <p:nvSpPr>
          <p:cNvPr id="10" name="TextBox 9">
            <a:extLst>
              <a:ext uri="{FF2B5EF4-FFF2-40B4-BE49-F238E27FC236}">
                <a16:creationId xmlns:a16="http://schemas.microsoft.com/office/drawing/2014/main" id="{D50D87ED-09BA-31FF-1F59-3871BF1978BE}"/>
              </a:ext>
            </a:extLst>
          </p:cNvPr>
          <p:cNvSpPr txBox="1"/>
          <p:nvPr/>
        </p:nvSpPr>
        <p:spPr>
          <a:xfrm>
            <a:off x="488456" y="3553512"/>
            <a:ext cx="3701751" cy="923330"/>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Légers progrès sur les marchés publics mais restent un enjeu majeur des réformes</a:t>
            </a:r>
          </a:p>
        </p:txBody>
      </p:sp>
      <p:cxnSp>
        <p:nvCxnSpPr>
          <p:cNvPr id="15" name="Straight Arrow Connector 14">
            <a:extLst>
              <a:ext uri="{FF2B5EF4-FFF2-40B4-BE49-F238E27FC236}">
                <a16:creationId xmlns:a16="http://schemas.microsoft.com/office/drawing/2014/main" id="{D2817F61-8CA9-74D0-91C1-31661D6B19C0}"/>
              </a:ext>
            </a:extLst>
          </p:cNvPr>
          <p:cNvCxnSpPr>
            <a:cxnSpLocks/>
            <a:endCxn id="9" idx="1"/>
          </p:cNvCxnSpPr>
          <p:nvPr/>
        </p:nvCxnSpPr>
        <p:spPr>
          <a:xfrm>
            <a:off x="8049491" y="5943600"/>
            <a:ext cx="1249496" cy="11593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E0D6335-5E1F-CE43-2958-C08945043881}"/>
              </a:ext>
            </a:extLst>
          </p:cNvPr>
          <p:cNvCxnSpPr>
            <a:cxnSpLocks/>
          </p:cNvCxnSpPr>
          <p:nvPr/>
        </p:nvCxnSpPr>
        <p:spPr>
          <a:xfrm flipH="1">
            <a:off x="4158637" y="3975033"/>
            <a:ext cx="55190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5328C11-04E8-04B4-B8BB-D5286AC5391A}"/>
              </a:ext>
            </a:extLst>
          </p:cNvPr>
          <p:cNvSpPr txBox="1"/>
          <p:nvPr/>
        </p:nvSpPr>
        <p:spPr>
          <a:xfrm>
            <a:off x="1015865" y="943348"/>
            <a:ext cx="4886172" cy="646331"/>
          </a:xfrm>
          <a:prstGeom prst="rect">
            <a:avLst/>
          </a:prstGeom>
          <a:noFill/>
        </p:spPr>
        <p:txBody>
          <a:bodyPr wrap="square" rtlCol="0">
            <a:spAutoFit/>
          </a:bodyPr>
          <a:lstStyle/>
          <a:p>
            <a:r>
              <a:rPr lang="fr-BE" dirty="0">
                <a:latin typeface="Arial" panose="020B0604020202020204" pitchFamily="34" charset="0"/>
                <a:cs typeface="Arial" panose="020B0604020202020204" pitchFamily="34" charset="0"/>
              </a:rPr>
              <a:t>Meilleur </a:t>
            </a:r>
            <a:r>
              <a:rPr lang="fr-BE" dirty="0" err="1">
                <a:latin typeface="Arial" panose="020B0604020202020204" pitchFamily="34" charset="0"/>
                <a:cs typeface="Arial" panose="020B0604020202020204" pitchFamily="34" charset="0"/>
              </a:rPr>
              <a:t>reporting</a:t>
            </a:r>
            <a:r>
              <a:rPr lang="fr-BE" dirty="0">
                <a:latin typeface="Arial" panose="020B0604020202020204" pitchFamily="34" charset="0"/>
                <a:cs typeface="Arial" panose="020B0604020202020204" pitchFamily="34" charset="0"/>
              </a:rPr>
              <a:t> financier et renforcement du contrôle externe quoiqu’encore préoccupants </a:t>
            </a:r>
          </a:p>
        </p:txBody>
      </p:sp>
      <p:cxnSp>
        <p:nvCxnSpPr>
          <p:cNvPr id="24" name="Straight Arrow Connector 23">
            <a:extLst>
              <a:ext uri="{FF2B5EF4-FFF2-40B4-BE49-F238E27FC236}">
                <a16:creationId xmlns:a16="http://schemas.microsoft.com/office/drawing/2014/main" id="{ABC56390-5B4B-E965-FC83-C620CAAF0C7D}"/>
              </a:ext>
            </a:extLst>
          </p:cNvPr>
          <p:cNvCxnSpPr>
            <a:cxnSpLocks/>
          </p:cNvCxnSpPr>
          <p:nvPr/>
        </p:nvCxnSpPr>
        <p:spPr>
          <a:xfrm flipH="1" flipV="1">
            <a:off x="5444836" y="1440873"/>
            <a:ext cx="457201" cy="4258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61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C33E-66E1-46B0-8707-27672A8BD2DC}"/>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Des </a:t>
            </a:r>
            <a:r>
              <a:rPr lang="en-US" sz="3600" dirty="0" err="1">
                <a:latin typeface="Arial" panose="020B0604020202020204" pitchFamily="34" charset="0"/>
                <a:cs typeface="Arial" panose="020B0604020202020204" pitchFamily="34" charset="0"/>
              </a:rPr>
              <a:t>effets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freinés</a:t>
            </a:r>
            <a:r>
              <a:rPr lang="en-US" sz="3600" dirty="0">
                <a:latin typeface="Arial" panose="020B0604020202020204" pitchFamily="34" charset="0"/>
                <a:cs typeface="Arial" panose="020B0604020202020204" pitchFamily="34" charset="0"/>
              </a:rPr>
              <a:t> par des </a:t>
            </a:r>
            <a:r>
              <a:rPr lang="en-US" sz="3600" dirty="0" err="1">
                <a:latin typeface="Arial" panose="020B0604020202020204" pitchFamily="34" charset="0"/>
                <a:cs typeface="Arial" panose="020B0604020202020204" pitchFamily="34" charset="0"/>
              </a:rPr>
              <a:t>facteurs</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contextuels</a:t>
            </a:r>
            <a:r>
              <a:rPr lang="fr-BE" sz="3600" dirty="0">
                <a:latin typeface="Arial" panose="020B0604020202020204" pitchFamily="34" charset="0"/>
                <a:cs typeface="Arial" panose="020B0604020202020204" pitchFamily="34" charset="0"/>
              </a:rPr>
              <a:t> </a:t>
            </a:r>
          </a:p>
        </p:txBody>
      </p:sp>
      <p:sp>
        <p:nvSpPr>
          <p:cNvPr id="9" name="Content Placeholder 8">
            <a:extLst>
              <a:ext uri="{FF2B5EF4-FFF2-40B4-BE49-F238E27FC236}">
                <a16:creationId xmlns:a16="http://schemas.microsoft.com/office/drawing/2014/main" id="{03E3E02B-7F40-D37D-B1BC-9DA46E69C692}"/>
              </a:ext>
            </a:extLst>
          </p:cNvPr>
          <p:cNvSpPr>
            <a:spLocks noGrp="1"/>
          </p:cNvSpPr>
          <p:nvPr>
            <p:ph sz="half" idx="1"/>
          </p:nvPr>
        </p:nvSpPr>
        <p:spPr>
          <a:xfrm>
            <a:off x="838199" y="1825625"/>
            <a:ext cx="10515599" cy="4667250"/>
          </a:xfrm>
        </p:spPr>
        <p:txBody>
          <a:bodyPr>
            <a:normAutofit lnSpcReduction="10000"/>
          </a:bodyPr>
          <a:lstStyle/>
          <a:p>
            <a:r>
              <a:rPr lang="fr-BE" dirty="0">
                <a:latin typeface="Arial" panose="020B0604020202020204" pitchFamily="34" charset="0"/>
                <a:cs typeface="Arial" panose="020B0604020202020204" pitchFamily="34" charset="0"/>
              </a:rPr>
              <a:t>Des degrés d’engagement politique variables pour réformer ce cœur du système étatique</a:t>
            </a:r>
          </a:p>
          <a:p>
            <a:r>
              <a:rPr lang="fr-BE" dirty="0">
                <a:latin typeface="Arial" panose="020B0604020202020204" pitchFamily="34" charset="0"/>
                <a:cs typeface="Arial" panose="020B0604020202020204" pitchFamily="34" charset="0"/>
              </a:rPr>
              <a:t>Une lenteur des processus institutionnels, en proie à des intérêts particuliers qui résistent au changement</a:t>
            </a:r>
          </a:p>
          <a:p>
            <a:r>
              <a:rPr lang="fr-BE" dirty="0">
                <a:latin typeface="Arial" panose="020B0604020202020204" pitchFamily="34" charset="0"/>
                <a:cs typeface="Arial" panose="020B0604020202020204" pitchFamily="34" charset="0"/>
              </a:rPr>
              <a:t>Des capacités d’absorption étroites, freinées par les difficultés de réformes de l’administration publique </a:t>
            </a:r>
          </a:p>
          <a:p>
            <a:r>
              <a:rPr lang="fr-BE" dirty="0">
                <a:latin typeface="Arial" panose="020B0604020202020204" pitchFamily="34" charset="0"/>
                <a:cs typeface="Arial" panose="020B0604020202020204" pitchFamily="34" charset="0"/>
              </a:rPr>
              <a:t>Des moyens insuffisants pour piloter et coordonner les processus de réformes</a:t>
            </a:r>
          </a:p>
          <a:p>
            <a:r>
              <a:rPr lang="fr-BE" dirty="0">
                <a:latin typeface="Arial" panose="020B0604020202020204" pitchFamily="34" charset="0"/>
                <a:cs typeface="Arial" panose="020B0604020202020204" pitchFamily="34" charset="0"/>
              </a:rPr>
              <a:t>Des capacités financières affectées par une conjoncture internationale complexe, rendant difficile la mise en œuvre complète des réformes budgétaires</a:t>
            </a:r>
          </a:p>
        </p:txBody>
      </p:sp>
    </p:spTree>
    <p:extLst>
      <p:ext uri="{BB962C8B-B14F-4D97-AF65-F5344CB8AC3E}">
        <p14:creationId xmlns:p14="http://schemas.microsoft.com/office/powerpoint/2010/main" val="15932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1E4374F7FA642933064789316A0FA" ma:contentTypeVersion="12" ma:contentTypeDescription="Crée un document." ma:contentTypeScope="" ma:versionID="5687db217bb351719f062086f505204d">
  <xsd:schema xmlns:xsd="http://www.w3.org/2001/XMLSchema" xmlns:xs="http://www.w3.org/2001/XMLSchema" xmlns:p="http://schemas.microsoft.com/office/2006/metadata/properties" xmlns:ns2="f219ce5f-a9dd-406b-a3a9-d0a0181fa738" xmlns:ns3="d2edbe03-c775-44de-9622-3e57f61abc62" targetNamespace="http://schemas.microsoft.com/office/2006/metadata/properties" ma:root="true" ma:fieldsID="329f3753ede4a4feb91100137d3e7687" ns2:_="" ns3:_="">
    <xsd:import namespace="f219ce5f-a9dd-406b-a3a9-d0a0181fa738"/>
    <xsd:import namespace="d2edbe03-c775-44de-9622-3e57f61abc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9ce5f-a9dd-406b-a3a9-d0a0181fa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8dc2713-33f5-42c5-b883-addd9c8ec38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edbe03-c775-44de-9622-3e57f61abc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672b322-6fba-4c06-a3ea-f15c96e753a2}" ma:internalName="TaxCatchAll" ma:showField="CatchAllData" ma:web="d2edbe03-c775-44de-9622-3e57f61abc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024CEA-607C-4E6D-91BE-329E7177B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9ce5f-a9dd-406b-a3a9-d0a0181fa738"/>
    <ds:schemaRef ds:uri="d2edbe03-c775-44de-9622-3e57f61ab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F0D839-3290-454C-983F-829C6DB6AC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1242</TotalTime>
  <Words>2572</Words>
  <Application>Microsoft Macintosh PowerPoint</Application>
  <PresentationFormat>Widescreen</PresentationFormat>
  <Paragraphs>138</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Rounded MT Bold</vt:lpstr>
      <vt:lpstr>Calibri</vt:lpstr>
      <vt:lpstr>Calibri Light</vt:lpstr>
      <vt:lpstr>Lexend</vt:lpstr>
      <vt:lpstr>Times New Roman</vt:lpstr>
      <vt:lpstr>Wingdings</vt:lpstr>
      <vt:lpstr>Office Theme</vt:lpstr>
      <vt:lpstr>PowerPoint Presentation</vt:lpstr>
      <vt:lpstr>Agenda</vt:lpstr>
      <vt:lpstr>L’approche CMSB: un cadre stratégique lancé par l’UE en 2015 pour un changement de paradigme dans le soutien à la Gestion des Finances Publiques </vt:lpstr>
      <vt:lpstr>PowerPoint Presentation</vt:lpstr>
      <vt:lpstr>Plusieurs modalités : L’appui budgétaire comme incitant aux réformes Le renforcement de capacités des acteurs nationaux Les partenariats internationaux</vt:lpstr>
      <vt:lpstr>- Volet dépenses encore prédominant  - - Attention croissante aux recettes et aux dimensions transparence/ redevabilité</vt:lpstr>
      <vt:lpstr>PowerPoint Presentation</vt:lpstr>
      <vt:lpstr>Des performances PEFA montrant de légers progrès</vt:lpstr>
      <vt:lpstr>Des effets freinés par des facteurs contextuels </vt:lpstr>
      <vt:lpstr>Et par des limites propres à l’UE…</vt:lpstr>
      <vt:lpstr>Des enjeux clé pour les appuis de l’UE </vt:lpstr>
      <vt:lpstr>Et des priorités pour l’avenir </vt:lpstr>
      <vt:lpstr>Les rapports sont accessibles en ligne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8</cp:revision>
  <dcterms:created xsi:type="dcterms:W3CDTF">2023-11-05T21:43:48Z</dcterms:created>
  <dcterms:modified xsi:type="dcterms:W3CDTF">2023-11-15T15:29:33Z</dcterms:modified>
</cp:coreProperties>
</file>