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8"/>
  </p:notesMasterIdLst>
  <p:sldIdLst>
    <p:sldId id="639" r:id="rId4"/>
    <p:sldId id="2570" r:id="rId5"/>
    <p:sldId id="2605" r:id="rId6"/>
    <p:sldId id="2610" r:id="rId7"/>
    <p:sldId id="2606" r:id="rId8"/>
    <p:sldId id="2607" r:id="rId9"/>
    <p:sldId id="643" r:id="rId10"/>
    <p:sldId id="2603" r:id="rId11"/>
    <p:sldId id="2608" r:id="rId12"/>
    <p:sldId id="2612" r:id="rId13"/>
    <p:sldId id="2611" r:id="rId14"/>
    <p:sldId id="2613" r:id="rId15"/>
    <p:sldId id="2614" r:id="rId16"/>
    <p:sldId id="2601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in Memvuh" initials="AM" lastIdx="3" clrIdx="0">
    <p:extLst>
      <p:ext uri="{19B8F6BF-5375-455C-9EA6-DF929625EA0E}">
        <p15:presenceInfo xmlns:p15="http://schemas.microsoft.com/office/powerpoint/2012/main" userId="S::alain.memvuh@idi.no::d737ffea-9ea4-42fe-9ecd-a6e5f55f02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212C2-C141-48A6-8C65-00C8F5FC59A0}" v="190" dt="2023-11-23T11:50:22.504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1" autoAdjust="0"/>
    <p:restoredTop sz="96807" autoAdjust="0"/>
  </p:normalViewPr>
  <p:slideViewPr>
    <p:cSldViewPr snapToGrid="0">
      <p:cViewPr varScale="1">
        <p:scale>
          <a:sx n="127" d="100"/>
          <a:sy n="127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BC16E-BA4C-4756-BB59-2EDBCFA9A7B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5B99E7A-FCE4-42D2-B7A5-1E100BABA831}">
      <dgm:prSet phldrT="[Texte]" phldr="1"/>
      <dgm:spPr/>
      <dgm:t>
        <a:bodyPr/>
        <a:lstStyle/>
        <a:p>
          <a:endParaRPr lang="en-US" dirty="0"/>
        </a:p>
      </dgm:t>
    </dgm:pt>
    <dgm:pt modelId="{34E3B18D-2C0C-456F-8E0E-BFFDF3BB7470}" type="sibTrans" cxnId="{3A4010A4-087C-4EC9-B172-86CEFAFC69EC}">
      <dgm:prSet/>
      <dgm:spPr>
        <a:blipFill>
          <a:blip xmlns:r="http://schemas.openxmlformats.org/officeDocument/2006/relationships" r:embed="rId1"/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9111E9BC-B339-4B69-A15A-DCA52909CD62}" type="parTrans" cxnId="{3A4010A4-087C-4EC9-B172-86CEFAFC69EC}">
      <dgm:prSet/>
      <dgm:spPr/>
      <dgm:t>
        <a:bodyPr/>
        <a:lstStyle/>
        <a:p>
          <a:endParaRPr lang="en-US"/>
        </a:p>
      </dgm:t>
    </dgm:pt>
    <dgm:pt modelId="{EA68564D-6316-42DB-B710-9A5DE43B6F41}" type="pres">
      <dgm:prSet presAssocID="{1DFBC16E-BA4C-4756-BB59-2EDBCFA9A7BA}" presName="Name0" presStyleCnt="0">
        <dgm:presLayoutVars>
          <dgm:chMax val="7"/>
          <dgm:chPref val="7"/>
          <dgm:dir/>
        </dgm:presLayoutVars>
      </dgm:prSet>
      <dgm:spPr/>
    </dgm:pt>
    <dgm:pt modelId="{2151C5CB-1156-464D-A4B7-7C7B88DF178D}" type="pres">
      <dgm:prSet presAssocID="{1DFBC16E-BA4C-4756-BB59-2EDBCFA9A7BA}" presName="Name1" presStyleCnt="0"/>
      <dgm:spPr/>
    </dgm:pt>
    <dgm:pt modelId="{EB797FFA-5CC1-4A9B-B248-FA9B4BD2EC31}" type="pres">
      <dgm:prSet presAssocID="{34E3B18D-2C0C-456F-8E0E-BFFDF3BB7470}" presName="picture_1" presStyleCnt="0"/>
      <dgm:spPr/>
    </dgm:pt>
    <dgm:pt modelId="{830B5B9B-03D0-495F-8E8F-DDC1E08EA187}" type="pres">
      <dgm:prSet presAssocID="{34E3B18D-2C0C-456F-8E0E-BFFDF3BB7470}" presName="pictureRepeatNode" presStyleLbl="alignImgPlace1" presStyleIdx="0" presStyleCnt="1" custScaleX="200000" custScaleY="190880" custLinFactNeighborX="12037" custLinFactNeighborY="-2729"/>
      <dgm:spPr/>
    </dgm:pt>
    <dgm:pt modelId="{FF889A2F-0AAC-400A-AA97-7509EBF3F55D}" type="pres">
      <dgm:prSet presAssocID="{75B99E7A-FCE4-42D2-B7A5-1E100BABA831}" presName="text_1" presStyleLbl="node1" presStyleIdx="0" presStyleCnt="0">
        <dgm:presLayoutVars>
          <dgm:bulletEnabled val="1"/>
        </dgm:presLayoutVars>
      </dgm:prSet>
      <dgm:spPr/>
    </dgm:pt>
  </dgm:ptLst>
  <dgm:cxnLst>
    <dgm:cxn modelId="{EB31270E-CC4D-44F2-ACC4-2296FFA3785C}" type="presOf" srcId="{75B99E7A-FCE4-42D2-B7A5-1E100BABA831}" destId="{FF889A2F-0AAC-400A-AA97-7509EBF3F55D}" srcOrd="0" destOrd="0" presId="urn:microsoft.com/office/officeart/2008/layout/CircularPictureCallout"/>
    <dgm:cxn modelId="{3A4010A4-087C-4EC9-B172-86CEFAFC69EC}" srcId="{1DFBC16E-BA4C-4756-BB59-2EDBCFA9A7BA}" destId="{75B99E7A-FCE4-42D2-B7A5-1E100BABA831}" srcOrd="0" destOrd="0" parTransId="{9111E9BC-B339-4B69-A15A-DCA52909CD62}" sibTransId="{34E3B18D-2C0C-456F-8E0E-BFFDF3BB7470}"/>
    <dgm:cxn modelId="{D31578A7-0C1D-47DE-8F8C-C25E11CDFA01}" type="presOf" srcId="{1DFBC16E-BA4C-4756-BB59-2EDBCFA9A7BA}" destId="{EA68564D-6316-42DB-B710-9A5DE43B6F41}" srcOrd="0" destOrd="0" presId="urn:microsoft.com/office/officeart/2008/layout/CircularPictureCallout"/>
    <dgm:cxn modelId="{A12F8AC6-8126-46C6-81A7-2B6AD6F3449C}" type="presOf" srcId="{34E3B18D-2C0C-456F-8E0E-BFFDF3BB7470}" destId="{830B5B9B-03D0-495F-8E8F-DDC1E08EA187}" srcOrd="0" destOrd="0" presId="urn:microsoft.com/office/officeart/2008/layout/CircularPictureCallout"/>
    <dgm:cxn modelId="{83AE7F78-5545-4DA9-A9AC-96D21DA1D2A3}" type="presParOf" srcId="{EA68564D-6316-42DB-B710-9A5DE43B6F41}" destId="{2151C5CB-1156-464D-A4B7-7C7B88DF178D}" srcOrd="0" destOrd="0" presId="urn:microsoft.com/office/officeart/2008/layout/CircularPictureCallout"/>
    <dgm:cxn modelId="{4F8793D1-8F33-41C7-A91C-67FDF3838192}" type="presParOf" srcId="{2151C5CB-1156-464D-A4B7-7C7B88DF178D}" destId="{EB797FFA-5CC1-4A9B-B248-FA9B4BD2EC31}" srcOrd="0" destOrd="0" presId="urn:microsoft.com/office/officeart/2008/layout/CircularPictureCallout"/>
    <dgm:cxn modelId="{BAB0592F-666E-4D0C-A1FA-54EA06C620C1}" type="presParOf" srcId="{EB797FFA-5CC1-4A9B-B248-FA9B4BD2EC31}" destId="{830B5B9B-03D0-495F-8E8F-DDC1E08EA187}" srcOrd="0" destOrd="0" presId="urn:microsoft.com/office/officeart/2008/layout/CircularPictureCallout"/>
    <dgm:cxn modelId="{E9353442-92B3-49C8-A5C2-CED4E94FA606}" type="presParOf" srcId="{2151C5CB-1156-464D-A4B7-7C7B88DF178D}" destId="{FF889A2F-0AAC-400A-AA97-7509EBF3F55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B5B9B-03D0-495F-8E8F-DDC1E08EA187}">
      <dsp:nvSpPr>
        <dsp:cNvPr id="0" name=""/>
        <dsp:cNvSpPr/>
      </dsp:nvSpPr>
      <dsp:spPr>
        <a:xfrm>
          <a:off x="0" y="110465"/>
          <a:ext cx="5724524" cy="546348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89A2F-0AAC-400A-AA97-7509EBF3F55D}">
      <dsp:nvSpPr>
        <dsp:cNvPr id="0" name=""/>
        <dsp:cNvSpPr/>
      </dsp:nvSpPr>
      <dsp:spPr>
        <a:xfrm>
          <a:off x="1946338" y="3009050"/>
          <a:ext cx="1831848" cy="9445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/>
        </a:p>
      </dsp:txBody>
      <dsp:txXfrm>
        <a:off x="1946338" y="3009050"/>
        <a:ext cx="1831848" cy="944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E04D4-44CE-4A15-8207-5D577844CE76}" type="datetimeFigureOut">
              <a:rPr lang="nb-NO" smtClean="0"/>
              <a:t>23.11.2023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53F55-647D-4FD7-8C0A-7135A7EC43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03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439B-DECA-C840-8502-5994A3CE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459" y="2925762"/>
            <a:ext cx="6940062" cy="1006475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 Neue LT Pro 75" panose="020B0604020202020204" pitchFamily="34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0368C-E5E0-2B4A-BA57-B702DFCFE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59" y="4002149"/>
            <a:ext cx="6940062" cy="7355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15913-87F7-1948-AD7B-D41AF20F87C6}"/>
              </a:ext>
            </a:extLst>
          </p:cNvPr>
          <p:cNvSpPr txBox="1"/>
          <p:nvPr userDrawn="1"/>
        </p:nvSpPr>
        <p:spPr>
          <a:xfrm>
            <a:off x="1031631" y="6260123"/>
            <a:ext cx="6424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solidFill>
                  <a:srgbClr val="00548E"/>
                </a:solidFill>
                <a:latin typeface="Helvetica Neue LT Pro 75" panose="020B0604020202020204" pitchFamily="34" charset="77"/>
              </a:rPr>
              <a:t>Effective, accountable and inclusive Supreme Audit Institutions</a:t>
            </a:r>
          </a:p>
        </p:txBody>
      </p:sp>
    </p:spTree>
    <p:extLst>
      <p:ext uri="{BB962C8B-B14F-4D97-AF65-F5344CB8AC3E}">
        <p14:creationId xmlns:p14="http://schemas.microsoft.com/office/powerpoint/2010/main" val="219504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8D2E-A6F9-1048-BDD3-06F679286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271"/>
            <a:ext cx="8565292" cy="611059"/>
          </a:xfrm>
        </p:spPr>
        <p:txBody>
          <a:bodyPr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Helvetica Neue LT Pro 75" panose="020B0604020202020204" pitchFamily="34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FC47-CDA8-BA46-9298-8F48A0E3D9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13581"/>
            <a:ext cx="5809735" cy="435133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73B6E4-C839-C840-8EF1-178C9C4A27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89926"/>
            <a:ext cx="8281086" cy="611059"/>
          </a:xfrm>
        </p:spPr>
        <p:txBody>
          <a:bodyPr/>
          <a:lstStyle>
            <a:lvl1pPr marL="0" indent="0">
              <a:buNone/>
              <a:defRPr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2EC4CC0-3C47-F140-BB65-A8C99435ABE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976818" y="1913581"/>
            <a:ext cx="4675920" cy="43513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D4C1D1-F916-1543-824D-CDC9FAF5F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9538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E393DDD8-B1F7-3F4F-B99B-F57B5C50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4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41261C-B649-4C4A-B414-6A9FC3236D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113692"/>
            <a:ext cx="4261338" cy="420858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FF2212D-1017-534F-BEA5-27817E855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87551"/>
            <a:ext cx="4261338" cy="611059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0D25499-D591-2F4C-BB52-E58678F1E78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405926" y="1113692"/>
            <a:ext cx="2249243" cy="420858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4C440E3-E141-0448-AD36-0A52A497488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750541" y="1113692"/>
            <a:ext cx="3603258" cy="420858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725EE-5F93-5F41-93E0-660B86AC2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4387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A6F0F49A-1DA7-E344-A5C4-705BEB92E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4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41261C-B649-4C4A-B414-6A9FC3236D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113693"/>
            <a:ext cx="10310445" cy="438443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Pro 55 Roman" panose="020B0604020202020204" pitchFamily="34" charset="77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FF2212D-1017-534F-BEA5-27817E855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87551"/>
            <a:ext cx="5761892" cy="611059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3F8035-AAFB-DB4E-9916-47D7FCC42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4387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A6F0F49A-1DA7-E344-A5C4-705BEB92E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7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FF2212D-1017-534F-BEA5-27817E855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87551"/>
            <a:ext cx="5855676" cy="611059"/>
          </a:xfrm>
        </p:spPr>
        <p:txBody>
          <a:bodyPr>
            <a:noAutofit/>
          </a:bodyPr>
          <a:lstStyle>
            <a:lvl1pPr marL="0" indent="0">
              <a:buNone/>
              <a:defRPr sz="4400" b="1" i="0">
                <a:solidFill>
                  <a:srgbClr val="00548E"/>
                </a:solidFill>
                <a:latin typeface="Helvetica Neue LT Pro 75" panose="020B0604020202020204" pitchFamily="34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8A43983-D4A4-D24B-A6AC-68095B499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4387" y="63899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548E"/>
                </a:solidFill>
                <a:latin typeface="Helvetica Neue LT Pro 55 Roman" panose="020B0604020202020204" pitchFamily="34" charset="77"/>
              </a:defRPr>
            </a:lvl1pPr>
          </a:lstStyle>
          <a:p>
            <a:fld id="{A6F0F49A-1DA7-E344-A5C4-705BEB92E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6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53545E-108F-6649-ABA5-9126EB6D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AB508-D883-1849-BB8C-E7719FE88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B13B-C007-6244-8419-B4FF59F22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A455B-C7BE-E541-A5A8-736D6D8ADCB0}" type="datetime1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76A80-E472-0742-95CE-B6ADFC960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CF93F-0FFE-9E46-913E-BE6C8CB35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F49A-1DA7-E344-A5C4-705BEB92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ain.memvuh@idi.no" TargetMode="External"/><Relationship Id="rId4" Type="http://schemas.openxmlformats.org/officeDocument/2006/relationships/hyperlink" Target="http://www.idi.n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www.idi.no/en/3i-covid-1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3F4B65-6C25-3044-AE84-99CE4A91E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93732"/>
            <a:ext cx="7263829" cy="7355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latin typeface="+mj-lt"/>
              </a:rPr>
              <a:t>Conférence Internationale sur les Réfor</a:t>
            </a:r>
            <a:r>
              <a:rPr lang="fr-CA" dirty="0">
                <a:latin typeface="+mj-lt"/>
              </a:rPr>
              <a:t>mes des Finances Publiques </a:t>
            </a:r>
            <a:endParaRPr lang="en-US" dirty="0">
              <a:latin typeface="+mj-lt"/>
            </a:endParaRPr>
          </a:p>
          <a:p>
            <a:pPr algn="l"/>
            <a:r>
              <a:rPr lang="fr-CA" dirty="0">
                <a:latin typeface="+mj-lt"/>
              </a:rPr>
              <a:t>Abidjan, Côte d’Ivoire, 20</a:t>
            </a:r>
            <a:r>
              <a:rPr lang="nb-NO" dirty="0">
                <a:latin typeface="+mj-lt"/>
              </a:rPr>
              <a:t>-23 Novembre 2023</a:t>
            </a:r>
            <a:endParaRPr lang="en-US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5DDF9B-A56B-422A-948F-5BD343FD6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81363"/>
            <a:ext cx="7991475" cy="121410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accent4"/>
                </a:solidFill>
                <a:latin typeface="Abadi" panose="020B0604020104020204" pitchFamily="34" charset="0"/>
              </a:rPr>
              <a:t> </a:t>
            </a:r>
            <a:br>
              <a:rPr lang="en-US" sz="3200" dirty="0">
                <a:solidFill>
                  <a:schemeClr val="accent4"/>
                </a:solidFill>
                <a:latin typeface="Abadi" panose="020B0604020104020204" pitchFamily="34" charset="0"/>
              </a:rPr>
            </a:br>
            <a:br>
              <a:rPr lang="en-US" sz="3200" dirty="0">
                <a:solidFill>
                  <a:schemeClr val="accent4"/>
                </a:solidFill>
                <a:latin typeface="Abadi" panose="020B0604020104020204" pitchFamily="34" charset="0"/>
              </a:rPr>
            </a:br>
            <a:br>
              <a:rPr lang="en-US" sz="3200" dirty="0">
                <a:solidFill>
                  <a:schemeClr val="accent4"/>
                </a:solidFill>
                <a:latin typeface="Abadi" panose="020B0604020104020204" pitchFamily="34" charset="0"/>
              </a:rPr>
            </a:br>
            <a:br>
              <a:rPr lang="en-US" sz="3200" dirty="0">
                <a:solidFill>
                  <a:schemeClr val="accent4"/>
                </a:solidFill>
                <a:latin typeface="Abadi" panose="020B0604020104020204" pitchFamily="34" charset="0"/>
              </a:rPr>
            </a:br>
            <a:br>
              <a:rPr lang="en-US" sz="3200" dirty="0">
                <a:solidFill>
                  <a:schemeClr val="accent4"/>
                </a:solidFill>
                <a:latin typeface="Abadi" panose="020B0604020104020204" pitchFamily="34" charset="0"/>
              </a:rPr>
            </a:br>
            <a:br>
              <a:rPr lang="en-US" sz="3200" dirty="0">
                <a:solidFill>
                  <a:schemeClr val="accent4"/>
                </a:solidFill>
                <a:latin typeface="Abadi" panose="020B0604020104020204" pitchFamily="34" charset="0"/>
              </a:rPr>
            </a:br>
            <a:r>
              <a:rPr lang="en-US" sz="2500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 LT Pro 55 Roman"/>
              </a:rPr>
              <a:t>D</a:t>
            </a:r>
            <a:r>
              <a:rPr lang="fr-FR" sz="2500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 LT Pro 55 Roman"/>
              </a:rPr>
              <a:t>é</a:t>
            </a:r>
            <a:r>
              <a:rPr lang="en-US" sz="2500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 LT Pro 55 Roman"/>
              </a:rPr>
              <a:t>velopper les capacités des ISC pour optimiser leur contribution </a:t>
            </a:r>
            <a:r>
              <a:rPr lang="fr-CA" sz="2500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 LT Pro 55 Roman"/>
              </a:rPr>
              <a:t>à l’atteinte des ODD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162980-C4B6-0766-1CB4-20D5CF5CDCE5}"/>
              </a:ext>
            </a:extLst>
          </p:cNvPr>
          <p:cNvSpPr txBox="1"/>
          <p:nvPr/>
        </p:nvSpPr>
        <p:spPr>
          <a:xfrm>
            <a:off x="-1" y="4775805"/>
            <a:ext cx="6172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sz="1600" i="1" dirty="0">
                <a:solidFill>
                  <a:schemeClr val="bg1"/>
                </a:solidFill>
              </a:rPr>
              <a:t>Alain Memvuh, Senior Manager SAI Governance 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0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41679"/>
            <a:ext cx="10583488" cy="409956"/>
          </a:xfrm>
        </p:spPr>
        <p:txBody>
          <a:bodyPr/>
          <a:lstStyle/>
          <a:p>
            <a:pPr algn="ctr"/>
            <a:br>
              <a:rPr lang="en-US" sz="2400" dirty="0"/>
            </a:br>
            <a:r>
              <a:rPr lang="en-US" sz="19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Exemples d’initiatives de renforcement des capacités des ISC pour la contribution à la réalisation des ODD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0015FB-5814-8E58-B45D-C65F75ED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98" y="1127016"/>
            <a:ext cx="3241401" cy="1943775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5450DB5-4927-A709-E267-EAF5479A4C5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4300" y="4536459"/>
            <a:ext cx="2933700" cy="160716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074" name="Picture 2" descr="Modèle d’audit des ODD de l’IDI (ISAM)">
            <a:extLst>
              <a:ext uri="{FF2B5EF4-FFF2-40B4-BE49-F238E27FC236}">
                <a16:creationId xmlns:a16="http://schemas.microsoft.com/office/drawing/2014/main" id="{04F61347-75D1-C8C6-74A5-70911B15B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4" y="1127016"/>
            <a:ext cx="2076450" cy="29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2F4F599-4447-758E-FDC1-56449B69E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925" y="1127016"/>
            <a:ext cx="4038600" cy="275899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7A4B03E-6095-859B-1148-D54BB03F1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699" y="3218775"/>
            <a:ext cx="3241400" cy="20866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99F2CAB-049D-D106-30E5-1ECEABAA13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8" y="3967391"/>
            <a:ext cx="6168759" cy="28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7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271"/>
            <a:ext cx="10112569" cy="570836"/>
          </a:xfrm>
        </p:spPr>
        <p:txBody>
          <a:bodyPr/>
          <a:lstStyle/>
          <a:p>
            <a:pPr algn="ctr"/>
            <a:br>
              <a:rPr lang="en-US" sz="2400" dirty="0"/>
            </a:br>
            <a:r>
              <a:rPr lang="fr-C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Appui bilatéral aux ISC </a:t>
            </a:r>
            <a:r>
              <a:rPr lang="nb-NO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une approche durable pour les ISC dont les environnements présentent le plus de défis </a:t>
            </a:r>
            <a:br>
              <a:rPr lang="fr-CA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D13600-7508-312E-3159-129B9FD75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9" y="1120459"/>
            <a:ext cx="5141216" cy="811350"/>
          </a:xfrm>
          <a:prstGeom prst="rect">
            <a:avLst/>
          </a:prstGeom>
        </p:spPr>
      </p:pic>
      <p:pic>
        <p:nvPicPr>
          <p:cNvPr id="2050" name="Picture 2" descr="Signing ceremony with representatives from IDI, CREFIAF, and SAI Madagascar">
            <a:extLst>
              <a:ext uri="{FF2B5EF4-FFF2-40B4-BE49-F238E27FC236}">
                <a16:creationId xmlns:a16="http://schemas.microsoft.com/office/drawing/2014/main" id="{4801CC7D-943F-05E6-B3D4-CC8750E4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23" y="4985305"/>
            <a:ext cx="1769377" cy="17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C886BB4C-FE7F-EF6B-640D-C1AA9DD9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19" y="2241020"/>
            <a:ext cx="1811572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n stratégique 2020-2024 cover">
            <a:extLst>
              <a:ext uri="{FF2B5EF4-FFF2-40B4-BE49-F238E27FC236}">
                <a16:creationId xmlns:a16="http://schemas.microsoft.com/office/drawing/2014/main" id="{46C9FDD2-541D-B1B7-B5EF-3358A162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8" y="2241021"/>
            <a:ext cx="1811573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AI DR Congo staff">
            <a:extLst>
              <a:ext uri="{FF2B5EF4-FFF2-40B4-BE49-F238E27FC236}">
                <a16:creationId xmlns:a16="http://schemas.microsoft.com/office/drawing/2014/main" id="{6FDBC6BE-B24B-EAD3-38CB-BA771E89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63" y="5035946"/>
            <a:ext cx="2836763" cy="16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">
            <a:extLst>
              <a:ext uri="{FF2B5EF4-FFF2-40B4-BE49-F238E27FC236}">
                <a16:creationId xmlns:a16="http://schemas.microsoft.com/office/drawing/2014/main" id="{195EA93D-4B18-9851-137B-4B72E65F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39" y="2241019"/>
            <a:ext cx="1811573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dC du Togo : Plan Stratégique 2021-25">
            <a:extLst>
              <a:ext uri="{FF2B5EF4-FFF2-40B4-BE49-F238E27FC236}">
                <a16:creationId xmlns:a16="http://schemas.microsoft.com/office/drawing/2014/main" id="{12FFB9CF-EB1F-5D7D-66B2-6B507F57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41" y="2241018"/>
            <a:ext cx="1902848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09B1880-EB63-4A35-B8BF-916DB7046C93}"/>
              </a:ext>
            </a:extLst>
          </p:cNvPr>
          <p:cNvSpPr txBox="1"/>
          <p:nvPr/>
        </p:nvSpPr>
        <p:spPr>
          <a:xfrm>
            <a:off x="7835289" y="2236357"/>
            <a:ext cx="43930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Guin</a:t>
            </a:r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ée</a:t>
            </a:r>
            <a:r>
              <a:rPr lang="fr-CA" sz="1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Madagascar, RDC, Togo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Basé sur des plans stratégiques élaborés avec l’appui de l’IDI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Appui intégral couvrant les besoins dans l’ensemble des domaines fonctionnels des ISC 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 des ISC paires disposant de l’expertise ou de l’experience dans les domaines vis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5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99457"/>
            <a:ext cx="10287000" cy="748393"/>
          </a:xfrm>
        </p:spPr>
        <p:txBody>
          <a:bodyPr/>
          <a:lstStyle/>
          <a:p>
            <a:r>
              <a:rPr lang="nb-NO" sz="3200" dirty="0">
                <a:solidFill>
                  <a:schemeClr val="accent2"/>
                </a:solidFill>
                <a:latin typeface="+mn-lt"/>
              </a:rPr>
              <a:t>Facteurs clés de réussite </a:t>
            </a:r>
            <a:r>
              <a:rPr lang="nb-NO" sz="3200">
                <a:solidFill>
                  <a:schemeClr val="accent2"/>
                </a:solidFill>
                <a:latin typeface="+mn-lt"/>
              </a:rPr>
              <a:t>(suite) </a:t>
            </a:r>
            <a:r>
              <a:rPr lang="fr-CA" sz="3200" dirty="0">
                <a:solidFill>
                  <a:schemeClr val="accent2"/>
                </a:solidFill>
                <a:latin typeface="+mn-lt"/>
              </a:rPr>
              <a:t> </a:t>
            </a:r>
            <a:endParaRPr lang="en-U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F219352-9D96-CD05-92B5-4B214CFFA363}"/>
              </a:ext>
            </a:extLst>
          </p:cNvPr>
          <p:cNvSpPr txBox="1"/>
          <p:nvPr/>
        </p:nvSpPr>
        <p:spPr>
          <a:xfrm>
            <a:off x="323850" y="173593"/>
            <a:ext cx="1028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Bonnes pratiques pour une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urabilité </a:t>
            </a:r>
            <a:r>
              <a:rPr lang="fr-CA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de l’appui au renforcement des capacités des ISC </a:t>
            </a:r>
            <a:r>
              <a:rPr lang="nb-NO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BC824E-50E5-551B-A817-6A9D79BBC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95499"/>
            <a:ext cx="5819775" cy="40719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BFEF00-60C2-B1B8-FE96-50632E092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052636"/>
            <a:ext cx="609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99457"/>
            <a:ext cx="10287000" cy="748393"/>
          </a:xfrm>
        </p:spPr>
        <p:txBody>
          <a:bodyPr/>
          <a:lstStyle/>
          <a:p>
            <a:r>
              <a:rPr lang="nb-NO" sz="3200" dirty="0">
                <a:solidFill>
                  <a:schemeClr val="accent2"/>
                </a:solidFill>
                <a:latin typeface="+mn-lt"/>
              </a:rPr>
              <a:t>Facteurs clés de réussite </a:t>
            </a:r>
            <a:r>
              <a:rPr lang="fr-CA" sz="3200" dirty="0">
                <a:solidFill>
                  <a:schemeClr val="accent2"/>
                </a:solidFill>
                <a:latin typeface="+mn-lt"/>
              </a:rPr>
              <a:t> </a:t>
            </a:r>
            <a:endParaRPr lang="en-U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F219352-9D96-CD05-92B5-4B214CFFA363}"/>
              </a:ext>
            </a:extLst>
          </p:cNvPr>
          <p:cNvSpPr txBox="1"/>
          <p:nvPr/>
        </p:nvSpPr>
        <p:spPr>
          <a:xfrm>
            <a:off x="323850" y="173593"/>
            <a:ext cx="1028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Bonnes pratiques pour une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urabilité </a:t>
            </a:r>
            <a:r>
              <a:rPr lang="fr-CA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de l’appui au renforcement des capacités des ISC </a:t>
            </a:r>
            <a:r>
              <a:rPr lang="nb-NO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B20462-6942-CFD4-5B0B-50CD51FD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32903"/>
            <a:ext cx="11887200" cy="37719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A75155-F0B5-1C00-7C3C-9FB9CFAC7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17627"/>
            <a:ext cx="10287000" cy="3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0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A40691-0E0A-2A8A-EA8A-A254893D0FE6}"/>
              </a:ext>
            </a:extLst>
          </p:cNvPr>
          <p:cNvSpPr txBox="1">
            <a:spLocks/>
          </p:cNvSpPr>
          <p:nvPr/>
        </p:nvSpPr>
        <p:spPr>
          <a:xfrm>
            <a:off x="246580" y="1093207"/>
            <a:ext cx="9400674" cy="61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Helvetica Neue LT Pro 75" panose="020B0604020202020204" pitchFamily="34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E732226-B5F4-0C62-A704-F3FD077B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075"/>
            <a:ext cx="3164619" cy="4312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605879-2FEE-B3CD-533A-859A56B6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3958424" cy="5393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E8AEAC1-DA63-E36E-7B74-04149811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4475"/>
            <a:ext cx="4117450" cy="4312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0BB4C5-E873-D7D4-E198-394BA6694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86851"/>
            <a:ext cx="6077571" cy="7334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C4D87E-D51E-35DF-E9D1-C5E03DDA5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3" y="1056569"/>
            <a:ext cx="6077571" cy="73342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9193C44-F409-FC9E-ED51-23382B552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7" y="1067823"/>
            <a:ext cx="6077571" cy="7334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FD09F93-245A-B6B5-1F5C-D3CDD6DC38B1}"/>
              </a:ext>
            </a:extLst>
          </p:cNvPr>
          <p:cNvSpPr txBox="1"/>
          <p:nvPr/>
        </p:nvSpPr>
        <p:spPr>
          <a:xfrm>
            <a:off x="1981200" y="3363377"/>
            <a:ext cx="75284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algn="ctr">
              <a:buSzPts val="1400"/>
            </a:pPr>
            <a:r>
              <a:rPr lang="fr-CA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Merci de votre attention! 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51BA22B-0CDE-28B7-F75E-A078B3D8CD4B}"/>
              </a:ext>
            </a:extLst>
          </p:cNvPr>
          <p:cNvSpPr txBox="1"/>
          <p:nvPr/>
        </p:nvSpPr>
        <p:spPr>
          <a:xfrm>
            <a:off x="1828800" y="1629199"/>
            <a:ext cx="75342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algn="ctr">
              <a:buSzPts val="1400"/>
            </a:pPr>
            <a:r>
              <a:rPr lang="nb-NO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www.idi.no</a:t>
            </a:r>
            <a:endParaRPr lang="nb-NO" sz="4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algn="ctr">
              <a:buSzPts val="1400"/>
            </a:pPr>
            <a:r>
              <a:rPr lang="nb-NO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alain.memvuh</a:t>
            </a:r>
            <a:r>
              <a:rPr lang="fr-CA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@idi.no</a:t>
            </a:r>
            <a:endParaRPr lang="fr-CA" sz="4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algn="ctr">
              <a:buSzPts val="1400"/>
            </a:pPr>
            <a:endParaRPr lang="nb-NO" sz="4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algn="ctr">
              <a:buSzPts val="1400"/>
            </a:pPr>
            <a:endParaRPr lang="nb-NO" sz="4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algn="ctr">
              <a:buSzPts val="1400"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9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253019"/>
            <a:ext cx="9400674" cy="611059"/>
          </a:xfrm>
        </p:spPr>
        <p:txBody>
          <a:bodyPr/>
          <a:lstStyle/>
          <a:p>
            <a:r>
              <a:rPr lang="en-US" sz="2800" dirty="0"/>
              <a:t>Points de la</a:t>
            </a:r>
            <a:r>
              <a:rPr lang="fr-CA" sz="2800" dirty="0"/>
              <a:t> communication</a:t>
            </a:r>
            <a:r>
              <a:rPr lang="en-US" sz="28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888741E9-CF69-CE88-9E12-4174C955CC38}"/>
              </a:ext>
            </a:extLst>
          </p:cNvPr>
          <p:cNvSpPr txBox="1"/>
          <p:nvPr/>
        </p:nvSpPr>
        <p:spPr>
          <a:xfrm>
            <a:off x="419100" y="1891019"/>
            <a:ext cx="11944350" cy="2668059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474113" marR="218172" indent="-457200">
              <a:lnSpc>
                <a:spcPct val="150000"/>
              </a:lnSpc>
              <a:spcBef>
                <a:spcPts val="133"/>
              </a:spcBef>
              <a:buFont typeface="+mj-lt"/>
              <a:buAutoNum type="arabicPeriod"/>
            </a:pPr>
            <a:endParaRPr lang="fr-CA" sz="2300" spc="20" dirty="0">
              <a:solidFill>
                <a:srgbClr val="00558F"/>
              </a:solidFill>
              <a:latin typeface="Calibri"/>
              <a:cs typeface="Calibri"/>
            </a:endParaRPr>
          </a:p>
          <a:p>
            <a:pPr marL="474113" marR="218172" indent="-457200">
              <a:lnSpc>
                <a:spcPct val="150000"/>
              </a:lnSpc>
              <a:spcBef>
                <a:spcPts val="133"/>
              </a:spcBef>
              <a:buFont typeface="+mj-lt"/>
              <a:buAutoNum type="arabicPeriod"/>
            </a:pPr>
            <a:r>
              <a:rPr lang="fr-CA" sz="2300" spc="20" dirty="0">
                <a:solidFill>
                  <a:srgbClr val="00558F"/>
                </a:solidFill>
                <a:latin typeface="Calibri"/>
                <a:cs typeface="Calibri"/>
              </a:rPr>
              <a:t>La durabilité au cœur des priorités, des approches et du cadre d’intervention de l’IDI </a:t>
            </a:r>
          </a:p>
          <a:p>
            <a:pPr marL="474113" marR="218172" indent="-457200">
              <a:lnSpc>
                <a:spcPct val="150000"/>
              </a:lnSpc>
              <a:spcBef>
                <a:spcPts val="133"/>
              </a:spcBef>
              <a:buFont typeface="+mj-lt"/>
              <a:buAutoNum type="arabicPeriod"/>
            </a:pPr>
            <a:r>
              <a:rPr lang="fr-CA" sz="2300" spc="20" dirty="0">
                <a:solidFill>
                  <a:srgbClr val="00558F"/>
                </a:solidFill>
                <a:latin typeface="Calibri"/>
                <a:cs typeface="Calibri"/>
              </a:rPr>
              <a:t>Exemples d’appui aux ISC pour une contribution optimale </a:t>
            </a:r>
            <a:r>
              <a:rPr lang="fr-FR" sz="2300" spc="20" dirty="0">
                <a:solidFill>
                  <a:srgbClr val="00558F"/>
                </a:solidFill>
                <a:latin typeface="Calibri"/>
                <a:cs typeface="Calibri"/>
              </a:rPr>
              <a:t>à</a:t>
            </a:r>
            <a:r>
              <a:rPr lang="fr-CA" sz="2300" spc="20" dirty="0">
                <a:solidFill>
                  <a:srgbClr val="00558F"/>
                </a:solidFill>
                <a:latin typeface="Calibri"/>
                <a:cs typeface="Calibri"/>
              </a:rPr>
              <a:t> la réalisation des ODD</a:t>
            </a:r>
          </a:p>
          <a:p>
            <a:pPr marL="474113" marR="218172" indent="-457200">
              <a:lnSpc>
                <a:spcPct val="150000"/>
              </a:lnSpc>
              <a:spcBef>
                <a:spcPts val="133"/>
              </a:spcBef>
              <a:buFont typeface="+mj-lt"/>
              <a:buAutoNum type="arabicPeriod"/>
            </a:pPr>
            <a:r>
              <a:rPr lang="fr-CA" sz="2300" spc="20" dirty="0">
                <a:solidFill>
                  <a:srgbClr val="00558F"/>
                </a:solidFill>
                <a:latin typeface="Calibri"/>
                <a:cs typeface="Calibri"/>
              </a:rPr>
              <a:t>Facteurs de réussite et bonnes pratiques pour une durabilité </a:t>
            </a:r>
            <a:r>
              <a:rPr lang="fr-CA" sz="2300" spc="20">
                <a:solidFill>
                  <a:srgbClr val="00558F"/>
                </a:solidFill>
                <a:latin typeface="Calibri"/>
                <a:cs typeface="Calibri"/>
              </a:rPr>
              <a:t>des appuis </a:t>
            </a:r>
            <a:endParaRPr lang="fr-CA" sz="2300" spc="20" dirty="0">
              <a:solidFill>
                <a:srgbClr val="00558F"/>
              </a:solidFill>
              <a:latin typeface="Calibri"/>
              <a:cs typeface="Calibri"/>
            </a:endParaRPr>
          </a:p>
          <a:p>
            <a:pPr marL="474113" marR="218172" indent="-457200">
              <a:lnSpc>
                <a:spcPct val="150000"/>
              </a:lnSpc>
              <a:spcBef>
                <a:spcPts val="133"/>
              </a:spcBef>
              <a:buFont typeface="+mj-lt"/>
              <a:buAutoNum type="arabicPeriod"/>
            </a:pPr>
            <a:endParaRPr lang="fr-CA" sz="2300" spc="20" dirty="0">
              <a:solidFill>
                <a:srgbClr val="00558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31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6251BD-4094-9D2A-4405-A249920E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266271"/>
            <a:ext cx="9992294" cy="611059"/>
          </a:xfrm>
        </p:spPr>
        <p:txBody>
          <a:bodyPr/>
          <a:lstStyle/>
          <a:p>
            <a:r>
              <a:rPr lang="fr-FR" sz="2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Structure régionale de l’INTOSAI </a:t>
            </a:r>
            <a:r>
              <a:rPr lang="nb-NO" sz="2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(rappel) </a:t>
            </a:r>
            <a:r>
              <a:rPr lang="fr-FR" sz="2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fr-CA" sz="2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sz="2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4ABE3A-B031-2A31-1E8E-ACC3B03F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040"/>
            <a:ext cx="7458075" cy="590296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81B758F-67AF-756C-A6F9-48BD86495A25}"/>
              </a:ext>
            </a:extLst>
          </p:cNvPr>
          <p:cNvSpPr txBox="1"/>
          <p:nvPr/>
        </p:nvSpPr>
        <p:spPr>
          <a:xfrm>
            <a:off x="7562850" y="2644170"/>
            <a:ext cx="45434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>
              <a:buSzPts val="1400"/>
            </a:pPr>
            <a:r>
              <a:rPr lang="fr-CA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ISC des zones CEMAC et UEMOA (regroupées au sein du CREFIAF)  représentent 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12 % des ISC de l</a:t>
            </a:r>
            <a:r>
              <a:rPr lang="fr-CA" sz="2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’INTOSAI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1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0" y="256806"/>
            <a:ext cx="9849987" cy="611059"/>
          </a:xfrm>
        </p:spPr>
        <p:txBody>
          <a:bodyPr/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Vision et principes de l’ISC pour des ISC durablement performantes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D9AFF5-F79E-7E11-E366-E71C85E2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70825"/>
            <a:ext cx="2971801" cy="58871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DD90E6-4367-676B-7C5F-082DFF2A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754" y="967257"/>
            <a:ext cx="4305300" cy="31289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080FBF1-96E9-A411-D810-CDB1ED51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054" y="1120815"/>
            <a:ext cx="3301512" cy="2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391622-B9C8-3448-B417-671075E18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06" y="4068354"/>
            <a:ext cx="4102670" cy="27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283C571-6CA3-EE47-CEE2-1984592F4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076" y="3351229"/>
            <a:ext cx="3383490" cy="350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2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3358"/>
            <a:ext cx="10182224" cy="611059"/>
          </a:xfrm>
        </p:spPr>
        <p:txBody>
          <a:bodyPr/>
          <a:lstStyle/>
          <a:p>
            <a:pPr algn="ctr"/>
            <a:r>
              <a:rPr lang="en-US" sz="2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Un cadre de gestion stratégique pour une approche dur</a:t>
            </a:r>
            <a:r>
              <a:rPr lang="fr-CA" sz="2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able de l’appui aux ISC  </a:t>
            </a:r>
            <a:r>
              <a:rPr lang="en-US" sz="23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17F608-3CC7-00E4-B125-E27C62CE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377"/>
            <a:ext cx="9542412" cy="585062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239FF4-2476-0174-C726-80CF54945AA4}"/>
              </a:ext>
            </a:extLst>
          </p:cNvPr>
          <p:cNvSpPr txBox="1"/>
          <p:nvPr/>
        </p:nvSpPr>
        <p:spPr>
          <a:xfrm>
            <a:off x="9353637" y="2998767"/>
            <a:ext cx="283836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Cadre de référence pour déterminer les besoins des ISC</a:t>
            </a: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sur le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Cadre de Mesure de Perfor</a:t>
            </a:r>
            <a:r>
              <a:rPr lang="fr-CA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mance des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</a:t>
            </a:r>
            <a:r>
              <a:rPr lang="nb-NO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(SAI PMF)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endParaRPr lang="fr-CA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endParaRPr lang="fr-CA" dirty="0">
              <a:solidFill>
                <a:schemeClr val="tx2">
                  <a:lumMod val="50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342900">
              <a:buSzPts val="1400"/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7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8" y="293358"/>
            <a:ext cx="9400674" cy="61105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La durabilit</a:t>
            </a:r>
            <a:r>
              <a:rPr lang="fr-F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é </a:t>
            </a:r>
            <a:r>
              <a:rPr lang="nb-NO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au coeur des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priorit</a:t>
            </a:r>
            <a:r>
              <a:rPr lang="fr-FR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é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 stratégiques de l’IDI 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b-NO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(2024 – 2029)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0C2B0F-C46C-A7C0-3C45-DDECB1618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550"/>
            <a:ext cx="980710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0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2657"/>
            <a:ext cx="10772775" cy="611059"/>
          </a:xfrm>
        </p:spPr>
        <p:txBody>
          <a:bodyPr/>
          <a:lstStyle/>
          <a:p>
            <a:pPr algn="ctr"/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Les axes de travail </a:t>
            </a:r>
            <a:r>
              <a:rPr lang="fr-CA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</a:t>
            </a:r>
            <a:r>
              <a:rPr lang="nb-NO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 LT Pro 75"/>
              </a:rPr>
              <a:t>d</a:t>
            </a:r>
            <a:r>
              <a:rPr lang="fr-CA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Helvetica Neue LT Pro 75"/>
              </a:rPr>
              <a:t>omaines d'intervention pour améliorer durablement la performance des ISC 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07777F-7551-4B8E-A18D-1A20238A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" y="1715392"/>
            <a:ext cx="1778914" cy="8008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52B789-9E60-4575-9CF0-38E1C5724349}"/>
              </a:ext>
            </a:extLst>
          </p:cNvPr>
          <p:cNvSpPr/>
          <p:nvPr/>
        </p:nvSpPr>
        <p:spPr>
          <a:xfrm>
            <a:off x="183943" y="2540397"/>
            <a:ext cx="1778914" cy="27337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Plaidoyer mondial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Appui </a:t>
            </a:r>
            <a:r>
              <a:rPr lang="nb-NO" sz="1400" dirty="0"/>
              <a:t>- </a:t>
            </a:r>
            <a:r>
              <a:rPr lang="en-US" sz="1400" dirty="0"/>
              <a:t>pays ciblé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Parten</a:t>
            </a:r>
            <a:r>
              <a:rPr lang="fr-CA" sz="1400" dirty="0"/>
              <a:t>ariats</a:t>
            </a:r>
            <a:r>
              <a:rPr lang="en-US" sz="1400" dirty="0"/>
              <a:t> efficaces et engagement des parties prenantes pour l’independence des ISC</a:t>
            </a:r>
            <a:endParaRPr lang="en-US" sz="1600" dirty="0"/>
          </a:p>
          <a:p>
            <a:pPr lvl="0"/>
            <a:endParaRPr lang="nb-NO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7805B-230A-492E-BD6B-8569F38DE9AE}"/>
              </a:ext>
            </a:extLst>
          </p:cNvPr>
          <p:cNvSpPr/>
          <p:nvPr/>
        </p:nvSpPr>
        <p:spPr>
          <a:xfrm>
            <a:off x="2100447" y="2540398"/>
            <a:ext cx="1778914" cy="27337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Gestion Strategique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Gestion organisationnelle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Leadership &amp; Résilience</a:t>
            </a:r>
            <a:endParaRPr lang="nb-NO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F884641-706F-4B01-B8DE-45EA15C9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33" y="1719525"/>
            <a:ext cx="1947997" cy="7256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B67179-AA2B-42FA-B47C-4AA6FCCFE37B}"/>
              </a:ext>
            </a:extLst>
          </p:cNvPr>
          <p:cNvSpPr/>
          <p:nvPr/>
        </p:nvSpPr>
        <p:spPr>
          <a:xfrm>
            <a:off x="4013947" y="2580829"/>
            <a:ext cx="1947997" cy="26933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endParaRPr lang="en-GB" sz="16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1400" dirty="0"/>
              <a:t>Détermination des besoins en matière de mise en œuvre des ISSAI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1400" dirty="0"/>
              <a:t>Faciliter l’appui à la mise en œuvre des ISSAI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1400" dirty="0"/>
              <a:t>Appui à la gestion de la qualite des activités d’audit </a:t>
            </a:r>
            <a:endParaRPr lang="nb-NO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A83FB9-0C7D-4014-8483-C1E492CEB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62467"/>
            <a:ext cx="1843361" cy="723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47B04E-2A93-4B75-B7F1-BE4CFF6027E8}"/>
              </a:ext>
            </a:extLst>
          </p:cNvPr>
          <p:cNvSpPr/>
          <p:nvPr/>
        </p:nvSpPr>
        <p:spPr>
          <a:xfrm>
            <a:off x="6109026" y="2532361"/>
            <a:ext cx="1790125" cy="279030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F</a:t>
            </a:r>
            <a:r>
              <a:rPr lang="fr-CA" sz="1400" dirty="0"/>
              <a:t>avoriser l’innovation dans les pratiques d’audit et de formation professionnelle</a:t>
            </a:r>
            <a:endParaRPr lang="nb-NO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Batir sur les progress </a:t>
            </a:r>
            <a:r>
              <a:rPr lang="en-GB" sz="1400" dirty="0" err="1"/>
              <a:t>technologiques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1400" dirty="0"/>
              <a:t>Faciliter l’impact des audit des ISC</a:t>
            </a:r>
            <a:endParaRPr lang="en-US" sz="1400" b="1" dirty="0"/>
          </a:p>
        </p:txBody>
      </p:sp>
      <p:pic>
        <p:nvPicPr>
          <p:cNvPr id="18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8CC05E-D0AF-45E8-9E0A-DCCB553A4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51" y="1773972"/>
            <a:ext cx="1947997" cy="7807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DA01AC-4EF4-4E55-9491-C9EB8CEF8EB3}"/>
              </a:ext>
            </a:extLst>
          </p:cNvPr>
          <p:cNvSpPr/>
          <p:nvPr/>
        </p:nvSpPr>
        <p:spPr>
          <a:xfrm>
            <a:off x="8068139" y="2543218"/>
            <a:ext cx="1743889" cy="279030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Appui d’ensemble </a:t>
            </a:r>
            <a:r>
              <a:rPr lang="nb-NO" sz="1400"/>
              <a:t>(tous les domaines)</a:t>
            </a:r>
            <a:endParaRPr lang="en-US" sz="140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Long terme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/>
              <a:t>Cible les ISC évoluant dans des contextes difficiles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lvl="0"/>
            <a:endParaRPr lang="en-US" sz="1600"/>
          </a:p>
          <a:p>
            <a:pPr lvl="0"/>
            <a:endParaRPr lang="nb-NO" sz="16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B964AC-D07A-48A5-A457-C7BFD9459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9438" y="1933591"/>
            <a:ext cx="1419225" cy="4385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92EBA4-D7A3-4AD4-835D-75E405E0F551}"/>
              </a:ext>
            </a:extLst>
          </p:cNvPr>
          <p:cNvSpPr/>
          <p:nvPr/>
        </p:nvSpPr>
        <p:spPr>
          <a:xfrm>
            <a:off x="9946614" y="2554723"/>
            <a:ext cx="1706124" cy="2784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</a:t>
            </a:r>
            <a:r>
              <a:rPr lang="fr-CA" sz="1400" dirty="0" err="1"/>
              <a:t>artenariats</a:t>
            </a:r>
            <a:r>
              <a:rPr lang="fr-CA" sz="1400" dirty="0"/>
              <a:t> stratégiques</a:t>
            </a:r>
            <a:r>
              <a:rPr lang="en-GB" sz="1400" dirty="0"/>
              <a:t> et </a:t>
            </a:r>
            <a:r>
              <a:rPr lang="en-GB" sz="1400" dirty="0" err="1"/>
              <a:t>renforcés</a:t>
            </a:r>
            <a:r>
              <a:rPr lang="en-GB" sz="1400" dirty="0"/>
              <a:t> (spéci</a:t>
            </a:r>
            <a:r>
              <a:rPr lang="fr-CA" sz="1400" dirty="0"/>
              <a:t>alement </a:t>
            </a:r>
            <a:r>
              <a:rPr lang="en-GB" sz="1400" dirty="0"/>
              <a:t>Régions INTOSAI) </a:t>
            </a: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Mesurer et suivre l</a:t>
            </a:r>
            <a:r>
              <a:rPr lang="fr-CA" sz="1400" dirty="0"/>
              <a:t>a Performance mondiale des ISC au fil des années 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10B0E2-AB4C-41BD-A1E6-4DC05FFBB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1528" y="1929746"/>
            <a:ext cx="1632438" cy="5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2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6251BD-4094-9D2A-4405-A249920E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266271"/>
            <a:ext cx="9992294" cy="611059"/>
          </a:xfrm>
        </p:spPr>
        <p:txBody>
          <a:bodyPr/>
          <a:lstStyle/>
          <a:p>
            <a:r>
              <a:rPr lang="fr-CA" sz="2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Mod</a:t>
            </a:r>
            <a:r>
              <a:rPr lang="fr-FR" sz="2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è</a:t>
            </a:r>
            <a:r>
              <a:rPr lang="fr-CA" sz="2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 d’intervention de l’IDI - une approche durable</a:t>
            </a:r>
            <a:endParaRPr lang="en-US" sz="2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15C620-A22F-84C7-0DF9-905162A48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976696"/>
            <a:ext cx="7896225" cy="57711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E14A672-F771-3476-F24E-68DF478EC37C}"/>
              </a:ext>
            </a:extLst>
          </p:cNvPr>
          <p:cNvSpPr txBox="1"/>
          <p:nvPr/>
        </p:nvSpPr>
        <p:spPr>
          <a:xfrm>
            <a:off x="-125579" y="2284120"/>
            <a:ext cx="322295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342900">
              <a:buSzPts val="1400"/>
              <a:buFont typeface="Courier New" panose="02070309020205020404" pitchFamily="49" charset="0"/>
              <a:buChar char="o"/>
            </a:pPr>
            <a:r>
              <a:rPr lang="fr-CA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Appui à 4 échelons</a:t>
            </a:r>
            <a:r>
              <a:rPr lang="nb-NO" sz="2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028700" lvl="1" indent="-342900">
              <a:buSzPts val="1400"/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Mondial</a:t>
            </a:r>
          </a:p>
          <a:p>
            <a:pPr marL="1028700" lvl="1" indent="-342900">
              <a:buSzPts val="1400"/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Régional</a:t>
            </a:r>
          </a:p>
          <a:p>
            <a:pPr marL="1028700" lvl="1" indent="-342900">
              <a:buSzPts val="1400"/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Appui ciblé ISC</a:t>
            </a:r>
          </a:p>
          <a:p>
            <a:pPr marL="1028700" lvl="1" indent="-342900">
              <a:buSzPts val="1400"/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Bilatéral holistique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2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9814D-E4FF-B14C-80EF-01A45FF4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13" y="257531"/>
            <a:ext cx="9400674" cy="611059"/>
          </a:xfrm>
        </p:spPr>
        <p:txBody>
          <a:bodyPr/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Durabilité de l’appui aux ISC par l’implication des partenaires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DF8-8C96-1344-943F-0A80D796D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3DDD8-B1F7-3F4F-B99B-F57B5C50961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DB4F23C3-74C1-64C9-06DF-4F46092B6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108831"/>
              </p:ext>
            </p:extLst>
          </p:nvPr>
        </p:nvGraphicFramePr>
        <p:xfrm>
          <a:off x="5793225" y="1133475"/>
          <a:ext cx="5724525" cy="584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01EC2A0-6362-6857-D35F-0B0575FCE4CA}"/>
              </a:ext>
            </a:extLst>
          </p:cNvPr>
          <p:cNvSpPr txBox="1"/>
          <p:nvPr/>
        </p:nvSpPr>
        <p:spPr>
          <a:xfrm>
            <a:off x="-134488" y="1643271"/>
            <a:ext cx="592771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342900">
              <a:buSzPts val="1400"/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ISC font partie d’un </a:t>
            </a:r>
            <a:r>
              <a:rPr lang="fr-CA" sz="2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écosystème de reddition des comptes </a:t>
            </a:r>
          </a:p>
          <a:p>
            <a:pPr marL="571500" lvl="0" indent="-342900">
              <a:buSzPts val="1400"/>
              <a:buFont typeface="Arial" panose="020B0604020202020204" pitchFamily="34" charset="0"/>
              <a:buChar char="•"/>
            </a:pP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 acteurs avec des rôles et responsabilit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</a:p>
          <a:p>
            <a:pPr marL="571500" lvl="0" indent="-342900">
              <a:buSzPts val="1400"/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Prise en compte de cette diversité d</a:t>
            </a: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’acteurs </a:t>
            </a:r>
            <a:r>
              <a:rPr lang="fr-FR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interventions de l</a:t>
            </a:r>
            <a:r>
              <a:rPr lang="fr-CA" sz="2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’IDI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4890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F78FC21D799488F975137B819CBDC" ma:contentTypeVersion="17" ma:contentTypeDescription="Crée un document." ma:contentTypeScope="" ma:versionID="713c52634bf8eb27ee026e1cfdd7c6f9">
  <xsd:schema xmlns:xsd="http://www.w3.org/2001/XMLSchema" xmlns:xs="http://www.w3.org/2001/XMLSchema" xmlns:p="http://schemas.microsoft.com/office/2006/metadata/properties" xmlns:ns2="859c20c7-4590-4989-b88e-9d9dea2d9605" xmlns:ns3="69aa5d7c-00d2-4169-a71f-3223121a889b" targetNamespace="http://schemas.microsoft.com/office/2006/metadata/properties" ma:root="true" ma:fieldsID="0292df97b0f2311b88b5a1663289a0d6" ns2:_="" ns3:_="">
    <xsd:import namespace="859c20c7-4590-4989-b88e-9d9dea2d9605"/>
    <xsd:import namespace="69aa5d7c-00d2-4169-a71f-3223121a88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c20c7-4590-4989-b88e-9d9dea2d9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134f2bee-6a0a-406a-a8c6-7640a9ae8c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a5d7c-00d2-4169-a71f-3223121a889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babffbf-317c-4803-ac94-7d60b5f8eed2}" ma:internalName="TaxCatchAll" ma:showField="CatchAllData" ma:web="69aa5d7c-00d2-4169-a71f-3223121a88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6D49FF-DC96-4C0D-A6E8-8C69B0AE3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9c20c7-4590-4989-b88e-9d9dea2d9605"/>
    <ds:schemaRef ds:uri="69aa5d7c-00d2-4169-a71f-3223121a88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6B19E0-C1B5-45C8-907E-124D0F21A2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7134</TotalTime>
  <Words>534</Words>
  <Application>Microsoft Macintosh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Courier New</vt:lpstr>
      <vt:lpstr>Helvetica Neue LT Pro 55 Roman</vt:lpstr>
      <vt:lpstr>Helvetica Neue LT Pro 75</vt:lpstr>
      <vt:lpstr>3_Office Theme</vt:lpstr>
      <vt:lpstr>       Développer les capacités des ISC pour optimiser leur contribution à l’atteinte des ODD </vt:lpstr>
      <vt:lpstr>Points de la communication </vt:lpstr>
      <vt:lpstr>Structure régionale de l’INTOSAI (rappel)   </vt:lpstr>
      <vt:lpstr>Vision et principes de l’ISC pour des ISC durablement performantes   </vt:lpstr>
      <vt:lpstr>Un cadre de gestion stratégique pour une approche durable de l’appui aux ISC    </vt:lpstr>
      <vt:lpstr>La durabilité au coeur des  priorités stratégiques de l’IDI  (2024 – 2029)   </vt:lpstr>
      <vt:lpstr> Les axes de travail - domaines d'intervention pour améliorer durablement la performance des ISC </vt:lpstr>
      <vt:lpstr>Modèle d’intervention de l’IDI - une approche durable</vt:lpstr>
      <vt:lpstr>Durabilité de l’appui aux ISC par l’implication des partenaires   </vt:lpstr>
      <vt:lpstr> Exemples d’initiatives de renforcement des capacités des ISC pour la contribution à la réalisation des ODD </vt:lpstr>
      <vt:lpstr> Appui bilatéral aux ISC – une approche durable pour les ISC dont les environnements présentent le plus de défis  </vt:lpstr>
      <vt:lpstr>Facteurs clés de réussite (suite)  </vt:lpstr>
      <vt:lpstr>Facteurs clés de réussite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IDI’s approach to support HRM in SAIs &amp; the TOGETHER  Initiative</dc:title>
  <dc:creator>Alain Memvuh</dc:creator>
  <cp:lastModifiedBy>Jerome Dendura</cp:lastModifiedBy>
  <cp:revision>20</cp:revision>
  <dcterms:created xsi:type="dcterms:W3CDTF">2022-09-23T02:33:40Z</dcterms:created>
  <dcterms:modified xsi:type="dcterms:W3CDTF">2023-11-23T11:57:02Z</dcterms:modified>
</cp:coreProperties>
</file>