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576" r:id="rId3"/>
    <p:sldId id="260" r:id="rId4"/>
    <p:sldId id="581" r:id="rId5"/>
    <p:sldId id="577" r:id="rId6"/>
    <p:sldId id="580" r:id="rId7"/>
    <p:sldId id="578" r:id="rId8"/>
    <p:sldId id="579"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8"/>
    <p:restoredTop sz="94643"/>
  </p:normalViewPr>
  <p:slideViewPr>
    <p:cSldViewPr snapToGrid="0">
      <p:cViewPr varScale="1">
        <p:scale>
          <a:sx n="120" d="100"/>
          <a:sy n="120"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11/14/23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11/14/23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economie.gouv.sn/fr/articles/22-02-2021/lassemblee-nationale-adopte-une-nouvelle-loi-sur-les-contrats-de-partenariat"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ppp.gov.mr/wp-content/uploads/2021/11/d%C3%A9cret-n%C2%B0-2021-115-DU-30-Application-loi-relative-au-PPP.pdf"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lext.so/dcDSt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2888065328"/>
              </p:ext>
            </p:extLst>
          </p:nvPr>
        </p:nvGraphicFramePr>
        <p:xfrm>
          <a:off x="1000897" y="719665"/>
          <a:ext cx="10256108" cy="283779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3</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Optimisation des dépenses publiques</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Réformes des PPP et maîtrise des risques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84665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latin typeface="Arial" panose="020B0604020202020204" pitchFamily="34" charset="0"/>
                <a:ea typeface="Calibri" panose="020F0502020204030204" pitchFamily="34" charset="0"/>
                <a:cs typeface="Arial" panose="020B0604020202020204" pitchFamily="34" charset="0"/>
              </a:rPr>
              <a:t>Sur les</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réformes des PPP et la maîtrise des risques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Côte d’Ivoire – Sénégal – Guinée- Mauritanie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1250681" y="5812765"/>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Jean-Philippe NADAL – Expert MP et PPP – Projet FORCE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id="{4B7106EA-ADEE-0D61-18D8-141741B96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67" y="5916574"/>
            <a:ext cx="2144376" cy="669423"/>
          </a:xfrm>
          <a:prstGeom prst="rect">
            <a:avLst/>
          </a:prstGeom>
        </p:spPr>
      </p:pic>
      <p:pic>
        <p:nvPicPr>
          <p:cNvPr id="3" name="Image 2">
            <a:extLst>
              <a:ext uri="{FF2B5EF4-FFF2-40B4-BE49-F238E27FC236}">
                <a16:creationId xmlns:a16="http://schemas.microsoft.com/office/drawing/2014/main" id="{F34B3422-7FFD-1778-9C7D-DA13BE291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676" y="6042780"/>
            <a:ext cx="1155057" cy="591350"/>
          </a:xfrm>
          <a:prstGeom prst="rect">
            <a:avLst/>
          </a:prstGeom>
        </p:spPr>
      </p:pic>
      <p:pic>
        <p:nvPicPr>
          <p:cNvPr id="4" name="Image 3" descr="AFD_embleme_horizontale_designation_RVB">
            <a:extLst>
              <a:ext uri="{FF2B5EF4-FFF2-40B4-BE49-F238E27FC236}">
                <a16:creationId xmlns:a16="http://schemas.microsoft.com/office/drawing/2014/main" id="{857AA000-898E-7138-F7E3-ADA71736CCD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5676" y="5536294"/>
            <a:ext cx="1010256" cy="400110"/>
          </a:xfrm>
          <a:prstGeom prst="rect">
            <a:avLst/>
          </a:prstGeom>
          <a:noFill/>
          <a:ln>
            <a:noFill/>
          </a:ln>
        </p:spPr>
      </p:pic>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216543" y="1226434"/>
            <a:ext cx="5891742" cy="4015216"/>
          </a:xfrm>
          <a:prstGeom prst="rect">
            <a:avLst/>
          </a:prstGeom>
        </p:spPr>
      </p:pic>
      <p:sp>
        <p:nvSpPr>
          <p:cNvPr id="10" name="Rectangle 9"/>
          <p:cNvSpPr/>
          <p:nvPr/>
        </p:nvSpPr>
        <p:spPr>
          <a:xfrm>
            <a:off x="8278173" y="0"/>
            <a:ext cx="3913827" cy="6858000"/>
          </a:xfrm>
          <a:prstGeom prst="rect">
            <a:avLst/>
          </a:prstGeom>
          <a:solidFill>
            <a:srgbClr val="B8DEC3"/>
          </a:solidFill>
          <a:ln>
            <a:solidFill>
              <a:srgbClr val="B8DE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ctrTitle"/>
          </p:nvPr>
        </p:nvSpPr>
        <p:spPr>
          <a:xfrm>
            <a:off x="38507" y="278896"/>
            <a:ext cx="8087261" cy="3150104"/>
          </a:xfrm>
          <a:ln>
            <a:noFill/>
          </a:ln>
        </p:spPr>
        <p:txBody>
          <a:bodyPr>
            <a:normAutofit/>
          </a:bodyPr>
          <a:lstStyle/>
          <a:p>
            <a:r>
              <a:rPr lang="fr-FR" sz="6600" b="1" dirty="0">
                <a:solidFill>
                  <a:srgbClr val="3093BC"/>
                </a:solidFill>
                <a:latin typeface="+mn-lt"/>
              </a:rPr>
              <a:t>F O R CE</a:t>
            </a:r>
            <a:br>
              <a:rPr lang="fr-FR" sz="3600" b="1" dirty="0">
                <a:solidFill>
                  <a:srgbClr val="3093BC"/>
                </a:solidFill>
                <a:latin typeface="+mn-lt"/>
              </a:rPr>
            </a:br>
            <a:r>
              <a:rPr lang="fr-FR" sz="2400" b="1" dirty="0">
                <a:solidFill>
                  <a:srgbClr val="3093BC"/>
                </a:solidFill>
                <a:latin typeface="+mn-lt"/>
              </a:rPr>
              <a:t>assistance technique en gouvernance financière</a:t>
            </a:r>
            <a:br>
              <a:rPr lang="fr-FR" sz="3100" b="1" dirty="0">
                <a:solidFill>
                  <a:srgbClr val="3093BC"/>
                </a:solidFill>
                <a:latin typeface="+mn-lt"/>
              </a:rPr>
            </a:br>
            <a:r>
              <a:rPr lang="fr-FR" sz="2400" i="1" dirty="0">
                <a:solidFill>
                  <a:srgbClr val="3093BC"/>
                </a:solidFill>
                <a:latin typeface="+mn-lt"/>
              </a:rPr>
              <a:t>sur requête des autorités compétentes  </a:t>
            </a:r>
            <a:br>
              <a:rPr lang="fr-FR" sz="2400" i="1" dirty="0">
                <a:solidFill>
                  <a:srgbClr val="3093BC"/>
                </a:solidFill>
                <a:latin typeface="+mn-lt"/>
              </a:rPr>
            </a:br>
            <a:r>
              <a:rPr lang="fr-FR" sz="2400" i="1" dirty="0">
                <a:solidFill>
                  <a:srgbClr val="3093BC"/>
                </a:solidFill>
                <a:latin typeface="+mn-lt"/>
              </a:rPr>
              <a:t>à votre agence AFD et force@expertisefrance.fr</a:t>
            </a:r>
            <a:r>
              <a:rPr lang="fr-FR" sz="2800" dirty="0">
                <a:solidFill>
                  <a:srgbClr val="3093BC"/>
                </a:solidFill>
                <a:latin typeface="+mn-lt"/>
              </a:rPr>
              <a:t> </a:t>
            </a:r>
            <a:br>
              <a:rPr lang="fr-FR" sz="3600" dirty="0">
                <a:solidFill>
                  <a:srgbClr val="3093BC"/>
                </a:solidFill>
                <a:latin typeface="+mn-lt"/>
              </a:rPr>
            </a:br>
            <a:r>
              <a:rPr lang="fr-FR" sz="3600" b="1" dirty="0">
                <a:solidFill>
                  <a:srgbClr val="3093BC"/>
                </a:solidFill>
                <a:latin typeface="+mn-lt"/>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4825" y="5785755"/>
            <a:ext cx="2353061" cy="734569"/>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43" y="5733929"/>
            <a:ext cx="1880152" cy="962574"/>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7237" y="5500110"/>
            <a:ext cx="652273" cy="1078994"/>
          </a:xfrm>
          <a:prstGeom prst="rect">
            <a:avLst/>
          </a:prstGeom>
        </p:spPr>
      </p:pic>
      <p:cxnSp>
        <p:nvCxnSpPr>
          <p:cNvPr id="15" name="Connecteur droit 14"/>
          <p:cNvCxnSpPr/>
          <p:nvPr/>
        </p:nvCxnSpPr>
        <p:spPr>
          <a:xfrm flipV="1">
            <a:off x="11423374" y="0"/>
            <a:ext cx="1" cy="53141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descr="AFD_embleme_horizontale_designation_RVB"/>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164" y="5772472"/>
            <a:ext cx="1958308" cy="806632"/>
          </a:xfrm>
          <a:prstGeom prst="rect">
            <a:avLst/>
          </a:prstGeom>
          <a:noFill/>
          <a:ln>
            <a:noFill/>
          </a:ln>
        </p:spPr>
      </p:pic>
      <p:sp>
        <p:nvSpPr>
          <p:cNvPr id="14" name="AutoShape 10" descr="1662719462876">
            <a:extLst>
              <a:ext uri="{FF2B5EF4-FFF2-40B4-BE49-F238E27FC236}">
                <a16:creationId xmlns:a16="http://schemas.microsoft.com/office/drawing/2014/main" id="{719E7755-E1D8-325C-61CE-2F33000B171F}"/>
              </a:ext>
            </a:extLst>
          </p:cNvPr>
          <p:cNvSpPr>
            <a:spLocks noGrp="1" noChangeAspect="1" noChangeArrowheads="1"/>
          </p:cNvSpPr>
          <p:nvPr>
            <p:ph type="subTitle" idx="1"/>
          </p:nvPr>
        </p:nvSpPr>
        <p:spPr bwMode="auto">
          <a:xfrm>
            <a:off x="151948" y="3382511"/>
            <a:ext cx="7767638" cy="2562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a:solidFill>
                  <a:srgbClr val="002060"/>
                </a:solidFill>
                <a:latin typeface="Calibri" panose="020F0502020204030204"/>
              </a:rPr>
              <a:t>Jean-Philippe NADAL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strike="noStrike" kern="1200" cap="none" spc="0" normalizeH="0" baseline="0" noProof="0" dirty="0">
                <a:ln>
                  <a:noFill/>
                </a:ln>
                <a:solidFill>
                  <a:srgbClr val="002060"/>
                </a:solidFill>
                <a:effectLst/>
                <a:uLnTx/>
                <a:uFillTx/>
                <a:latin typeface="Calibri" panose="020F0502020204030204"/>
                <a:ea typeface="+mn-ea"/>
                <a:cs typeface="+mn-cs"/>
              </a:rPr>
              <a:t>Expert Marchés Publics et PPP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2000" b="1" dirty="0">
              <a:solidFill>
                <a:srgbClr val="002060"/>
              </a:solidFill>
              <a:latin typeface="Calibri" panose="020F0502020204030204"/>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000" b="1" i="0" strike="noStrike" kern="1200" cap="none" spc="0" normalizeH="0" baseline="0" noProof="0" dirty="0" err="1">
                <a:ln>
                  <a:noFill/>
                </a:ln>
                <a:solidFill>
                  <a:srgbClr val="002060"/>
                </a:solidFill>
                <a:effectLst/>
                <a:uLnTx/>
                <a:uFillTx/>
                <a:latin typeface="Calibri" panose="020F0502020204030204"/>
                <a:ea typeface="+mn-ea"/>
                <a:cs typeface="+mn-cs"/>
              </a:rPr>
              <a:t>jean-philippe.nadal@expertise</a:t>
            </a:r>
            <a:r>
              <a:rPr lang="fr-FR" sz="2000" b="1" dirty="0">
                <a:solidFill>
                  <a:srgbClr val="002060"/>
                </a:solidFill>
                <a:latin typeface="Calibri" panose="020F0502020204030204"/>
              </a:rPr>
              <a:t>f</a:t>
            </a:r>
            <a:r>
              <a:rPr kumimoji="0" lang="fr-FR" sz="2000" b="1" i="0" strike="noStrike" kern="1200" cap="none" spc="0" normalizeH="0" baseline="0" noProof="0" dirty="0">
                <a:ln>
                  <a:noFill/>
                </a:ln>
                <a:solidFill>
                  <a:srgbClr val="002060"/>
                </a:solidFill>
                <a:effectLst/>
                <a:uLnTx/>
                <a:uFillTx/>
                <a:latin typeface="Calibri" panose="020F0502020204030204"/>
                <a:ea typeface="+mn-ea"/>
                <a:cs typeface="+mn-cs"/>
              </a:rPr>
              <a:t>rance.fr</a:t>
            </a:r>
            <a:endParaRPr kumimoji="0" lang="fr-FR" sz="2000" i="0"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dirty="0">
                <a:solidFill>
                  <a:srgbClr val="002060"/>
                </a:solidFill>
                <a:latin typeface="Calibri" panose="020F0502020204030204"/>
              </a:rPr>
              <a:t>Mobile</a:t>
            </a:r>
            <a:r>
              <a:rPr kumimoji="0" lang="fr-FR" sz="2000" i="0" u="none" strike="noStrike" kern="1200" cap="none" spc="0" normalizeH="0" baseline="0" noProof="0" dirty="0">
                <a:ln>
                  <a:noFill/>
                </a:ln>
                <a:solidFill>
                  <a:srgbClr val="002060"/>
                </a:solidFill>
                <a:effectLst/>
                <a:uLnTx/>
                <a:uFillTx/>
                <a:latin typeface="Calibri" panose="020F0502020204030204"/>
                <a:ea typeface="+mn-ea"/>
                <a:cs typeface="+mn-cs"/>
              </a:rPr>
              <a:t>/</a:t>
            </a:r>
            <a:r>
              <a:rPr kumimoji="0" lang="fr-FR" sz="2000" i="0" u="none" strike="noStrike" kern="1200" cap="none" spc="0" normalizeH="0" baseline="0" noProof="0" dirty="0" err="1">
                <a:ln>
                  <a:noFill/>
                </a:ln>
                <a:solidFill>
                  <a:srgbClr val="002060"/>
                </a:solidFill>
                <a:effectLst/>
                <a:uLnTx/>
                <a:uFillTx/>
                <a:latin typeface="Calibri" panose="020F0502020204030204"/>
                <a:ea typeface="+mn-ea"/>
                <a:cs typeface="+mn-cs"/>
              </a:rPr>
              <a:t>Whatapp</a:t>
            </a:r>
            <a:r>
              <a:rPr kumimoji="0" lang="fr-FR" sz="2000" i="0" u="none" strike="noStrike" kern="1200" cap="none" spc="0" normalizeH="0" baseline="0" noProof="0" dirty="0">
                <a:ln>
                  <a:noFill/>
                </a:ln>
                <a:solidFill>
                  <a:srgbClr val="002060"/>
                </a:solidFill>
                <a:effectLst/>
                <a:uLnTx/>
                <a:uFillTx/>
                <a:latin typeface="Calibri" panose="020F0502020204030204"/>
                <a:ea typeface="+mn-ea"/>
                <a:cs typeface="+mn-cs"/>
              </a:rPr>
              <a:t>  : </a:t>
            </a:r>
            <a:r>
              <a:rPr lang="fr-FR" sz="2000" dirty="0">
                <a:solidFill>
                  <a:srgbClr val="002060"/>
                </a:solidFill>
                <a:latin typeface="Calibri" panose="020F0502020204030204"/>
              </a:rPr>
              <a:t>+225</a:t>
            </a:r>
            <a:r>
              <a:rPr kumimoji="0" lang="fr-FR" sz="2000" i="0" u="none" strike="noStrike" kern="1200" cap="none" spc="0" normalizeH="0" baseline="0" noProof="0" dirty="0">
                <a:ln>
                  <a:noFill/>
                </a:ln>
                <a:solidFill>
                  <a:srgbClr val="002060"/>
                </a:solidFill>
                <a:effectLst/>
                <a:uLnTx/>
                <a:uFillTx/>
                <a:latin typeface="Calibri" panose="020F0502020204030204"/>
                <a:ea typeface="+mn-ea"/>
                <a:cs typeface="+mn-cs"/>
              </a:rPr>
              <a:t> 07 97 74 51 30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002060"/>
              </a:solidFill>
              <a:effectLst/>
              <a:uLnTx/>
              <a:uFillTx/>
              <a:latin typeface="Calibri" panose="020F0502020204030204"/>
              <a:ea typeface="+mn-ea"/>
              <a:cs typeface="+mn-cs"/>
            </a:endParaRPr>
          </a:p>
          <a:p>
            <a:endParaRPr lang="fr-FR" dirty="0"/>
          </a:p>
        </p:txBody>
      </p:sp>
    </p:spTree>
    <p:extLst>
      <p:ext uri="{BB962C8B-B14F-4D97-AF65-F5344CB8AC3E}">
        <p14:creationId xmlns:p14="http://schemas.microsoft.com/office/powerpoint/2010/main" val="359828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108651"/>
            <a:ext cx="10515600" cy="783978"/>
          </a:xfrm>
        </p:spPr>
        <p:txBody>
          <a:bodyPr>
            <a:normAutofit/>
          </a:bodyPr>
          <a:lstStyle/>
          <a:p>
            <a:r>
              <a:rPr lang="fr-FR" sz="3200" dirty="0">
                <a:latin typeface="Arial" panose="020B0604020202020204" pitchFamily="34" charset="0"/>
                <a:cs typeface="Arial" panose="020B0604020202020204" pitchFamily="34" charset="0"/>
              </a:rPr>
              <a:t>1 – Conception et contenu des réformes #1</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093355"/>
            <a:ext cx="10515600" cy="5285143"/>
          </a:xfrm>
        </p:spPr>
        <p:txBody>
          <a:bodyPr>
            <a:normAutofit fontScale="47500" lnSpcReduction="20000"/>
          </a:bodyPr>
          <a:lstStyle/>
          <a:p>
            <a:pPr marL="0" indent="0">
              <a:buNone/>
            </a:pPr>
            <a:r>
              <a:rPr lang="fr-FR" sz="5100" dirty="0"/>
              <a:t>Le mouvement de réforme des PPP au travers de quelques pays</a:t>
            </a:r>
          </a:p>
          <a:p>
            <a:pPr marL="0" indent="0">
              <a:buNone/>
            </a:pPr>
            <a:endParaRPr lang="fr-FR" sz="2600" b="1" u="sng" dirty="0"/>
          </a:p>
          <a:p>
            <a:pPr marL="0" indent="0">
              <a:buNone/>
            </a:pPr>
            <a:r>
              <a:rPr lang="fr-FR" sz="4200" b="1" dirty="0"/>
              <a:t>Côte d’Ivoire</a:t>
            </a:r>
          </a:p>
          <a:p>
            <a:r>
              <a:rPr lang="fr-FR" sz="3400" u="sng" dirty="0" err="1"/>
              <a:t>Decret</a:t>
            </a:r>
            <a:r>
              <a:rPr lang="fr-FR" sz="3400" u="sng" dirty="0"/>
              <a:t> n° 2018-358 du 29 mars 2018 </a:t>
            </a:r>
            <a:r>
              <a:rPr lang="fr-FR" sz="3400" u="sng" dirty="0" err="1"/>
              <a:t>determinant</a:t>
            </a:r>
            <a:r>
              <a:rPr lang="fr-FR" sz="3400" u="sng" dirty="0"/>
              <a:t> les </a:t>
            </a:r>
            <a:r>
              <a:rPr lang="fr-FR" sz="3400" u="sng" dirty="0" err="1"/>
              <a:t>regles</a:t>
            </a:r>
            <a:r>
              <a:rPr lang="fr-FR" sz="3400" u="sng" dirty="0"/>
              <a:t> relatives aux contrats de partenariats public-prive</a:t>
            </a:r>
          </a:p>
          <a:p>
            <a:r>
              <a:rPr lang="fr-FR" sz="3400" b="0" i="0" dirty="0">
                <a:solidFill>
                  <a:srgbClr val="0A0C0D"/>
                </a:solidFill>
                <a:effectLst/>
              </a:rPr>
              <a:t>DECRET N° 2018-359 DU 29 MARS 2018</a:t>
            </a:r>
            <a:br>
              <a:rPr lang="fr-FR" sz="3400" b="0" i="0" dirty="0">
                <a:solidFill>
                  <a:srgbClr val="0A0C0D"/>
                </a:solidFill>
                <a:effectLst/>
              </a:rPr>
            </a:br>
            <a:r>
              <a:rPr lang="fr-FR" sz="3400" b="0" i="0" dirty="0">
                <a:solidFill>
                  <a:srgbClr val="0A0C0D"/>
                </a:solidFill>
                <a:effectLst/>
              </a:rPr>
              <a:t>PORTANT ATTRIBUTIONS, ORGANISATION ET FONCTIONNEMENT</a:t>
            </a:r>
            <a:br>
              <a:rPr lang="fr-FR" sz="3400" b="0" i="0" dirty="0">
                <a:solidFill>
                  <a:srgbClr val="0A0C0D"/>
                </a:solidFill>
                <a:effectLst/>
              </a:rPr>
            </a:br>
            <a:r>
              <a:rPr lang="fr-FR" sz="3400" b="0" i="0" dirty="0">
                <a:solidFill>
                  <a:srgbClr val="0A0C0D"/>
                </a:solidFill>
                <a:effectLst/>
              </a:rPr>
              <a:t>DU COMITE NATIONAL DE PILOTAGE DES PARTENARIATS </a:t>
            </a:r>
            <a:r>
              <a:rPr lang="fr-FR" sz="3400" b="0" i="0" dirty="0" err="1">
                <a:solidFill>
                  <a:srgbClr val="0A0C0D"/>
                </a:solidFill>
                <a:effectLst/>
              </a:rPr>
              <a:t>PUBLlCPRIVE</a:t>
            </a:r>
            <a:endParaRPr lang="fr-FR" sz="3400" u="sng" dirty="0"/>
          </a:p>
          <a:p>
            <a:pPr marL="0" indent="0">
              <a:buNone/>
            </a:pPr>
            <a:r>
              <a:rPr lang="fr-FR" sz="4200" b="1" dirty="0"/>
              <a:t>Sénégal</a:t>
            </a:r>
          </a:p>
          <a:p>
            <a:r>
              <a:rPr lang="fr-FR" sz="3300" b="0" i="0" dirty="0">
                <a:effectLst/>
                <a:hlinkClick r:id="rId3">
                  <a:extLst>
                    <a:ext uri="{A12FA001-AC4F-418D-AE19-62706E023703}">
                      <ahyp:hlinkClr xmlns:ahyp="http://schemas.microsoft.com/office/drawing/2018/hyperlinkcolor" val="tx"/>
                    </a:ext>
                  </a:extLst>
                </a:hlinkClick>
              </a:rPr>
              <a:t>Loi n°2021-23 du 2 mars 2021 relative aux contrats de partenariat public-privé</a:t>
            </a:r>
            <a:endParaRPr lang="fr-FR" sz="3300" dirty="0"/>
          </a:p>
          <a:p>
            <a:r>
              <a:rPr lang="fr-FR" sz="3300" dirty="0"/>
              <a:t>Décret n°2021-1443 du 27 octobre 2021</a:t>
            </a:r>
            <a:endParaRPr lang="fr-FR" sz="3300" u="sng" dirty="0"/>
          </a:p>
          <a:p>
            <a:pPr marL="0" indent="0">
              <a:buNone/>
            </a:pPr>
            <a:r>
              <a:rPr lang="fr-FR" sz="4200" b="1" dirty="0"/>
              <a:t>Guinée</a:t>
            </a:r>
          </a:p>
          <a:p>
            <a:r>
              <a:rPr lang="fr-FR" sz="3300" dirty="0"/>
              <a:t>Loi L/2017/032 du 4 Juillet 2017</a:t>
            </a:r>
          </a:p>
          <a:p>
            <a:r>
              <a:rPr lang="fr-FR" sz="3300" dirty="0"/>
              <a:t>Décret D/2021/041/PRG/RGG portant Partenariat Public Privé</a:t>
            </a:r>
          </a:p>
          <a:p>
            <a:pPr marL="0" indent="0">
              <a:buNone/>
            </a:pPr>
            <a:r>
              <a:rPr lang="fr-FR" sz="4200" b="1" dirty="0"/>
              <a:t>Mauritanie</a:t>
            </a:r>
          </a:p>
          <a:p>
            <a:r>
              <a:rPr lang="fr-FR" sz="3800" i="0" strike="noStrike" dirty="0">
                <a:effectLst/>
                <a:hlinkClick r:id="rId4">
                  <a:extLst>
                    <a:ext uri="{A12FA001-AC4F-418D-AE19-62706E023703}">
                      <ahyp:hlinkClr xmlns:ahyp="http://schemas.microsoft.com/office/drawing/2018/hyperlinkcolor" val="tx"/>
                    </a:ext>
                  </a:extLst>
                </a:hlinkClick>
              </a:rPr>
              <a:t>Loi n0 2017-006 du 01 février 2017, modifiée par la loi n0 2021-006 du 19 février 2021, relative au Partenariat Public-Privé (PPP)</a:t>
            </a:r>
            <a:endParaRPr lang="fr-FR" sz="3800" dirty="0"/>
          </a:p>
          <a:p>
            <a:r>
              <a:rPr lang="fr-FR" sz="3800" i="0" strike="noStrike" dirty="0">
                <a:effectLst/>
                <a:hlinkClick r:id="rId4">
                  <a:extLst>
                    <a:ext uri="{A12FA001-AC4F-418D-AE19-62706E023703}">
                      <ahyp:hlinkClr xmlns:ahyp="http://schemas.microsoft.com/office/drawing/2018/hyperlinkcolor" val="tx"/>
                    </a:ext>
                  </a:extLst>
                </a:hlinkClick>
              </a:rPr>
              <a:t>Décret n0 2021-115 du 30 juin 2021 </a:t>
            </a:r>
          </a:p>
          <a:p>
            <a:pPr marL="0" indent="0">
              <a:buNone/>
            </a:pPr>
            <a:endParaRPr lang="fr-FR" dirty="0"/>
          </a:p>
        </p:txBody>
      </p:sp>
    </p:spTree>
    <p:extLst>
      <p:ext uri="{BB962C8B-B14F-4D97-AF65-F5344CB8AC3E}">
        <p14:creationId xmlns:p14="http://schemas.microsoft.com/office/powerpoint/2010/main" val="20777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108651"/>
            <a:ext cx="10515600" cy="984704"/>
          </a:xfrm>
        </p:spPr>
        <p:txBody>
          <a:bodyPr>
            <a:normAutofit/>
          </a:bodyPr>
          <a:lstStyle/>
          <a:p>
            <a:r>
              <a:rPr lang="fr-FR" sz="4000" dirty="0">
                <a:latin typeface="Arial" panose="020B0604020202020204" pitchFamily="34" charset="0"/>
                <a:cs typeface="Arial" panose="020B0604020202020204" pitchFamily="34" charset="0"/>
              </a:rPr>
              <a:t>1 – Conception et contenu des réformes #2</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093355"/>
            <a:ext cx="10515600" cy="5285143"/>
          </a:xfrm>
        </p:spPr>
        <p:txBody>
          <a:bodyPr>
            <a:normAutofit fontScale="92500" lnSpcReduction="20000"/>
          </a:bodyPr>
          <a:lstStyle/>
          <a:p>
            <a:r>
              <a:rPr lang="fr-FR" u="sng" dirty="0"/>
              <a:t>Objectif</a:t>
            </a:r>
            <a:r>
              <a:rPr lang="fr-FR" dirty="0"/>
              <a:t> : définition et mise en place d’un régime juridique et institutionnel rénové en ligne avec les meilleures pratiques internationales</a:t>
            </a:r>
          </a:p>
          <a:p>
            <a:r>
              <a:rPr lang="fr-FR" u="sng" dirty="0"/>
              <a:t>Point de </a:t>
            </a:r>
            <a:r>
              <a:rPr lang="fr-FR" u="sng" dirty="0" err="1"/>
              <a:t>depart</a:t>
            </a:r>
            <a:r>
              <a:rPr lang="fr-FR" u="sng" dirty="0"/>
              <a:t> : lois spécifiques déjà existantes, DSP traitées dans le code des marches publics, institutions spécifiques ou non</a:t>
            </a:r>
          </a:p>
          <a:p>
            <a:r>
              <a:rPr lang="fr-FR" u="sng" dirty="0"/>
              <a:t>Sources</a:t>
            </a:r>
            <a:r>
              <a:rPr lang="fr-FR" dirty="0"/>
              <a:t> : abondante documentation des meilleures pratiques juridiques et institutionnelles (PPIAF / Banque mondiale, EPEC / BEI, OCDE …) – projet de directive UEMOA sur les PPP discutée 2015-2018 et </a:t>
            </a:r>
            <a:r>
              <a:rPr lang="fr-FR" dirty="0">
                <a:hlinkClick r:id="rId2"/>
              </a:rPr>
              <a:t>adoptée 30 sept 2022 </a:t>
            </a:r>
            <a:endParaRPr lang="fr-FR" dirty="0"/>
          </a:p>
          <a:p>
            <a:r>
              <a:rPr lang="fr-FR" u="sng" dirty="0"/>
              <a:t>Process de conception </a:t>
            </a:r>
            <a:r>
              <a:rPr lang="fr-FR" dirty="0"/>
              <a:t>: participation des membres de l’UEMOA à l’élaboration de la directive PPP de la Commission de l’UEMOA, assistance technique (recours à des experts internationaux au Sénégal, Mauritanie, Guinée, Côte d’Ivoire)</a:t>
            </a:r>
          </a:p>
          <a:p>
            <a:r>
              <a:rPr lang="fr-FR" u="sng" dirty="0"/>
              <a:t>A noter </a:t>
            </a:r>
            <a:r>
              <a:rPr lang="fr-FR" dirty="0"/>
              <a:t>: arbitrages douloureux dans les réformes institutionnelles – opposition logiques sectorielles / logiques transversales (longs débats internes au Sénégal pour aboutir à la disparition du Conseil des infrastructures au profit de l’ARMP devenu ARCOP en 2022)</a:t>
            </a:r>
          </a:p>
          <a:p>
            <a:endParaRPr lang="fr-FR" dirty="0"/>
          </a:p>
          <a:p>
            <a:pPr marL="0" indent="0">
              <a:buNone/>
            </a:pPr>
            <a:endParaRPr lang="fr-FR" dirty="0"/>
          </a:p>
        </p:txBody>
      </p:sp>
    </p:spTree>
    <p:extLst>
      <p:ext uri="{BB962C8B-B14F-4D97-AF65-F5344CB8AC3E}">
        <p14:creationId xmlns:p14="http://schemas.microsoft.com/office/powerpoint/2010/main" val="3233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65125"/>
            <a:ext cx="10515600" cy="538389"/>
          </a:xfrm>
        </p:spPr>
        <p:txBody>
          <a:bodyPr>
            <a:normAutofit fontScale="90000"/>
          </a:bodyPr>
          <a:lstStyle/>
          <a:p>
            <a:r>
              <a:rPr lang="fr-FR">
                <a:latin typeface="Arial" panose="020B0604020202020204" pitchFamily="34" charset="0"/>
                <a:cs typeface="Arial" panose="020B0604020202020204" pitchFamily="34" charset="0"/>
              </a:rPr>
              <a:t>2 – Mise en place de la réforme #1</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	O</a:t>
            </a:r>
            <a:r>
              <a:rPr lang="fr-FR" sz="3600">
                <a:latin typeface="Arial" panose="020B0604020202020204" pitchFamily="34" charset="0"/>
                <a:cs typeface="Arial" panose="020B0604020202020204" pitchFamily="34" charset="0"/>
              </a:rPr>
              <a:t>rigines des problématiques</a:t>
            </a:r>
            <a:endParaRPr lang="fr-FR">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sp>
        <p:nvSpPr>
          <p:cNvPr id="4" name="Content Placeholder 2">
            <a:extLst>
              <a:ext uri="{FF2B5EF4-FFF2-40B4-BE49-F238E27FC236}">
                <a16:creationId xmlns:a16="http://schemas.microsoft.com/office/drawing/2014/main" id="{09C52B80-C8B7-3EF8-3BB2-4E46D01A90A1}"/>
              </a:ext>
            </a:extLst>
          </p:cNvPr>
          <p:cNvSpPr txBox="1">
            <a:spLocks/>
          </p:cNvSpPr>
          <p:nvPr/>
        </p:nvSpPr>
        <p:spPr>
          <a:xfrm>
            <a:off x="391885" y="1469571"/>
            <a:ext cx="11244943" cy="514310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u="sng" dirty="0"/>
              <a:t>Choix clair de l’appartenance des PPP au monde de la commande publique</a:t>
            </a:r>
          </a:p>
          <a:p>
            <a:pPr lvl="1"/>
            <a:r>
              <a:rPr lang="fr-FR" dirty="0"/>
              <a:t>Les mêmes institutions en charge : AC, ARMP (qui deviennent ARCOP), DCMP (qui deviennent DCOP)</a:t>
            </a:r>
          </a:p>
          <a:p>
            <a:pPr lvl="1"/>
            <a:r>
              <a:rPr lang="fr-FR" dirty="0"/>
              <a:t>Dans l’ensemble, le même régime juridique que les MP (mêmes principes, procédures pour garantir et organiser la mise en concurrence, des règles de contrôle, …</a:t>
            </a:r>
          </a:p>
          <a:p>
            <a:r>
              <a:rPr lang="fr-FR" u="sng" dirty="0"/>
              <a:t>Et pourtant des spécificités telles qu’elles induisent des risques (aléas) particuliers </a:t>
            </a:r>
            <a:r>
              <a:rPr lang="fr-FR" dirty="0"/>
              <a:t>qui sont la raison de process particulier et l’introduction de la problématique de la maîtrise des risques dans le régime juridique</a:t>
            </a:r>
          </a:p>
          <a:p>
            <a:pPr lvl="1"/>
            <a:r>
              <a:rPr lang="fr-FR" dirty="0"/>
              <a:t>Mission globale, place plus grande faite au contractant privé (le partenaire privé) – impact plus grand du risque de mauvaise sélection du contractant privé ;</a:t>
            </a:r>
          </a:p>
          <a:p>
            <a:pPr lvl="1"/>
            <a:r>
              <a:rPr lang="fr-FR" dirty="0"/>
              <a:t>Durée très </a:t>
            </a:r>
            <a:r>
              <a:rPr lang="fr-FR" dirty="0" err="1"/>
              <a:t>très</a:t>
            </a:r>
            <a:r>
              <a:rPr lang="fr-FR" dirty="0"/>
              <a:t> longue du contrat, liée à la durée d’amortissement, avec tous les aléas du long terme</a:t>
            </a:r>
          </a:p>
          <a:p>
            <a:pPr lvl="1"/>
            <a:r>
              <a:rPr lang="fr-FR" dirty="0"/>
              <a:t>Le financement sur le long terme, comportant les aléas sur la capacité de remboursement (volume d’usagers dit « risque trafic » ou soutenabilité budgétaire du projet par l’AC sur le long terme)</a:t>
            </a:r>
          </a:p>
          <a:p>
            <a:pPr lvl="1"/>
            <a:r>
              <a:rPr lang="fr-FR" dirty="0"/>
              <a:t>Sur toutes ces spécificités, les institutions de gouvernance habituées à traiter des MP devront s’adapter, se former et s’organiser</a:t>
            </a:r>
          </a:p>
          <a:p>
            <a:r>
              <a:rPr lang="fr-FR" u="sng" dirty="0"/>
              <a:t>L’intrusion de la problématique du risque induit de multiples problématiques dans la mise en place de la réforme :</a:t>
            </a:r>
          </a:p>
          <a:p>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44343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756556" y="218848"/>
            <a:ext cx="10515600" cy="1030089"/>
          </a:xfrm>
        </p:spPr>
        <p:txBody>
          <a:bodyPr>
            <a:noAutofit/>
          </a:bodyPr>
          <a:lstStyle/>
          <a:p>
            <a:r>
              <a:rPr lang="fr-FR" sz="3600" dirty="0">
                <a:latin typeface="Arial" panose="020B0604020202020204" pitchFamily="34" charset="0"/>
                <a:cs typeface="Arial" panose="020B0604020202020204" pitchFamily="34" charset="0"/>
              </a:rPr>
              <a:t>2 – Mise en place de la réforme #2</a:t>
            </a:r>
            <a:br>
              <a:rPr lang="fr-FR" sz="3600" dirty="0">
                <a:latin typeface="Arial" panose="020B0604020202020204" pitchFamily="34" charset="0"/>
                <a:cs typeface="Arial" panose="020B0604020202020204" pitchFamily="34" charset="0"/>
              </a:rPr>
            </a:br>
            <a:r>
              <a:rPr lang="fr-FR" sz="3600" dirty="0">
                <a:latin typeface="Arial" panose="020B0604020202020204" pitchFamily="34" charset="0"/>
                <a:cs typeface="Arial" panose="020B0604020202020204" pitchFamily="34" charset="0"/>
              </a:rPr>
              <a:t>	P</a:t>
            </a:r>
            <a:r>
              <a:rPr lang="fr-FR" sz="2800" dirty="0">
                <a:latin typeface="Arial" panose="020B0604020202020204" pitchFamily="34" charset="0"/>
                <a:cs typeface="Arial" panose="020B0604020202020204" pitchFamily="34" charset="0"/>
              </a:rPr>
              <a:t>roblématiques de mise en œuvre</a:t>
            </a:r>
            <a:endParaRPr lang="fr-FR"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a:bodyPr>
          <a:lstStyle/>
          <a:p>
            <a:endParaRPr lang="en-US" dirty="0"/>
          </a:p>
          <a:p>
            <a:endParaRPr lang="en-US" dirty="0"/>
          </a:p>
          <a:p>
            <a:pPr marL="0" indent="0">
              <a:buNone/>
            </a:pPr>
            <a:endParaRPr lang="en-US" dirty="0"/>
          </a:p>
        </p:txBody>
      </p:sp>
      <p:sp>
        <p:nvSpPr>
          <p:cNvPr id="4" name="Content Placeholder 2">
            <a:extLst>
              <a:ext uri="{FF2B5EF4-FFF2-40B4-BE49-F238E27FC236}">
                <a16:creationId xmlns:a16="http://schemas.microsoft.com/office/drawing/2014/main" id="{09C52B80-C8B7-3EF8-3BB2-4E46D01A90A1}"/>
              </a:ext>
            </a:extLst>
          </p:cNvPr>
          <p:cNvSpPr txBox="1">
            <a:spLocks/>
          </p:cNvSpPr>
          <p:nvPr/>
        </p:nvSpPr>
        <p:spPr>
          <a:xfrm>
            <a:off x="391885" y="1469571"/>
            <a:ext cx="11244943" cy="508734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u="sng" dirty="0"/>
              <a:t>Aspects institutionnels</a:t>
            </a:r>
            <a:r>
              <a:rPr lang="fr-FR" dirty="0"/>
              <a:t> : </a:t>
            </a:r>
          </a:p>
          <a:p>
            <a:pPr lvl="1"/>
            <a:r>
              <a:rPr lang="fr-FR" dirty="0"/>
              <a:t>Création / transformation d’institutions de gouvernance dédiées : Unité d’appui PPP (au sein du MEF), Comité interministériel PPP</a:t>
            </a:r>
          </a:p>
          <a:p>
            <a:pPr lvl="1"/>
            <a:r>
              <a:rPr lang="fr-FR" dirty="0"/>
              <a:t>Positionnement de ces institutions dans le </a:t>
            </a:r>
            <a:r>
              <a:rPr lang="fr-FR" dirty="0" err="1"/>
              <a:t>tryptique</a:t>
            </a:r>
            <a:r>
              <a:rPr lang="fr-FR" dirty="0"/>
              <a:t> Passation / Contrôle / </a:t>
            </a:r>
            <a:r>
              <a:rPr lang="fr-FR" dirty="0" err="1"/>
              <a:t>Régulationd</a:t>
            </a:r>
            <a:endParaRPr lang="fr-FR" dirty="0"/>
          </a:p>
          <a:p>
            <a:pPr lvl="1"/>
            <a:r>
              <a:rPr lang="fr-FR" dirty="0"/>
              <a:t>Le renforcement particulier du </a:t>
            </a:r>
            <a:r>
              <a:rPr lang="fr-FR" dirty="0" err="1"/>
              <a:t>role</a:t>
            </a:r>
            <a:r>
              <a:rPr lang="fr-FR" dirty="0"/>
              <a:t> du MEF pour la </a:t>
            </a:r>
            <a:r>
              <a:rPr lang="fr-FR" dirty="0" err="1"/>
              <a:t>verification</a:t>
            </a:r>
            <a:r>
              <a:rPr lang="fr-FR" dirty="0"/>
              <a:t> de la soutenabilité budgétaire</a:t>
            </a:r>
          </a:p>
          <a:p>
            <a:r>
              <a:rPr lang="fr-FR" u="sng" dirty="0"/>
              <a:t>Institution d’une Etude de faisabilité</a:t>
            </a:r>
            <a:r>
              <a:rPr lang="fr-FR" dirty="0"/>
              <a:t> / inclusion de l’approbation du projet lui-même dans le cycle de projet</a:t>
            </a:r>
          </a:p>
          <a:p>
            <a:pPr lvl="1"/>
            <a:r>
              <a:rPr lang="fr-FR" dirty="0"/>
              <a:t>Les risques anticipés ont conduit à formaliser la phase d’étude et de validation du projet lui-même (ce qui n’existe pas dans les marches publics)</a:t>
            </a:r>
          </a:p>
          <a:p>
            <a:r>
              <a:rPr lang="fr-FR" u="sng" dirty="0"/>
              <a:t>Création de la Procédure spécifique de l’offre spontanée</a:t>
            </a:r>
          </a:p>
          <a:p>
            <a:r>
              <a:rPr lang="fr-FR" u="sng" dirty="0"/>
              <a:t>Aspects contractuels </a:t>
            </a:r>
            <a:r>
              <a:rPr lang="fr-FR" dirty="0"/>
              <a:t>: introduction de la matrice des risques dans le contrat, problématique de la possibilité de constitution de dossiers types alors que les matrices des risques sont sectorielles</a:t>
            </a:r>
          </a:p>
          <a:p>
            <a:r>
              <a:rPr lang="fr-FR" u="sng" dirty="0"/>
              <a:t>Nécessité de renforcement de capacité</a:t>
            </a:r>
            <a:r>
              <a:rPr lang="fr-FR" dirty="0"/>
              <a:t> / appel à des compétences externes</a:t>
            </a:r>
          </a:p>
          <a:p>
            <a:pPr lvl="1"/>
            <a:r>
              <a:rPr lang="fr-FR" dirty="0"/>
              <a:t>La nouveauté de l’approche du risque / versus contrôle de conformité et approche normative</a:t>
            </a:r>
          </a:p>
          <a:p>
            <a:endParaRPr lang="fr-FR" dirty="0"/>
          </a:p>
          <a:p>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5350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65126"/>
            <a:ext cx="10515600" cy="761148"/>
          </a:xfrm>
        </p:spPr>
        <p:txBody>
          <a:bodyPr/>
          <a:lstStyle/>
          <a:p>
            <a:r>
              <a:rPr lang="fr-FR" dirty="0">
                <a:latin typeface="Arial" panose="020B0604020202020204" pitchFamily="34" charset="0"/>
                <a:cs typeface="Arial" panose="020B0604020202020204" pitchFamily="34" charset="0"/>
              </a:rPr>
              <a:t>3 – Risques et difficultés associées</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838200" y="1424183"/>
            <a:ext cx="10515600" cy="5155037"/>
          </a:xfrm>
        </p:spPr>
        <p:txBody>
          <a:bodyPr>
            <a:normAutofit fontScale="92500" lnSpcReduction="20000"/>
          </a:bodyPr>
          <a:lstStyle/>
          <a:p>
            <a:r>
              <a:rPr lang="fr-FR" dirty="0"/>
              <a:t>Risques anticipés et survenus</a:t>
            </a:r>
          </a:p>
          <a:p>
            <a:pPr lvl="1"/>
            <a:r>
              <a:rPr lang="fr-FR" dirty="0"/>
              <a:t>Les risques aux quels sont exposés les projets réalisés en PPP dans les 50 dernières années sont survenus</a:t>
            </a:r>
          </a:p>
          <a:p>
            <a:pPr lvl="1"/>
            <a:r>
              <a:rPr lang="fr-FR" dirty="0"/>
              <a:t>les leçons ont été tirées en édictant les règles et process et en créant les institutions.</a:t>
            </a:r>
          </a:p>
          <a:p>
            <a:r>
              <a:rPr lang="fr-FR" dirty="0"/>
              <a:t>Mais les risques demeurent dans la mise en œuvre de ces leçons :</a:t>
            </a:r>
          </a:p>
          <a:p>
            <a:pPr lvl="1"/>
            <a:r>
              <a:rPr lang="fr-FR" dirty="0"/>
              <a:t>Le manque de capacités des acteurs à comprendre les spécificités des PPP avec deux types de difficultés induites</a:t>
            </a:r>
          </a:p>
          <a:p>
            <a:pPr lvl="2"/>
            <a:r>
              <a:rPr lang="fr-FR" dirty="0"/>
              <a:t>Soit l’application inappropriée des logiques MP aux PPP</a:t>
            </a:r>
          </a:p>
          <a:p>
            <a:pPr lvl="2"/>
            <a:r>
              <a:rPr lang="fr-FR" dirty="0"/>
              <a:t>Soit à l’opposé, l’auto-dé-saisissement des autorités en charge renvoyant aux autres acteurs le soin d’assister ou contrôler ou décider (exemples : l’AC se </a:t>
            </a:r>
            <a:r>
              <a:rPr lang="fr-FR" dirty="0" err="1"/>
              <a:t>désaisit</a:t>
            </a:r>
            <a:r>
              <a:rPr lang="fr-FR" dirty="0"/>
              <a:t> au profit de l’Unité PPP, la DCMP se dé-saisit au profit de l’Unité PPP, …)</a:t>
            </a:r>
          </a:p>
          <a:p>
            <a:pPr lvl="2"/>
            <a:r>
              <a:rPr lang="fr-FR" dirty="0"/>
              <a:t>Dès lors inefficacité des mécanismes qui devaient permettre de maîtrise les risques</a:t>
            </a:r>
          </a:p>
          <a:p>
            <a:pPr lvl="1"/>
            <a:r>
              <a:rPr lang="fr-FR" dirty="0"/>
              <a:t>L’insuffisance d’initiatives des AC devant ce nouvel instrument pour lancer des projets en PPP avec soit l’insuffisance de lancement de projets, soit le lancement essentiellement par la procédure de l’offre spontanée</a:t>
            </a:r>
          </a:p>
          <a:p>
            <a:pPr lvl="1"/>
            <a:r>
              <a:rPr lang="fr-FR" dirty="0"/>
              <a:t>Le déséquilibre entre la force des équipes du secteur privé et les administrations en charge : dès lors risque d’infériorité dans les phases de négociation du cycle</a:t>
            </a:r>
          </a:p>
          <a:p>
            <a:endParaRPr lang="fr-FR" dirty="0"/>
          </a:p>
          <a:p>
            <a:pPr marL="0" indent="0">
              <a:buNone/>
            </a:pPr>
            <a:endParaRPr lang="fr-FR" dirty="0"/>
          </a:p>
        </p:txBody>
      </p:sp>
    </p:spTree>
    <p:extLst>
      <p:ext uri="{BB962C8B-B14F-4D97-AF65-F5344CB8AC3E}">
        <p14:creationId xmlns:p14="http://schemas.microsoft.com/office/powerpoint/2010/main" val="255190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838200" y="365126"/>
            <a:ext cx="10515600" cy="931865"/>
          </a:xfrm>
        </p:spPr>
        <p:txBody>
          <a:bodyPr>
            <a:normAutofit/>
          </a:bodyPr>
          <a:lstStyle/>
          <a:p>
            <a:r>
              <a:rPr lang="fr-FR" sz="4000" dirty="0">
                <a:latin typeface="Arial" panose="020B0604020202020204" pitchFamily="34" charset="0"/>
                <a:cs typeface="Arial" panose="020B0604020202020204" pitchFamily="34" charset="0"/>
              </a:rPr>
              <a:t>4 – Perspectives et recommandations</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p:txBody>
          <a:bodyPr>
            <a:normAutofit/>
          </a:bodyPr>
          <a:lstStyle/>
          <a:p>
            <a:endParaRPr lang="fr-FR" dirty="0"/>
          </a:p>
          <a:p>
            <a:endParaRPr lang="fr-FR" dirty="0"/>
          </a:p>
          <a:p>
            <a:pPr marL="0" indent="0">
              <a:buNone/>
            </a:pPr>
            <a:endParaRPr lang="fr-FR" dirty="0"/>
          </a:p>
        </p:txBody>
      </p:sp>
      <p:sp>
        <p:nvSpPr>
          <p:cNvPr id="4" name="Content Placeholder 2">
            <a:extLst>
              <a:ext uri="{FF2B5EF4-FFF2-40B4-BE49-F238E27FC236}">
                <a16:creationId xmlns:a16="http://schemas.microsoft.com/office/drawing/2014/main" id="{B2E63700-7CC1-3BE6-CDB8-D86951BC65D7}"/>
              </a:ext>
            </a:extLst>
          </p:cNvPr>
          <p:cNvSpPr txBox="1">
            <a:spLocks/>
          </p:cNvSpPr>
          <p:nvPr/>
        </p:nvSpPr>
        <p:spPr>
          <a:xfrm>
            <a:off x="923691" y="1538293"/>
            <a:ext cx="10851995" cy="487997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On est au début, mais résistances à la culture du risque</a:t>
            </a:r>
          </a:p>
          <a:p>
            <a:pPr lvl="1"/>
            <a:r>
              <a:rPr lang="fr-FR" dirty="0"/>
              <a:t>Grande nouveauté ? Non, existe en fait déjà dans les MP (Prix forfaitaire versus PU) mais</a:t>
            </a:r>
          </a:p>
          <a:p>
            <a:pPr lvl="2"/>
            <a:r>
              <a:rPr lang="fr-FR" dirty="0"/>
              <a:t>La formalisation de la logique est nouvelle avec une bcp plus grande transparence</a:t>
            </a:r>
          </a:p>
          <a:p>
            <a:pPr lvl="2"/>
            <a:r>
              <a:rPr lang="fr-FR" dirty="0"/>
              <a:t>La transparence peut apparaître comme une contrainte pour l’exécutif qui limite sa liberté d’action</a:t>
            </a:r>
          </a:p>
          <a:p>
            <a:pPr lvl="1"/>
            <a:r>
              <a:rPr lang="fr-FR" dirty="0"/>
              <a:t>Toutefois ce sont les entreprises qui souhaitent cette transparence</a:t>
            </a:r>
          </a:p>
          <a:p>
            <a:pPr lvl="1"/>
            <a:r>
              <a:rPr lang="fr-FR" dirty="0"/>
              <a:t>Facteur favorisant interne : la progression de la logique de contrôle interne dans le Secteur Public</a:t>
            </a:r>
          </a:p>
          <a:p>
            <a:pPr lvl="1"/>
            <a:r>
              <a:rPr lang="fr-FR" dirty="0"/>
              <a:t>Facteur favorisant externe : pour les grands projets, la nécessité de faire appel à des investisseurs étrangers</a:t>
            </a:r>
          </a:p>
          <a:p>
            <a:r>
              <a:rPr lang="fr-FR" dirty="0"/>
              <a:t>Difficultés réelles dans la logique de maîtrise des risques</a:t>
            </a:r>
          </a:p>
          <a:p>
            <a:pPr lvl="1"/>
            <a:r>
              <a:rPr lang="fr-FR" dirty="0"/>
              <a:t>Besoins de données, incertitudes du chiffrage</a:t>
            </a:r>
          </a:p>
          <a:p>
            <a:pPr lvl="1"/>
            <a:r>
              <a:rPr lang="fr-FR" dirty="0"/>
              <a:t>Qui prend le risque ?</a:t>
            </a:r>
          </a:p>
          <a:p>
            <a:pPr lvl="2"/>
            <a:r>
              <a:rPr lang="fr-FR" dirty="0"/>
              <a:t>Si entreprise, comprendre l’intérêt de le diminuer sans en prendre une part excessive</a:t>
            </a:r>
          </a:p>
          <a:p>
            <a:pPr lvl="2"/>
            <a:r>
              <a:rPr lang="fr-FR" dirty="0"/>
              <a:t>Si partenaire public, la difficulté du longue durée du contrat Versus la durée des mandats électoraux</a:t>
            </a:r>
          </a:p>
          <a:p>
            <a:r>
              <a:rPr lang="fr-FR" dirty="0"/>
              <a:t>Impact intéressant des PPP quant à la diffusion de cette culture du risque dans l’ensemble de la commande publique, et même des finances publiques</a:t>
            </a:r>
          </a:p>
          <a:p>
            <a:pPr lvl="1"/>
            <a:endParaRPr lang="fr-FR" dirty="0"/>
          </a:p>
          <a:p>
            <a:endParaRPr lang="fr-FR" dirty="0"/>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98400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
        <p:nvSpPr>
          <p:cNvPr id="2" name="TextBox 12">
            <a:extLst>
              <a:ext uri="{FF2B5EF4-FFF2-40B4-BE49-F238E27FC236}">
                <a16:creationId xmlns:a16="http://schemas.microsoft.com/office/drawing/2014/main" id="{1379B7B3-7150-4A65-F600-DE11132FCFE5}"/>
              </a:ext>
            </a:extLst>
          </p:cNvPr>
          <p:cNvSpPr txBox="1"/>
          <p:nvPr/>
        </p:nvSpPr>
        <p:spPr>
          <a:xfrm>
            <a:off x="1250681" y="5812765"/>
            <a:ext cx="10322010" cy="400110"/>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Jean-Philippe NADAL – Expert MP et PPP – Projet FORCE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 4">
            <a:extLst>
              <a:ext uri="{FF2B5EF4-FFF2-40B4-BE49-F238E27FC236}">
                <a16:creationId xmlns:a16="http://schemas.microsoft.com/office/drawing/2014/main" id="{E359BFCC-C191-D8D4-9046-7E88E5E2F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267" y="5916574"/>
            <a:ext cx="2144376" cy="669423"/>
          </a:xfrm>
          <a:prstGeom prst="rect">
            <a:avLst/>
          </a:prstGeom>
        </p:spPr>
      </p:pic>
      <p:pic>
        <p:nvPicPr>
          <p:cNvPr id="6" name="Image 5">
            <a:extLst>
              <a:ext uri="{FF2B5EF4-FFF2-40B4-BE49-F238E27FC236}">
                <a16:creationId xmlns:a16="http://schemas.microsoft.com/office/drawing/2014/main" id="{83C36A5F-5AEB-2499-BCEF-92C4639BAB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5676" y="6042780"/>
            <a:ext cx="1155057" cy="591350"/>
          </a:xfrm>
          <a:prstGeom prst="rect">
            <a:avLst/>
          </a:prstGeom>
        </p:spPr>
      </p:pic>
      <p:pic>
        <p:nvPicPr>
          <p:cNvPr id="7" name="Image 6" descr="AFD_embleme_horizontale_designation_RVB">
            <a:extLst>
              <a:ext uri="{FF2B5EF4-FFF2-40B4-BE49-F238E27FC236}">
                <a16:creationId xmlns:a16="http://schemas.microsoft.com/office/drawing/2014/main" id="{FE77B177-41C9-19CF-4A4B-E0E7151F351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5676" y="5536294"/>
            <a:ext cx="1010256" cy="400110"/>
          </a:xfrm>
          <a:prstGeom prst="rect">
            <a:avLst/>
          </a:prstGeom>
          <a:noFill/>
          <a:ln>
            <a:noFill/>
          </a:ln>
        </p:spPr>
      </p:pic>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1211</Words>
  <Application>Microsoft Macintosh PowerPoint</Application>
  <PresentationFormat>Widescreen</PresentationFormat>
  <Paragraphs>88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PowerPoint Presentation</vt:lpstr>
      <vt:lpstr>F O R CE assistance technique en gouvernance financière sur requête des autorités compétentes   à votre agence AFD et force@expertisefrance.fr   </vt:lpstr>
      <vt:lpstr>1 – Conception et contenu des réformes #1</vt:lpstr>
      <vt:lpstr>1 – Conception et contenu des réformes #2</vt:lpstr>
      <vt:lpstr>2 – Mise en place de la réforme #1  Origines des problématiques</vt:lpstr>
      <vt:lpstr>2 – Mise en place de la réforme #2  Problématiques de mise en œuvre</vt:lpstr>
      <vt:lpstr>3 – Risques et difficultés associées</vt:lpstr>
      <vt:lpstr>4 – Perspectives et recommandations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58</cp:revision>
  <dcterms:created xsi:type="dcterms:W3CDTF">2023-11-05T21:43:48Z</dcterms:created>
  <dcterms:modified xsi:type="dcterms:W3CDTF">2023-11-14T12:00:38Z</dcterms:modified>
</cp:coreProperties>
</file>