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574" r:id="rId4"/>
    <p:sldId id="257" r:id="rId5"/>
    <p:sldId id="564" r:id="rId6"/>
    <p:sldId id="565" r:id="rId7"/>
    <p:sldId id="578" r:id="rId8"/>
    <p:sldId id="566" r:id="rId9"/>
    <p:sldId id="579" r:id="rId10"/>
    <p:sldId id="567" r:id="rId11"/>
    <p:sldId id="568" r:id="rId12"/>
    <p:sldId id="569" r:id="rId13"/>
    <p:sldId id="570" r:id="rId14"/>
    <p:sldId id="571" r:id="rId15"/>
    <p:sldId id="576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2035" autoAdjust="0"/>
  </p:normalViewPr>
  <p:slideViewPr>
    <p:cSldViewPr snapToGrid="0">
      <p:cViewPr varScale="1">
        <p:scale>
          <a:sx n="78" d="100"/>
          <a:sy n="78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78D2-F19C-4C7F-8D4D-1DD685C21BC6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61E8D-E004-4FD3-80B4-24CB4EB3CC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39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61E8D-E004-4FD3-80B4-24CB4EB3CC0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487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722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30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166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68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589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59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93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65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958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940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D4AC-BCDE-4D7E-8F01-E9C21ECF969A}" type="datetimeFigureOut">
              <a:rPr lang="fr-FR" smtClean="0"/>
              <a:t>13/11/2023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75167-3BCB-4B00-8B2F-CC017E12C1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4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465734"/>
              </p:ext>
            </p:extLst>
          </p:nvPr>
        </p:nvGraphicFramePr>
        <p:xfrm>
          <a:off x="1264848" y="597494"/>
          <a:ext cx="1025610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2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fr-FR" sz="2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Mobilisation des ressources internes, optimisation des dépenses publiques  </a:t>
                      </a:r>
                      <a:endParaRPr lang="en-US" sz="28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Réforme de l’administration douanière dans la mobilisation des ressources internes</a:t>
                      </a: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32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Partage d’expérience et bonnes pratiques. </a:t>
            </a:r>
          </a:p>
          <a:p>
            <a:r>
              <a:rPr lang="fr-FR" sz="32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matière de  gestion douanière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093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Dispositif d’assistance technique FORCE. Côte Ivoire. Abidjan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rgbClr val="3093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HASSANI Hamedane Expert en Gestion Douanière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093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3093B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3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108155" y="0"/>
            <a:ext cx="12083845" cy="68953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   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 sur la notion d’Operateur Economiques Agrées (OEA)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Operateurs Economiques Agrées: Notions et objectifs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Directives de l’Organisation mondiales des Douanes sur les Operateurs Economiques Agrées.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Pilier II (Partenariat douane-entreprises) et de l’Annexe IV du Cadre  de normes SAFE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   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Mesures et déclinaisons communautaires : Une Mise en place différenciée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 additionnel A/SA.2/12/17 du 16 Décembre 2017-CEDEAO-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des douanes communautaires article 39-OEA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Stratégique Régional 2018-2022 élaboré par le BRRC/AOC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Les impacts dans l’organisation des services douaniers, du commerce et des recettes douanières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gestion intégrée de la chaine logistique.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services d’audits et  d’accréditation créés et renforcés.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crédits d’enlèvement et de caution rationalisés.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recettes douanières sécurisé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es.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recettes douanières optimisées.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9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631596" y="1"/>
            <a:ext cx="11471914" cy="6176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lvl="0" indent="-40005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romanUcPeriod" startAt="3"/>
              <a:tabLst>
                <a:tab pos="457200" algn="l"/>
              </a:tabLst>
              <a:defRPr/>
            </a:pP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Risques et difficultés associé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modèle organisationnel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modèle d’attribution des prorogatifs des services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modèle de dotation en moyens humains, matériels et  de formations.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modèle de budgétisation de la DGD et de ses services.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fr-F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ommunication</a:t>
            </a: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appréhension de la réglementions - Agents opérateurs.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Digitalisation et Technologie de l’information et de la communication.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Intégration régionale non aboutie.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lang="fr-FR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8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0" y="1"/>
            <a:ext cx="12192000" cy="7530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romanUcPeriod" startAt="4"/>
              <a:tabLst>
                <a:tab pos="457200" algn="l"/>
              </a:tabLst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Perspectives et recommandations. </a:t>
            </a:r>
            <a:endParaRPr lang="fr-FR" sz="2400" b="1" u="sng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fr-FR" sz="24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Stimuler les échanges, avec une augmentation de 25 % attendue d'ici 2030</a:t>
            </a:r>
            <a:endParaRPr kumimoji="0" lang="fr-FR" sz="24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Investissement dans les Technologies Douanières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Logiciels de dédouanement actualisés.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Passage à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Sydonia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ou équivalent modernisation des logiciels de dédouanement et       	systèmes informatisés.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Adoption et développement des technologies de rupture : Analyse des données,	automatisation et digitalisation des procédures.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Régionale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CEDEAO, le délai moyen de dédouanement est encore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très élevé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 pour réduire  drastiquement les délais de dédouanement: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Harmonisation des procédures et reconnaissance mutuelle des contrôles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Digitalisation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Dotation de moyens de contrôles non intrusifs 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Cellule de sélection et de ciblage: Contrôles ex-ante et  a postériori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Dédouanement et déclarations  anticipées</a:t>
            </a:r>
            <a:endParaRPr lang="fr-FR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Développement de corridor de dédouanement prioritaires.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82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0" y="1"/>
            <a:ext cx="12192000" cy="7261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  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Perspectives et recommandations. 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Intégration Régionale Renforcée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commerce intra-africain ne représente que 18 % du commerce total, principalement en raison de la fragmentation des marchés.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Solutions 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L'Accord de Zone de Libre-échange Continentale Africaine (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ZLECAf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vise à éliminer les barrières commerciales entre les pays africains, favorisant ainsi une plus grande intégration.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estimations suggèrent que la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ZLECAf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pourrait augmenter le commerce intra-africain de 33 % d'ici 2030.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 et redimensionner des services des douanes ( Audit, communication, service économique  dédié EOA )  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Partenariats renforcés et effectifs Douanes-Entreprise ( Réunions conjointes CCI-Douanes-Entreprises)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83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3" y="1226434"/>
            <a:ext cx="5891742" cy="4015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78173" y="0"/>
            <a:ext cx="3913827" cy="6858000"/>
          </a:xfrm>
          <a:prstGeom prst="rect">
            <a:avLst/>
          </a:prstGeom>
          <a:solidFill>
            <a:srgbClr val="B8DEC3"/>
          </a:solidFill>
          <a:ln>
            <a:solidFill>
              <a:srgbClr val="B8DE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911" y="684522"/>
            <a:ext cx="8087261" cy="1863655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093BC"/>
                </a:solidFill>
                <a:latin typeface="+mn-lt"/>
              </a:rPr>
              <a:t>Dispositif d’assistance technique </a:t>
            </a:r>
            <a:br>
              <a:rPr lang="fr-FR" sz="3600" b="1" dirty="0">
                <a:solidFill>
                  <a:srgbClr val="3093BC"/>
                </a:solidFill>
                <a:latin typeface="+mn-lt"/>
              </a:rPr>
            </a:br>
            <a:r>
              <a:rPr lang="fr-FR" sz="3600" b="1" dirty="0">
                <a:solidFill>
                  <a:srgbClr val="3093BC"/>
                </a:solidFill>
                <a:latin typeface="+mn-lt"/>
              </a:rPr>
              <a:t> FORCE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5" y="5785755"/>
            <a:ext cx="2353061" cy="734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3" y="5733929"/>
            <a:ext cx="1880152" cy="9625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237" y="5500110"/>
            <a:ext cx="652273" cy="1078994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flipV="1">
            <a:off x="11423374" y="0"/>
            <a:ext cx="1" cy="5314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AFD_embleme_horizontale_designation_RV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4" y="5772472"/>
            <a:ext cx="1958308" cy="8066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AutoShape 10" descr="1662719462876">
            <a:extLst>
              <a:ext uri="{FF2B5EF4-FFF2-40B4-BE49-F238E27FC236}">
                <a16:creationId xmlns:a16="http://schemas.microsoft.com/office/drawing/2014/main" id="{719E7755-E1D8-325C-61CE-2F33000B171F}"/>
              </a:ext>
            </a:extLst>
          </p:cNvPr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511175" y="2751138"/>
            <a:ext cx="7767638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u="sng" dirty="0">
                <a:solidFill>
                  <a:srgbClr val="002060"/>
                </a:solidFill>
                <a:latin typeface="Calibri" panose="020F0502020204030204"/>
              </a:rPr>
              <a:t>HASSANI Hamedane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Expert en Gestion Douanière</a:t>
            </a:r>
            <a:r>
              <a:rPr lang="fr-FR" b="1" u="sng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Mail: </a:t>
            </a:r>
            <a:r>
              <a:rPr kumimoji="0" lang="fr-FR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hamedane.hassani@expertise</a:t>
            </a:r>
            <a:r>
              <a:rPr lang="fr-FR" b="1" u="sng" dirty="0">
                <a:solidFill>
                  <a:srgbClr val="002060"/>
                </a:solidFill>
                <a:latin typeface="Calibri" panose="020F0502020204030204"/>
              </a:rPr>
              <a:t>f</a:t>
            </a: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rance.fr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Tél Côte d’ivoire  : (00.225) 07.67.27.91.12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lang="fr-FR" b="1" dirty="0" err="1">
                <a:solidFill>
                  <a:srgbClr val="002060"/>
                </a:solidFill>
                <a:latin typeface="Calibri" panose="020F0502020204030204"/>
              </a:rPr>
              <a:t>sA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pp: (00.225) 07.67.27.91.12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2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43" y="1226434"/>
            <a:ext cx="5891742" cy="40152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78173" y="0"/>
            <a:ext cx="3913827" cy="6858000"/>
          </a:xfrm>
          <a:prstGeom prst="rect">
            <a:avLst/>
          </a:prstGeom>
          <a:solidFill>
            <a:srgbClr val="B8DEC3"/>
          </a:solidFill>
          <a:ln>
            <a:solidFill>
              <a:srgbClr val="B8DE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0911" y="684522"/>
            <a:ext cx="8087261" cy="1863655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3093BC"/>
                </a:solidFill>
                <a:latin typeface="+mn-lt"/>
              </a:rPr>
              <a:t>Dispositif d’assistance technique </a:t>
            </a:r>
            <a:br>
              <a:rPr lang="fr-FR" sz="3600" b="1" dirty="0">
                <a:solidFill>
                  <a:srgbClr val="3093BC"/>
                </a:solidFill>
                <a:latin typeface="+mn-lt"/>
              </a:rPr>
            </a:br>
            <a:r>
              <a:rPr lang="fr-FR" sz="3600" b="1" dirty="0">
                <a:solidFill>
                  <a:srgbClr val="3093BC"/>
                </a:solidFill>
                <a:latin typeface="+mn-lt"/>
              </a:rPr>
              <a:t> FORCE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1048" y="2750524"/>
            <a:ext cx="7767124" cy="2563598"/>
          </a:xfrm>
        </p:spPr>
        <p:txBody>
          <a:bodyPr>
            <a:normAutofit fontScale="40000" lnSpcReduction="20000"/>
          </a:bodyPr>
          <a:lstStyle/>
          <a:p>
            <a:r>
              <a:rPr lang="fr-FR" sz="6500" b="1" u="sng" dirty="0">
                <a:solidFill>
                  <a:srgbClr val="002060"/>
                </a:solidFill>
              </a:rPr>
              <a:t>Conférence </a:t>
            </a:r>
            <a:r>
              <a:rPr lang="fr-FR" sz="6500" b="1" u="sng" dirty="0" err="1">
                <a:solidFill>
                  <a:srgbClr val="002060"/>
                </a:solidFill>
              </a:rPr>
              <a:t>CIRFiP</a:t>
            </a:r>
            <a:endParaRPr lang="fr-FR" sz="6500" b="1" u="sng" dirty="0">
              <a:solidFill>
                <a:srgbClr val="002060"/>
              </a:solidFill>
            </a:endParaRPr>
          </a:p>
          <a:p>
            <a:pPr algn="l"/>
            <a:r>
              <a:rPr lang="fr-FR" sz="5100" b="1" dirty="0">
                <a:solidFill>
                  <a:srgbClr val="002060"/>
                </a:solidFill>
              </a:rPr>
              <a:t>Mobilisation des ressources internes et Optimisation des dépenses. </a:t>
            </a:r>
          </a:p>
          <a:p>
            <a:pPr algn="l"/>
            <a:r>
              <a:rPr lang="fr-FR" sz="5100" b="1" dirty="0">
                <a:solidFill>
                  <a:srgbClr val="002060"/>
                </a:solidFill>
              </a:rPr>
              <a:t>Réforme de l’administration douanière dans la mobilisation des recettes.</a:t>
            </a:r>
          </a:p>
          <a:p>
            <a:r>
              <a:rPr lang="fr-FR" sz="5100" u="sng" dirty="0">
                <a:solidFill>
                  <a:srgbClr val="002060"/>
                </a:solidFill>
              </a:rPr>
              <a:t>Côte d’Ivoire </a:t>
            </a:r>
          </a:p>
          <a:p>
            <a:r>
              <a:rPr lang="fr-FR" sz="2900" b="1" dirty="0">
                <a:solidFill>
                  <a:srgbClr val="002060"/>
                </a:solidFill>
                <a:latin typeface="Lato "/>
              </a:rPr>
              <a:t>Abidjan du 20 au 23 novembre  2023</a:t>
            </a:r>
          </a:p>
          <a:p>
            <a:r>
              <a:rPr lang="fr-FR" sz="2900" b="1" u="sng" dirty="0">
                <a:solidFill>
                  <a:srgbClr val="002060"/>
                </a:solidFill>
                <a:latin typeface="Lato "/>
              </a:rPr>
              <a:t>Expert en Gestion Douanière HASSANI Hamedane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25" y="5785755"/>
            <a:ext cx="2353061" cy="734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3" y="5733929"/>
            <a:ext cx="1880152" cy="9625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237" y="5500110"/>
            <a:ext cx="652273" cy="1078994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 flipV="1">
            <a:off x="11423374" y="0"/>
            <a:ext cx="1" cy="5314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AFD_embleme_horizontale_designation_RVB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4" y="5772472"/>
            <a:ext cx="1958308" cy="806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0" y="0"/>
            <a:ext cx="12191999" cy="8052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</a:t>
            </a:r>
          </a:p>
          <a:p>
            <a:pPr marL="400050" lvl="0" indent="-4000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r>
              <a:rPr lang="fr-FR" sz="2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Conception et contenu des réformes: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Introduction: Des échanges internationaux, communautaires et régionaux croissants et harmonisés.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Réformes Douanières: Contexte et législations internationales </a:t>
            </a: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communautaires.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 aux normes internationales 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Mise en place d’un commerce sain et loyale.</a:t>
            </a:r>
          </a:p>
          <a:p>
            <a:pPr marL="400050" lvl="0" indent="-400050">
              <a:lnSpc>
                <a:spcPct val="107000"/>
              </a:lnSpc>
              <a:spcAft>
                <a:spcPts val="800"/>
              </a:spcAft>
              <a:buAutoNum type="romanUcPeriod" startAt="2"/>
              <a:tabLst>
                <a:tab pos="457200" algn="l"/>
              </a:tabLst>
            </a:pP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Mise en œuvre des Réformes et impact 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457200" algn="l"/>
              </a:tabLst>
            </a:pPr>
            <a:r>
              <a:rPr kumimoji="0" lang="fr-FR" sz="2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de réformes mises en œuvre</a:t>
            </a:r>
            <a:endParaRPr kumimoji="0" lang="fr-FR" sz="2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Impact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armonisation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échanges.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Fluidification et accroissement des échanges.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>
                <a:tab pos="457200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Sécurisation et optimisation des recettes.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   FOCUS sur la notion d’Operateur Economiques Agrées (OEA)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0" indent="-400050">
              <a:lnSpc>
                <a:spcPct val="107000"/>
              </a:lnSpc>
              <a:spcAft>
                <a:spcPts val="800"/>
              </a:spcAft>
              <a:buAutoNum type="romanUcPeriod" startAt="3"/>
              <a:tabLst>
                <a:tab pos="457200" algn="l"/>
              </a:tabLst>
            </a:pPr>
            <a:r>
              <a:rPr lang="fr-FR" sz="2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Risques et difficultés associés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>
                <a:tab pos="457200" algn="l"/>
              </a:tabLst>
              <a:defRPr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 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Perspectives et recommandations. </a:t>
            </a:r>
            <a:endParaRPr kumimoji="0" lang="fr-FR" sz="2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0" indent="-400050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457200" algn="l"/>
              </a:tabLst>
            </a:pP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-1" y="88490"/>
            <a:ext cx="12192001" cy="653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romanUcPeriod"/>
              <a:tabLst>
                <a:tab pos="457200" algn="l"/>
              </a:tabLst>
              <a:defRPr/>
            </a:pPr>
            <a:r>
              <a:rPr lang="fr-FR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Conception et contenu des réformes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</a:p>
          <a:p>
            <a:pPr marL="457200" marR="0" lvl="0" indent="-45720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>
                <a:tab pos="457200" algn="l"/>
              </a:tabLst>
              <a:defRPr/>
            </a:pPr>
            <a:r>
              <a:rPr lang="fr-FR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Objectifs de la présentation 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Etude comparatives et échanges d’expériences sur  les réformes douanières au sein de l’UEMOA, la CEDEAO et la CEMAC , les impacts mesurable sur les recettes douanières, prospectives et perspectives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>
                <a:tab pos="45720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Contexte des échanges et flux commerciaux dans les espaces économiques organisés :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Internationales: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Mondialisation et accroissement des flux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Communautaires 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Organisation des intégrations douanières régionales ( TEC fusion TEC CEDEAO-UEMOA,ZECLAF Modification du code des douanes communautaires)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Nationales: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Appréhension des flux : Des problématiques différenciées (Façade portuaires et  Pays enclavés). </a:t>
            </a:r>
          </a:p>
          <a:p>
            <a:pPr marL="457200"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>
                <a:tab pos="457200" algn="l"/>
              </a:tabLst>
              <a:defRPr/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Importance des  recettes douanières dans les économies régionales et nationales</a:t>
            </a: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2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0" y="78659"/>
            <a:ext cx="12192000" cy="479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		</a:t>
            </a: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Réformes Douanières: Les législations internationales </a:t>
            </a:r>
            <a:r>
              <a:rPr lang="fr-FR" sz="28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communautaires.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a. Législations douanières et objectifs des réformes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Convention de Kyoto Révisée: OMD   1999-2006: OMD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 sur la facilitation des échanges (AFE): OMC 2013-2017.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Cadre de normes SAFE actualisé  : OMD -2021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Déclaration d’Arusha révisé- OMD- 003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Programme éthique et promotion de l’intégrité des douanes- 2019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7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127820" y="78658"/>
            <a:ext cx="11965858" cy="5758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Communautaires 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Règlement N°06/2014/CM/UEMOA- 2014-2015- Harmonisation TEC  du Tarif Extérieur UEMOA-CEDAO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Règlement n°05/19-UEAC-010 A-CM-33 du 8 avril 2019 portant révision du Code des douanes de la CEMAC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Déclaration de Maputo sur l'éthique en mars 2002- CEDEO-UEMOA-CEMAC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Résolution d’Almaty sur l’éthique (Kazakhstan, janvier 2007) CEDEO-UEMOA-CEMAC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Résolution de Nairobi sur l'éthique (Kenya, février 2007). CEDEO-UEMOA-CEMAC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1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78658" y="0"/>
            <a:ext cx="11838039" cy="639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fr-FR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	</a:t>
            </a: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des Réformes et impact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de réformes mises en œuvre :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-Exemple : Le Burkina Faso, Côte Ivoire, le Sénégal et le Cameroun: Mise en place de programmes de réformes douanières en 2018, visant à réduire les délais de dédouanement et à augmenter la collecte de recettes douanières.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création du Guichet Unique de dédouanement du Commerce Extérieur (GUCE).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Exemple : Côte d'Ivoire, simplification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procédures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réduction d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ocumentaire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27 à 10, réduction du  temps de dédouanement de 7 à 3 jours.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Interactions et réformes douanières au sein des espaces économiques organisés et des Unions Douanières : </a:t>
            </a:r>
          </a:p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Exemple :Harmonisation des TEC-Tarifs douanier CEDEAO-UEMOA-et du Système  Harmonisé des nomenclatures, création d’une 5ème  bandes de taxation - accroissement des échanges commerciaux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intra-régionaux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plus de 20 %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des ZECLAF 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4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78658" y="0"/>
            <a:ext cx="11838039" cy="6391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>
                <a:tab pos="457200" algn="l"/>
              </a:tabLst>
              <a:defRPr/>
            </a:pPr>
            <a:r>
              <a:rPr kumimoji="0" lang="fr-FR" sz="24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	</a:t>
            </a:r>
            <a:r>
              <a:rPr kumimoji="0" lang="fr-FR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œuvre des Réformes et impact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de réformes mises en œuvre 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réation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 statut d’opérateur économique agréé  qui permet désormais à certains acteurs du commerce qui accomplissent régulièrement des opérations de commerce extérieur de bénéficier de certains facilités relatives aux procédures douanières telle qu’une simplification du régime de la preuve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L’encadrement  du statut des représentants et commissionnaires en douane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L’amélioration des procédures de traitement des litiges et contentieux douaniers avec un renforcement des droits des opérateurs ; la création d’une commission indépendante de recours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meilleure organisation du régime des transits communautaires ( Suivi-SIGMAT)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L’amélioration de la protection des droits de propriété intellectuelle: Renforcement des moyens des autorités douanières dans la lutte contre la contrebande et la contrefaçon.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renforcement de l’informatisation et de la digitalisation des procédures 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8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CD588272-328F-4AA5-349B-1452B5090D84}"/>
              </a:ext>
            </a:extLst>
          </p:cNvPr>
          <p:cNvSpPr txBox="1"/>
          <p:nvPr/>
        </p:nvSpPr>
        <p:spPr>
          <a:xfrm>
            <a:off x="0" y="0"/>
            <a:ext cx="12074013" cy="755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	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sur les Recettes </a:t>
            </a:r>
            <a:endParaRPr kumimoji="0" lang="fr-F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des recettes liée à la facilitation des échanges :-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Exemple : En 2022, la CEDEAO a enregistré un commerce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intra-régional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plus de 90 milliards de dollars, en augmentation de 16 % par rapport à l'année précédente, démontrant l'importance croissante des échanges régionaux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Togo a enregistré une augmentation de 45 % de ses recettes douanières après la mise en place de guichets uniques, atteignant un total de 300 millions de dollars en 2022.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Les douanes au Sénégal ont généré 1,5 milliard de dollars de recettes fiscales en 2022, soit environ 33 % du total des revenus fiscaux, soulignant leur contribution significative à l'économie nationale.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 côte d’ivoire: 2018-2021 de 1742,22 Mds à 2056 Mds en 2021 soit évolution de 105 Mds /An et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2022:  2 151,41 Mds de </a:t>
            </a:r>
            <a:r>
              <a:rPr lang="fr-FR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FCfa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un objectif fixé à 2119,55 Mds de </a:t>
            </a:r>
            <a:r>
              <a:rPr lang="fr-FR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FCfa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une plus-value de 31,85 Mds, 45 % des recettes fiscales, 5,7 % Pib, accroissement 5,68 %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Sécurisation des recettes 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Gestion informatisée sous </a:t>
            </a:r>
            <a:r>
              <a:rPr lang="fr-FR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Sydonia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++, Word, </a:t>
            </a:r>
            <a:r>
              <a:rPr lang="fr-FR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Sydam</a:t>
            </a:r>
            <a:r>
              <a:rPr lang="fr-F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SIGMAT transit.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Stimulation des marchés et des recettes  douanières : La Confiance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Stimulation des flux  importations et exportation = Croissance économique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3" indent="-4572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9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1454</Words>
  <Application>Microsoft Office PowerPoint</Application>
  <PresentationFormat>Grand écran</PresentationFormat>
  <Paragraphs>148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Rounded MT Bold</vt:lpstr>
      <vt:lpstr>Calibri</vt:lpstr>
      <vt:lpstr>Calibri Light</vt:lpstr>
      <vt:lpstr>Lato </vt:lpstr>
      <vt:lpstr>Times New Roman</vt:lpstr>
      <vt:lpstr>Wingdings</vt:lpstr>
      <vt:lpstr>Office Theme</vt:lpstr>
      <vt:lpstr>Thème Office</vt:lpstr>
      <vt:lpstr>Présentation PowerPoint</vt:lpstr>
      <vt:lpstr>Dispositif d’assistance technique   FORCE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Dispositif d’assistance technique   FORCE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HASSANI HAMEDANE DOUANES- PROJET FORCE -EF-AFD</dc:creator>
  <cp:lastModifiedBy>HH HH</cp:lastModifiedBy>
  <cp:revision>12</cp:revision>
  <dcterms:created xsi:type="dcterms:W3CDTF">2023-11-05T21:43:48Z</dcterms:created>
  <dcterms:modified xsi:type="dcterms:W3CDTF">2023-11-13T08:02:10Z</dcterms:modified>
</cp:coreProperties>
</file>