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3"/>
  </p:notesMasterIdLst>
  <p:handoutMasterIdLst>
    <p:handoutMasterId r:id="rId24"/>
  </p:handoutMasterIdLst>
  <p:sldIdLst>
    <p:sldId id="262" r:id="rId5"/>
    <p:sldId id="4641" r:id="rId6"/>
    <p:sldId id="4651" r:id="rId7"/>
    <p:sldId id="4653" r:id="rId8"/>
    <p:sldId id="4642" r:id="rId9"/>
    <p:sldId id="4639" r:id="rId10"/>
    <p:sldId id="4643" r:id="rId11"/>
    <p:sldId id="4644" r:id="rId12"/>
    <p:sldId id="4654" r:id="rId13"/>
    <p:sldId id="4645" r:id="rId14"/>
    <p:sldId id="4646" r:id="rId15"/>
    <p:sldId id="4647" r:id="rId16"/>
    <p:sldId id="4648" r:id="rId17"/>
    <p:sldId id="4658" r:id="rId18"/>
    <p:sldId id="4657" r:id="rId19"/>
    <p:sldId id="4655" r:id="rId20"/>
    <p:sldId id="4656" r:id="rId21"/>
    <p:sldId id="4659" r:id="rId22"/>
  </p:sldIdLst>
  <p:sldSz cx="12192000" cy="6858000"/>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23117D5-8D6A-1049-F9A8-48E540FDE711}" name="Mohamed Ben Abid" initials="MBA" userId="S::mhamed.benabid@mdci.state.tn::ad35f975-ec43-4cea-969a-c46768854f4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EB1C24"/>
    <a:srgbClr val="BF272D"/>
    <a:srgbClr val="EA353C"/>
    <a:srgbClr val="EEEEEE"/>
    <a:srgbClr val="D2145A"/>
    <a:srgbClr val="EF5A24"/>
    <a:srgbClr val="F591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472" autoAdjust="0"/>
    <p:restoredTop sz="76392" autoAdjust="0"/>
  </p:normalViewPr>
  <p:slideViewPr>
    <p:cSldViewPr snapToGrid="0">
      <p:cViewPr varScale="1">
        <p:scale>
          <a:sx n="74" d="100"/>
          <a:sy n="74" d="100"/>
        </p:scale>
        <p:origin x="600" y="54"/>
      </p:cViewPr>
      <p:guideLst/>
    </p:cSldViewPr>
  </p:slideViewPr>
  <p:notesTextViewPr>
    <p:cViewPr>
      <p:scale>
        <a:sx n="1" d="1"/>
        <a:sy n="1" d="1"/>
      </p:scale>
      <p:origin x="0" y="0"/>
    </p:cViewPr>
  </p:notesTextViewPr>
  <p:sorterViewPr>
    <p:cViewPr>
      <p:scale>
        <a:sx n="100" d="100"/>
        <a:sy n="100" d="100"/>
      </p:scale>
      <p:origin x="0" y="-2621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196"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3" y="1"/>
            <a:ext cx="2945659" cy="498056"/>
          </a:xfrm>
          <a:prstGeom prst="rect">
            <a:avLst/>
          </a:prstGeom>
        </p:spPr>
        <p:txBody>
          <a:bodyPr vert="horz" lIns="91303" tIns="45651" rIns="91303" bIns="45651" rtlCol="0"/>
          <a:lstStyle>
            <a:lvl1pPr algn="l">
              <a:defRPr sz="1200"/>
            </a:lvl1pPr>
          </a:lstStyle>
          <a:p>
            <a:endParaRPr lang="fr-FR"/>
          </a:p>
        </p:txBody>
      </p:sp>
      <p:sp>
        <p:nvSpPr>
          <p:cNvPr id="3" name="Espace réservé de la date 2"/>
          <p:cNvSpPr>
            <a:spLocks noGrp="1"/>
          </p:cNvSpPr>
          <p:nvPr>
            <p:ph type="dt" sz="quarter" idx="1"/>
          </p:nvPr>
        </p:nvSpPr>
        <p:spPr>
          <a:xfrm>
            <a:off x="3850444" y="1"/>
            <a:ext cx="2945659" cy="498056"/>
          </a:xfrm>
          <a:prstGeom prst="rect">
            <a:avLst/>
          </a:prstGeom>
        </p:spPr>
        <p:txBody>
          <a:bodyPr vert="horz" lIns="91303" tIns="45651" rIns="91303" bIns="45651" rtlCol="0"/>
          <a:lstStyle>
            <a:lvl1pPr algn="r">
              <a:defRPr sz="1200"/>
            </a:lvl1pPr>
          </a:lstStyle>
          <a:p>
            <a:fld id="{BA05288C-23C1-43B9-972C-D9A4F5970C40}" type="datetimeFigureOut">
              <a:rPr lang="fr-FR" smtClean="0"/>
              <a:t>16/11/2023</a:t>
            </a:fld>
            <a:endParaRPr lang="fr-FR"/>
          </a:p>
        </p:txBody>
      </p:sp>
      <p:sp>
        <p:nvSpPr>
          <p:cNvPr id="4" name="Espace réservé du pied de page 3"/>
          <p:cNvSpPr>
            <a:spLocks noGrp="1"/>
          </p:cNvSpPr>
          <p:nvPr>
            <p:ph type="ftr" sz="quarter" idx="2"/>
          </p:nvPr>
        </p:nvSpPr>
        <p:spPr>
          <a:xfrm>
            <a:off x="3" y="9428585"/>
            <a:ext cx="2945659" cy="498055"/>
          </a:xfrm>
          <a:prstGeom prst="rect">
            <a:avLst/>
          </a:prstGeom>
        </p:spPr>
        <p:txBody>
          <a:bodyPr vert="horz" lIns="91303" tIns="45651" rIns="91303" bIns="45651"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50444" y="9428585"/>
            <a:ext cx="2945659" cy="498055"/>
          </a:xfrm>
          <a:prstGeom prst="rect">
            <a:avLst/>
          </a:prstGeom>
        </p:spPr>
        <p:txBody>
          <a:bodyPr vert="horz" lIns="91303" tIns="45651" rIns="91303" bIns="45651" rtlCol="0" anchor="b"/>
          <a:lstStyle>
            <a:lvl1pPr algn="r">
              <a:defRPr sz="1200"/>
            </a:lvl1pPr>
          </a:lstStyle>
          <a:p>
            <a:fld id="{A56FD07C-4C16-4B45-B0DE-0EB8D31EC83B}" type="slidenum">
              <a:rPr lang="fr-FR" smtClean="0"/>
              <a:t>‹N°›</a:t>
            </a:fld>
            <a:endParaRPr lang="fr-FR"/>
          </a:p>
        </p:txBody>
      </p:sp>
    </p:spTree>
    <p:extLst>
      <p:ext uri="{BB962C8B-B14F-4D97-AF65-F5344CB8AC3E}">
        <p14:creationId xmlns:p14="http://schemas.microsoft.com/office/powerpoint/2010/main" val="574409260"/>
      </p:ext>
    </p:extLst>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3" y="1"/>
            <a:ext cx="2945659" cy="498056"/>
          </a:xfrm>
          <a:prstGeom prst="rect">
            <a:avLst/>
          </a:prstGeom>
        </p:spPr>
        <p:txBody>
          <a:bodyPr vert="horz" lIns="91303" tIns="45651" rIns="91303" bIns="45651" rtlCol="0"/>
          <a:lstStyle>
            <a:lvl1pPr algn="l">
              <a:defRPr sz="1200"/>
            </a:lvl1pPr>
          </a:lstStyle>
          <a:p>
            <a:endParaRPr lang="fr-FR"/>
          </a:p>
        </p:txBody>
      </p:sp>
      <p:sp>
        <p:nvSpPr>
          <p:cNvPr id="3" name="Espace réservé de la date 2"/>
          <p:cNvSpPr>
            <a:spLocks noGrp="1"/>
          </p:cNvSpPr>
          <p:nvPr>
            <p:ph type="dt" idx="1"/>
          </p:nvPr>
        </p:nvSpPr>
        <p:spPr>
          <a:xfrm>
            <a:off x="3850444" y="1"/>
            <a:ext cx="2945659" cy="498056"/>
          </a:xfrm>
          <a:prstGeom prst="rect">
            <a:avLst/>
          </a:prstGeom>
        </p:spPr>
        <p:txBody>
          <a:bodyPr vert="horz" lIns="91303" tIns="45651" rIns="91303" bIns="45651" rtlCol="0"/>
          <a:lstStyle>
            <a:lvl1pPr algn="r">
              <a:defRPr sz="1200"/>
            </a:lvl1pPr>
          </a:lstStyle>
          <a:p>
            <a:fld id="{341E5E21-C94E-44E3-BA97-D603E162D3AA}" type="datetimeFigureOut">
              <a:rPr lang="fr-FR" smtClean="0"/>
              <a:t>16/11/2023</a:t>
            </a:fld>
            <a:endParaRPr lang="fr-FR"/>
          </a:p>
        </p:txBody>
      </p:sp>
      <p:sp>
        <p:nvSpPr>
          <p:cNvPr id="4" name="Espace réservé de l'image des diapositives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303" tIns="45651" rIns="91303" bIns="45651" rtlCol="0" anchor="ctr"/>
          <a:lstStyle/>
          <a:p>
            <a:endParaRPr lang="fr-FR"/>
          </a:p>
        </p:txBody>
      </p:sp>
      <p:sp>
        <p:nvSpPr>
          <p:cNvPr id="5" name="Espace réservé des notes 4"/>
          <p:cNvSpPr>
            <a:spLocks noGrp="1"/>
          </p:cNvSpPr>
          <p:nvPr>
            <p:ph type="body" sz="quarter" idx="3"/>
          </p:nvPr>
        </p:nvSpPr>
        <p:spPr>
          <a:xfrm>
            <a:off x="679768" y="4777195"/>
            <a:ext cx="5438140" cy="3908613"/>
          </a:xfrm>
          <a:prstGeom prst="rect">
            <a:avLst/>
          </a:prstGeom>
        </p:spPr>
        <p:txBody>
          <a:bodyPr vert="horz" lIns="91303" tIns="45651" rIns="91303" bIns="45651"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3" y="9428585"/>
            <a:ext cx="2945659" cy="498055"/>
          </a:xfrm>
          <a:prstGeom prst="rect">
            <a:avLst/>
          </a:prstGeom>
        </p:spPr>
        <p:txBody>
          <a:bodyPr vert="horz" lIns="91303" tIns="45651" rIns="91303" bIns="45651"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4" y="9428585"/>
            <a:ext cx="2945659" cy="498055"/>
          </a:xfrm>
          <a:prstGeom prst="rect">
            <a:avLst/>
          </a:prstGeom>
        </p:spPr>
        <p:txBody>
          <a:bodyPr vert="horz" lIns="91303" tIns="45651" rIns="91303" bIns="45651" rtlCol="0" anchor="b"/>
          <a:lstStyle>
            <a:lvl1pPr algn="r">
              <a:defRPr sz="1200"/>
            </a:lvl1pPr>
          </a:lstStyle>
          <a:p>
            <a:fld id="{3837E9EE-A3C2-4EFA-A124-A3FEC00A3016}" type="slidenum">
              <a:rPr lang="fr-FR" smtClean="0"/>
              <a:t>‹N°›</a:t>
            </a:fld>
            <a:endParaRPr lang="fr-FR"/>
          </a:p>
        </p:txBody>
      </p:sp>
    </p:spTree>
    <p:extLst>
      <p:ext uri="{BB962C8B-B14F-4D97-AF65-F5344CB8AC3E}">
        <p14:creationId xmlns:p14="http://schemas.microsoft.com/office/powerpoint/2010/main" val="4250445140"/>
      </p:ext>
    </p:extLst>
  </p:cSld>
  <p:clrMap bg1="lt1" tx1="dk1" bg2="lt2" tx2="dk2" accent1="accent1" accent2="accent2" accent3="accent3" accent4="accent4" accent5="accent5" accent6="accent6" hlink="hlink" folHlink="folHlink"/>
  <p:hf sldNum="0"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B1270321-6AEA-1264-9272-5EAA5B5EC66C}"/>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xmlns="" id="{CD01990A-7B0B-3B4D-7AEB-7FBF9CCA15E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xmlns="" id="{C45DB2B4-5762-C51F-7CA4-7B034A08BDF2}"/>
              </a:ext>
            </a:extLst>
          </p:cNvPr>
          <p:cNvSpPr>
            <a:spLocks noGrp="1"/>
          </p:cNvSpPr>
          <p:nvPr>
            <p:ph type="dt" sz="half" idx="10"/>
          </p:nvPr>
        </p:nvSpPr>
        <p:spPr/>
        <p:txBody>
          <a:bodyPr/>
          <a:lstStyle/>
          <a:p>
            <a:fld id="{E198E05C-A7F7-4C24-A42A-60D085A07352}" type="datetime1">
              <a:rPr lang="fr-FR" smtClean="0"/>
              <a:t>16/11/2023</a:t>
            </a:fld>
            <a:endParaRPr lang="fr-FR"/>
          </a:p>
        </p:txBody>
      </p:sp>
      <p:sp>
        <p:nvSpPr>
          <p:cNvPr id="5" name="Espace réservé du pied de page 4">
            <a:extLst>
              <a:ext uri="{FF2B5EF4-FFF2-40B4-BE49-F238E27FC236}">
                <a16:creationId xmlns:a16="http://schemas.microsoft.com/office/drawing/2014/main" xmlns="" id="{D5C9DBE3-D052-571C-17FC-3E9DC2CD4E0E}"/>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xmlns="" id="{AB5B94D8-FF29-E5F1-54A1-3F4794ECB2F3}"/>
              </a:ext>
            </a:extLst>
          </p:cNvPr>
          <p:cNvSpPr>
            <a:spLocks noGrp="1"/>
          </p:cNvSpPr>
          <p:nvPr>
            <p:ph type="sldNum" sz="quarter" idx="12"/>
          </p:nvPr>
        </p:nvSpPr>
        <p:spPr/>
        <p:txBody>
          <a:bodyPr/>
          <a:lstStyle/>
          <a:p>
            <a:fld id="{6F85FD32-7DDD-48B3-A0CC-C81B9CFC1059}" type="slidenum">
              <a:rPr lang="fr-FR" smtClean="0"/>
              <a:t>‹N°›</a:t>
            </a:fld>
            <a:endParaRPr lang="fr-FR"/>
          </a:p>
        </p:txBody>
      </p:sp>
    </p:spTree>
    <p:extLst>
      <p:ext uri="{BB962C8B-B14F-4D97-AF65-F5344CB8AC3E}">
        <p14:creationId xmlns:p14="http://schemas.microsoft.com/office/powerpoint/2010/main" val="20710865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66172539-C4C9-2129-4F12-27000C41091C}"/>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xmlns="" id="{8B3C0CB6-27A4-8AB8-3714-978812F3522A}"/>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xmlns="" id="{3EEBE378-6AF1-A5B7-9645-BFCD583CD469}"/>
              </a:ext>
            </a:extLst>
          </p:cNvPr>
          <p:cNvSpPr>
            <a:spLocks noGrp="1"/>
          </p:cNvSpPr>
          <p:nvPr>
            <p:ph type="dt" sz="half" idx="10"/>
          </p:nvPr>
        </p:nvSpPr>
        <p:spPr/>
        <p:txBody>
          <a:bodyPr/>
          <a:lstStyle/>
          <a:p>
            <a:fld id="{7360A7E2-10A7-4E2B-A196-7AF0ADB97663}" type="datetime1">
              <a:rPr lang="fr-FR" smtClean="0"/>
              <a:t>16/11/2023</a:t>
            </a:fld>
            <a:endParaRPr lang="fr-FR"/>
          </a:p>
        </p:txBody>
      </p:sp>
      <p:sp>
        <p:nvSpPr>
          <p:cNvPr id="5" name="Espace réservé du pied de page 4">
            <a:extLst>
              <a:ext uri="{FF2B5EF4-FFF2-40B4-BE49-F238E27FC236}">
                <a16:creationId xmlns:a16="http://schemas.microsoft.com/office/drawing/2014/main" xmlns="" id="{1B591766-4E53-F30D-A0A8-71D72C48085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xmlns="" id="{49878598-2FC1-1C29-2F6F-026E247D75BB}"/>
              </a:ext>
            </a:extLst>
          </p:cNvPr>
          <p:cNvSpPr>
            <a:spLocks noGrp="1"/>
          </p:cNvSpPr>
          <p:nvPr>
            <p:ph type="sldNum" sz="quarter" idx="12"/>
          </p:nvPr>
        </p:nvSpPr>
        <p:spPr/>
        <p:txBody>
          <a:bodyPr/>
          <a:lstStyle/>
          <a:p>
            <a:fld id="{6F85FD32-7DDD-48B3-A0CC-C81B9CFC1059}" type="slidenum">
              <a:rPr lang="fr-FR" smtClean="0"/>
              <a:t>‹N°›</a:t>
            </a:fld>
            <a:endParaRPr lang="fr-FR"/>
          </a:p>
        </p:txBody>
      </p:sp>
    </p:spTree>
    <p:extLst>
      <p:ext uri="{BB962C8B-B14F-4D97-AF65-F5344CB8AC3E}">
        <p14:creationId xmlns:p14="http://schemas.microsoft.com/office/powerpoint/2010/main" val="31448667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xmlns="" id="{3CDD456D-F641-12DD-5D36-4FEE67662980}"/>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xmlns="" id="{89ACAFBB-25C5-DA07-46C8-483F4092916D}"/>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xmlns="" id="{5C0A788D-16F8-1A7F-4FB3-E955993AB705}"/>
              </a:ext>
            </a:extLst>
          </p:cNvPr>
          <p:cNvSpPr>
            <a:spLocks noGrp="1"/>
          </p:cNvSpPr>
          <p:nvPr>
            <p:ph type="dt" sz="half" idx="10"/>
          </p:nvPr>
        </p:nvSpPr>
        <p:spPr/>
        <p:txBody>
          <a:bodyPr/>
          <a:lstStyle/>
          <a:p>
            <a:fld id="{62F4156D-52AD-4EBA-A0AB-C072F4F1D830}" type="datetime1">
              <a:rPr lang="fr-FR" smtClean="0"/>
              <a:t>16/11/2023</a:t>
            </a:fld>
            <a:endParaRPr lang="fr-FR"/>
          </a:p>
        </p:txBody>
      </p:sp>
      <p:sp>
        <p:nvSpPr>
          <p:cNvPr id="5" name="Espace réservé du pied de page 4">
            <a:extLst>
              <a:ext uri="{FF2B5EF4-FFF2-40B4-BE49-F238E27FC236}">
                <a16:creationId xmlns:a16="http://schemas.microsoft.com/office/drawing/2014/main" xmlns="" id="{77072F39-E98A-0555-DDBE-E6124BF1857C}"/>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xmlns="" id="{BB633D26-FBEC-3487-E5BB-39AEEF7C3CE9}"/>
              </a:ext>
            </a:extLst>
          </p:cNvPr>
          <p:cNvSpPr>
            <a:spLocks noGrp="1"/>
          </p:cNvSpPr>
          <p:nvPr>
            <p:ph type="sldNum" sz="quarter" idx="12"/>
          </p:nvPr>
        </p:nvSpPr>
        <p:spPr/>
        <p:txBody>
          <a:bodyPr/>
          <a:lstStyle/>
          <a:p>
            <a:fld id="{6F85FD32-7DDD-48B3-A0CC-C81B9CFC1059}" type="slidenum">
              <a:rPr lang="fr-FR" smtClean="0"/>
              <a:t>‹N°›</a:t>
            </a:fld>
            <a:endParaRPr lang="fr-FR"/>
          </a:p>
        </p:txBody>
      </p:sp>
    </p:spTree>
    <p:extLst>
      <p:ext uri="{BB962C8B-B14F-4D97-AF65-F5344CB8AC3E}">
        <p14:creationId xmlns:p14="http://schemas.microsoft.com/office/powerpoint/2010/main" val="12534302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McK 2. Slide Title"/>
          <p:cNvSpPr>
            <a:spLocks noGrp="1"/>
          </p:cNvSpPr>
          <p:nvPr>
            <p:ph type="title"/>
          </p:nvPr>
        </p:nvSpPr>
        <p:spPr bwMode="gray"/>
        <p:txBody>
          <a:bodyPr/>
          <a:lstStyle>
            <a:lvl1pPr>
              <a:defRPr>
                <a:solidFill>
                  <a:schemeClr val="accent1"/>
                </a:solidFill>
              </a:defRPr>
            </a:lvl1pPr>
          </a:lstStyle>
          <a:p>
            <a:r>
              <a:rPr lang="en-US" smtClean="0"/>
              <a:t>Click to edit Master title style</a:t>
            </a:r>
            <a:endParaRPr lang="fr-FR"/>
          </a:p>
        </p:txBody>
      </p:sp>
      <p:sp>
        <p:nvSpPr>
          <p:cNvPr id="3" name="Slide Number"/>
          <p:cNvSpPr txBox="1">
            <a:spLocks/>
          </p:cNvSpPr>
          <p:nvPr/>
        </p:nvSpPr>
        <p:spPr bwMode="gray">
          <a:xfrm>
            <a:off x="11626139" y="6566446"/>
            <a:ext cx="284012" cy="155496"/>
          </a:xfrm>
          <a:prstGeom prst="rect">
            <a:avLst/>
          </a:prstGeom>
        </p:spPr>
        <p:txBody>
          <a:bodyPr vert="horz" wrap="none" lIns="0" tIns="0" rIns="0" bIns="0" rtlCol="0" anchor="ctr">
            <a:noAutofit/>
          </a:bodyPr>
          <a:lstStyle>
            <a:defPPr>
              <a:defRPr lang="en-US"/>
            </a:defPPr>
            <a:lvl1pPr>
              <a:defRPr sz="1000" baseline="0">
                <a:latin typeface="+mn-lt"/>
              </a:defRPr>
            </a:lvl1pPr>
          </a:lstStyle>
          <a:p>
            <a:pPr marL="0" marR="0" lvl="0" indent="0" algn="l" defTabSz="932962" rtl="0" eaLnBrk="1" fontAlgn="base" latinLnBrk="0" hangingPunct="1">
              <a:lnSpc>
                <a:spcPct val="100000"/>
              </a:lnSpc>
              <a:spcBef>
                <a:spcPct val="0"/>
              </a:spcBef>
              <a:spcAft>
                <a:spcPct val="0"/>
              </a:spcAft>
              <a:buClrTx/>
              <a:buSzTx/>
              <a:buFontTx/>
              <a:buNone/>
              <a:tabLst/>
              <a:defRPr/>
            </a:pPr>
            <a:fld id="{42C328C1-A84F-4A39-A664-DBA00541A8C6}" type="slidenum">
              <a:rPr kumimoji="0" lang="fr-FR" sz="1020" b="0" i="0" u="none" strike="noStrike" kern="1200" cap="none" spc="0" normalizeH="0" baseline="0" noProof="0" smtClean="0">
                <a:ln>
                  <a:noFill/>
                </a:ln>
                <a:solidFill>
                  <a:srgbClr val="FFFFFF"/>
                </a:solidFill>
                <a:effectLst/>
                <a:uLnTx/>
                <a:uFillTx/>
                <a:latin typeface="Arial"/>
                <a:cs typeface="+mn-cs"/>
              </a:rPr>
              <a:pPr marL="0" marR="0" lvl="0" indent="0" algn="l" defTabSz="932962" rtl="0" eaLnBrk="1" fontAlgn="base" latinLnBrk="0" hangingPunct="1">
                <a:lnSpc>
                  <a:spcPct val="100000"/>
                </a:lnSpc>
                <a:spcBef>
                  <a:spcPct val="0"/>
                </a:spcBef>
                <a:spcAft>
                  <a:spcPct val="0"/>
                </a:spcAft>
                <a:buClrTx/>
                <a:buSzTx/>
                <a:buFontTx/>
                <a:buNone/>
                <a:tabLst/>
                <a:defRPr/>
              </a:pPr>
              <a:t>‹N°›</a:t>
            </a:fld>
            <a:endParaRPr kumimoji="0" lang="fr-FR" sz="1020" b="0" i="0" u="none" strike="noStrike" kern="1200" cap="none" spc="0" normalizeH="0" baseline="0" noProof="0" dirty="0">
              <a:ln>
                <a:noFill/>
              </a:ln>
              <a:solidFill>
                <a:srgbClr val="FFFFFF"/>
              </a:solidFill>
              <a:effectLst/>
              <a:uLnTx/>
              <a:uFillTx/>
              <a:latin typeface="Arial"/>
              <a:cs typeface="+mn-cs"/>
            </a:endParaRPr>
          </a:p>
        </p:txBody>
      </p:sp>
    </p:spTree>
    <p:extLst>
      <p:ext uri="{BB962C8B-B14F-4D97-AF65-F5344CB8AC3E}">
        <p14:creationId xmlns:p14="http://schemas.microsoft.com/office/powerpoint/2010/main" val="76279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427D8E59-4C76-676F-2687-84454C9E89C6}"/>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xmlns="" id="{EF590C22-DEC3-76EF-251B-645504D988FD}"/>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xmlns="" id="{586B2359-9830-14CA-CB56-9DBF76FF3579}"/>
              </a:ext>
            </a:extLst>
          </p:cNvPr>
          <p:cNvSpPr>
            <a:spLocks noGrp="1"/>
          </p:cNvSpPr>
          <p:nvPr>
            <p:ph type="dt" sz="half" idx="10"/>
          </p:nvPr>
        </p:nvSpPr>
        <p:spPr/>
        <p:txBody>
          <a:bodyPr/>
          <a:lstStyle/>
          <a:p>
            <a:fld id="{28503ABC-6932-4409-AFAD-84BC466625A0}" type="datetime1">
              <a:rPr lang="fr-FR" smtClean="0"/>
              <a:t>16/11/2023</a:t>
            </a:fld>
            <a:endParaRPr lang="fr-FR"/>
          </a:p>
        </p:txBody>
      </p:sp>
      <p:sp>
        <p:nvSpPr>
          <p:cNvPr id="5" name="Espace réservé du pied de page 4">
            <a:extLst>
              <a:ext uri="{FF2B5EF4-FFF2-40B4-BE49-F238E27FC236}">
                <a16:creationId xmlns:a16="http://schemas.microsoft.com/office/drawing/2014/main" xmlns="" id="{042E9363-0BF2-EA28-6883-5951AA0D36BC}"/>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xmlns="" id="{2A3F4600-B585-14AE-9BA7-300F82ADAD4A}"/>
              </a:ext>
            </a:extLst>
          </p:cNvPr>
          <p:cNvSpPr>
            <a:spLocks noGrp="1"/>
          </p:cNvSpPr>
          <p:nvPr>
            <p:ph type="sldNum" sz="quarter" idx="12"/>
          </p:nvPr>
        </p:nvSpPr>
        <p:spPr/>
        <p:txBody>
          <a:bodyPr/>
          <a:lstStyle/>
          <a:p>
            <a:fld id="{6F85FD32-7DDD-48B3-A0CC-C81B9CFC1059}" type="slidenum">
              <a:rPr lang="fr-FR" smtClean="0"/>
              <a:t>‹N°›</a:t>
            </a:fld>
            <a:endParaRPr lang="fr-FR"/>
          </a:p>
        </p:txBody>
      </p:sp>
    </p:spTree>
    <p:extLst>
      <p:ext uri="{BB962C8B-B14F-4D97-AF65-F5344CB8AC3E}">
        <p14:creationId xmlns:p14="http://schemas.microsoft.com/office/powerpoint/2010/main" val="24017491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8AB006F1-850B-9684-13F4-E16C99A5B6BC}"/>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xmlns="" id="{49C3A5ED-CBBA-B8AA-8D30-BFC51F4C567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xmlns="" id="{7E24AB43-1FF2-1A23-AEB2-8ED73EEF89E8}"/>
              </a:ext>
            </a:extLst>
          </p:cNvPr>
          <p:cNvSpPr>
            <a:spLocks noGrp="1"/>
          </p:cNvSpPr>
          <p:nvPr>
            <p:ph type="dt" sz="half" idx="10"/>
          </p:nvPr>
        </p:nvSpPr>
        <p:spPr/>
        <p:txBody>
          <a:bodyPr/>
          <a:lstStyle/>
          <a:p>
            <a:fld id="{3AE42A02-61CC-4350-9BA3-A391336FA28B}" type="datetime1">
              <a:rPr lang="fr-FR" smtClean="0"/>
              <a:t>16/11/2023</a:t>
            </a:fld>
            <a:endParaRPr lang="fr-FR"/>
          </a:p>
        </p:txBody>
      </p:sp>
      <p:sp>
        <p:nvSpPr>
          <p:cNvPr id="5" name="Espace réservé du pied de page 4">
            <a:extLst>
              <a:ext uri="{FF2B5EF4-FFF2-40B4-BE49-F238E27FC236}">
                <a16:creationId xmlns:a16="http://schemas.microsoft.com/office/drawing/2014/main" xmlns="" id="{0CBE83B5-C316-C094-DE93-77FD3A73942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xmlns="" id="{2DA14BCC-123F-06F9-3C64-052D60C85A1B}"/>
              </a:ext>
            </a:extLst>
          </p:cNvPr>
          <p:cNvSpPr>
            <a:spLocks noGrp="1"/>
          </p:cNvSpPr>
          <p:nvPr>
            <p:ph type="sldNum" sz="quarter" idx="12"/>
          </p:nvPr>
        </p:nvSpPr>
        <p:spPr/>
        <p:txBody>
          <a:bodyPr/>
          <a:lstStyle/>
          <a:p>
            <a:fld id="{6F85FD32-7DDD-48B3-A0CC-C81B9CFC1059}" type="slidenum">
              <a:rPr lang="fr-FR" smtClean="0"/>
              <a:t>‹N°›</a:t>
            </a:fld>
            <a:endParaRPr lang="fr-FR"/>
          </a:p>
        </p:txBody>
      </p:sp>
    </p:spTree>
    <p:extLst>
      <p:ext uri="{BB962C8B-B14F-4D97-AF65-F5344CB8AC3E}">
        <p14:creationId xmlns:p14="http://schemas.microsoft.com/office/powerpoint/2010/main" val="871482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E36285AC-EA53-75AD-0AE9-59D30BBCAD11}"/>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xmlns="" id="{9BC8431B-E936-1C00-C3F3-565923C7AF3A}"/>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xmlns="" id="{8CB54276-7D13-4E22-3C33-19A91E49F9C7}"/>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xmlns="" id="{40896844-1E19-F518-4C5A-40DA870E9907}"/>
              </a:ext>
            </a:extLst>
          </p:cNvPr>
          <p:cNvSpPr>
            <a:spLocks noGrp="1"/>
          </p:cNvSpPr>
          <p:nvPr>
            <p:ph type="dt" sz="half" idx="10"/>
          </p:nvPr>
        </p:nvSpPr>
        <p:spPr/>
        <p:txBody>
          <a:bodyPr/>
          <a:lstStyle/>
          <a:p>
            <a:fld id="{4AC6EE68-B950-49D6-BC29-A712B4B6EF54}" type="datetime1">
              <a:rPr lang="fr-FR" smtClean="0"/>
              <a:t>16/11/2023</a:t>
            </a:fld>
            <a:endParaRPr lang="fr-FR"/>
          </a:p>
        </p:txBody>
      </p:sp>
      <p:sp>
        <p:nvSpPr>
          <p:cNvPr id="6" name="Espace réservé du pied de page 5">
            <a:extLst>
              <a:ext uri="{FF2B5EF4-FFF2-40B4-BE49-F238E27FC236}">
                <a16:creationId xmlns:a16="http://schemas.microsoft.com/office/drawing/2014/main" xmlns="" id="{5482FD1E-CB4F-9FA7-5052-CE9C1B35D54A}"/>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xmlns="" id="{5BA86A2E-799A-FBCE-D8CE-64FAECD7DC56}"/>
              </a:ext>
            </a:extLst>
          </p:cNvPr>
          <p:cNvSpPr>
            <a:spLocks noGrp="1"/>
          </p:cNvSpPr>
          <p:nvPr>
            <p:ph type="sldNum" sz="quarter" idx="12"/>
          </p:nvPr>
        </p:nvSpPr>
        <p:spPr/>
        <p:txBody>
          <a:bodyPr/>
          <a:lstStyle/>
          <a:p>
            <a:fld id="{6F85FD32-7DDD-48B3-A0CC-C81B9CFC1059}" type="slidenum">
              <a:rPr lang="fr-FR" smtClean="0"/>
              <a:t>‹N°›</a:t>
            </a:fld>
            <a:endParaRPr lang="fr-FR"/>
          </a:p>
        </p:txBody>
      </p:sp>
    </p:spTree>
    <p:extLst>
      <p:ext uri="{BB962C8B-B14F-4D97-AF65-F5344CB8AC3E}">
        <p14:creationId xmlns:p14="http://schemas.microsoft.com/office/powerpoint/2010/main" val="18827301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05E8E244-0DEB-CD24-3134-679BD354A934}"/>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xmlns="" id="{EEAEDA39-8136-7453-9581-C10D4E01084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xmlns="" id="{14E2D1BE-D125-1638-089F-A094673ECE39}"/>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xmlns="" id="{C01FEE2E-E602-0932-B0D4-FF3A54D85CE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xmlns="" id="{B18588E9-5C4A-ACF6-D2AA-3365C44920B9}"/>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xmlns="" id="{E41FF94E-D0D1-3709-96BA-3258B4ECA255}"/>
              </a:ext>
            </a:extLst>
          </p:cNvPr>
          <p:cNvSpPr>
            <a:spLocks noGrp="1"/>
          </p:cNvSpPr>
          <p:nvPr>
            <p:ph type="dt" sz="half" idx="10"/>
          </p:nvPr>
        </p:nvSpPr>
        <p:spPr/>
        <p:txBody>
          <a:bodyPr/>
          <a:lstStyle/>
          <a:p>
            <a:fld id="{483558A6-2611-4DEC-B1CD-17DCFFFF8A37}" type="datetime1">
              <a:rPr lang="fr-FR" smtClean="0"/>
              <a:t>16/11/2023</a:t>
            </a:fld>
            <a:endParaRPr lang="fr-FR"/>
          </a:p>
        </p:txBody>
      </p:sp>
      <p:sp>
        <p:nvSpPr>
          <p:cNvPr id="8" name="Espace réservé du pied de page 7">
            <a:extLst>
              <a:ext uri="{FF2B5EF4-FFF2-40B4-BE49-F238E27FC236}">
                <a16:creationId xmlns:a16="http://schemas.microsoft.com/office/drawing/2014/main" xmlns="" id="{B6132B5A-D001-5E8D-8236-A545F86B4F89}"/>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xmlns="" id="{9F7070B2-6944-73DB-1BF8-BF69B175EE64}"/>
              </a:ext>
            </a:extLst>
          </p:cNvPr>
          <p:cNvSpPr>
            <a:spLocks noGrp="1"/>
          </p:cNvSpPr>
          <p:nvPr>
            <p:ph type="sldNum" sz="quarter" idx="12"/>
          </p:nvPr>
        </p:nvSpPr>
        <p:spPr/>
        <p:txBody>
          <a:bodyPr/>
          <a:lstStyle/>
          <a:p>
            <a:fld id="{6F85FD32-7DDD-48B3-A0CC-C81B9CFC1059}" type="slidenum">
              <a:rPr lang="fr-FR" smtClean="0"/>
              <a:t>‹N°›</a:t>
            </a:fld>
            <a:endParaRPr lang="fr-FR"/>
          </a:p>
        </p:txBody>
      </p:sp>
    </p:spTree>
    <p:extLst>
      <p:ext uri="{BB962C8B-B14F-4D97-AF65-F5344CB8AC3E}">
        <p14:creationId xmlns:p14="http://schemas.microsoft.com/office/powerpoint/2010/main" val="35930254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D8200F86-32CB-CA69-545F-B808DCB1163D}"/>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xmlns="" id="{455DCC2C-EB05-1612-8FF2-D0A055BF7001}"/>
              </a:ext>
            </a:extLst>
          </p:cNvPr>
          <p:cNvSpPr>
            <a:spLocks noGrp="1"/>
          </p:cNvSpPr>
          <p:nvPr>
            <p:ph type="dt" sz="half" idx="10"/>
          </p:nvPr>
        </p:nvSpPr>
        <p:spPr/>
        <p:txBody>
          <a:bodyPr/>
          <a:lstStyle/>
          <a:p>
            <a:fld id="{2CAD05F6-B887-45C8-88BA-4E60D1836C48}" type="datetime1">
              <a:rPr lang="fr-FR" smtClean="0"/>
              <a:t>16/11/2023</a:t>
            </a:fld>
            <a:endParaRPr lang="fr-FR"/>
          </a:p>
        </p:txBody>
      </p:sp>
      <p:sp>
        <p:nvSpPr>
          <p:cNvPr id="4" name="Espace réservé du pied de page 3">
            <a:extLst>
              <a:ext uri="{FF2B5EF4-FFF2-40B4-BE49-F238E27FC236}">
                <a16:creationId xmlns:a16="http://schemas.microsoft.com/office/drawing/2014/main" xmlns="" id="{C9A7BECA-74B8-7CFD-4FD9-264411882050}"/>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xmlns="" id="{E7FCD238-98BD-3DF5-793B-CE598CB50BE2}"/>
              </a:ext>
            </a:extLst>
          </p:cNvPr>
          <p:cNvSpPr>
            <a:spLocks noGrp="1"/>
          </p:cNvSpPr>
          <p:nvPr>
            <p:ph type="sldNum" sz="quarter" idx="12"/>
          </p:nvPr>
        </p:nvSpPr>
        <p:spPr/>
        <p:txBody>
          <a:bodyPr/>
          <a:lstStyle/>
          <a:p>
            <a:fld id="{6F85FD32-7DDD-48B3-A0CC-C81B9CFC1059}" type="slidenum">
              <a:rPr lang="fr-FR" smtClean="0"/>
              <a:t>‹N°›</a:t>
            </a:fld>
            <a:endParaRPr lang="fr-FR"/>
          </a:p>
        </p:txBody>
      </p:sp>
      <p:sp>
        <p:nvSpPr>
          <p:cNvPr id="6" name="ZoneTexte 5">
            <a:extLst>
              <a:ext uri="{FF2B5EF4-FFF2-40B4-BE49-F238E27FC236}">
                <a16:creationId xmlns:a16="http://schemas.microsoft.com/office/drawing/2014/main" xmlns="" id="{DCE61A78-BC8A-6E79-AF7D-E3570A4BEE69}"/>
              </a:ext>
            </a:extLst>
          </p:cNvPr>
          <p:cNvSpPr txBox="1"/>
          <p:nvPr userDrawn="1"/>
        </p:nvSpPr>
        <p:spPr>
          <a:xfrm>
            <a:off x="10113555" y="27160"/>
            <a:ext cx="1752403" cy="276999"/>
          </a:xfrm>
          <a:prstGeom prst="rect">
            <a:avLst/>
          </a:prstGeom>
          <a:noFill/>
        </p:spPr>
        <p:txBody>
          <a:bodyPr wrap="none" rtlCol="0">
            <a:spAutoFit/>
          </a:bodyPr>
          <a:lstStyle/>
          <a:p>
            <a:r>
              <a:rPr lang="fr-FR" sz="1200" i="1">
                <a:solidFill>
                  <a:srgbClr val="C00000"/>
                </a:solidFill>
              </a:rPr>
              <a:t>Mise à jour le 5 juin 2023</a:t>
            </a:r>
          </a:p>
        </p:txBody>
      </p:sp>
    </p:spTree>
    <p:extLst>
      <p:ext uri="{BB962C8B-B14F-4D97-AF65-F5344CB8AC3E}">
        <p14:creationId xmlns:p14="http://schemas.microsoft.com/office/powerpoint/2010/main" val="15003717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xmlns="" id="{C9AB043E-E38D-F2A9-43BE-3114FCE8782E}"/>
              </a:ext>
            </a:extLst>
          </p:cNvPr>
          <p:cNvSpPr>
            <a:spLocks noGrp="1"/>
          </p:cNvSpPr>
          <p:nvPr>
            <p:ph type="dt" sz="half" idx="10"/>
          </p:nvPr>
        </p:nvSpPr>
        <p:spPr/>
        <p:txBody>
          <a:bodyPr/>
          <a:lstStyle/>
          <a:p>
            <a:fld id="{51C0C526-01B1-4A8E-AACB-B51439F9B048}" type="datetime1">
              <a:rPr lang="fr-FR" smtClean="0"/>
              <a:t>16/11/2023</a:t>
            </a:fld>
            <a:endParaRPr lang="fr-FR"/>
          </a:p>
        </p:txBody>
      </p:sp>
      <p:sp>
        <p:nvSpPr>
          <p:cNvPr id="3" name="Espace réservé du pied de page 2">
            <a:extLst>
              <a:ext uri="{FF2B5EF4-FFF2-40B4-BE49-F238E27FC236}">
                <a16:creationId xmlns:a16="http://schemas.microsoft.com/office/drawing/2014/main" xmlns="" id="{92990496-B464-CA0A-3C66-8C4BFB82AE66}"/>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xmlns="" id="{3BD5064C-74F2-B92A-B858-AA11CD9B5CE5}"/>
              </a:ext>
            </a:extLst>
          </p:cNvPr>
          <p:cNvSpPr>
            <a:spLocks noGrp="1"/>
          </p:cNvSpPr>
          <p:nvPr>
            <p:ph type="sldNum" sz="quarter" idx="12"/>
          </p:nvPr>
        </p:nvSpPr>
        <p:spPr/>
        <p:txBody>
          <a:bodyPr/>
          <a:lstStyle/>
          <a:p>
            <a:fld id="{6F85FD32-7DDD-48B3-A0CC-C81B9CFC1059}" type="slidenum">
              <a:rPr lang="fr-FR" smtClean="0"/>
              <a:t>‹N°›</a:t>
            </a:fld>
            <a:endParaRPr lang="fr-FR"/>
          </a:p>
        </p:txBody>
      </p:sp>
    </p:spTree>
    <p:extLst>
      <p:ext uri="{BB962C8B-B14F-4D97-AF65-F5344CB8AC3E}">
        <p14:creationId xmlns:p14="http://schemas.microsoft.com/office/powerpoint/2010/main" val="611727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884379D6-210B-9F34-4BB8-370792589167}"/>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xmlns="" id="{887C6CE8-94D4-3BAE-7A27-FAC9174CDE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xmlns="" id="{10B69B5C-BDFA-D0F2-4E5E-2B462420302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xmlns="" id="{2BBBEB32-4338-5C1D-6755-D771D9B0E2CA}"/>
              </a:ext>
            </a:extLst>
          </p:cNvPr>
          <p:cNvSpPr>
            <a:spLocks noGrp="1"/>
          </p:cNvSpPr>
          <p:nvPr>
            <p:ph type="dt" sz="half" idx="10"/>
          </p:nvPr>
        </p:nvSpPr>
        <p:spPr/>
        <p:txBody>
          <a:bodyPr/>
          <a:lstStyle/>
          <a:p>
            <a:fld id="{1902B902-3EF4-4743-9A00-C7680AC63264}" type="datetime1">
              <a:rPr lang="fr-FR" smtClean="0"/>
              <a:t>16/11/2023</a:t>
            </a:fld>
            <a:endParaRPr lang="fr-FR"/>
          </a:p>
        </p:txBody>
      </p:sp>
      <p:sp>
        <p:nvSpPr>
          <p:cNvPr id="6" name="Espace réservé du pied de page 5">
            <a:extLst>
              <a:ext uri="{FF2B5EF4-FFF2-40B4-BE49-F238E27FC236}">
                <a16:creationId xmlns:a16="http://schemas.microsoft.com/office/drawing/2014/main" xmlns="" id="{1EB32381-D94B-B7B2-978A-8CF6E62AF419}"/>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xmlns="" id="{BF89E55C-0AF2-8505-0709-F06518014FAD}"/>
              </a:ext>
            </a:extLst>
          </p:cNvPr>
          <p:cNvSpPr>
            <a:spLocks noGrp="1"/>
          </p:cNvSpPr>
          <p:nvPr>
            <p:ph type="sldNum" sz="quarter" idx="12"/>
          </p:nvPr>
        </p:nvSpPr>
        <p:spPr/>
        <p:txBody>
          <a:bodyPr/>
          <a:lstStyle/>
          <a:p>
            <a:fld id="{6F85FD32-7DDD-48B3-A0CC-C81B9CFC1059}" type="slidenum">
              <a:rPr lang="fr-FR" smtClean="0"/>
              <a:t>‹N°›</a:t>
            </a:fld>
            <a:endParaRPr lang="fr-FR"/>
          </a:p>
        </p:txBody>
      </p:sp>
    </p:spTree>
    <p:extLst>
      <p:ext uri="{BB962C8B-B14F-4D97-AF65-F5344CB8AC3E}">
        <p14:creationId xmlns:p14="http://schemas.microsoft.com/office/powerpoint/2010/main" val="25377231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FA350F00-7538-4BFB-72BA-31F7B2030D46}"/>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xmlns="" id="{5C6830CA-EF6E-4FAE-2EF0-A6C947D1708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xmlns="" id="{E9F74E02-661A-DA13-AFB2-7D3D8DE6EC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xmlns="" id="{8005D446-620D-2F69-A504-7A28263106D9}"/>
              </a:ext>
            </a:extLst>
          </p:cNvPr>
          <p:cNvSpPr>
            <a:spLocks noGrp="1"/>
          </p:cNvSpPr>
          <p:nvPr>
            <p:ph type="dt" sz="half" idx="10"/>
          </p:nvPr>
        </p:nvSpPr>
        <p:spPr/>
        <p:txBody>
          <a:bodyPr/>
          <a:lstStyle/>
          <a:p>
            <a:fld id="{3916E5B5-E404-4055-9DDA-363E73DF68F2}" type="datetime1">
              <a:rPr lang="fr-FR" smtClean="0"/>
              <a:t>16/11/2023</a:t>
            </a:fld>
            <a:endParaRPr lang="fr-FR"/>
          </a:p>
        </p:txBody>
      </p:sp>
      <p:sp>
        <p:nvSpPr>
          <p:cNvPr id="6" name="Espace réservé du pied de page 5">
            <a:extLst>
              <a:ext uri="{FF2B5EF4-FFF2-40B4-BE49-F238E27FC236}">
                <a16:creationId xmlns:a16="http://schemas.microsoft.com/office/drawing/2014/main" xmlns="" id="{12D5D62F-D4AF-B2A7-410A-D05409C67C24}"/>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xmlns="" id="{398A50EE-14D5-2CE5-1484-69C5B3987C9C}"/>
              </a:ext>
            </a:extLst>
          </p:cNvPr>
          <p:cNvSpPr>
            <a:spLocks noGrp="1"/>
          </p:cNvSpPr>
          <p:nvPr>
            <p:ph type="sldNum" sz="quarter" idx="12"/>
          </p:nvPr>
        </p:nvSpPr>
        <p:spPr/>
        <p:txBody>
          <a:bodyPr/>
          <a:lstStyle/>
          <a:p>
            <a:fld id="{6F85FD32-7DDD-48B3-A0CC-C81B9CFC1059}" type="slidenum">
              <a:rPr lang="fr-FR" smtClean="0"/>
              <a:t>‹N°›</a:t>
            </a:fld>
            <a:endParaRPr lang="fr-FR"/>
          </a:p>
        </p:txBody>
      </p:sp>
    </p:spTree>
    <p:extLst>
      <p:ext uri="{BB962C8B-B14F-4D97-AF65-F5344CB8AC3E}">
        <p14:creationId xmlns:p14="http://schemas.microsoft.com/office/powerpoint/2010/main" val="27235886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xmlns="" id="{BFEA3CB0-8F96-A749-D978-387DD8935E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xmlns="" id="{61844526-0467-033A-8A21-0803D5C6278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xmlns="" id="{70218B19-2A63-46DD-995C-186575E3F81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E652DE-1AC1-481F-BE32-E4932A4381E7}" type="datetime1">
              <a:rPr lang="fr-FR" smtClean="0"/>
              <a:t>16/11/2023</a:t>
            </a:fld>
            <a:endParaRPr lang="fr-FR"/>
          </a:p>
        </p:txBody>
      </p:sp>
      <p:sp>
        <p:nvSpPr>
          <p:cNvPr id="5" name="Espace réservé du pied de page 4">
            <a:extLst>
              <a:ext uri="{FF2B5EF4-FFF2-40B4-BE49-F238E27FC236}">
                <a16:creationId xmlns:a16="http://schemas.microsoft.com/office/drawing/2014/main" xmlns="" id="{550B4ED7-5136-8347-E6E5-C497BBF8C8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xmlns="" id="{543BD6D2-93AE-9764-7C8B-7A4ABD0FF01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85FD32-7DDD-48B3-A0CC-C81B9CFC1059}" type="slidenum">
              <a:rPr lang="fr-FR" smtClean="0"/>
              <a:t>‹N°›</a:t>
            </a:fld>
            <a:endParaRPr lang="fr-FR"/>
          </a:p>
        </p:txBody>
      </p:sp>
      <p:sp>
        <p:nvSpPr>
          <p:cNvPr id="7" name="ZoneTexte 6">
            <a:extLst>
              <a:ext uri="{FF2B5EF4-FFF2-40B4-BE49-F238E27FC236}">
                <a16:creationId xmlns:a16="http://schemas.microsoft.com/office/drawing/2014/main" xmlns="" id="{D2C0D2FC-27BE-36F8-60AD-FD80F2332F80}"/>
              </a:ext>
            </a:extLst>
          </p:cNvPr>
          <p:cNvSpPr txBox="1"/>
          <p:nvPr userDrawn="1"/>
        </p:nvSpPr>
        <p:spPr>
          <a:xfrm>
            <a:off x="10113555" y="27160"/>
            <a:ext cx="1752403" cy="276999"/>
          </a:xfrm>
          <a:prstGeom prst="rect">
            <a:avLst/>
          </a:prstGeom>
          <a:noFill/>
        </p:spPr>
        <p:txBody>
          <a:bodyPr wrap="none" rtlCol="0">
            <a:spAutoFit/>
          </a:bodyPr>
          <a:lstStyle/>
          <a:p>
            <a:r>
              <a:rPr lang="fr-FR" sz="1200" i="1">
                <a:solidFill>
                  <a:srgbClr val="C00000"/>
                </a:solidFill>
              </a:rPr>
              <a:t>Mise à jour le 5 juin 2023</a:t>
            </a:r>
          </a:p>
        </p:txBody>
      </p:sp>
    </p:spTree>
    <p:extLst>
      <p:ext uri="{BB962C8B-B14F-4D97-AF65-F5344CB8AC3E}">
        <p14:creationId xmlns:p14="http://schemas.microsoft.com/office/powerpoint/2010/main" val="24871406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8.PNG"/><Relationship Id="rId1" Type="http://schemas.openxmlformats.org/officeDocument/2006/relationships/slideLayout" Target="../slideLayouts/slideLayout6.xml"/><Relationship Id="rId5" Type="http://schemas.openxmlformats.org/officeDocument/2006/relationships/image" Target="../media/image15.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slideLayout" Target="../slideLayouts/slideLayout12.xml"/><Relationship Id="rId7" Type="http://schemas.openxmlformats.org/officeDocument/2006/relationships/image" Target="../media/image9.png"/><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image" Target="../media/image7.emf"/><Relationship Id="rId5" Type="http://schemas.openxmlformats.org/officeDocument/2006/relationships/oleObject" Target="../embeddings/oleObject1.bin"/><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Layout" Target="../slideLayouts/slideLayout12.xml"/><Relationship Id="rId7" Type="http://schemas.openxmlformats.org/officeDocument/2006/relationships/image" Target="../media/image9.png"/><Relationship Id="rId2" Type="http://schemas.openxmlformats.org/officeDocument/2006/relationships/tags" Target="../tags/tag2.xml"/><Relationship Id="rId1" Type="http://schemas.openxmlformats.org/officeDocument/2006/relationships/vmlDrawing" Target="../drawings/vmlDrawing2.vml"/><Relationship Id="rId6" Type="http://schemas.openxmlformats.org/officeDocument/2006/relationships/image" Target="../media/image7.emf"/><Relationship Id="rId5" Type="http://schemas.openxmlformats.org/officeDocument/2006/relationships/oleObject" Target="../embeddings/oleObject2.bin"/><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6.xml"/><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image" Target="../media/image9.png"/><Relationship Id="rId2" Type="http://schemas.openxmlformats.org/officeDocument/2006/relationships/tags" Target="../tags/tag3.xml"/><Relationship Id="rId1" Type="http://schemas.openxmlformats.org/officeDocument/2006/relationships/vmlDrawing" Target="../drawings/vmlDrawing3.vml"/><Relationship Id="rId6" Type="http://schemas.openxmlformats.org/officeDocument/2006/relationships/image" Target="../media/image7.emf"/><Relationship Id="rId5" Type="http://schemas.openxmlformats.org/officeDocument/2006/relationships/oleObject" Target="../embeddings/oleObject3.bin"/><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hyperlink" Target="https://www.stylo-rouge-et-crayon-gris.fr/outils-pour-l-enseignant-1/suivi-des-%C3%A9l%C3%A8ves/"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Rectangle 10"/>
          <p:cNvSpPr/>
          <p:nvPr/>
        </p:nvSpPr>
        <p:spPr>
          <a:xfrm>
            <a:off x="1210407" y="6194393"/>
            <a:ext cx="298480" cy="600677"/>
          </a:xfrm>
          <a:prstGeom prst="rect">
            <a:avLst/>
          </a:prstGeom>
        </p:spPr>
        <p:txBody>
          <a:bodyPr wrap="none">
            <a:spAutoFit/>
          </a:bodyPr>
          <a:lstStyle/>
          <a:p>
            <a:pPr>
              <a:lnSpc>
                <a:spcPct val="250000"/>
              </a:lnSpc>
            </a:pPr>
            <a:r>
              <a:rPr lang="fr-FR" sz="1600" dirty="0">
                <a:solidFill>
                  <a:srgbClr val="EA353C"/>
                </a:solidFill>
                <a:latin typeface="Ghotam light"/>
              </a:rPr>
              <a:t>1</a:t>
            </a:r>
          </a:p>
        </p:txBody>
      </p:sp>
      <p:sp>
        <p:nvSpPr>
          <p:cNvPr id="2" name="Titre 1">
            <a:extLst>
              <a:ext uri="{FF2B5EF4-FFF2-40B4-BE49-F238E27FC236}">
                <a16:creationId xmlns:a16="http://schemas.microsoft.com/office/drawing/2014/main" xmlns="" id="{F19C2A49-4164-8E6B-9537-228D2FD13EA7}"/>
              </a:ext>
            </a:extLst>
          </p:cNvPr>
          <p:cNvSpPr>
            <a:spLocks noGrp="1"/>
          </p:cNvSpPr>
          <p:nvPr>
            <p:ph type="ctrTitle"/>
          </p:nvPr>
        </p:nvSpPr>
        <p:spPr>
          <a:xfrm>
            <a:off x="1605831" y="3218412"/>
            <a:ext cx="9144000" cy="500733"/>
          </a:xfrm>
          <a:solidFill>
            <a:schemeClr val="accent2">
              <a:lumMod val="50000"/>
            </a:schemeClr>
          </a:solidFill>
        </p:spPr>
        <p:txBody>
          <a:bodyPr>
            <a:normAutofit fontScale="90000"/>
          </a:bodyPr>
          <a:lstStyle/>
          <a:p>
            <a:r>
              <a:rPr lang="fr-FR" sz="3200" b="1" dirty="0" smtClean="0">
                <a:solidFill>
                  <a:schemeClr val="bg1"/>
                </a:solidFill>
                <a:effectLst>
                  <a:outerShdw blurRad="38100" dist="38100" dir="2700000" algn="tl">
                    <a:srgbClr val="000000">
                      <a:alpha val="43137"/>
                    </a:srgbClr>
                  </a:outerShdw>
                </a:effectLst>
              </a:rPr>
              <a:t>REFORME DE L’ADMINISTRATION FISCALE</a:t>
            </a:r>
            <a:endParaRPr lang="fr-FR" sz="3200" b="1" dirty="0">
              <a:solidFill>
                <a:schemeClr val="bg1"/>
              </a:solidFill>
              <a:effectLst>
                <a:outerShdw blurRad="38100" dist="38100" dir="2700000" algn="tl">
                  <a:srgbClr val="000000">
                    <a:alpha val="43137"/>
                  </a:srgbClr>
                </a:outerShdw>
              </a:effectLst>
            </a:endParaRPr>
          </a:p>
        </p:txBody>
      </p:sp>
      <p:pic>
        <p:nvPicPr>
          <p:cNvPr id="10" name="Image 9">
            <a:extLst>
              <a:ext uri="{FF2B5EF4-FFF2-40B4-BE49-F238E27FC236}">
                <a16:creationId xmlns:a16="http://schemas.microsoft.com/office/drawing/2014/main" xmlns="" id="{6A9769AB-D09B-39AE-760B-4A26F3C69F10}"/>
              </a:ext>
            </a:extLst>
          </p:cNvPr>
          <p:cNvPicPr>
            <a:picLocks noChangeAspect="1"/>
          </p:cNvPicPr>
          <p:nvPr/>
        </p:nvPicPr>
        <p:blipFill>
          <a:blip r:embed="rId2"/>
          <a:stretch>
            <a:fillRect/>
          </a:stretch>
        </p:blipFill>
        <p:spPr>
          <a:xfrm>
            <a:off x="10424741" y="184637"/>
            <a:ext cx="996462" cy="729762"/>
          </a:xfrm>
          <a:prstGeom prst="rect">
            <a:avLst/>
          </a:prstGeom>
        </p:spPr>
      </p:pic>
      <p:sp>
        <p:nvSpPr>
          <p:cNvPr id="4" name="Rectangle 3"/>
          <p:cNvSpPr/>
          <p:nvPr/>
        </p:nvSpPr>
        <p:spPr>
          <a:xfrm>
            <a:off x="1573823" y="1079168"/>
            <a:ext cx="9143999" cy="2339102"/>
          </a:xfrm>
          <a:prstGeom prst="rect">
            <a:avLst/>
          </a:prstGeom>
        </p:spPr>
        <p:txBody>
          <a:bodyPr wrap="square">
            <a:spAutoFit/>
          </a:bodyPr>
          <a:lstStyle/>
          <a:p>
            <a:pPr algn="ctr"/>
            <a:r>
              <a:rPr lang="fr-FR" b="1" dirty="0" smtClean="0">
                <a:solidFill>
                  <a:schemeClr val="tx2"/>
                </a:solidFill>
                <a:effectLst>
                  <a:outerShdw blurRad="38100" dist="38100" dir="2700000" algn="tl">
                    <a:srgbClr val="000000">
                      <a:alpha val="43137"/>
                    </a:srgbClr>
                  </a:outerShdw>
                </a:effectLst>
                <a:latin typeface="Bahnschrift Light" panose="020B0502040204020203" pitchFamily="34" charset="0"/>
              </a:rPr>
              <a:t>Conférence Internationale sur les réformes des finances publiques </a:t>
            </a:r>
            <a:r>
              <a:rPr lang="fr-FR" b="1" dirty="0">
                <a:solidFill>
                  <a:schemeClr val="tx2"/>
                </a:solidFill>
                <a:effectLst>
                  <a:outerShdw blurRad="38100" dist="38100" dir="2700000" algn="tl">
                    <a:srgbClr val="000000">
                      <a:alpha val="43137"/>
                    </a:srgbClr>
                  </a:outerShdw>
                </a:effectLst>
                <a:latin typeface="Bahnschrift Light" panose="020B0502040204020203" pitchFamily="34" charset="0"/>
              </a:rPr>
              <a:t>(CIRFIP) </a:t>
            </a:r>
            <a:endParaRPr lang="fr-FR" b="1" dirty="0" smtClean="0">
              <a:solidFill>
                <a:schemeClr val="tx2"/>
              </a:solidFill>
              <a:effectLst>
                <a:outerShdw blurRad="38100" dist="38100" dir="2700000" algn="tl">
                  <a:srgbClr val="000000">
                    <a:alpha val="43137"/>
                  </a:srgbClr>
                </a:outerShdw>
              </a:effectLst>
              <a:latin typeface="Bahnschrift Light" panose="020B0502040204020203" pitchFamily="34" charset="0"/>
            </a:endParaRPr>
          </a:p>
          <a:p>
            <a:pPr algn="ctr"/>
            <a:r>
              <a:rPr lang="fr-FR" b="1" dirty="0" smtClean="0">
                <a:solidFill>
                  <a:schemeClr val="tx2"/>
                </a:solidFill>
                <a:effectLst>
                  <a:outerShdw blurRad="38100" dist="38100" dir="2700000" algn="tl">
                    <a:srgbClr val="000000">
                      <a:alpha val="43137"/>
                    </a:srgbClr>
                  </a:outerShdw>
                </a:effectLst>
                <a:latin typeface="Bahnschrift Light" panose="020B0502040204020203" pitchFamily="34" charset="0"/>
              </a:rPr>
              <a:t>en Afrique Francophone</a:t>
            </a:r>
            <a:endParaRPr lang="ar-TN" b="1" dirty="0" smtClean="0">
              <a:solidFill>
                <a:schemeClr val="tx2"/>
              </a:solidFill>
              <a:effectLst>
                <a:outerShdw blurRad="38100" dist="38100" dir="2700000" algn="tl">
                  <a:srgbClr val="000000">
                    <a:alpha val="43137"/>
                  </a:srgbClr>
                </a:outerShdw>
              </a:effectLst>
              <a:latin typeface="Bahnschrift Light" panose="020B0502040204020203" pitchFamily="34" charset="0"/>
            </a:endParaRPr>
          </a:p>
          <a:p>
            <a:pPr algn="ctr"/>
            <a:r>
              <a:rPr lang="fr-FR" b="1" dirty="0" smtClean="0">
                <a:solidFill>
                  <a:srgbClr val="FF0000"/>
                </a:solidFill>
                <a:effectLst>
                  <a:outerShdw blurRad="38100" dist="38100" dir="2700000" algn="tl">
                    <a:srgbClr val="000000">
                      <a:alpha val="43137"/>
                    </a:srgbClr>
                  </a:outerShdw>
                </a:effectLst>
                <a:latin typeface="Bahnschrift Light" panose="020B0502040204020203" pitchFamily="34" charset="0"/>
              </a:rPr>
              <a:t>-------------------------------------------------------------------</a:t>
            </a:r>
          </a:p>
          <a:p>
            <a:pPr algn="ctr"/>
            <a:r>
              <a:rPr lang="fr-FR" sz="2800" b="1" dirty="0" smtClean="0">
                <a:solidFill>
                  <a:srgbClr val="FF0000"/>
                </a:solidFill>
                <a:effectLst>
                  <a:outerShdw blurRad="38100" dist="38100" dir="2700000" algn="tl">
                    <a:srgbClr val="000000">
                      <a:alpha val="43137"/>
                    </a:srgbClr>
                  </a:outerShdw>
                </a:effectLst>
                <a:latin typeface="Bahnschrift Light" panose="020B0502040204020203" pitchFamily="34" charset="0"/>
              </a:rPr>
              <a:t>Collecter PLUS et dépenser Moins</a:t>
            </a:r>
          </a:p>
          <a:p>
            <a:pPr algn="ctr"/>
            <a:r>
              <a:rPr lang="fr-FR" sz="2800" b="1" dirty="0" smtClean="0">
                <a:solidFill>
                  <a:srgbClr val="FF0000"/>
                </a:solidFill>
                <a:effectLst>
                  <a:outerShdw blurRad="38100" dist="38100" dir="2700000" algn="tl">
                    <a:srgbClr val="000000">
                      <a:alpha val="43137"/>
                    </a:srgbClr>
                  </a:outerShdw>
                </a:effectLst>
                <a:latin typeface="Bahnschrift Light" panose="020B0502040204020203" pitchFamily="34" charset="0"/>
              </a:rPr>
              <a:t>Mobilisation des ressources internes</a:t>
            </a:r>
            <a:endParaRPr lang="fr-FR" sz="2800" b="1" dirty="0">
              <a:solidFill>
                <a:srgbClr val="FF0000"/>
              </a:solidFill>
              <a:effectLst>
                <a:outerShdw blurRad="38100" dist="38100" dir="2700000" algn="tl">
                  <a:srgbClr val="000000">
                    <a:alpha val="43137"/>
                  </a:srgbClr>
                </a:outerShdw>
              </a:effectLst>
              <a:latin typeface="Bahnschrift Light" panose="020B0502040204020203" pitchFamily="34" charset="0"/>
            </a:endParaRPr>
          </a:p>
          <a:p>
            <a:pPr algn="ctr"/>
            <a:endParaRPr lang="fr-FR" b="1" dirty="0" smtClean="0">
              <a:solidFill>
                <a:schemeClr val="tx2"/>
              </a:solidFill>
              <a:effectLst>
                <a:outerShdw blurRad="38100" dist="38100" dir="2700000" algn="tl">
                  <a:srgbClr val="000000">
                    <a:alpha val="43137"/>
                  </a:srgbClr>
                </a:outerShdw>
              </a:effectLst>
              <a:latin typeface="Bahnschrift Light" panose="020B0502040204020203" pitchFamily="34" charset="0"/>
            </a:endParaRPr>
          </a:p>
          <a:p>
            <a:pPr algn="ctr"/>
            <a:endParaRPr lang="fr-FR" b="1" dirty="0">
              <a:solidFill>
                <a:schemeClr val="tx2"/>
              </a:solidFill>
              <a:effectLst>
                <a:outerShdw blurRad="38100" dist="38100" dir="2700000" algn="tl">
                  <a:srgbClr val="000000">
                    <a:alpha val="43137"/>
                  </a:srgbClr>
                </a:outerShdw>
              </a:effectLst>
              <a:latin typeface="Bahnschrift Light" panose="020B0502040204020203" pitchFamily="34" charset="0"/>
            </a:endParaRPr>
          </a:p>
        </p:txBody>
      </p:sp>
      <p:pic>
        <p:nvPicPr>
          <p:cNvPr id="9" name="Image 8" descr="C:\Documents and Settings\Administrateur\Bureau\logoDGI\DGI.PNG"/>
          <p:cNvPicPr>
            <a:picLocks noChangeAspect="1" noChangeArrowheads="1"/>
          </p:cNvPicPr>
          <p:nvPr/>
        </p:nvPicPr>
        <p:blipFill>
          <a:blip r:embed="rId3"/>
          <a:srcRect/>
          <a:stretch>
            <a:fillRect/>
          </a:stretch>
        </p:blipFill>
        <p:spPr bwMode="auto">
          <a:xfrm>
            <a:off x="5277575" y="96687"/>
            <a:ext cx="1105640" cy="817711"/>
          </a:xfrm>
          <a:prstGeom prst="rect">
            <a:avLst/>
          </a:prstGeom>
          <a:noFill/>
          <a:ln w="9525">
            <a:noFill/>
            <a:miter lim="800000"/>
            <a:headEnd/>
            <a:tailEnd/>
          </a:ln>
        </p:spPr>
      </p:pic>
      <p:sp>
        <p:nvSpPr>
          <p:cNvPr id="8" name="ZoneTexte 7">
            <a:extLst>
              <a:ext uri="{FF2B5EF4-FFF2-40B4-BE49-F238E27FC236}">
                <a16:creationId xmlns:a16="http://schemas.microsoft.com/office/drawing/2014/main" xmlns="" id="{2C1EEAC8-B916-A895-0446-1D20BC41764F}"/>
              </a:ext>
            </a:extLst>
          </p:cNvPr>
          <p:cNvSpPr txBox="1"/>
          <p:nvPr/>
        </p:nvSpPr>
        <p:spPr>
          <a:xfrm>
            <a:off x="8528539" y="6224565"/>
            <a:ext cx="2699216" cy="600164"/>
          </a:xfrm>
          <a:prstGeom prst="rect">
            <a:avLst/>
          </a:prstGeom>
          <a:solidFill>
            <a:schemeClr val="bg1"/>
          </a:solidFill>
        </p:spPr>
        <p:txBody>
          <a:bodyPr wrap="square" rtlCol="0">
            <a:spAutoFit/>
          </a:bodyPr>
          <a:lstStyle/>
          <a:p>
            <a:pPr algn="ctr">
              <a:lnSpc>
                <a:spcPct val="150000"/>
              </a:lnSpc>
            </a:pPr>
            <a:r>
              <a:rPr lang="fr-FR" sz="2400" b="1" dirty="0" smtClean="0">
                <a:solidFill>
                  <a:schemeClr val="tx2"/>
                </a:solidFill>
                <a:latin typeface="Andalus" panose="02020603050405020304" pitchFamily="18" charset="-78"/>
                <a:cs typeface="Andalus" panose="02020603050405020304" pitchFamily="18" charset="-78"/>
              </a:rPr>
              <a:t>Novembre 2023</a:t>
            </a:r>
            <a:endParaRPr lang="fr-FR" sz="2400" b="1" dirty="0">
              <a:solidFill>
                <a:schemeClr val="tx2"/>
              </a:solidFill>
              <a:latin typeface="Andalus" panose="02020603050405020304" pitchFamily="18" charset="-78"/>
              <a:cs typeface="Andalus" panose="02020603050405020304" pitchFamily="18" charset="-78"/>
            </a:endParaRPr>
          </a:p>
        </p:txBody>
      </p:sp>
      <p:pic>
        <p:nvPicPr>
          <p:cNvPr id="3" name="Image 2"/>
          <p:cNvPicPr>
            <a:picLocks noChangeAspect="1"/>
          </p:cNvPicPr>
          <p:nvPr/>
        </p:nvPicPr>
        <p:blipFill>
          <a:blip r:embed="rId4"/>
          <a:stretch>
            <a:fillRect/>
          </a:stretch>
        </p:blipFill>
        <p:spPr>
          <a:xfrm>
            <a:off x="6866792" y="4114799"/>
            <a:ext cx="4554413" cy="2048610"/>
          </a:xfrm>
          <a:prstGeom prst="rect">
            <a:avLst/>
          </a:prstGeom>
        </p:spPr>
      </p:pic>
      <p:pic>
        <p:nvPicPr>
          <p:cNvPr id="6" name="Image 5"/>
          <p:cNvPicPr>
            <a:picLocks noChangeAspect="1"/>
          </p:cNvPicPr>
          <p:nvPr/>
        </p:nvPicPr>
        <p:blipFill>
          <a:blip r:embed="rId5"/>
          <a:stretch>
            <a:fillRect/>
          </a:stretch>
        </p:blipFill>
        <p:spPr>
          <a:xfrm>
            <a:off x="1151791" y="4114799"/>
            <a:ext cx="5715001" cy="2048610"/>
          </a:xfrm>
          <a:prstGeom prst="rect">
            <a:avLst/>
          </a:prstGeom>
        </p:spPr>
      </p:pic>
      <p:pic>
        <p:nvPicPr>
          <p:cNvPr id="12" name="Picture 7" descr="A map of africa with white lines&#10;&#10;Description automatically generated">
            <a:extLst>
              <a:ext uri="{FF2B5EF4-FFF2-40B4-BE49-F238E27FC236}">
                <a16:creationId xmlns:a16="http://schemas.microsoft.com/office/drawing/2014/main" xmlns="" id="{70064C0F-BC49-1FCC-E0A3-24D08669FE26}"/>
              </a:ext>
            </a:extLst>
          </p:cNvPr>
          <p:cNvPicPr>
            <a:picLocks noChangeAspect="1"/>
          </p:cNvPicPr>
          <p:nvPr/>
        </p:nvPicPr>
        <p:blipFill>
          <a:blip r:embed="rId6"/>
          <a:stretch>
            <a:fillRect/>
          </a:stretch>
        </p:blipFill>
        <p:spPr>
          <a:xfrm>
            <a:off x="1210407" y="1706281"/>
            <a:ext cx="1735961" cy="2012864"/>
          </a:xfrm>
          <a:prstGeom prst="rect">
            <a:avLst/>
          </a:prstGeom>
        </p:spPr>
      </p:pic>
    </p:spTree>
    <p:extLst>
      <p:ext uri="{BB962C8B-B14F-4D97-AF65-F5344CB8AC3E}">
        <p14:creationId xmlns:p14="http://schemas.microsoft.com/office/powerpoint/2010/main" val="1015119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74" y="0"/>
            <a:ext cx="12219949" cy="6857999"/>
          </a:xfrm>
          <a:prstGeom prst="rect">
            <a:avLst/>
          </a:prstGeom>
        </p:spPr>
      </p:pic>
      <p:sp>
        <p:nvSpPr>
          <p:cNvPr id="3" name="Espace réservé du numéro de diapositive 2">
            <a:extLst>
              <a:ext uri="{FF2B5EF4-FFF2-40B4-BE49-F238E27FC236}">
                <a16:creationId xmlns:a16="http://schemas.microsoft.com/office/drawing/2014/main" xmlns="" id="{4C04F4D3-EB61-F69B-8060-C0CFDEBEE0C2}"/>
              </a:ext>
            </a:extLst>
          </p:cNvPr>
          <p:cNvSpPr>
            <a:spLocks noGrp="1"/>
          </p:cNvSpPr>
          <p:nvPr>
            <p:ph type="sldNum" sz="quarter" idx="12"/>
          </p:nvPr>
        </p:nvSpPr>
        <p:spPr/>
        <p:txBody>
          <a:bodyPr/>
          <a:lstStyle/>
          <a:p>
            <a:fld id="{6F85FD32-7DDD-48B3-A0CC-C81B9CFC1059}" type="slidenum">
              <a:rPr lang="fr-FR" smtClean="0"/>
              <a:t>10</a:t>
            </a:fld>
            <a:endParaRPr lang="fr-FR"/>
          </a:p>
        </p:txBody>
      </p:sp>
      <p:sp>
        <p:nvSpPr>
          <p:cNvPr id="6" name="ZoneTexte 5">
            <a:extLst>
              <a:ext uri="{FF2B5EF4-FFF2-40B4-BE49-F238E27FC236}">
                <a16:creationId xmlns:a16="http://schemas.microsoft.com/office/drawing/2014/main" xmlns="" id="{EE30C9EA-2546-4B4A-2536-95AF08D8A48C}"/>
              </a:ext>
            </a:extLst>
          </p:cNvPr>
          <p:cNvSpPr txBox="1"/>
          <p:nvPr/>
        </p:nvSpPr>
        <p:spPr>
          <a:xfrm>
            <a:off x="1845877" y="1572925"/>
            <a:ext cx="9795137" cy="2785378"/>
          </a:xfrm>
          <a:prstGeom prst="rect">
            <a:avLst/>
          </a:prstGeom>
          <a:noFill/>
        </p:spPr>
        <p:txBody>
          <a:bodyPr wrap="square">
            <a:spAutoFit/>
          </a:bodyPr>
          <a:lstStyle/>
          <a:p>
            <a:pPr algn="just"/>
            <a:r>
              <a:rPr lang="fr-FR" sz="2000" b="1" dirty="0" smtClean="0">
                <a:solidFill>
                  <a:srgbClr val="FF0000"/>
                </a:solidFill>
              </a:rPr>
              <a:t>La rationalisation des avantages fiscaux:</a:t>
            </a:r>
            <a:endParaRPr lang="fr-FR" sz="2000" b="1" dirty="0">
              <a:solidFill>
                <a:srgbClr val="FF0000"/>
              </a:solidFill>
            </a:endParaRPr>
          </a:p>
          <a:p>
            <a:pPr algn="just">
              <a:spcAft>
                <a:spcPts val="600"/>
              </a:spcAft>
            </a:pPr>
            <a:r>
              <a:rPr lang="fr-FR" sz="2000" b="1" dirty="0" smtClean="0"/>
              <a:t>Développement d’une application de l’octroi et du suivi des avantages fiscaux</a:t>
            </a:r>
          </a:p>
          <a:p>
            <a:pPr algn="just">
              <a:spcAft>
                <a:spcPts val="600"/>
              </a:spcAft>
            </a:pPr>
            <a:r>
              <a:rPr lang="fr-FR" sz="2000" b="1" dirty="0" smtClean="0"/>
              <a:t>Conception d’une plateforme centralisant toutes les informations relatives à l’octroi et le retrait des avantages fiscaux englobant tous les intervenants dans le processus</a:t>
            </a:r>
          </a:p>
          <a:p>
            <a:pPr algn="just">
              <a:spcAft>
                <a:spcPts val="600"/>
              </a:spcAft>
            </a:pPr>
            <a:r>
              <a:rPr lang="fr-FR" sz="2000" b="1" dirty="0" smtClean="0"/>
              <a:t>Une tendance vers la maitrise des avantages fiscaux par la l’unification du taux de l’IS et la suppression progressive du régime suspensif tel que le cas des sociétés de commerce international et les entreprises de service</a:t>
            </a:r>
          </a:p>
          <a:p>
            <a:pPr algn="just">
              <a:spcAft>
                <a:spcPts val="600"/>
              </a:spcAft>
            </a:pPr>
            <a:endParaRPr lang="fr-FR" sz="2000" b="1" dirty="0" smtClean="0">
              <a:solidFill>
                <a:schemeClr val="accent1"/>
              </a:solidFill>
            </a:endParaRPr>
          </a:p>
        </p:txBody>
      </p:sp>
      <p:sp>
        <p:nvSpPr>
          <p:cNvPr id="8" name="ZoneTexte 7">
            <a:extLst>
              <a:ext uri="{FF2B5EF4-FFF2-40B4-BE49-F238E27FC236}">
                <a16:creationId xmlns:a16="http://schemas.microsoft.com/office/drawing/2014/main" xmlns="" id="{0EBB57CD-9EAA-85F5-567A-343F06B1261E}"/>
              </a:ext>
            </a:extLst>
          </p:cNvPr>
          <p:cNvSpPr txBox="1"/>
          <p:nvPr/>
        </p:nvSpPr>
        <p:spPr>
          <a:xfrm>
            <a:off x="1868255" y="5050800"/>
            <a:ext cx="9795136" cy="830997"/>
          </a:xfrm>
          <a:prstGeom prst="rect">
            <a:avLst/>
          </a:prstGeom>
          <a:noFill/>
        </p:spPr>
        <p:txBody>
          <a:bodyPr wrap="square">
            <a:spAutoFit/>
          </a:bodyPr>
          <a:lstStyle/>
          <a:p>
            <a:pPr algn="just">
              <a:spcAft>
                <a:spcPts val="600"/>
              </a:spcAft>
            </a:pPr>
            <a:r>
              <a:rPr lang="fr-FR" sz="2400" b="1" dirty="0">
                <a:solidFill>
                  <a:srgbClr val="FF0000"/>
                </a:solidFill>
              </a:rPr>
              <a:t>Il est à noter que la fiscalité des ressources naturelle (hydrocarbure, mine</a:t>
            </a:r>
            <a:r>
              <a:rPr lang="ar-TN" sz="2400" b="1" dirty="0">
                <a:solidFill>
                  <a:srgbClr val="FF0000"/>
                </a:solidFill>
              </a:rPr>
              <a:t>...</a:t>
            </a:r>
            <a:r>
              <a:rPr lang="fr-FR" sz="2400" b="1" dirty="0">
                <a:solidFill>
                  <a:srgbClr val="FF0000"/>
                </a:solidFill>
              </a:rPr>
              <a:t>) est régie par des régimes conventionnels</a:t>
            </a:r>
          </a:p>
        </p:txBody>
      </p:sp>
      <p:sp>
        <p:nvSpPr>
          <p:cNvPr id="13" name="Titre 1">
            <a:extLst>
              <a:ext uri="{FF2B5EF4-FFF2-40B4-BE49-F238E27FC236}">
                <a16:creationId xmlns:a16="http://schemas.microsoft.com/office/drawing/2014/main" xmlns="" id="{274E7491-3A8E-3D2E-FE31-C115DA9B9C68}"/>
              </a:ext>
            </a:extLst>
          </p:cNvPr>
          <p:cNvSpPr>
            <a:spLocks noGrp="1"/>
          </p:cNvSpPr>
          <p:nvPr>
            <p:ph type="title"/>
          </p:nvPr>
        </p:nvSpPr>
        <p:spPr>
          <a:xfrm>
            <a:off x="105508" y="824814"/>
            <a:ext cx="11975123" cy="839712"/>
          </a:xfrm>
        </p:spPr>
        <p:txBody>
          <a:bodyPr vert="horz" lIns="91440" tIns="45720" rIns="91440" bIns="45720" rtlCol="0" anchor="ctr">
            <a:noAutofit/>
          </a:bodyPr>
          <a:lstStyle/>
          <a:p>
            <a:pPr algn="ctr"/>
            <a:r>
              <a:rPr lang="fr-FR" sz="2400" b="1" dirty="0">
                <a:solidFill>
                  <a:srgbClr val="FF0000"/>
                </a:solidFill>
                <a:effectLst>
                  <a:outerShdw blurRad="38100" dist="38100" dir="2700000" algn="tl">
                    <a:srgbClr val="000000">
                      <a:alpha val="43137"/>
                    </a:srgbClr>
                  </a:outerShdw>
                </a:effectLst>
              </a:rPr>
              <a:t>L</a:t>
            </a:r>
            <a:r>
              <a:rPr lang="fr-FR" sz="2400" b="1" dirty="0" smtClean="0">
                <a:solidFill>
                  <a:srgbClr val="FF0000"/>
                </a:solidFill>
                <a:effectLst>
                  <a:outerShdw blurRad="38100" dist="38100" dir="2700000" algn="tl">
                    <a:srgbClr val="000000">
                      <a:alpha val="43137"/>
                    </a:srgbClr>
                  </a:outerShdw>
                </a:effectLst>
              </a:rPr>
              <a:t>a </a:t>
            </a:r>
            <a:r>
              <a:rPr lang="fr-FR" sz="2400" b="1" dirty="0">
                <a:solidFill>
                  <a:srgbClr val="FF0000"/>
                </a:solidFill>
                <a:effectLst>
                  <a:outerShdw blurRad="38100" dist="38100" dir="2700000" algn="tl">
                    <a:srgbClr val="000000">
                      <a:alpha val="43137"/>
                    </a:srgbClr>
                  </a:outerShdw>
                </a:effectLst>
              </a:rPr>
              <a:t>mobilisation des recettes fiscales et la lutte contre l’évasion fiscale et </a:t>
            </a:r>
            <a:r>
              <a:rPr lang="fr-FR" sz="2400" b="1" dirty="0" smtClean="0">
                <a:solidFill>
                  <a:srgbClr val="FF0000"/>
                </a:solidFill>
                <a:effectLst>
                  <a:outerShdw blurRad="38100" dist="38100" dir="2700000" algn="tl">
                    <a:srgbClr val="000000">
                      <a:alpha val="43137"/>
                    </a:srgbClr>
                  </a:outerShdw>
                </a:effectLst>
              </a:rPr>
              <a:t>l’économie parallèle</a:t>
            </a:r>
            <a:r>
              <a:rPr lang="ar-TN" sz="2400" b="1" dirty="0">
                <a:solidFill>
                  <a:srgbClr val="FF0000"/>
                </a:solidFill>
                <a:effectLst>
                  <a:outerShdw blurRad="38100" dist="38100" dir="2700000" algn="tl">
                    <a:srgbClr val="000000">
                      <a:alpha val="43137"/>
                    </a:srgbClr>
                  </a:outerShdw>
                </a:effectLst>
              </a:rPr>
              <a:t/>
            </a:r>
            <a:br>
              <a:rPr lang="ar-TN" sz="2400" b="1" dirty="0">
                <a:solidFill>
                  <a:srgbClr val="FF0000"/>
                </a:solidFill>
                <a:effectLst>
                  <a:outerShdw blurRad="38100" dist="38100" dir="2700000" algn="tl">
                    <a:srgbClr val="000000">
                      <a:alpha val="43137"/>
                    </a:srgbClr>
                  </a:outerShdw>
                </a:effectLst>
              </a:rPr>
            </a:br>
            <a:r>
              <a:rPr lang="ar-TN" sz="2400" b="1" dirty="0" smtClean="0">
                <a:solidFill>
                  <a:srgbClr val="FF0000"/>
                </a:solidFill>
                <a:effectLst>
                  <a:outerShdw blurRad="38100" dist="38100" dir="2700000" algn="tl">
                    <a:srgbClr val="000000">
                      <a:alpha val="43137"/>
                    </a:srgbClr>
                  </a:outerShdw>
                </a:effectLst>
              </a:rPr>
              <a:t>--------------------------------------------------------------------------------------------------------------------</a:t>
            </a:r>
            <a:endParaRPr lang="fr-FR" sz="2400" b="1" dirty="0">
              <a:solidFill>
                <a:srgbClr val="FF0000"/>
              </a:solidFill>
              <a:effectLst>
                <a:outerShdw blurRad="38100" dist="38100" dir="2700000" algn="tl">
                  <a:srgbClr val="000000">
                    <a:alpha val="43137"/>
                  </a:srgbClr>
                </a:outerShdw>
              </a:effectLst>
            </a:endParaRPr>
          </a:p>
        </p:txBody>
      </p:sp>
      <p:sp>
        <p:nvSpPr>
          <p:cNvPr id="9" name="Ellipse 8"/>
          <p:cNvSpPr/>
          <p:nvPr/>
        </p:nvSpPr>
        <p:spPr>
          <a:xfrm>
            <a:off x="1189679" y="1572925"/>
            <a:ext cx="596457" cy="596457"/>
          </a:xfrm>
          <a:prstGeom prst="ellipse">
            <a:avLst/>
          </a:prstGeom>
          <a:solidFill>
            <a:srgbClr val="EB1C24"/>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10</a:t>
            </a:r>
            <a:endParaRPr lang="fr-FR" dirty="0"/>
          </a:p>
        </p:txBody>
      </p:sp>
    </p:spTree>
    <p:extLst>
      <p:ext uri="{BB962C8B-B14F-4D97-AF65-F5344CB8AC3E}">
        <p14:creationId xmlns:p14="http://schemas.microsoft.com/office/powerpoint/2010/main" val="29251528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842"/>
            <a:ext cx="12205975" cy="6850157"/>
          </a:xfrm>
          <a:prstGeom prst="rect">
            <a:avLst/>
          </a:prstGeom>
        </p:spPr>
      </p:pic>
      <p:sp>
        <p:nvSpPr>
          <p:cNvPr id="3" name="Espace réservé du numéro de diapositive 2">
            <a:extLst>
              <a:ext uri="{FF2B5EF4-FFF2-40B4-BE49-F238E27FC236}">
                <a16:creationId xmlns:a16="http://schemas.microsoft.com/office/drawing/2014/main" xmlns="" id="{4C04F4D3-EB61-F69B-8060-C0CFDEBEE0C2}"/>
              </a:ext>
            </a:extLst>
          </p:cNvPr>
          <p:cNvSpPr>
            <a:spLocks noGrp="1"/>
          </p:cNvSpPr>
          <p:nvPr>
            <p:ph type="sldNum" sz="quarter" idx="12"/>
          </p:nvPr>
        </p:nvSpPr>
        <p:spPr/>
        <p:txBody>
          <a:bodyPr/>
          <a:lstStyle/>
          <a:p>
            <a:fld id="{6F85FD32-7DDD-48B3-A0CC-C81B9CFC1059}" type="slidenum">
              <a:rPr lang="fr-FR" smtClean="0"/>
              <a:t>11</a:t>
            </a:fld>
            <a:endParaRPr lang="fr-FR"/>
          </a:p>
        </p:txBody>
      </p:sp>
      <p:sp>
        <p:nvSpPr>
          <p:cNvPr id="2" name="Titre 1">
            <a:extLst>
              <a:ext uri="{FF2B5EF4-FFF2-40B4-BE49-F238E27FC236}">
                <a16:creationId xmlns:a16="http://schemas.microsoft.com/office/drawing/2014/main" xmlns="" id="{274E7491-3A8E-3D2E-FE31-C115DA9B9C68}"/>
              </a:ext>
            </a:extLst>
          </p:cNvPr>
          <p:cNvSpPr>
            <a:spLocks noGrp="1"/>
          </p:cNvSpPr>
          <p:nvPr>
            <p:ph type="title"/>
          </p:nvPr>
        </p:nvSpPr>
        <p:spPr>
          <a:xfrm>
            <a:off x="105508" y="824814"/>
            <a:ext cx="11975123" cy="568015"/>
          </a:xfrm>
        </p:spPr>
        <p:txBody>
          <a:bodyPr vert="horz" lIns="91440" tIns="45720" rIns="91440" bIns="45720" rtlCol="0" anchor="ctr">
            <a:noAutofit/>
          </a:bodyPr>
          <a:lstStyle/>
          <a:p>
            <a:pPr algn="ctr"/>
            <a:r>
              <a:rPr lang="fr-FR" sz="2400" b="1" dirty="0">
                <a:solidFill>
                  <a:srgbClr val="FF0000"/>
                </a:solidFill>
                <a:effectLst>
                  <a:outerShdw blurRad="38100" dist="38100" dir="2700000" algn="tl">
                    <a:srgbClr val="000000">
                      <a:alpha val="43137"/>
                    </a:srgbClr>
                  </a:outerShdw>
                </a:effectLst>
              </a:rPr>
              <a:t>L</a:t>
            </a:r>
            <a:r>
              <a:rPr lang="fr-FR" sz="2400" b="1" dirty="0" smtClean="0">
                <a:solidFill>
                  <a:srgbClr val="FF0000"/>
                </a:solidFill>
                <a:effectLst>
                  <a:outerShdw blurRad="38100" dist="38100" dir="2700000" algn="tl">
                    <a:srgbClr val="000000">
                      <a:alpha val="43137"/>
                    </a:srgbClr>
                  </a:outerShdw>
                </a:effectLst>
              </a:rPr>
              <a:t>a </a:t>
            </a:r>
            <a:r>
              <a:rPr lang="fr-FR" sz="2400" b="1" dirty="0">
                <a:solidFill>
                  <a:srgbClr val="FF0000"/>
                </a:solidFill>
                <a:effectLst>
                  <a:outerShdw blurRad="38100" dist="38100" dir="2700000" algn="tl">
                    <a:srgbClr val="000000">
                      <a:alpha val="43137"/>
                    </a:srgbClr>
                  </a:outerShdw>
                </a:effectLst>
              </a:rPr>
              <a:t>modernisation et la digitalisation de l’administration </a:t>
            </a:r>
            <a:r>
              <a:rPr lang="fr-FR" sz="2400" b="1" dirty="0" smtClean="0">
                <a:solidFill>
                  <a:srgbClr val="FF0000"/>
                </a:solidFill>
                <a:effectLst>
                  <a:outerShdw blurRad="38100" dist="38100" dir="2700000" algn="tl">
                    <a:srgbClr val="000000">
                      <a:alpha val="43137"/>
                    </a:srgbClr>
                  </a:outerShdw>
                </a:effectLst>
              </a:rPr>
              <a:t>fiscale</a:t>
            </a:r>
            <a:br>
              <a:rPr lang="fr-FR" sz="2400" b="1" dirty="0" smtClean="0">
                <a:solidFill>
                  <a:srgbClr val="FF0000"/>
                </a:solidFill>
                <a:effectLst>
                  <a:outerShdw blurRad="38100" dist="38100" dir="2700000" algn="tl">
                    <a:srgbClr val="000000">
                      <a:alpha val="43137"/>
                    </a:srgbClr>
                  </a:outerShdw>
                </a:effectLst>
              </a:rPr>
            </a:br>
            <a:r>
              <a:rPr lang="fr-FR" sz="2400" b="1" dirty="0" smtClean="0">
                <a:solidFill>
                  <a:srgbClr val="FF0000"/>
                </a:solidFill>
                <a:effectLst>
                  <a:outerShdw blurRad="38100" dist="38100" dir="2700000" algn="tl">
                    <a:srgbClr val="000000">
                      <a:alpha val="43137"/>
                    </a:srgbClr>
                  </a:outerShdw>
                </a:effectLst>
              </a:rPr>
              <a:t>--------------------------------------------------------------------------------------------------------------------------------</a:t>
            </a:r>
            <a:endParaRPr lang="fr-FR" sz="2400" b="1" dirty="0">
              <a:solidFill>
                <a:srgbClr val="FF0000"/>
              </a:solidFill>
              <a:effectLst>
                <a:outerShdw blurRad="38100" dist="38100" dir="2700000" algn="tl">
                  <a:srgbClr val="000000">
                    <a:alpha val="43137"/>
                  </a:srgbClr>
                </a:outerShdw>
              </a:effectLst>
            </a:endParaRPr>
          </a:p>
        </p:txBody>
      </p:sp>
      <p:pic>
        <p:nvPicPr>
          <p:cNvPr id="1034" name="Picture 10" descr="Track icon">
            <a:extLst>
              <a:ext uri="{FF2B5EF4-FFF2-40B4-BE49-F238E27FC236}">
                <a16:creationId xmlns:a16="http://schemas.microsoft.com/office/drawing/2014/main" xmlns="" id="{3752D41A-4167-880A-BB42-2AE750683A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8366" y="3126691"/>
            <a:ext cx="596457" cy="596457"/>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Track icon">
            <a:extLst>
              <a:ext uri="{FF2B5EF4-FFF2-40B4-BE49-F238E27FC236}">
                <a16:creationId xmlns:a16="http://schemas.microsoft.com/office/drawing/2014/main" xmlns="" id="{1DAB5E82-99F5-AED9-3239-0E16128742D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74202" y="1754191"/>
            <a:ext cx="596457" cy="596457"/>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Track">
            <a:extLst>
              <a:ext uri="{FF2B5EF4-FFF2-40B4-BE49-F238E27FC236}">
                <a16:creationId xmlns:a16="http://schemas.microsoft.com/office/drawing/2014/main" xmlns="" id="{B570968C-2D43-04A9-81F5-55449962EF6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70917" y="4332396"/>
            <a:ext cx="596457" cy="596457"/>
          </a:xfrm>
          <a:prstGeom prst="rect">
            <a:avLst/>
          </a:prstGeom>
          <a:noFill/>
          <a:extLst>
            <a:ext uri="{909E8E84-426E-40DD-AFC4-6F175D3DCCD1}">
              <a14:hiddenFill xmlns:a14="http://schemas.microsoft.com/office/drawing/2010/main">
                <a:solidFill>
                  <a:srgbClr val="FFFFFF"/>
                </a:solidFill>
              </a14:hiddenFill>
            </a:ext>
          </a:extLst>
        </p:spPr>
      </p:pic>
      <p:sp>
        <p:nvSpPr>
          <p:cNvPr id="6" name="ZoneTexte 5">
            <a:extLst>
              <a:ext uri="{FF2B5EF4-FFF2-40B4-BE49-F238E27FC236}">
                <a16:creationId xmlns:a16="http://schemas.microsoft.com/office/drawing/2014/main" xmlns="" id="{EE30C9EA-2546-4B4A-2536-95AF08D8A48C}"/>
              </a:ext>
            </a:extLst>
          </p:cNvPr>
          <p:cNvSpPr txBox="1"/>
          <p:nvPr/>
        </p:nvSpPr>
        <p:spPr>
          <a:xfrm>
            <a:off x="1845877" y="1554665"/>
            <a:ext cx="9795137" cy="1400383"/>
          </a:xfrm>
          <a:prstGeom prst="rect">
            <a:avLst/>
          </a:prstGeom>
          <a:noFill/>
        </p:spPr>
        <p:txBody>
          <a:bodyPr wrap="square">
            <a:spAutoFit/>
          </a:bodyPr>
          <a:lstStyle/>
          <a:p>
            <a:pPr algn="just"/>
            <a:r>
              <a:rPr lang="fr-FR" sz="2000" b="1" dirty="0" smtClean="0">
                <a:solidFill>
                  <a:srgbClr val="FF0000"/>
                </a:solidFill>
              </a:rPr>
              <a:t>La refonte </a:t>
            </a:r>
            <a:r>
              <a:rPr lang="fr-FR" sz="2000" b="1" dirty="0">
                <a:solidFill>
                  <a:srgbClr val="FF0000"/>
                </a:solidFill>
              </a:rPr>
              <a:t>du système </a:t>
            </a:r>
            <a:r>
              <a:rPr lang="fr-FR" sz="2000" b="1" dirty="0" smtClean="0">
                <a:solidFill>
                  <a:srgbClr val="FF0000"/>
                </a:solidFill>
              </a:rPr>
              <a:t>d’information </a:t>
            </a:r>
            <a:r>
              <a:rPr lang="fr-FR" sz="2000" b="1" dirty="0">
                <a:solidFill>
                  <a:srgbClr val="FF0000"/>
                </a:solidFill>
              </a:rPr>
              <a:t>f</a:t>
            </a:r>
            <a:r>
              <a:rPr lang="fr-FR" sz="2000" b="1" dirty="0" smtClean="0">
                <a:solidFill>
                  <a:srgbClr val="FF0000"/>
                </a:solidFill>
              </a:rPr>
              <a:t>iscale </a:t>
            </a:r>
            <a:r>
              <a:rPr lang="fr-FR" sz="2000" b="1" dirty="0">
                <a:solidFill>
                  <a:srgbClr val="FF0000"/>
                </a:solidFill>
              </a:rPr>
              <a:t>et de </a:t>
            </a:r>
            <a:r>
              <a:rPr lang="fr-FR" sz="2000" b="1" dirty="0" smtClean="0">
                <a:solidFill>
                  <a:srgbClr val="FF0000"/>
                </a:solidFill>
              </a:rPr>
              <a:t>recouvrement  </a:t>
            </a:r>
            <a:r>
              <a:rPr lang="fr-FR" sz="2000" b="1" dirty="0">
                <a:solidFill>
                  <a:srgbClr val="FF0000"/>
                </a:solidFill>
              </a:rPr>
              <a:t>(  RAFIC 2</a:t>
            </a:r>
            <a:r>
              <a:rPr lang="fr-FR" sz="2000" b="1" dirty="0" smtClean="0">
                <a:solidFill>
                  <a:srgbClr val="FF0000"/>
                </a:solidFill>
              </a:rPr>
              <a:t>):</a:t>
            </a:r>
            <a:endParaRPr lang="fr-FR" sz="2000" b="1" dirty="0">
              <a:solidFill>
                <a:srgbClr val="FF0000"/>
              </a:solidFill>
            </a:endParaRPr>
          </a:p>
          <a:p>
            <a:pPr algn="just">
              <a:spcAft>
                <a:spcPts val="600"/>
              </a:spcAft>
            </a:pPr>
            <a:r>
              <a:rPr lang="fr-FR" sz="2000" b="1" dirty="0" smtClean="0"/>
              <a:t>Permet d’avoir des informations fiables et en temps réel sur la situation fiscale des contribuables</a:t>
            </a:r>
          </a:p>
          <a:p>
            <a:pPr algn="just">
              <a:spcAft>
                <a:spcPts val="600"/>
              </a:spcAft>
            </a:pPr>
            <a:r>
              <a:rPr lang="fr-FR" sz="2000" b="1" dirty="0" smtClean="0"/>
              <a:t>La finalisation est prévue pour le premier semestre 2024</a:t>
            </a:r>
          </a:p>
        </p:txBody>
      </p:sp>
      <p:sp>
        <p:nvSpPr>
          <p:cNvPr id="8" name="ZoneTexte 7">
            <a:extLst>
              <a:ext uri="{FF2B5EF4-FFF2-40B4-BE49-F238E27FC236}">
                <a16:creationId xmlns:a16="http://schemas.microsoft.com/office/drawing/2014/main" xmlns="" id="{0EBB57CD-9EAA-85F5-567A-343F06B1261E}"/>
              </a:ext>
            </a:extLst>
          </p:cNvPr>
          <p:cNvSpPr txBox="1"/>
          <p:nvPr/>
        </p:nvSpPr>
        <p:spPr>
          <a:xfrm>
            <a:off x="1845878" y="3049348"/>
            <a:ext cx="9408276" cy="1261884"/>
          </a:xfrm>
          <a:prstGeom prst="rect">
            <a:avLst/>
          </a:prstGeom>
          <a:noFill/>
        </p:spPr>
        <p:txBody>
          <a:bodyPr wrap="square">
            <a:spAutoFit/>
          </a:bodyPr>
          <a:lstStyle/>
          <a:p>
            <a:pPr algn="just"/>
            <a:r>
              <a:rPr lang="fr-FR" sz="2000" b="1" dirty="0">
                <a:solidFill>
                  <a:srgbClr val="FF0000"/>
                </a:solidFill>
              </a:rPr>
              <a:t>La plateforme d’interopérabilité fiscale (UXP)</a:t>
            </a:r>
          </a:p>
          <a:p>
            <a:r>
              <a:rPr lang="fr-FR" sz="2000" b="1" dirty="0" smtClean="0"/>
              <a:t>Permet l’échange des informations en toute sécurité entre les différentes entités </a:t>
            </a:r>
            <a:endParaRPr lang="fr-FR" sz="2000" b="1" dirty="0"/>
          </a:p>
          <a:p>
            <a:pPr algn="just"/>
            <a:endParaRPr lang="fr-FR" dirty="0"/>
          </a:p>
          <a:p>
            <a:endParaRPr lang="fr-FR" b="1" dirty="0">
              <a:solidFill>
                <a:srgbClr val="C00000"/>
              </a:solidFill>
            </a:endParaRPr>
          </a:p>
        </p:txBody>
      </p:sp>
      <p:sp>
        <p:nvSpPr>
          <p:cNvPr id="10" name="ZoneTexte 9">
            <a:extLst>
              <a:ext uri="{FF2B5EF4-FFF2-40B4-BE49-F238E27FC236}">
                <a16:creationId xmlns:a16="http://schemas.microsoft.com/office/drawing/2014/main" xmlns="" id="{900DA0DF-54AF-6400-C36E-2DDFA712C7B5}"/>
              </a:ext>
            </a:extLst>
          </p:cNvPr>
          <p:cNvSpPr txBox="1"/>
          <p:nvPr/>
        </p:nvSpPr>
        <p:spPr>
          <a:xfrm>
            <a:off x="1995854" y="3835771"/>
            <a:ext cx="9425349" cy="2739211"/>
          </a:xfrm>
          <a:prstGeom prst="rect">
            <a:avLst/>
          </a:prstGeom>
          <a:noFill/>
        </p:spPr>
        <p:txBody>
          <a:bodyPr wrap="square">
            <a:spAutoFit/>
          </a:bodyPr>
          <a:lstStyle/>
          <a:p>
            <a:pPr algn="just"/>
            <a:r>
              <a:rPr lang="fr-FR" sz="2000" b="1" dirty="0" smtClean="0">
                <a:solidFill>
                  <a:srgbClr val="FF0000"/>
                </a:solidFill>
              </a:rPr>
              <a:t>L’instauration de l’application de dépôt des listes des comptes bancaires par les banques (LICOBA) </a:t>
            </a:r>
            <a:endParaRPr lang="fr-FR" sz="2000" b="1" dirty="0">
              <a:solidFill>
                <a:srgbClr val="FF0000"/>
              </a:solidFill>
            </a:endParaRPr>
          </a:p>
          <a:p>
            <a:pPr algn="just"/>
            <a:r>
              <a:rPr lang="fr-FR" sz="2000" b="1" dirty="0" smtClean="0"/>
              <a:t>Instauré par la loi des finances 2019</a:t>
            </a:r>
          </a:p>
          <a:p>
            <a:pPr algn="just"/>
            <a:r>
              <a:rPr lang="fr-FR" sz="2000" b="1" dirty="0" smtClean="0"/>
              <a:t>Une source importante de recoupement</a:t>
            </a:r>
          </a:p>
          <a:p>
            <a:pPr algn="just"/>
            <a:endParaRPr lang="fr-FR" sz="2000" b="1" dirty="0"/>
          </a:p>
          <a:p>
            <a:pPr algn="just"/>
            <a:endParaRPr lang="fr-FR" b="1" dirty="0" smtClean="0"/>
          </a:p>
          <a:p>
            <a:endParaRPr lang="fr-FR" b="1" dirty="0"/>
          </a:p>
          <a:p>
            <a:endParaRPr lang="fr-FR" b="1" dirty="0" smtClean="0">
              <a:solidFill>
                <a:srgbClr val="C00000"/>
              </a:solidFill>
            </a:endParaRPr>
          </a:p>
          <a:p>
            <a:endParaRPr lang="fr-FR" b="1" dirty="0">
              <a:solidFill>
                <a:srgbClr val="C00000"/>
              </a:solidFill>
            </a:endParaRPr>
          </a:p>
        </p:txBody>
      </p:sp>
      <p:sp>
        <p:nvSpPr>
          <p:cNvPr id="12" name="ZoneTexte 11">
            <a:extLst>
              <a:ext uri="{FF2B5EF4-FFF2-40B4-BE49-F238E27FC236}">
                <a16:creationId xmlns:a16="http://schemas.microsoft.com/office/drawing/2014/main" xmlns="" id="{0EBB57CD-9EAA-85F5-567A-343F06B1261E}"/>
              </a:ext>
            </a:extLst>
          </p:cNvPr>
          <p:cNvSpPr txBox="1"/>
          <p:nvPr/>
        </p:nvSpPr>
        <p:spPr>
          <a:xfrm>
            <a:off x="1998278" y="5259148"/>
            <a:ext cx="9408276" cy="1292662"/>
          </a:xfrm>
          <a:prstGeom prst="rect">
            <a:avLst/>
          </a:prstGeom>
          <a:noFill/>
        </p:spPr>
        <p:txBody>
          <a:bodyPr wrap="square">
            <a:spAutoFit/>
          </a:bodyPr>
          <a:lstStyle/>
          <a:p>
            <a:pPr algn="just"/>
            <a:r>
              <a:rPr lang="fr-FR" sz="2000" b="1" dirty="0" smtClean="0">
                <a:solidFill>
                  <a:srgbClr val="FF0000"/>
                </a:solidFill>
              </a:rPr>
              <a:t>Le développement et l’élargissement du champ d’application de la télé déclaration</a:t>
            </a:r>
            <a:endParaRPr lang="fr-FR" sz="2000" b="1" dirty="0">
              <a:solidFill>
                <a:srgbClr val="FF0000"/>
              </a:solidFill>
            </a:endParaRPr>
          </a:p>
          <a:p>
            <a:r>
              <a:rPr lang="fr-FR" sz="2000" b="1" dirty="0" smtClean="0"/>
              <a:t>Une diminution du seuil pour l’adhésion obligatoire</a:t>
            </a:r>
          </a:p>
          <a:p>
            <a:r>
              <a:rPr lang="fr-FR" sz="2000" b="1" dirty="0" smtClean="0"/>
              <a:t>Digitalisation des déclarations pays par pays et des déclarations des prix de transfert</a:t>
            </a:r>
            <a:endParaRPr lang="fr-FR" dirty="0"/>
          </a:p>
          <a:p>
            <a:endParaRPr lang="fr-FR" b="1" dirty="0">
              <a:solidFill>
                <a:srgbClr val="C00000"/>
              </a:solidFill>
            </a:endParaRPr>
          </a:p>
        </p:txBody>
      </p:sp>
      <p:sp>
        <p:nvSpPr>
          <p:cNvPr id="14" name="Ellipse 13"/>
          <p:cNvSpPr/>
          <p:nvPr/>
        </p:nvSpPr>
        <p:spPr>
          <a:xfrm>
            <a:off x="1270917" y="5249926"/>
            <a:ext cx="596457" cy="596457"/>
          </a:xfrm>
          <a:prstGeom prst="ellipse">
            <a:avLst/>
          </a:prstGeom>
          <a:solidFill>
            <a:srgbClr val="EB1C24"/>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a:t>4</a:t>
            </a:r>
          </a:p>
        </p:txBody>
      </p:sp>
    </p:spTree>
    <p:extLst>
      <p:ext uri="{BB962C8B-B14F-4D97-AF65-F5344CB8AC3E}">
        <p14:creationId xmlns:p14="http://schemas.microsoft.com/office/powerpoint/2010/main" val="24819392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50" y="1"/>
            <a:ext cx="12219950" cy="6858000"/>
          </a:xfrm>
          <a:prstGeom prst="rect">
            <a:avLst/>
          </a:prstGeom>
        </p:spPr>
      </p:pic>
      <p:sp>
        <p:nvSpPr>
          <p:cNvPr id="3" name="Espace réservé du numéro de diapositive 2">
            <a:extLst>
              <a:ext uri="{FF2B5EF4-FFF2-40B4-BE49-F238E27FC236}">
                <a16:creationId xmlns:a16="http://schemas.microsoft.com/office/drawing/2014/main" xmlns="" id="{4C04F4D3-EB61-F69B-8060-C0CFDEBEE0C2}"/>
              </a:ext>
            </a:extLst>
          </p:cNvPr>
          <p:cNvSpPr>
            <a:spLocks noGrp="1"/>
          </p:cNvSpPr>
          <p:nvPr>
            <p:ph type="sldNum" sz="quarter" idx="12"/>
          </p:nvPr>
        </p:nvSpPr>
        <p:spPr/>
        <p:txBody>
          <a:bodyPr/>
          <a:lstStyle/>
          <a:p>
            <a:fld id="{6F85FD32-7DDD-48B3-A0CC-C81B9CFC1059}" type="slidenum">
              <a:rPr lang="fr-FR" smtClean="0"/>
              <a:t>12</a:t>
            </a:fld>
            <a:endParaRPr lang="fr-FR"/>
          </a:p>
        </p:txBody>
      </p:sp>
      <p:sp>
        <p:nvSpPr>
          <p:cNvPr id="2" name="Titre 1">
            <a:extLst>
              <a:ext uri="{FF2B5EF4-FFF2-40B4-BE49-F238E27FC236}">
                <a16:creationId xmlns:a16="http://schemas.microsoft.com/office/drawing/2014/main" xmlns="" id="{274E7491-3A8E-3D2E-FE31-C115DA9B9C68}"/>
              </a:ext>
            </a:extLst>
          </p:cNvPr>
          <p:cNvSpPr>
            <a:spLocks noGrp="1"/>
          </p:cNvSpPr>
          <p:nvPr>
            <p:ph type="title"/>
          </p:nvPr>
        </p:nvSpPr>
        <p:spPr>
          <a:xfrm>
            <a:off x="105508" y="824814"/>
            <a:ext cx="11975123" cy="568015"/>
          </a:xfrm>
        </p:spPr>
        <p:txBody>
          <a:bodyPr vert="horz" lIns="91440" tIns="45720" rIns="91440" bIns="45720" rtlCol="0" anchor="ctr">
            <a:noAutofit/>
          </a:bodyPr>
          <a:lstStyle/>
          <a:p>
            <a:pPr algn="ctr"/>
            <a:r>
              <a:rPr lang="fr-FR" sz="2400" b="1" dirty="0">
                <a:solidFill>
                  <a:srgbClr val="FF0000"/>
                </a:solidFill>
                <a:effectLst>
                  <a:outerShdw blurRad="38100" dist="38100" dir="2700000" algn="tl">
                    <a:srgbClr val="000000">
                      <a:alpha val="43137"/>
                    </a:srgbClr>
                  </a:outerShdw>
                </a:effectLst>
              </a:rPr>
              <a:t>L</a:t>
            </a:r>
            <a:r>
              <a:rPr lang="fr-FR" sz="2400" b="1" dirty="0" smtClean="0">
                <a:solidFill>
                  <a:srgbClr val="FF0000"/>
                </a:solidFill>
                <a:effectLst>
                  <a:outerShdw blurRad="38100" dist="38100" dir="2700000" algn="tl">
                    <a:srgbClr val="000000">
                      <a:alpha val="43137"/>
                    </a:srgbClr>
                  </a:outerShdw>
                </a:effectLst>
              </a:rPr>
              <a:t>a </a:t>
            </a:r>
            <a:r>
              <a:rPr lang="fr-FR" sz="2400" b="1" dirty="0">
                <a:solidFill>
                  <a:srgbClr val="FF0000"/>
                </a:solidFill>
                <a:effectLst>
                  <a:outerShdw blurRad="38100" dist="38100" dir="2700000" algn="tl">
                    <a:srgbClr val="000000">
                      <a:alpha val="43137"/>
                    </a:srgbClr>
                  </a:outerShdw>
                </a:effectLst>
              </a:rPr>
              <a:t>modernisation et la digitalisation de l’administration </a:t>
            </a:r>
            <a:r>
              <a:rPr lang="fr-FR" sz="2400" b="1" dirty="0" smtClean="0">
                <a:solidFill>
                  <a:srgbClr val="FF0000"/>
                </a:solidFill>
                <a:effectLst>
                  <a:outerShdw blurRad="38100" dist="38100" dir="2700000" algn="tl">
                    <a:srgbClr val="000000">
                      <a:alpha val="43137"/>
                    </a:srgbClr>
                  </a:outerShdw>
                </a:effectLst>
              </a:rPr>
              <a:t>fiscale</a:t>
            </a:r>
            <a:br>
              <a:rPr lang="fr-FR" sz="2400" b="1" dirty="0" smtClean="0">
                <a:solidFill>
                  <a:srgbClr val="FF0000"/>
                </a:solidFill>
                <a:effectLst>
                  <a:outerShdw blurRad="38100" dist="38100" dir="2700000" algn="tl">
                    <a:srgbClr val="000000">
                      <a:alpha val="43137"/>
                    </a:srgbClr>
                  </a:outerShdw>
                </a:effectLst>
              </a:rPr>
            </a:br>
            <a:r>
              <a:rPr lang="fr-FR" sz="2400" b="1" dirty="0" smtClean="0">
                <a:solidFill>
                  <a:srgbClr val="FF0000"/>
                </a:solidFill>
                <a:effectLst>
                  <a:outerShdw blurRad="38100" dist="38100" dir="2700000" algn="tl">
                    <a:srgbClr val="000000">
                      <a:alpha val="43137"/>
                    </a:srgbClr>
                  </a:outerShdw>
                </a:effectLst>
              </a:rPr>
              <a:t>--------------------------------------------------------------------------------------------------------------------------------</a:t>
            </a:r>
            <a:endParaRPr lang="fr-FR" sz="2400" b="1" dirty="0">
              <a:solidFill>
                <a:srgbClr val="FF0000"/>
              </a:solidFill>
              <a:effectLst>
                <a:outerShdw blurRad="38100" dist="38100" dir="2700000" algn="tl">
                  <a:srgbClr val="000000">
                    <a:alpha val="43137"/>
                  </a:srgbClr>
                </a:outerShdw>
              </a:effectLst>
            </a:endParaRPr>
          </a:p>
        </p:txBody>
      </p:sp>
      <p:sp>
        <p:nvSpPr>
          <p:cNvPr id="6" name="ZoneTexte 5">
            <a:extLst>
              <a:ext uri="{FF2B5EF4-FFF2-40B4-BE49-F238E27FC236}">
                <a16:creationId xmlns:a16="http://schemas.microsoft.com/office/drawing/2014/main" xmlns="" id="{EE30C9EA-2546-4B4A-2536-95AF08D8A48C}"/>
              </a:ext>
            </a:extLst>
          </p:cNvPr>
          <p:cNvSpPr txBox="1"/>
          <p:nvPr/>
        </p:nvSpPr>
        <p:spPr>
          <a:xfrm>
            <a:off x="1867374" y="1568022"/>
            <a:ext cx="9795137" cy="1477328"/>
          </a:xfrm>
          <a:prstGeom prst="rect">
            <a:avLst/>
          </a:prstGeom>
          <a:noFill/>
        </p:spPr>
        <p:txBody>
          <a:bodyPr wrap="square">
            <a:spAutoFit/>
          </a:bodyPr>
          <a:lstStyle/>
          <a:p>
            <a:pPr algn="just"/>
            <a:r>
              <a:rPr lang="fr-FR" sz="2000" b="1" dirty="0" smtClean="0">
                <a:solidFill>
                  <a:srgbClr val="FF0000"/>
                </a:solidFill>
              </a:rPr>
              <a:t>La mise en place du compte fiscal unique</a:t>
            </a:r>
            <a:endParaRPr lang="fr-FR" sz="2000" b="1" dirty="0">
              <a:solidFill>
                <a:srgbClr val="FF0000"/>
              </a:solidFill>
            </a:endParaRPr>
          </a:p>
          <a:p>
            <a:pPr algn="just">
              <a:spcAft>
                <a:spcPts val="600"/>
              </a:spcAft>
            </a:pPr>
            <a:r>
              <a:rPr lang="fr-FR" sz="2000" b="1" dirty="0" smtClean="0"/>
              <a:t>Permet de faciliter les services dédiés aux contribuables</a:t>
            </a:r>
          </a:p>
          <a:p>
            <a:pPr algn="just">
              <a:spcAft>
                <a:spcPts val="600"/>
              </a:spcAft>
            </a:pPr>
            <a:r>
              <a:rPr lang="fr-FR" sz="2000" b="1" dirty="0" smtClean="0"/>
              <a:t>Permet la consultation de la situation fiscale</a:t>
            </a:r>
          </a:p>
          <a:p>
            <a:pPr algn="just">
              <a:spcAft>
                <a:spcPts val="600"/>
              </a:spcAft>
            </a:pPr>
            <a:r>
              <a:rPr lang="fr-FR" sz="2000" b="1" dirty="0" smtClean="0"/>
              <a:t>L’exécution est prévue durant le premier semestre 2024</a:t>
            </a:r>
          </a:p>
        </p:txBody>
      </p:sp>
      <p:sp>
        <p:nvSpPr>
          <p:cNvPr id="8" name="ZoneTexte 7">
            <a:extLst>
              <a:ext uri="{FF2B5EF4-FFF2-40B4-BE49-F238E27FC236}">
                <a16:creationId xmlns:a16="http://schemas.microsoft.com/office/drawing/2014/main" xmlns="" id="{0EBB57CD-9EAA-85F5-567A-343F06B1261E}"/>
              </a:ext>
            </a:extLst>
          </p:cNvPr>
          <p:cNvSpPr txBox="1"/>
          <p:nvPr/>
        </p:nvSpPr>
        <p:spPr>
          <a:xfrm>
            <a:off x="1845878" y="2926254"/>
            <a:ext cx="9408276" cy="2492990"/>
          </a:xfrm>
          <a:prstGeom prst="rect">
            <a:avLst/>
          </a:prstGeom>
          <a:noFill/>
        </p:spPr>
        <p:txBody>
          <a:bodyPr wrap="square">
            <a:spAutoFit/>
          </a:bodyPr>
          <a:lstStyle/>
          <a:p>
            <a:pPr algn="just"/>
            <a:r>
              <a:rPr lang="fr-FR" sz="2000" b="1" dirty="0" smtClean="0">
                <a:solidFill>
                  <a:srgbClr val="FF0000"/>
                </a:solidFill>
              </a:rPr>
              <a:t>Développement d’une plateforme pour la génération des certificats de retenue à la source en ligne </a:t>
            </a:r>
            <a:endParaRPr lang="fr-FR" sz="2000" b="1" dirty="0">
              <a:solidFill>
                <a:srgbClr val="FF0000"/>
              </a:solidFill>
            </a:endParaRPr>
          </a:p>
          <a:p>
            <a:r>
              <a:rPr lang="fr-FR" sz="2000" b="1" dirty="0" smtClean="0"/>
              <a:t>Instaurée par la loi des finances 2022</a:t>
            </a:r>
          </a:p>
          <a:p>
            <a:r>
              <a:rPr lang="fr-FR" sz="2000" b="1" dirty="0" smtClean="0"/>
              <a:t>Assure la traçabilité de la transaction</a:t>
            </a:r>
          </a:p>
          <a:p>
            <a:r>
              <a:rPr lang="fr-FR" sz="2000" b="1" dirty="0" smtClean="0"/>
              <a:t>Une source de recoupement pour l’administration fiscale</a:t>
            </a:r>
          </a:p>
          <a:p>
            <a:r>
              <a:rPr lang="fr-FR" sz="2000" b="1" dirty="0" smtClean="0"/>
              <a:t>L’entrée en exploitation de la plateforme est prévue pour le premier trimestre 2024 </a:t>
            </a:r>
            <a:endParaRPr lang="fr-FR" sz="2000" b="1" dirty="0"/>
          </a:p>
          <a:p>
            <a:pPr algn="just"/>
            <a:endParaRPr lang="fr-FR" dirty="0"/>
          </a:p>
          <a:p>
            <a:endParaRPr lang="fr-FR" b="1" dirty="0">
              <a:solidFill>
                <a:srgbClr val="C00000"/>
              </a:solidFill>
            </a:endParaRPr>
          </a:p>
        </p:txBody>
      </p:sp>
      <p:sp>
        <p:nvSpPr>
          <p:cNvPr id="10" name="ZoneTexte 9">
            <a:extLst>
              <a:ext uri="{FF2B5EF4-FFF2-40B4-BE49-F238E27FC236}">
                <a16:creationId xmlns:a16="http://schemas.microsoft.com/office/drawing/2014/main" xmlns="" id="{900DA0DF-54AF-6400-C36E-2DDFA712C7B5}"/>
              </a:ext>
            </a:extLst>
          </p:cNvPr>
          <p:cNvSpPr txBox="1"/>
          <p:nvPr/>
        </p:nvSpPr>
        <p:spPr>
          <a:xfrm>
            <a:off x="1867374" y="4899640"/>
            <a:ext cx="9553829" cy="3046988"/>
          </a:xfrm>
          <a:prstGeom prst="rect">
            <a:avLst/>
          </a:prstGeom>
          <a:noFill/>
        </p:spPr>
        <p:txBody>
          <a:bodyPr wrap="square">
            <a:spAutoFit/>
          </a:bodyPr>
          <a:lstStyle/>
          <a:p>
            <a:pPr algn="just"/>
            <a:r>
              <a:rPr lang="fr-FR" sz="2000" b="1" dirty="0" smtClean="0">
                <a:solidFill>
                  <a:srgbClr val="FF0000"/>
                </a:solidFill>
              </a:rPr>
              <a:t>La mise en place de la caisse enregistreuse:</a:t>
            </a:r>
            <a:endParaRPr lang="fr-FR" sz="2000" b="1" dirty="0">
              <a:solidFill>
                <a:srgbClr val="FF0000"/>
              </a:solidFill>
            </a:endParaRPr>
          </a:p>
          <a:p>
            <a:pPr algn="just"/>
            <a:r>
              <a:rPr lang="fr-FR" sz="2000" b="1" dirty="0" smtClean="0"/>
              <a:t>Instaurée par la loi des finances 2016</a:t>
            </a:r>
          </a:p>
          <a:p>
            <a:pPr algn="just"/>
            <a:r>
              <a:rPr lang="fr-FR" sz="2000" b="1" dirty="0" smtClean="0"/>
              <a:t>Dédiée aux prestataires de services sur place (cafés, restaurants…)</a:t>
            </a:r>
          </a:p>
          <a:p>
            <a:pPr algn="just"/>
            <a:r>
              <a:rPr lang="fr-FR" sz="2000" b="1" dirty="0" smtClean="0"/>
              <a:t>Permet l’enregistrement des transactions et la connexion immédiate avec l’administration fiscale </a:t>
            </a:r>
          </a:p>
          <a:p>
            <a:pPr algn="just"/>
            <a:endParaRPr lang="fr-FR" sz="2000" b="1" dirty="0"/>
          </a:p>
          <a:p>
            <a:pPr algn="just"/>
            <a:endParaRPr lang="fr-FR" b="1" dirty="0" smtClean="0"/>
          </a:p>
          <a:p>
            <a:endParaRPr lang="fr-FR" b="1" dirty="0"/>
          </a:p>
          <a:p>
            <a:endParaRPr lang="fr-FR" b="1" dirty="0" smtClean="0">
              <a:solidFill>
                <a:srgbClr val="C00000"/>
              </a:solidFill>
            </a:endParaRPr>
          </a:p>
          <a:p>
            <a:endParaRPr lang="fr-FR" b="1" dirty="0">
              <a:solidFill>
                <a:srgbClr val="C00000"/>
              </a:solidFill>
            </a:endParaRPr>
          </a:p>
        </p:txBody>
      </p:sp>
      <p:sp>
        <p:nvSpPr>
          <p:cNvPr id="11" name="Ellipse 10"/>
          <p:cNvSpPr/>
          <p:nvPr/>
        </p:nvSpPr>
        <p:spPr>
          <a:xfrm>
            <a:off x="1156923" y="1818517"/>
            <a:ext cx="596457" cy="596457"/>
          </a:xfrm>
          <a:prstGeom prst="ellipse">
            <a:avLst/>
          </a:prstGeom>
          <a:solidFill>
            <a:srgbClr val="EB1C24"/>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smtClean="0"/>
              <a:t>5</a:t>
            </a:r>
            <a:endParaRPr lang="fr-FR" sz="3200" dirty="0"/>
          </a:p>
        </p:txBody>
      </p:sp>
      <p:sp>
        <p:nvSpPr>
          <p:cNvPr id="12" name="Ellipse 11"/>
          <p:cNvSpPr/>
          <p:nvPr/>
        </p:nvSpPr>
        <p:spPr>
          <a:xfrm>
            <a:off x="1156922" y="2926254"/>
            <a:ext cx="596457" cy="596457"/>
          </a:xfrm>
          <a:prstGeom prst="ellipse">
            <a:avLst/>
          </a:prstGeom>
          <a:solidFill>
            <a:srgbClr val="EB1C24"/>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a:t>6</a:t>
            </a:r>
          </a:p>
        </p:txBody>
      </p:sp>
      <p:sp>
        <p:nvSpPr>
          <p:cNvPr id="13" name="Ellipse 12"/>
          <p:cNvSpPr/>
          <p:nvPr/>
        </p:nvSpPr>
        <p:spPr>
          <a:xfrm>
            <a:off x="1156923" y="4899640"/>
            <a:ext cx="596457" cy="596457"/>
          </a:xfrm>
          <a:prstGeom prst="ellipse">
            <a:avLst/>
          </a:prstGeom>
          <a:solidFill>
            <a:srgbClr val="EB1C24"/>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a:t>7</a:t>
            </a:r>
          </a:p>
        </p:txBody>
      </p:sp>
    </p:spTree>
    <p:extLst>
      <p:ext uri="{BB962C8B-B14F-4D97-AF65-F5344CB8AC3E}">
        <p14:creationId xmlns:p14="http://schemas.microsoft.com/office/powerpoint/2010/main" val="23453308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842"/>
            <a:ext cx="12205975" cy="6850157"/>
          </a:xfrm>
          <a:prstGeom prst="rect">
            <a:avLst/>
          </a:prstGeom>
        </p:spPr>
      </p:pic>
      <p:sp>
        <p:nvSpPr>
          <p:cNvPr id="3" name="Espace réservé du numéro de diapositive 2">
            <a:extLst>
              <a:ext uri="{FF2B5EF4-FFF2-40B4-BE49-F238E27FC236}">
                <a16:creationId xmlns:a16="http://schemas.microsoft.com/office/drawing/2014/main" xmlns="" id="{4C04F4D3-EB61-F69B-8060-C0CFDEBEE0C2}"/>
              </a:ext>
            </a:extLst>
          </p:cNvPr>
          <p:cNvSpPr>
            <a:spLocks noGrp="1"/>
          </p:cNvSpPr>
          <p:nvPr>
            <p:ph type="sldNum" sz="quarter" idx="12"/>
          </p:nvPr>
        </p:nvSpPr>
        <p:spPr/>
        <p:txBody>
          <a:bodyPr/>
          <a:lstStyle/>
          <a:p>
            <a:fld id="{6F85FD32-7DDD-48B3-A0CC-C81B9CFC1059}" type="slidenum">
              <a:rPr lang="fr-FR" smtClean="0"/>
              <a:t>13</a:t>
            </a:fld>
            <a:endParaRPr lang="fr-FR"/>
          </a:p>
        </p:txBody>
      </p:sp>
      <p:sp>
        <p:nvSpPr>
          <p:cNvPr id="2" name="Titre 1">
            <a:extLst>
              <a:ext uri="{FF2B5EF4-FFF2-40B4-BE49-F238E27FC236}">
                <a16:creationId xmlns:a16="http://schemas.microsoft.com/office/drawing/2014/main" xmlns="" id="{274E7491-3A8E-3D2E-FE31-C115DA9B9C68}"/>
              </a:ext>
            </a:extLst>
          </p:cNvPr>
          <p:cNvSpPr>
            <a:spLocks noGrp="1"/>
          </p:cNvSpPr>
          <p:nvPr>
            <p:ph type="title"/>
          </p:nvPr>
        </p:nvSpPr>
        <p:spPr>
          <a:xfrm>
            <a:off x="5460024" y="622595"/>
            <a:ext cx="5213838" cy="1267753"/>
          </a:xfrm>
        </p:spPr>
        <p:txBody>
          <a:bodyPr vert="horz" lIns="91440" tIns="45720" rIns="91440" bIns="45720" rtlCol="0" anchor="ctr">
            <a:noAutofit/>
          </a:bodyPr>
          <a:lstStyle/>
          <a:p>
            <a:pPr algn="ctr"/>
            <a:r>
              <a:rPr lang="fr-FR" sz="2400" b="1" dirty="0" smtClean="0">
                <a:solidFill>
                  <a:srgbClr val="FF0000"/>
                </a:solidFill>
                <a:effectLst>
                  <a:outerShdw blurRad="38100" dist="38100" dir="2700000" algn="tl">
                    <a:srgbClr val="000000">
                      <a:alpha val="43137"/>
                    </a:srgbClr>
                  </a:outerShdw>
                </a:effectLst>
              </a:rPr>
              <a:t>Toutes les mesures précédemment énoncées peuvent aboutir à une amélioration des recettes fiscales</a:t>
            </a:r>
            <a:endParaRPr lang="fr-FR" sz="2400" b="1" dirty="0">
              <a:solidFill>
                <a:srgbClr val="FF0000"/>
              </a:solidFill>
              <a:effectLst>
                <a:outerShdw blurRad="38100" dist="38100" dir="2700000" algn="tl">
                  <a:srgbClr val="000000">
                    <a:alpha val="43137"/>
                  </a:srgbClr>
                </a:outerShdw>
              </a:effectLst>
            </a:endParaRPr>
          </a:p>
        </p:txBody>
      </p:sp>
      <p:sp>
        <p:nvSpPr>
          <p:cNvPr id="5" name="Flèche droite 4"/>
          <p:cNvSpPr/>
          <p:nvPr/>
        </p:nvSpPr>
        <p:spPr>
          <a:xfrm>
            <a:off x="2233247" y="518746"/>
            <a:ext cx="2549770" cy="1428140"/>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fr-FR"/>
          </a:p>
        </p:txBody>
      </p:sp>
      <p:pic>
        <p:nvPicPr>
          <p:cNvPr id="6" name="Image 5"/>
          <p:cNvPicPr>
            <a:picLocks noChangeAspect="1"/>
          </p:cNvPicPr>
          <p:nvPr/>
        </p:nvPicPr>
        <p:blipFill>
          <a:blip r:embed="rId3"/>
          <a:stretch>
            <a:fillRect/>
          </a:stretch>
        </p:blipFill>
        <p:spPr>
          <a:xfrm>
            <a:off x="6104236" y="2505101"/>
            <a:ext cx="5888215" cy="3253729"/>
          </a:xfrm>
          <a:prstGeom prst="rect">
            <a:avLst/>
          </a:prstGeom>
        </p:spPr>
      </p:pic>
      <p:graphicFrame>
        <p:nvGraphicFramePr>
          <p:cNvPr id="8" name="Tableau 7"/>
          <p:cNvGraphicFramePr>
            <a:graphicFrameLocks noGrp="1"/>
          </p:cNvGraphicFramePr>
          <p:nvPr>
            <p:extLst>
              <p:ext uri="{D42A27DB-BD31-4B8C-83A1-F6EECF244321}">
                <p14:modId xmlns:p14="http://schemas.microsoft.com/office/powerpoint/2010/main" val="2168111657"/>
              </p:ext>
            </p:extLst>
          </p:nvPr>
        </p:nvGraphicFramePr>
        <p:xfrm>
          <a:off x="404311" y="2505101"/>
          <a:ext cx="5486401" cy="3039565"/>
        </p:xfrm>
        <a:graphic>
          <a:graphicData uri="http://schemas.openxmlformats.org/drawingml/2006/table">
            <a:tbl>
              <a:tblPr firstRow="1" firstCol="1" bandRow="1">
                <a:tableStyleId>{5C22544A-7EE6-4342-B048-85BDC9FD1C3A}</a:tableStyleId>
              </a:tblPr>
              <a:tblGrid>
                <a:gridCol w="2114679">
                  <a:extLst>
                    <a:ext uri="{9D8B030D-6E8A-4147-A177-3AD203B41FA5}">
                      <a16:colId xmlns:a16="http://schemas.microsoft.com/office/drawing/2014/main" xmlns="" val="2147319542"/>
                    </a:ext>
                  </a:extLst>
                </a:gridCol>
                <a:gridCol w="1250334">
                  <a:extLst>
                    <a:ext uri="{9D8B030D-6E8A-4147-A177-3AD203B41FA5}">
                      <a16:colId xmlns:a16="http://schemas.microsoft.com/office/drawing/2014/main" xmlns="" val="2401200279"/>
                    </a:ext>
                  </a:extLst>
                </a:gridCol>
                <a:gridCol w="1097590">
                  <a:extLst>
                    <a:ext uri="{9D8B030D-6E8A-4147-A177-3AD203B41FA5}">
                      <a16:colId xmlns:a16="http://schemas.microsoft.com/office/drawing/2014/main" xmlns="" val="3988934705"/>
                    </a:ext>
                  </a:extLst>
                </a:gridCol>
                <a:gridCol w="1023798">
                  <a:extLst>
                    <a:ext uri="{9D8B030D-6E8A-4147-A177-3AD203B41FA5}">
                      <a16:colId xmlns:a16="http://schemas.microsoft.com/office/drawing/2014/main" xmlns="" val="361328147"/>
                    </a:ext>
                  </a:extLst>
                </a:gridCol>
              </a:tblGrid>
              <a:tr h="755218">
                <a:tc>
                  <a:txBody>
                    <a:bodyPr/>
                    <a:lstStyle/>
                    <a:p>
                      <a:pPr algn="ctr" rtl="0">
                        <a:lnSpc>
                          <a:spcPct val="107000"/>
                        </a:lnSpc>
                        <a:spcAft>
                          <a:spcPts val="0"/>
                        </a:spcAft>
                      </a:pPr>
                      <a:r>
                        <a:rPr lang="fr-FR" sz="1600" dirty="0">
                          <a:effectLst/>
                        </a:rPr>
                        <a:t> </a:t>
                      </a:r>
                      <a:endParaRPr lang="fr-FR"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0">
                        <a:lnSpc>
                          <a:spcPct val="107000"/>
                        </a:lnSpc>
                        <a:spcAft>
                          <a:spcPts val="0"/>
                        </a:spcAft>
                      </a:pPr>
                      <a:r>
                        <a:rPr lang="ar-SA" sz="1600" dirty="0">
                          <a:effectLst/>
                        </a:rPr>
                        <a:t>202</a:t>
                      </a:r>
                      <a:r>
                        <a:rPr lang="fr-FR" sz="1600" dirty="0">
                          <a:effectLst/>
                        </a:rPr>
                        <a:t>1</a:t>
                      </a:r>
                      <a:endParaRPr lang="fr-FR"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0">
                        <a:lnSpc>
                          <a:spcPct val="107000"/>
                        </a:lnSpc>
                        <a:spcAft>
                          <a:spcPts val="0"/>
                        </a:spcAft>
                      </a:pPr>
                      <a:r>
                        <a:rPr lang="fr-FR" sz="1600" dirty="0" smtClean="0">
                          <a:effectLst/>
                        </a:rPr>
                        <a:t>2022</a:t>
                      </a:r>
                      <a:endParaRPr lang="fr-FR"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0">
                        <a:lnSpc>
                          <a:spcPct val="107000"/>
                        </a:lnSpc>
                        <a:spcAft>
                          <a:spcPts val="0"/>
                        </a:spcAft>
                      </a:pPr>
                      <a:r>
                        <a:rPr lang="fr-FR" sz="1600" dirty="0" smtClean="0">
                          <a:effectLst/>
                        </a:rPr>
                        <a:t>2023</a:t>
                      </a:r>
                    </a:p>
                    <a:p>
                      <a:pPr algn="ctr" rtl="0">
                        <a:lnSpc>
                          <a:spcPct val="107000"/>
                        </a:lnSpc>
                        <a:spcAft>
                          <a:spcPts val="0"/>
                        </a:spcAft>
                      </a:pPr>
                      <a:r>
                        <a:rPr lang="fr-FR" sz="1100" b="1" dirty="0" smtClean="0">
                          <a:solidFill>
                            <a:schemeClr val="bg1"/>
                          </a:solidFill>
                          <a:latin typeface="Times New Roman" panose="02020603050405020304" pitchFamily="18" charset="0"/>
                          <a:ea typeface="Calibri" panose="020F0502020204030204" pitchFamily="34" charset="0"/>
                          <a:cs typeface="Arial" panose="020B0604020202020204" pitchFamily="34" charset="0"/>
                        </a:rPr>
                        <a:t>Jusqu’à fin Aout 2023</a:t>
                      </a:r>
                      <a:endParaRPr lang="fr-FR" sz="11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4088427302"/>
                  </a:ext>
                </a:extLst>
              </a:tr>
              <a:tr h="851636">
                <a:tc>
                  <a:txBody>
                    <a:bodyPr/>
                    <a:lstStyle/>
                    <a:p>
                      <a:pPr algn="ctr" rtl="0">
                        <a:lnSpc>
                          <a:spcPct val="107000"/>
                        </a:lnSpc>
                        <a:spcAft>
                          <a:spcPts val="0"/>
                        </a:spcAft>
                      </a:pPr>
                      <a:r>
                        <a:rPr lang="fr-FR" sz="2000" dirty="0">
                          <a:effectLst/>
                        </a:rPr>
                        <a:t>Recettes fiscales prévisionnelles</a:t>
                      </a:r>
                      <a:endParaRPr lang="fr-FR"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0">
                        <a:lnSpc>
                          <a:spcPct val="107000"/>
                        </a:lnSpc>
                        <a:spcAft>
                          <a:spcPts val="0"/>
                        </a:spcAft>
                      </a:pPr>
                      <a:r>
                        <a:rPr lang="fr-FR" sz="1800" b="1" dirty="0" smtClean="0">
                          <a:effectLst/>
                        </a:rPr>
                        <a:t>30 816</a:t>
                      </a:r>
                      <a:endParaRPr lang="fr-FR" sz="18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0">
                        <a:lnSpc>
                          <a:spcPct val="107000"/>
                        </a:lnSpc>
                        <a:spcAft>
                          <a:spcPts val="0"/>
                        </a:spcAft>
                      </a:pPr>
                      <a:r>
                        <a:rPr lang="fr-FR" sz="1800" b="1" dirty="0" smtClean="0">
                          <a:effectLst/>
                        </a:rPr>
                        <a:t>35 091</a:t>
                      </a:r>
                      <a:endParaRPr lang="fr-FR" sz="18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0">
                        <a:lnSpc>
                          <a:spcPct val="107000"/>
                        </a:lnSpc>
                        <a:spcAft>
                          <a:spcPts val="0"/>
                        </a:spcAft>
                      </a:pPr>
                      <a:r>
                        <a:rPr lang="fr-FR" sz="1800" b="1" dirty="0" smtClean="0">
                          <a:effectLst/>
                        </a:rPr>
                        <a:t>39 488</a:t>
                      </a:r>
                      <a:endParaRPr lang="fr-FR" sz="18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2580845845"/>
                  </a:ext>
                </a:extLst>
              </a:tr>
              <a:tr h="794917">
                <a:tc>
                  <a:txBody>
                    <a:bodyPr/>
                    <a:lstStyle/>
                    <a:p>
                      <a:pPr algn="ctr" rtl="0">
                        <a:lnSpc>
                          <a:spcPct val="107000"/>
                        </a:lnSpc>
                        <a:spcAft>
                          <a:spcPts val="0"/>
                        </a:spcAft>
                      </a:pPr>
                      <a:r>
                        <a:rPr lang="fr-FR" sz="2000" dirty="0">
                          <a:effectLst/>
                        </a:rPr>
                        <a:t>Recettes fiscales réalisées </a:t>
                      </a:r>
                      <a:endParaRPr lang="fr-FR"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0">
                        <a:lnSpc>
                          <a:spcPct val="107000"/>
                        </a:lnSpc>
                        <a:spcAft>
                          <a:spcPts val="0"/>
                        </a:spcAft>
                      </a:pPr>
                      <a:r>
                        <a:rPr lang="fr-FR" sz="1800" b="1" dirty="0" smtClean="0">
                          <a:effectLst/>
                        </a:rPr>
                        <a:t>30 405</a:t>
                      </a:r>
                      <a:endParaRPr lang="fr-FR" sz="18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0">
                        <a:lnSpc>
                          <a:spcPct val="107000"/>
                        </a:lnSpc>
                        <a:spcAft>
                          <a:spcPts val="0"/>
                        </a:spcAft>
                      </a:pPr>
                      <a:r>
                        <a:rPr lang="fr-FR" sz="1800" b="1" dirty="0" smtClean="0">
                          <a:effectLst/>
                        </a:rPr>
                        <a:t>35 449</a:t>
                      </a:r>
                      <a:endParaRPr lang="fr-FR" sz="18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0">
                        <a:lnSpc>
                          <a:spcPct val="107000"/>
                        </a:lnSpc>
                        <a:spcAft>
                          <a:spcPts val="0"/>
                        </a:spcAft>
                      </a:pPr>
                      <a:r>
                        <a:rPr lang="fr-FR" sz="1800" b="1" dirty="0" smtClean="0">
                          <a:effectLst/>
                        </a:rPr>
                        <a:t>24 896</a:t>
                      </a:r>
                      <a:endParaRPr lang="fr-FR" sz="18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2300390683"/>
                  </a:ext>
                </a:extLst>
              </a:tr>
              <a:tr h="587615">
                <a:tc>
                  <a:txBody>
                    <a:bodyPr/>
                    <a:lstStyle/>
                    <a:p>
                      <a:pPr algn="ctr" rtl="0">
                        <a:lnSpc>
                          <a:spcPct val="107000"/>
                        </a:lnSpc>
                        <a:spcAft>
                          <a:spcPts val="0"/>
                        </a:spcAft>
                      </a:pPr>
                      <a:r>
                        <a:rPr lang="fr-FR" sz="2000" dirty="0">
                          <a:effectLst/>
                        </a:rPr>
                        <a:t>Taux de réalisation</a:t>
                      </a:r>
                      <a:endParaRPr lang="fr-FR"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0">
                        <a:lnSpc>
                          <a:spcPct val="107000"/>
                        </a:lnSpc>
                        <a:spcAft>
                          <a:spcPts val="0"/>
                        </a:spcAft>
                      </a:pPr>
                      <a:r>
                        <a:rPr lang="fr-FR" sz="1800" b="1" dirty="0">
                          <a:solidFill>
                            <a:srgbClr val="C00000"/>
                          </a:solidFill>
                          <a:effectLst/>
                        </a:rPr>
                        <a:t>98.67%</a:t>
                      </a:r>
                      <a:endParaRPr lang="fr-FR" sz="1800" b="1"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0">
                        <a:lnSpc>
                          <a:spcPct val="107000"/>
                        </a:lnSpc>
                        <a:spcAft>
                          <a:spcPts val="0"/>
                        </a:spcAft>
                      </a:pPr>
                      <a:r>
                        <a:rPr lang="fr-FR" sz="1800" b="1" dirty="0">
                          <a:solidFill>
                            <a:srgbClr val="C00000"/>
                          </a:solidFill>
                          <a:effectLst/>
                        </a:rPr>
                        <a:t>101%</a:t>
                      </a:r>
                      <a:endParaRPr lang="fr-FR" sz="1800" b="1"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0">
                        <a:lnSpc>
                          <a:spcPct val="107000"/>
                        </a:lnSpc>
                        <a:spcAft>
                          <a:spcPts val="0"/>
                        </a:spcAft>
                      </a:pPr>
                      <a:r>
                        <a:rPr lang="fr-FR" sz="1800" b="1" dirty="0">
                          <a:solidFill>
                            <a:srgbClr val="C00000"/>
                          </a:solidFill>
                          <a:effectLst/>
                        </a:rPr>
                        <a:t>63.05%</a:t>
                      </a:r>
                      <a:endParaRPr lang="fr-FR" sz="1800" b="1"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1503461889"/>
                  </a:ext>
                </a:extLst>
              </a:tr>
            </a:tbl>
          </a:graphicData>
        </a:graphic>
      </p:graphicFrame>
    </p:spTree>
    <p:extLst>
      <p:ext uri="{BB962C8B-B14F-4D97-AF65-F5344CB8AC3E}">
        <p14:creationId xmlns:p14="http://schemas.microsoft.com/office/powerpoint/2010/main" val="29435921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844"/>
            <a:ext cx="12191999" cy="6842313"/>
          </a:xfrm>
          <a:prstGeom prst="rect">
            <a:avLst/>
          </a:prstGeom>
        </p:spPr>
      </p:pic>
      <p:sp>
        <p:nvSpPr>
          <p:cNvPr id="3" name="Espace réservé du numéro de diapositive 2">
            <a:extLst>
              <a:ext uri="{FF2B5EF4-FFF2-40B4-BE49-F238E27FC236}">
                <a16:creationId xmlns:a16="http://schemas.microsoft.com/office/drawing/2014/main" xmlns="" id="{4C04F4D3-EB61-F69B-8060-C0CFDEBEE0C2}"/>
              </a:ext>
            </a:extLst>
          </p:cNvPr>
          <p:cNvSpPr>
            <a:spLocks noGrp="1"/>
          </p:cNvSpPr>
          <p:nvPr>
            <p:ph type="sldNum" sz="quarter" idx="12"/>
          </p:nvPr>
        </p:nvSpPr>
        <p:spPr/>
        <p:txBody>
          <a:bodyPr/>
          <a:lstStyle/>
          <a:p>
            <a:fld id="{6F85FD32-7DDD-48B3-A0CC-C81B9CFC1059}" type="slidenum">
              <a:rPr lang="fr-FR" smtClean="0"/>
              <a:t>14</a:t>
            </a:fld>
            <a:endParaRPr lang="fr-FR"/>
          </a:p>
        </p:txBody>
      </p:sp>
      <p:sp>
        <p:nvSpPr>
          <p:cNvPr id="2" name="Titre 1">
            <a:extLst>
              <a:ext uri="{FF2B5EF4-FFF2-40B4-BE49-F238E27FC236}">
                <a16:creationId xmlns:a16="http://schemas.microsoft.com/office/drawing/2014/main" xmlns="" id="{274E7491-3A8E-3D2E-FE31-C115DA9B9C68}"/>
              </a:ext>
            </a:extLst>
          </p:cNvPr>
          <p:cNvSpPr>
            <a:spLocks noGrp="1"/>
          </p:cNvSpPr>
          <p:nvPr>
            <p:ph type="title"/>
          </p:nvPr>
        </p:nvSpPr>
        <p:spPr>
          <a:xfrm>
            <a:off x="5460024" y="622595"/>
            <a:ext cx="5213838" cy="1267753"/>
          </a:xfrm>
        </p:spPr>
        <p:txBody>
          <a:bodyPr vert="horz" lIns="91440" tIns="45720" rIns="91440" bIns="45720" rtlCol="0" anchor="ctr">
            <a:noAutofit/>
          </a:bodyPr>
          <a:lstStyle/>
          <a:p>
            <a:pPr algn="ctr"/>
            <a:r>
              <a:rPr lang="fr-FR" sz="2400" b="1" dirty="0" smtClean="0">
                <a:solidFill>
                  <a:srgbClr val="FF0000"/>
                </a:solidFill>
                <a:effectLst>
                  <a:outerShdw blurRad="38100" dist="38100" dir="2700000" algn="tl">
                    <a:srgbClr val="000000">
                      <a:alpha val="43137"/>
                    </a:srgbClr>
                  </a:outerShdw>
                </a:effectLst>
              </a:rPr>
              <a:t>Une évolution remarquable du rendement de l’administration fiscale</a:t>
            </a:r>
            <a:endParaRPr lang="fr-FR" sz="2400" b="1" dirty="0">
              <a:solidFill>
                <a:srgbClr val="FF0000"/>
              </a:solidFill>
              <a:effectLst>
                <a:outerShdw blurRad="38100" dist="38100" dir="2700000" algn="tl">
                  <a:srgbClr val="000000">
                    <a:alpha val="43137"/>
                  </a:srgbClr>
                </a:outerShdw>
              </a:effectLst>
            </a:endParaRPr>
          </a:p>
        </p:txBody>
      </p:sp>
      <p:sp>
        <p:nvSpPr>
          <p:cNvPr id="5" name="Flèche droite 4"/>
          <p:cNvSpPr/>
          <p:nvPr/>
        </p:nvSpPr>
        <p:spPr>
          <a:xfrm>
            <a:off x="2233247" y="518746"/>
            <a:ext cx="2549770" cy="1428140"/>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fr-FR"/>
          </a:p>
        </p:txBody>
      </p:sp>
      <p:graphicFrame>
        <p:nvGraphicFramePr>
          <p:cNvPr id="10" name="Tableau 9"/>
          <p:cNvGraphicFramePr>
            <a:graphicFrameLocks noGrp="1"/>
          </p:cNvGraphicFramePr>
          <p:nvPr>
            <p:extLst>
              <p:ext uri="{D42A27DB-BD31-4B8C-83A1-F6EECF244321}">
                <p14:modId xmlns:p14="http://schemas.microsoft.com/office/powerpoint/2010/main" val="3738307665"/>
              </p:ext>
            </p:extLst>
          </p:nvPr>
        </p:nvGraphicFramePr>
        <p:xfrm>
          <a:off x="877329" y="2457788"/>
          <a:ext cx="10290804" cy="3263390"/>
        </p:xfrm>
        <a:graphic>
          <a:graphicData uri="http://schemas.openxmlformats.org/drawingml/2006/table">
            <a:tbl>
              <a:tblPr firstRow="1" firstCol="1" bandRow="1">
                <a:tableStyleId>{5C22544A-7EE6-4342-B048-85BDC9FD1C3A}</a:tableStyleId>
              </a:tblPr>
              <a:tblGrid>
                <a:gridCol w="3955610">
                  <a:extLst>
                    <a:ext uri="{9D8B030D-6E8A-4147-A177-3AD203B41FA5}">
                      <a16:colId xmlns:a16="http://schemas.microsoft.com/office/drawing/2014/main" xmlns="" val="2147319542"/>
                    </a:ext>
                  </a:extLst>
                </a:gridCol>
                <a:gridCol w="2367037">
                  <a:extLst>
                    <a:ext uri="{9D8B030D-6E8A-4147-A177-3AD203B41FA5}">
                      <a16:colId xmlns:a16="http://schemas.microsoft.com/office/drawing/2014/main" xmlns="" val="2401200279"/>
                    </a:ext>
                  </a:extLst>
                </a:gridCol>
                <a:gridCol w="2053095">
                  <a:extLst>
                    <a:ext uri="{9D8B030D-6E8A-4147-A177-3AD203B41FA5}">
                      <a16:colId xmlns:a16="http://schemas.microsoft.com/office/drawing/2014/main" xmlns="" val="3988934705"/>
                    </a:ext>
                  </a:extLst>
                </a:gridCol>
                <a:gridCol w="1915062">
                  <a:extLst>
                    <a:ext uri="{9D8B030D-6E8A-4147-A177-3AD203B41FA5}">
                      <a16:colId xmlns:a16="http://schemas.microsoft.com/office/drawing/2014/main" xmlns="" val="361328147"/>
                    </a:ext>
                  </a:extLst>
                </a:gridCol>
              </a:tblGrid>
              <a:tr h="1311931">
                <a:tc>
                  <a:txBody>
                    <a:bodyPr/>
                    <a:lstStyle/>
                    <a:p>
                      <a:pPr algn="ctr" rtl="0">
                        <a:lnSpc>
                          <a:spcPct val="107000"/>
                        </a:lnSpc>
                        <a:spcAft>
                          <a:spcPts val="0"/>
                        </a:spcAft>
                      </a:pPr>
                      <a:endParaRPr lang="fr-FR" sz="1600" b="1"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r>
                        <a:rPr lang="fr-FR" sz="2800" b="1" dirty="0" smtClean="0">
                          <a:solidFill>
                            <a:schemeClr val="accent2">
                              <a:lumMod val="75000"/>
                            </a:schemeClr>
                          </a:solidFill>
                        </a:rPr>
                        <a:t>2021</a:t>
                      </a:r>
                      <a:endParaRPr lang="fr-FR" sz="2800" b="1" dirty="0">
                        <a:solidFill>
                          <a:schemeClr val="accent2">
                            <a:lumMod val="75000"/>
                          </a:schemeClr>
                        </a:solidFill>
                      </a:endParaRPr>
                    </a:p>
                  </a:txBody>
                  <a:tcPr marL="68580" marR="68580" marT="0" marB="0" anchor="ctr">
                    <a:solidFill>
                      <a:schemeClr val="accent5">
                        <a:lumMod val="40000"/>
                        <a:lumOff val="60000"/>
                      </a:schemeClr>
                    </a:solidFill>
                  </a:tcPr>
                </a:tc>
                <a:tc>
                  <a:txBody>
                    <a:bodyPr/>
                    <a:lstStyle/>
                    <a:p>
                      <a:pPr algn="ctr"/>
                      <a:r>
                        <a:rPr lang="fr-FR" sz="2800" b="1" dirty="0" smtClean="0">
                          <a:solidFill>
                            <a:schemeClr val="accent2">
                              <a:lumMod val="75000"/>
                            </a:schemeClr>
                          </a:solidFill>
                        </a:rPr>
                        <a:t>2022</a:t>
                      </a:r>
                      <a:endParaRPr lang="fr-FR" sz="2800" b="1" dirty="0">
                        <a:solidFill>
                          <a:schemeClr val="accent2">
                            <a:lumMod val="75000"/>
                          </a:schemeClr>
                        </a:solidFill>
                      </a:endParaRPr>
                    </a:p>
                  </a:txBody>
                  <a:tcPr marL="68580" marR="68580" marT="0" marB="0" anchor="ctr">
                    <a:solidFill>
                      <a:schemeClr val="accent5">
                        <a:lumMod val="40000"/>
                        <a:lumOff val="60000"/>
                      </a:schemeClr>
                    </a:solidFill>
                  </a:tcPr>
                </a:tc>
                <a:tc>
                  <a:txBody>
                    <a:bodyPr/>
                    <a:lstStyle/>
                    <a:p>
                      <a:pPr algn="ctr"/>
                      <a:r>
                        <a:rPr lang="fr-FR" sz="2800" b="1" dirty="0" smtClean="0">
                          <a:solidFill>
                            <a:schemeClr val="accent2">
                              <a:lumMod val="75000"/>
                            </a:schemeClr>
                          </a:solidFill>
                        </a:rPr>
                        <a:t>Jusqu’à septembre</a:t>
                      </a:r>
                      <a:endParaRPr lang="fr-FR" sz="2800" b="1" dirty="0">
                        <a:solidFill>
                          <a:schemeClr val="accent2">
                            <a:lumMod val="75000"/>
                          </a:schemeClr>
                        </a:solidFill>
                      </a:endParaRPr>
                    </a:p>
                    <a:p>
                      <a:pPr algn="ctr"/>
                      <a:r>
                        <a:rPr lang="fr-FR" sz="2800" b="1" dirty="0" smtClean="0">
                          <a:solidFill>
                            <a:schemeClr val="accent2">
                              <a:lumMod val="75000"/>
                            </a:schemeClr>
                          </a:solidFill>
                        </a:rPr>
                        <a:t>2023</a:t>
                      </a:r>
                      <a:endParaRPr lang="fr-FR" sz="2800" b="1" dirty="0">
                        <a:solidFill>
                          <a:schemeClr val="accent2">
                            <a:lumMod val="75000"/>
                          </a:schemeClr>
                        </a:solidFill>
                      </a:endParaRPr>
                    </a:p>
                  </a:txBody>
                  <a:tcPr marL="68580" marR="68580" marT="0" marB="0" anchor="ctr">
                    <a:solidFill>
                      <a:schemeClr val="accent5">
                        <a:lumMod val="40000"/>
                        <a:lumOff val="60000"/>
                      </a:schemeClr>
                    </a:solidFill>
                  </a:tcPr>
                </a:tc>
                <a:extLst>
                  <a:ext uri="{0D108BD9-81ED-4DB2-BD59-A6C34878D82A}">
                    <a16:rowId xmlns:a16="http://schemas.microsoft.com/office/drawing/2014/main" xmlns="" val="3433004667"/>
                  </a:ext>
                </a:extLst>
              </a:tr>
              <a:tr h="910193">
                <a:tc>
                  <a:txBody>
                    <a:bodyPr/>
                    <a:lstStyle/>
                    <a:p>
                      <a:pPr algn="ctr" rtl="0">
                        <a:lnSpc>
                          <a:spcPct val="107000"/>
                        </a:lnSpc>
                        <a:spcAft>
                          <a:spcPts val="0"/>
                        </a:spcAft>
                      </a:pPr>
                      <a:r>
                        <a:rPr lang="fr-FR" sz="2800" b="1" dirty="0" smtClean="0">
                          <a:effectLst/>
                          <a:latin typeface="Calibri" panose="020F0502020204030204" pitchFamily="34" charset="0"/>
                          <a:ea typeface="Calibri" panose="020F0502020204030204" pitchFamily="34" charset="0"/>
                          <a:cs typeface="Arial" panose="020B0604020202020204" pitchFamily="34" charset="0"/>
                        </a:rPr>
                        <a:t>Rendement global </a:t>
                      </a:r>
                    </a:p>
                    <a:p>
                      <a:pPr algn="ctr" rtl="0">
                        <a:lnSpc>
                          <a:spcPct val="107000"/>
                        </a:lnSpc>
                        <a:spcAft>
                          <a:spcPts val="0"/>
                        </a:spcAft>
                      </a:pPr>
                      <a:r>
                        <a:rPr lang="fr-FR" sz="2800" b="1" dirty="0" smtClean="0">
                          <a:effectLst/>
                          <a:latin typeface="Calibri" panose="020F0502020204030204" pitchFamily="34" charset="0"/>
                          <a:ea typeface="Calibri" panose="020F0502020204030204" pitchFamily="34" charset="0"/>
                          <a:cs typeface="Arial" panose="020B0604020202020204" pitchFamily="34" charset="0"/>
                        </a:rPr>
                        <a:t>en</a:t>
                      </a:r>
                      <a:r>
                        <a:rPr lang="fr-FR" sz="2800" b="1" baseline="0" dirty="0" smtClean="0">
                          <a:effectLst/>
                          <a:latin typeface="Calibri" panose="020F0502020204030204" pitchFamily="34" charset="0"/>
                          <a:ea typeface="Calibri" panose="020F0502020204030204" pitchFamily="34" charset="0"/>
                          <a:cs typeface="Arial" panose="020B0604020202020204" pitchFamily="34" charset="0"/>
                        </a:rPr>
                        <a:t> millions de dinars</a:t>
                      </a:r>
                      <a:endParaRPr lang="fr-FR" sz="28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0">
                        <a:lnSpc>
                          <a:spcPct val="115000"/>
                        </a:lnSpc>
                        <a:spcAft>
                          <a:spcPts val="0"/>
                        </a:spcAft>
                      </a:pPr>
                      <a:r>
                        <a:rPr lang="fr-FR" sz="2800" b="1" dirty="0" smtClean="0">
                          <a:effectLst/>
                          <a:latin typeface="+mn-lt"/>
                          <a:ea typeface="+mn-ea"/>
                          <a:cs typeface="+mn-cs"/>
                        </a:rPr>
                        <a:t>3</a:t>
                      </a:r>
                      <a:r>
                        <a:rPr lang="fr-FR" sz="2800" b="1" baseline="0" dirty="0" smtClean="0">
                          <a:effectLst/>
                          <a:latin typeface="+mn-lt"/>
                          <a:ea typeface="+mn-ea"/>
                          <a:cs typeface="+mn-cs"/>
                        </a:rPr>
                        <a:t> 711.36</a:t>
                      </a:r>
                      <a:endParaRPr lang="fr-FR" sz="2800" b="1" dirty="0">
                        <a:effectLst/>
                        <a:latin typeface="Times New Roman" panose="02020603050405020304" pitchFamily="18" charset="0"/>
                        <a:ea typeface="Times New Roman" panose="02020603050405020304" pitchFamily="18" charset="0"/>
                        <a:cs typeface="Arial" panose="020B0604020202020204" pitchFamily="34" charset="0"/>
                      </a:endParaRPr>
                    </a:p>
                  </a:txBody>
                  <a:tcPr marL="44450" marR="44450" marT="0" marB="0" anchor="ctr"/>
                </a:tc>
                <a:tc>
                  <a:txBody>
                    <a:bodyPr/>
                    <a:lstStyle/>
                    <a:p>
                      <a:pPr algn="ctr" rtl="0">
                        <a:lnSpc>
                          <a:spcPct val="115000"/>
                        </a:lnSpc>
                        <a:spcAft>
                          <a:spcPts val="0"/>
                        </a:spcAft>
                      </a:pPr>
                      <a:r>
                        <a:rPr lang="fr-FR" sz="2800" b="1" dirty="0" smtClean="0">
                          <a:effectLst/>
                          <a:latin typeface="+mn-lt"/>
                          <a:ea typeface="+mn-ea"/>
                          <a:cs typeface="+mn-cs"/>
                        </a:rPr>
                        <a:t>4</a:t>
                      </a:r>
                      <a:r>
                        <a:rPr lang="fr-FR" sz="2800" b="1" baseline="0" dirty="0" smtClean="0">
                          <a:effectLst/>
                          <a:latin typeface="+mn-lt"/>
                          <a:ea typeface="+mn-ea"/>
                          <a:cs typeface="+mn-cs"/>
                        </a:rPr>
                        <a:t> 891.27</a:t>
                      </a:r>
                      <a:endParaRPr lang="fr-FR" sz="2800" b="1" dirty="0">
                        <a:effectLst/>
                        <a:latin typeface="Times New Roman" panose="02020603050405020304" pitchFamily="18" charset="0"/>
                        <a:ea typeface="Times New Roman" panose="02020603050405020304" pitchFamily="18" charset="0"/>
                        <a:cs typeface="Arial" panose="020B0604020202020204" pitchFamily="34" charset="0"/>
                      </a:endParaRPr>
                    </a:p>
                  </a:txBody>
                  <a:tcPr marL="44450" marR="44450" marT="0" marB="0" anchor="ctr"/>
                </a:tc>
                <a:tc>
                  <a:txBody>
                    <a:bodyPr/>
                    <a:lstStyle/>
                    <a:p>
                      <a:pPr algn="ctr" rtl="0">
                        <a:lnSpc>
                          <a:spcPct val="115000"/>
                        </a:lnSpc>
                        <a:spcAft>
                          <a:spcPts val="0"/>
                        </a:spcAft>
                      </a:pPr>
                      <a:r>
                        <a:rPr lang="fr-FR" sz="2800" b="1" dirty="0" smtClean="0">
                          <a:effectLst/>
                        </a:rPr>
                        <a:t>3 355.62</a:t>
                      </a:r>
                      <a:endParaRPr lang="fr-FR" sz="2800" b="1" dirty="0">
                        <a:effectLst/>
                        <a:latin typeface="Times New Roman" panose="02020603050405020304" pitchFamily="18" charset="0"/>
                        <a:ea typeface="Times New Roman" panose="02020603050405020304" pitchFamily="18" charset="0"/>
                        <a:cs typeface="Arial" panose="020B0604020202020204" pitchFamily="34" charset="0"/>
                      </a:endParaRPr>
                    </a:p>
                  </a:txBody>
                  <a:tcPr marL="44450" marR="44450" marT="0" marB="0" anchor="ctr"/>
                </a:tc>
                <a:extLst>
                  <a:ext uri="{0D108BD9-81ED-4DB2-BD59-A6C34878D82A}">
                    <a16:rowId xmlns:a16="http://schemas.microsoft.com/office/drawing/2014/main" xmlns="" val="2580845845"/>
                  </a:ext>
                </a:extLst>
              </a:tr>
              <a:tr h="1041266">
                <a:tc>
                  <a:txBody>
                    <a:bodyPr/>
                    <a:lstStyle/>
                    <a:p>
                      <a:pPr algn="ctr" rtl="0">
                        <a:lnSpc>
                          <a:spcPct val="107000"/>
                        </a:lnSpc>
                        <a:spcAft>
                          <a:spcPts val="0"/>
                        </a:spcAft>
                      </a:pPr>
                      <a:r>
                        <a:rPr lang="fr-FR" sz="2800" b="1" dirty="0" smtClean="0">
                          <a:effectLst/>
                        </a:rPr>
                        <a:t>Rendement DME</a:t>
                      </a:r>
                    </a:p>
                    <a:p>
                      <a:pPr algn="ctr" rtl="0">
                        <a:lnSpc>
                          <a:spcPct val="107000"/>
                        </a:lnSpc>
                        <a:spcAft>
                          <a:spcPts val="0"/>
                        </a:spcAft>
                      </a:pPr>
                      <a:r>
                        <a:rPr lang="fr-FR" sz="2800" b="1" dirty="0" smtClean="0">
                          <a:effectLst/>
                          <a:latin typeface="Calibri" panose="020F0502020204030204" pitchFamily="34" charset="0"/>
                          <a:ea typeface="Calibri" panose="020F0502020204030204" pitchFamily="34" charset="0"/>
                          <a:cs typeface="Arial" panose="020B0604020202020204" pitchFamily="34" charset="0"/>
                        </a:rPr>
                        <a:t>en</a:t>
                      </a:r>
                      <a:r>
                        <a:rPr lang="fr-FR" sz="2800" b="1" baseline="0" dirty="0" smtClean="0">
                          <a:effectLst/>
                          <a:latin typeface="Calibri" panose="020F0502020204030204" pitchFamily="34" charset="0"/>
                          <a:ea typeface="Calibri" panose="020F0502020204030204" pitchFamily="34" charset="0"/>
                          <a:cs typeface="Arial" panose="020B0604020202020204" pitchFamily="34" charset="0"/>
                        </a:rPr>
                        <a:t> millions de dinars</a:t>
                      </a:r>
                      <a:endParaRPr lang="fr-FR" sz="28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0">
                        <a:lnSpc>
                          <a:spcPct val="115000"/>
                        </a:lnSpc>
                        <a:spcAft>
                          <a:spcPts val="0"/>
                        </a:spcAft>
                      </a:pPr>
                      <a:r>
                        <a:rPr lang="fr-FR" sz="2800" b="1" dirty="0" smtClean="0">
                          <a:effectLst/>
                        </a:rPr>
                        <a:t>132.6</a:t>
                      </a:r>
                      <a:endParaRPr lang="fr-FR" sz="2800" b="1" dirty="0">
                        <a:effectLst/>
                        <a:latin typeface="Times New Roman" panose="02020603050405020304" pitchFamily="18" charset="0"/>
                        <a:ea typeface="Times New Roman" panose="02020603050405020304" pitchFamily="18" charset="0"/>
                        <a:cs typeface="Arial" panose="020B0604020202020204" pitchFamily="34" charset="0"/>
                      </a:endParaRPr>
                    </a:p>
                  </a:txBody>
                  <a:tcPr marL="44450" marR="44450" marT="0" marB="0" anchor="ctr"/>
                </a:tc>
                <a:tc>
                  <a:txBody>
                    <a:bodyPr/>
                    <a:lstStyle/>
                    <a:p>
                      <a:pPr algn="ctr" rtl="0">
                        <a:lnSpc>
                          <a:spcPct val="115000"/>
                        </a:lnSpc>
                        <a:spcAft>
                          <a:spcPts val="0"/>
                        </a:spcAft>
                      </a:pPr>
                      <a:r>
                        <a:rPr lang="fr-FR" sz="2800" b="1" dirty="0" smtClean="0">
                          <a:effectLst/>
                        </a:rPr>
                        <a:t>177</a:t>
                      </a:r>
                      <a:endParaRPr lang="fr-FR" sz="2800" b="1" dirty="0">
                        <a:effectLst/>
                        <a:latin typeface="Times New Roman" panose="02020603050405020304" pitchFamily="18" charset="0"/>
                        <a:ea typeface="Times New Roman" panose="02020603050405020304" pitchFamily="18" charset="0"/>
                        <a:cs typeface="Arial" panose="020B0604020202020204" pitchFamily="34" charset="0"/>
                      </a:endParaRPr>
                    </a:p>
                  </a:txBody>
                  <a:tcPr marL="44450" marR="44450" marT="0" marB="0" anchor="ctr"/>
                </a:tc>
                <a:tc>
                  <a:txBody>
                    <a:bodyPr/>
                    <a:lstStyle/>
                    <a:p>
                      <a:pPr algn="ctr" rtl="0">
                        <a:lnSpc>
                          <a:spcPct val="115000"/>
                        </a:lnSpc>
                        <a:spcAft>
                          <a:spcPts val="0"/>
                        </a:spcAft>
                      </a:pPr>
                      <a:r>
                        <a:rPr lang="fr-FR" sz="2800" b="1" dirty="0" smtClean="0">
                          <a:effectLst/>
                          <a:latin typeface="+mn-lt"/>
                          <a:ea typeface="+mn-ea"/>
                          <a:cs typeface="+mn-cs"/>
                        </a:rPr>
                        <a:t>127.4</a:t>
                      </a:r>
                      <a:endParaRPr lang="fr-FR" sz="2800" b="1" dirty="0">
                        <a:effectLst/>
                        <a:latin typeface="Times New Roman" panose="02020603050405020304" pitchFamily="18" charset="0"/>
                        <a:ea typeface="Times New Roman" panose="02020603050405020304" pitchFamily="18" charset="0"/>
                        <a:cs typeface="Arial" panose="020B0604020202020204" pitchFamily="34" charset="0"/>
                      </a:endParaRPr>
                    </a:p>
                  </a:txBody>
                  <a:tcPr marL="44450" marR="44450" marT="0" marB="0" anchor="ctr"/>
                </a:tc>
                <a:extLst>
                  <a:ext uri="{0D108BD9-81ED-4DB2-BD59-A6C34878D82A}">
                    <a16:rowId xmlns:a16="http://schemas.microsoft.com/office/drawing/2014/main" xmlns="" val="2300390683"/>
                  </a:ext>
                </a:extLst>
              </a:tr>
            </a:tbl>
          </a:graphicData>
        </a:graphic>
      </p:graphicFrame>
    </p:spTree>
    <p:extLst>
      <p:ext uri="{BB962C8B-B14F-4D97-AF65-F5344CB8AC3E}">
        <p14:creationId xmlns:p14="http://schemas.microsoft.com/office/powerpoint/2010/main" val="7856010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Imag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844"/>
            <a:ext cx="12191999" cy="6842313"/>
          </a:xfrm>
          <a:prstGeom prst="rect">
            <a:avLst/>
          </a:prstGeom>
        </p:spPr>
      </p:pic>
      <p:sp>
        <p:nvSpPr>
          <p:cNvPr id="3" name="Espace réservé du numéro de diapositive 2">
            <a:extLst>
              <a:ext uri="{FF2B5EF4-FFF2-40B4-BE49-F238E27FC236}">
                <a16:creationId xmlns:a16="http://schemas.microsoft.com/office/drawing/2014/main" xmlns="" id="{4C04F4D3-EB61-F69B-8060-C0CFDEBEE0C2}"/>
              </a:ext>
            </a:extLst>
          </p:cNvPr>
          <p:cNvSpPr>
            <a:spLocks noGrp="1"/>
          </p:cNvSpPr>
          <p:nvPr>
            <p:ph type="sldNum" sz="quarter" idx="12"/>
          </p:nvPr>
        </p:nvSpPr>
        <p:spPr/>
        <p:txBody>
          <a:bodyPr/>
          <a:lstStyle/>
          <a:p>
            <a:fld id="{6F85FD32-7DDD-48B3-A0CC-C81B9CFC1059}" type="slidenum">
              <a:rPr lang="fr-FR" smtClean="0"/>
              <a:t>15</a:t>
            </a:fld>
            <a:endParaRPr lang="fr-FR"/>
          </a:p>
        </p:txBody>
      </p:sp>
      <p:sp>
        <p:nvSpPr>
          <p:cNvPr id="2" name="Titre 1">
            <a:extLst>
              <a:ext uri="{FF2B5EF4-FFF2-40B4-BE49-F238E27FC236}">
                <a16:creationId xmlns:a16="http://schemas.microsoft.com/office/drawing/2014/main" xmlns="" id="{274E7491-3A8E-3D2E-FE31-C115DA9B9C68}"/>
              </a:ext>
            </a:extLst>
          </p:cNvPr>
          <p:cNvSpPr>
            <a:spLocks noGrp="1"/>
          </p:cNvSpPr>
          <p:nvPr>
            <p:ph type="title"/>
          </p:nvPr>
        </p:nvSpPr>
        <p:spPr>
          <a:xfrm>
            <a:off x="5460024" y="622595"/>
            <a:ext cx="5213838" cy="1645820"/>
          </a:xfrm>
        </p:spPr>
        <p:txBody>
          <a:bodyPr vert="horz" lIns="91440" tIns="45720" rIns="91440" bIns="45720" rtlCol="0" anchor="ctr">
            <a:noAutofit/>
          </a:bodyPr>
          <a:lstStyle/>
          <a:p>
            <a:pPr algn="ctr"/>
            <a:r>
              <a:rPr lang="fr-FR" sz="2400" b="1" dirty="0" smtClean="0">
                <a:solidFill>
                  <a:srgbClr val="FF0000"/>
                </a:solidFill>
                <a:effectLst>
                  <a:outerShdw blurRad="38100" dist="38100" dir="2700000" algn="tl">
                    <a:srgbClr val="000000">
                      <a:alpha val="43137"/>
                    </a:srgbClr>
                  </a:outerShdw>
                </a:effectLst>
              </a:rPr>
              <a:t>Une économie des dépenses fiscales a été constatée suite à la suppression du régime suspensif pour les sociétés de commerce international et les entreprises de service</a:t>
            </a:r>
            <a:endParaRPr lang="fr-FR" sz="2400" b="1" dirty="0">
              <a:solidFill>
                <a:srgbClr val="FF0000"/>
              </a:solidFill>
              <a:effectLst>
                <a:outerShdw blurRad="38100" dist="38100" dir="2700000" algn="tl">
                  <a:srgbClr val="000000">
                    <a:alpha val="43137"/>
                  </a:srgbClr>
                </a:outerShdw>
              </a:effectLst>
            </a:endParaRPr>
          </a:p>
        </p:txBody>
      </p:sp>
      <p:sp>
        <p:nvSpPr>
          <p:cNvPr id="5" name="Flèche droite 4"/>
          <p:cNvSpPr/>
          <p:nvPr/>
        </p:nvSpPr>
        <p:spPr>
          <a:xfrm>
            <a:off x="2233247" y="518746"/>
            <a:ext cx="2549770" cy="1428140"/>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fr-FR"/>
          </a:p>
        </p:txBody>
      </p:sp>
      <p:graphicFrame>
        <p:nvGraphicFramePr>
          <p:cNvPr id="4" name="Tableau 3"/>
          <p:cNvGraphicFramePr>
            <a:graphicFrameLocks noGrp="1"/>
          </p:cNvGraphicFramePr>
          <p:nvPr>
            <p:extLst>
              <p:ext uri="{D42A27DB-BD31-4B8C-83A1-F6EECF244321}">
                <p14:modId xmlns:p14="http://schemas.microsoft.com/office/powerpoint/2010/main" val="1062733230"/>
              </p:ext>
            </p:extLst>
          </p:nvPr>
        </p:nvGraphicFramePr>
        <p:xfrm>
          <a:off x="265235" y="3033345"/>
          <a:ext cx="5124449" cy="2407860"/>
        </p:xfrm>
        <a:graphic>
          <a:graphicData uri="http://schemas.openxmlformats.org/drawingml/2006/table">
            <a:tbl>
              <a:tblPr firstRow="1" firstCol="1" bandRow="1">
                <a:tableStyleId>{5C22544A-7EE6-4342-B048-85BDC9FD1C3A}</a:tableStyleId>
              </a:tblPr>
              <a:tblGrid>
                <a:gridCol w="1275784">
                  <a:extLst>
                    <a:ext uri="{9D8B030D-6E8A-4147-A177-3AD203B41FA5}">
                      <a16:colId xmlns:a16="http://schemas.microsoft.com/office/drawing/2014/main" xmlns="" val="2758220609"/>
                    </a:ext>
                  </a:extLst>
                </a:gridCol>
                <a:gridCol w="1098668">
                  <a:extLst>
                    <a:ext uri="{9D8B030D-6E8A-4147-A177-3AD203B41FA5}">
                      <a16:colId xmlns:a16="http://schemas.microsoft.com/office/drawing/2014/main" xmlns="" val="2774375762"/>
                    </a:ext>
                  </a:extLst>
                </a:gridCol>
                <a:gridCol w="1087041">
                  <a:extLst>
                    <a:ext uri="{9D8B030D-6E8A-4147-A177-3AD203B41FA5}">
                      <a16:colId xmlns:a16="http://schemas.microsoft.com/office/drawing/2014/main" xmlns="" val="3351089951"/>
                    </a:ext>
                  </a:extLst>
                </a:gridCol>
                <a:gridCol w="1662956">
                  <a:extLst>
                    <a:ext uri="{9D8B030D-6E8A-4147-A177-3AD203B41FA5}">
                      <a16:colId xmlns:a16="http://schemas.microsoft.com/office/drawing/2014/main" xmlns="" val="3120487834"/>
                    </a:ext>
                  </a:extLst>
                </a:gridCol>
              </a:tblGrid>
              <a:tr h="333668">
                <a:tc gridSpan="4">
                  <a:txBody>
                    <a:bodyPr/>
                    <a:lstStyle/>
                    <a:p>
                      <a:pPr algn="ctr">
                        <a:spcAft>
                          <a:spcPts val="0"/>
                        </a:spcAft>
                      </a:pPr>
                      <a:r>
                        <a:rPr lang="fr-FR" sz="1200" dirty="0" smtClean="0">
                          <a:effectLst/>
                          <a:latin typeface="Times New Roman" panose="02020603050405020304" pitchFamily="18" charset="0"/>
                          <a:ea typeface="Times New Roman" panose="02020603050405020304" pitchFamily="18" charset="0"/>
                          <a:cs typeface="Arial" panose="020B0604020202020204" pitchFamily="34" charset="0"/>
                        </a:rPr>
                        <a:t>Décembre</a:t>
                      </a:r>
                      <a:r>
                        <a:rPr lang="fr-FR" sz="1200" baseline="0" dirty="0" smtClean="0">
                          <a:effectLst/>
                          <a:latin typeface="Times New Roman" panose="02020603050405020304" pitchFamily="18" charset="0"/>
                          <a:ea typeface="Times New Roman" panose="02020603050405020304" pitchFamily="18" charset="0"/>
                          <a:cs typeface="Arial" panose="020B0604020202020204" pitchFamily="34" charset="0"/>
                        </a:rPr>
                        <a:t> 2021- Décembre2022</a:t>
                      </a:r>
                      <a:endParaRPr lang="fr-FR"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xmlns="" val="2157610270"/>
                  </a:ext>
                </a:extLst>
              </a:tr>
              <a:tr h="585564">
                <a:tc>
                  <a:txBody>
                    <a:bodyPr/>
                    <a:lstStyle/>
                    <a:p>
                      <a:pPr algn="ctr">
                        <a:spcAft>
                          <a:spcPts val="0"/>
                        </a:spcAft>
                      </a:pPr>
                      <a:endParaRPr lang="fr-FR"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gn="ctr">
                        <a:spcAft>
                          <a:spcPts val="0"/>
                        </a:spcAft>
                      </a:pPr>
                      <a:r>
                        <a:rPr lang="fr-FR" sz="1200" b="1" dirty="0" smtClean="0">
                          <a:effectLst/>
                          <a:latin typeface="Times New Roman" panose="02020603050405020304" pitchFamily="18" charset="0"/>
                          <a:ea typeface="Times New Roman" panose="02020603050405020304" pitchFamily="18" charset="0"/>
                          <a:cs typeface="Arial" panose="020B0604020202020204" pitchFamily="34" charset="0"/>
                        </a:rPr>
                        <a:t>Montant</a:t>
                      </a:r>
                      <a:r>
                        <a:rPr lang="fr-FR" sz="1200" b="1" baseline="0" dirty="0" smtClean="0">
                          <a:effectLst/>
                          <a:latin typeface="Times New Roman" panose="02020603050405020304" pitchFamily="18" charset="0"/>
                          <a:ea typeface="Times New Roman" panose="02020603050405020304" pitchFamily="18" charset="0"/>
                          <a:cs typeface="Arial" panose="020B0604020202020204" pitchFamily="34" charset="0"/>
                        </a:rPr>
                        <a:t> TVA</a:t>
                      </a:r>
                    </a:p>
                    <a:p>
                      <a:pPr algn="ctr">
                        <a:spcAft>
                          <a:spcPts val="0"/>
                        </a:spcAft>
                      </a:pPr>
                      <a:r>
                        <a:rPr lang="fr-FR" sz="1200" b="1" baseline="0" dirty="0" smtClean="0">
                          <a:effectLst/>
                          <a:latin typeface="Times New Roman" panose="02020603050405020304" pitchFamily="18" charset="0"/>
                          <a:ea typeface="Times New Roman" panose="02020603050405020304" pitchFamily="18" charset="0"/>
                          <a:cs typeface="Arial" panose="020B0604020202020204" pitchFamily="34" charset="0"/>
                        </a:rPr>
                        <a:t> suspendue</a:t>
                      </a:r>
                      <a:endParaRPr lang="fr-FR" sz="1200" b="1"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marL="0" algn="ctr" defTabSz="914400" rtl="0" eaLnBrk="1" latinLnBrk="0" hangingPunct="1">
                        <a:spcAft>
                          <a:spcPts val="0"/>
                        </a:spcAft>
                      </a:pPr>
                      <a:r>
                        <a:rPr lang="fr-FR" sz="1200" b="1" kern="1200" dirty="0" smtClean="0">
                          <a:solidFill>
                            <a:schemeClr val="dk1"/>
                          </a:solidFill>
                          <a:effectLst/>
                          <a:latin typeface="Times New Roman" panose="02020603050405020304" pitchFamily="18" charset="0"/>
                          <a:ea typeface="Times New Roman" panose="02020603050405020304" pitchFamily="18" charset="0"/>
                          <a:cs typeface="Arial" panose="020B0604020202020204" pitchFamily="34" charset="0"/>
                        </a:rPr>
                        <a:t>Montant TVA</a:t>
                      </a:r>
                      <a:r>
                        <a:rPr lang="fr-FR" sz="1200" b="1" kern="1200" baseline="0" dirty="0" smtClean="0">
                          <a:solidFill>
                            <a:schemeClr val="dk1"/>
                          </a:solidFill>
                          <a:effectLst/>
                          <a:latin typeface="Times New Roman" panose="02020603050405020304" pitchFamily="18" charset="0"/>
                          <a:ea typeface="Times New Roman" panose="02020603050405020304" pitchFamily="18" charset="0"/>
                          <a:cs typeface="Arial" panose="020B0604020202020204" pitchFamily="34" charset="0"/>
                        </a:rPr>
                        <a:t> </a:t>
                      </a:r>
                      <a:r>
                        <a:rPr lang="fr-FR" sz="1200" b="1" kern="1200" dirty="0" smtClean="0">
                          <a:solidFill>
                            <a:schemeClr val="dk1"/>
                          </a:solidFill>
                          <a:effectLst/>
                          <a:latin typeface="Times New Roman" panose="02020603050405020304" pitchFamily="18" charset="0"/>
                          <a:ea typeface="Times New Roman" panose="02020603050405020304" pitchFamily="18" charset="0"/>
                          <a:cs typeface="Arial" panose="020B0604020202020204" pitchFamily="34" charset="0"/>
                        </a:rPr>
                        <a:t>remboursé</a:t>
                      </a:r>
                      <a:r>
                        <a:rPr lang="fr-FR" sz="1200" b="1" kern="1200" dirty="0">
                          <a:solidFill>
                            <a:schemeClr val="dk1"/>
                          </a:solidFill>
                          <a:effectLst/>
                          <a:latin typeface="Times New Roman" panose="02020603050405020304" pitchFamily="18" charset="0"/>
                          <a:ea typeface="Times New Roman" panose="02020603050405020304" pitchFamily="18" charset="0"/>
                          <a:cs typeface="Arial" panose="020B0604020202020204" pitchFamily="34" charset="0"/>
                        </a:rPr>
                        <a:t> </a:t>
                      </a:r>
                    </a:p>
                  </a:txBody>
                  <a:tcPr marL="68580" marR="68580" marT="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b="1" dirty="0" smtClean="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Économie </a:t>
                      </a:r>
                    </a:p>
                    <a:p>
                      <a:pPr marL="0" marR="0" indent="0" algn="ctr" defTabSz="914400" rtl="0" eaLnBrk="1" fontAlgn="auto" latinLnBrk="0" hangingPunct="1">
                        <a:lnSpc>
                          <a:spcPct val="100000"/>
                        </a:lnSpc>
                        <a:spcBef>
                          <a:spcPts val="0"/>
                        </a:spcBef>
                        <a:spcAft>
                          <a:spcPts val="0"/>
                        </a:spcAft>
                        <a:buClrTx/>
                        <a:buSzTx/>
                        <a:buFontTx/>
                        <a:buNone/>
                        <a:tabLst/>
                        <a:defRPr/>
                      </a:pPr>
                      <a:r>
                        <a:rPr lang="fr-FR" sz="1200" b="1" dirty="0" smtClean="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des dépenses</a:t>
                      </a:r>
                    </a:p>
                  </a:txBody>
                  <a:tcPr marL="68580" marR="68580" marT="0" marB="0"/>
                </a:tc>
                <a:extLst>
                  <a:ext uri="{0D108BD9-81ED-4DB2-BD59-A6C34878D82A}">
                    <a16:rowId xmlns:a16="http://schemas.microsoft.com/office/drawing/2014/main" xmlns="" val="2754826716"/>
                  </a:ext>
                </a:extLst>
              </a:tr>
              <a:tr h="587028">
                <a:tc>
                  <a:txBody>
                    <a:bodyPr/>
                    <a:lstStyle/>
                    <a:p>
                      <a:pPr algn="ctr">
                        <a:spcAft>
                          <a:spcPts val="0"/>
                        </a:spcAft>
                      </a:pPr>
                      <a:r>
                        <a:rPr lang="fr-FR" sz="1200" dirty="0" smtClean="0">
                          <a:effectLst/>
                          <a:latin typeface="Times New Roman" panose="02020603050405020304" pitchFamily="18" charset="0"/>
                          <a:ea typeface="Times New Roman" panose="02020603050405020304" pitchFamily="18" charset="0"/>
                          <a:cs typeface="Arial" panose="020B0604020202020204" pitchFamily="34" charset="0"/>
                        </a:rPr>
                        <a:t>Sociétés de commerce international</a:t>
                      </a:r>
                      <a:endParaRPr lang="fr-FR"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gn="ctr" rtl="0">
                        <a:spcAft>
                          <a:spcPts val="0"/>
                        </a:spcAft>
                      </a:pPr>
                      <a:r>
                        <a:rPr lang="fr-FR" sz="1200" b="1" dirty="0">
                          <a:effectLst/>
                        </a:rPr>
                        <a:t>232 537. 515 </a:t>
                      </a:r>
                      <a:endParaRPr lang="fr-FR" sz="1200" b="1"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gn="ctr" rtl="1">
                        <a:spcAft>
                          <a:spcPts val="0"/>
                        </a:spcAft>
                      </a:pPr>
                      <a:r>
                        <a:rPr lang="fr-FR" sz="1200" b="1" dirty="0">
                          <a:effectLst/>
                        </a:rPr>
                        <a:t>36 024.150</a:t>
                      </a:r>
                      <a:endParaRPr lang="fr-FR" sz="1200" b="1"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fr-FR" sz="1200" b="1" kern="1200" dirty="0" smtClean="0">
                          <a:solidFill>
                            <a:srgbClr val="BF272D"/>
                          </a:solidFill>
                          <a:effectLst/>
                          <a:latin typeface="+mn-lt"/>
                          <a:ea typeface="+mn-ea"/>
                          <a:cs typeface="+mn-cs"/>
                        </a:rPr>
                        <a:t>196 513.365</a:t>
                      </a:r>
                    </a:p>
                  </a:txBody>
                  <a:tcPr marL="68580" marR="68580" marT="0" marB="0" anchor="ctr"/>
                </a:tc>
                <a:extLst>
                  <a:ext uri="{0D108BD9-81ED-4DB2-BD59-A6C34878D82A}">
                    <a16:rowId xmlns:a16="http://schemas.microsoft.com/office/drawing/2014/main" xmlns="" val="1727075566"/>
                  </a:ext>
                </a:extLst>
              </a:tr>
              <a:tr h="400402">
                <a:tc>
                  <a:txBody>
                    <a:bodyPr/>
                    <a:lstStyle/>
                    <a:p>
                      <a:pPr marL="0" algn="ctr" defTabSz="914400" rtl="0" eaLnBrk="1" latinLnBrk="0" hangingPunct="1">
                        <a:spcAft>
                          <a:spcPts val="0"/>
                        </a:spcAft>
                      </a:pPr>
                      <a:r>
                        <a:rPr lang="fr-FR" sz="1200" b="1" kern="1200" dirty="0" smtClean="0">
                          <a:solidFill>
                            <a:schemeClr val="lt1"/>
                          </a:solidFill>
                          <a:effectLst/>
                          <a:latin typeface="Times New Roman" panose="02020603050405020304" pitchFamily="18" charset="0"/>
                          <a:ea typeface="Times New Roman" panose="02020603050405020304" pitchFamily="18" charset="0"/>
                          <a:cs typeface="Arial" panose="020B0604020202020204" pitchFamily="34" charset="0"/>
                        </a:rPr>
                        <a:t>Entreprises de service</a:t>
                      </a:r>
                      <a:endParaRPr lang="fr-FR" sz="1200" b="1" kern="1200" dirty="0">
                        <a:solidFill>
                          <a:schemeClr val="lt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gn="ctr" rtl="0">
                        <a:spcAft>
                          <a:spcPts val="0"/>
                        </a:spcAft>
                      </a:pPr>
                      <a:r>
                        <a:rPr lang="fr-FR" sz="1200" b="1" dirty="0">
                          <a:effectLst/>
                        </a:rPr>
                        <a:t>229 964 .770 </a:t>
                      </a:r>
                      <a:endParaRPr lang="fr-FR" sz="1200" b="1"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gn="ctr" rtl="1">
                        <a:spcAft>
                          <a:spcPts val="0"/>
                        </a:spcAft>
                      </a:pPr>
                      <a:r>
                        <a:rPr lang="fr-FR" sz="1200" b="1" dirty="0">
                          <a:effectLst/>
                        </a:rPr>
                        <a:t>3 898 .424</a:t>
                      </a:r>
                      <a:endParaRPr lang="fr-FR" sz="1200" b="1"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marL="0" algn="ctr" defTabSz="914400" rtl="1" eaLnBrk="1" latinLnBrk="0" hangingPunct="1">
                        <a:spcAft>
                          <a:spcPts val="0"/>
                        </a:spcAft>
                      </a:pPr>
                      <a:r>
                        <a:rPr lang="fr-FR" sz="1200" b="1" kern="1200" dirty="0">
                          <a:solidFill>
                            <a:srgbClr val="BF272D"/>
                          </a:solidFill>
                          <a:effectLst/>
                          <a:latin typeface="+mn-lt"/>
                          <a:ea typeface="+mn-ea"/>
                          <a:cs typeface="+mn-cs"/>
                        </a:rPr>
                        <a:t>226 066.346</a:t>
                      </a:r>
                    </a:p>
                  </a:txBody>
                  <a:tcPr marL="68580" marR="68580" marT="0" marB="0" anchor="ctr"/>
                </a:tc>
                <a:extLst>
                  <a:ext uri="{0D108BD9-81ED-4DB2-BD59-A6C34878D82A}">
                    <a16:rowId xmlns:a16="http://schemas.microsoft.com/office/drawing/2014/main" xmlns="" val="2091047255"/>
                  </a:ext>
                </a:extLst>
              </a:tr>
              <a:tr h="501198">
                <a:tc>
                  <a:txBody>
                    <a:bodyPr/>
                    <a:lstStyle/>
                    <a:p>
                      <a:pPr algn="ctr"/>
                      <a:r>
                        <a:rPr lang="fr-FR" sz="1200" b="1" kern="1200" dirty="0" smtClean="0">
                          <a:solidFill>
                            <a:schemeClr val="lt1"/>
                          </a:solidFill>
                          <a:effectLst/>
                          <a:latin typeface="Times New Roman" panose="02020603050405020304" pitchFamily="18" charset="0"/>
                          <a:ea typeface="Times New Roman" panose="02020603050405020304" pitchFamily="18" charset="0"/>
                          <a:cs typeface="Arial" panose="020B0604020202020204" pitchFamily="34" charset="0"/>
                        </a:rPr>
                        <a:t>Total</a:t>
                      </a:r>
                      <a:endParaRPr lang="fr-FR" sz="1200" b="1" kern="1200" dirty="0">
                        <a:solidFill>
                          <a:schemeClr val="lt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gn="ctr">
                        <a:spcAft>
                          <a:spcPts val="0"/>
                        </a:spcAft>
                      </a:pPr>
                      <a:r>
                        <a:rPr lang="fr-FR" sz="1200" b="1" dirty="0">
                          <a:effectLst/>
                        </a:rPr>
                        <a:t>462 502.285</a:t>
                      </a:r>
                      <a:endParaRPr lang="fr-FR" sz="1200" b="1"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gn="ctr">
                        <a:spcAft>
                          <a:spcPts val="0"/>
                        </a:spcAft>
                      </a:pPr>
                      <a:r>
                        <a:rPr lang="fr-FR" sz="1200" b="1" dirty="0">
                          <a:effectLst/>
                        </a:rPr>
                        <a:t>39 922.574</a:t>
                      </a:r>
                      <a:endParaRPr lang="fr-FR" sz="1200" b="1"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marL="0" algn="ctr" defTabSz="914400" rtl="1" eaLnBrk="1" latinLnBrk="0" hangingPunct="1">
                        <a:spcAft>
                          <a:spcPts val="0"/>
                        </a:spcAft>
                      </a:pPr>
                      <a:r>
                        <a:rPr lang="fr-FR" sz="1200" b="1" kern="1200" dirty="0">
                          <a:solidFill>
                            <a:srgbClr val="BF272D"/>
                          </a:solidFill>
                          <a:effectLst/>
                          <a:latin typeface="+mn-lt"/>
                          <a:ea typeface="+mn-ea"/>
                          <a:cs typeface="+mn-cs"/>
                        </a:rPr>
                        <a:t>422 579.711</a:t>
                      </a:r>
                    </a:p>
                  </a:txBody>
                  <a:tcPr marL="68580" marR="68580" marT="0" marB="0" anchor="ctr"/>
                </a:tc>
                <a:extLst>
                  <a:ext uri="{0D108BD9-81ED-4DB2-BD59-A6C34878D82A}">
                    <a16:rowId xmlns:a16="http://schemas.microsoft.com/office/drawing/2014/main" xmlns="" val="1848446486"/>
                  </a:ext>
                </a:extLst>
              </a:tr>
            </a:tbl>
          </a:graphicData>
        </a:graphic>
      </p:graphicFrame>
      <p:graphicFrame>
        <p:nvGraphicFramePr>
          <p:cNvPr id="10" name="Tableau 9"/>
          <p:cNvGraphicFramePr>
            <a:graphicFrameLocks noGrp="1"/>
          </p:cNvGraphicFramePr>
          <p:nvPr>
            <p:extLst>
              <p:ext uri="{D42A27DB-BD31-4B8C-83A1-F6EECF244321}">
                <p14:modId xmlns:p14="http://schemas.microsoft.com/office/powerpoint/2010/main" val="1658361971"/>
              </p:ext>
            </p:extLst>
          </p:nvPr>
        </p:nvGraphicFramePr>
        <p:xfrm>
          <a:off x="6295292" y="3033344"/>
          <a:ext cx="5125911" cy="2407861"/>
        </p:xfrm>
        <a:graphic>
          <a:graphicData uri="http://schemas.openxmlformats.org/drawingml/2006/table">
            <a:tbl>
              <a:tblPr firstRow="1" firstCol="1" bandRow="1">
                <a:tableStyleId>{5C22544A-7EE6-4342-B048-85BDC9FD1C3A}</a:tableStyleId>
              </a:tblPr>
              <a:tblGrid>
                <a:gridCol w="1276148">
                  <a:extLst>
                    <a:ext uri="{9D8B030D-6E8A-4147-A177-3AD203B41FA5}">
                      <a16:colId xmlns:a16="http://schemas.microsoft.com/office/drawing/2014/main" xmlns="" val="2758220609"/>
                    </a:ext>
                  </a:extLst>
                </a:gridCol>
                <a:gridCol w="1098982">
                  <a:extLst>
                    <a:ext uri="{9D8B030D-6E8A-4147-A177-3AD203B41FA5}">
                      <a16:colId xmlns:a16="http://schemas.microsoft.com/office/drawing/2014/main" xmlns="" val="2774375762"/>
                    </a:ext>
                  </a:extLst>
                </a:gridCol>
                <a:gridCol w="1087351">
                  <a:extLst>
                    <a:ext uri="{9D8B030D-6E8A-4147-A177-3AD203B41FA5}">
                      <a16:colId xmlns:a16="http://schemas.microsoft.com/office/drawing/2014/main" xmlns="" val="3351089951"/>
                    </a:ext>
                  </a:extLst>
                </a:gridCol>
                <a:gridCol w="1663430">
                  <a:extLst>
                    <a:ext uri="{9D8B030D-6E8A-4147-A177-3AD203B41FA5}">
                      <a16:colId xmlns:a16="http://schemas.microsoft.com/office/drawing/2014/main" xmlns="" val="3120487834"/>
                    </a:ext>
                  </a:extLst>
                </a:gridCol>
              </a:tblGrid>
              <a:tr h="361464">
                <a:tc gridSpan="4">
                  <a:txBody>
                    <a:bodyPr/>
                    <a:lstStyle/>
                    <a:p>
                      <a:pPr algn="ctr">
                        <a:spcAft>
                          <a:spcPts val="0"/>
                        </a:spcAft>
                      </a:pPr>
                      <a:r>
                        <a:rPr lang="fr-FR" sz="1200" dirty="0" smtClean="0">
                          <a:effectLst/>
                          <a:latin typeface="Times New Roman" panose="02020603050405020304" pitchFamily="18" charset="0"/>
                          <a:ea typeface="Times New Roman" panose="02020603050405020304" pitchFamily="18" charset="0"/>
                          <a:cs typeface="Arial" panose="020B0604020202020204" pitchFamily="34" charset="0"/>
                        </a:rPr>
                        <a:t>Septembre</a:t>
                      </a:r>
                      <a:r>
                        <a:rPr lang="fr-FR" sz="1200" baseline="0" dirty="0" smtClean="0">
                          <a:effectLst/>
                          <a:latin typeface="Times New Roman" panose="02020603050405020304" pitchFamily="18" charset="0"/>
                          <a:ea typeface="Times New Roman" panose="02020603050405020304" pitchFamily="18" charset="0"/>
                          <a:cs typeface="Arial" panose="020B0604020202020204" pitchFamily="34" charset="0"/>
                        </a:rPr>
                        <a:t> 2021- Septembre 2023</a:t>
                      </a:r>
                      <a:endParaRPr lang="fr-FR"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xmlns="" val="2157610270"/>
                  </a:ext>
                </a:extLst>
              </a:tr>
              <a:tr h="433758">
                <a:tc>
                  <a:txBody>
                    <a:bodyPr/>
                    <a:lstStyle/>
                    <a:p>
                      <a:pPr algn="ctr">
                        <a:spcAft>
                          <a:spcPts val="0"/>
                        </a:spcAft>
                      </a:pPr>
                      <a:endParaRPr lang="fr-FR"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gn="ctr">
                        <a:spcAft>
                          <a:spcPts val="0"/>
                        </a:spcAft>
                      </a:pPr>
                      <a:r>
                        <a:rPr lang="fr-FR" sz="1200" b="1" dirty="0" smtClean="0">
                          <a:effectLst/>
                          <a:latin typeface="Times New Roman" panose="02020603050405020304" pitchFamily="18" charset="0"/>
                          <a:ea typeface="Times New Roman" panose="02020603050405020304" pitchFamily="18" charset="0"/>
                          <a:cs typeface="Arial" panose="020B0604020202020204" pitchFamily="34" charset="0"/>
                        </a:rPr>
                        <a:t>Montant</a:t>
                      </a:r>
                      <a:r>
                        <a:rPr lang="fr-FR" sz="1200" b="1" baseline="0" dirty="0" smtClean="0">
                          <a:effectLst/>
                          <a:latin typeface="Times New Roman" panose="02020603050405020304" pitchFamily="18" charset="0"/>
                          <a:ea typeface="Times New Roman" panose="02020603050405020304" pitchFamily="18" charset="0"/>
                          <a:cs typeface="Arial" panose="020B0604020202020204" pitchFamily="34" charset="0"/>
                        </a:rPr>
                        <a:t> TVA</a:t>
                      </a:r>
                    </a:p>
                    <a:p>
                      <a:pPr algn="ctr">
                        <a:spcAft>
                          <a:spcPts val="0"/>
                        </a:spcAft>
                      </a:pPr>
                      <a:r>
                        <a:rPr lang="fr-FR" sz="1200" b="1" baseline="0" dirty="0" smtClean="0">
                          <a:effectLst/>
                          <a:latin typeface="Times New Roman" panose="02020603050405020304" pitchFamily="18" charset="0"/>
                          <a:ea typeface="Times New Roman" panose="02020603050405020304" pitchFamily="18" charset="0"/>
                          <a:cs typeface="Arial" panose="020B0604020202020204" pitchFamily="34" charset="0"/>
                        </a:rPr>
                        <a:t> suspendue</a:t>
                      </a:r>
                      <a:endParaRPr lang="fr-FR" sz="1200" b="1"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marL="0" algn="ctr" defTabSz="914400" rtl="0" eaLnBrk="1" latinLnBrk="0" hangingPunct="1">
                        <a:spcAft>
                          <a:spcPts val="0"/>
                        </a:spcAft>
                      </a:pPr>
                      <a:r>
                        <a:rPr lang="fr-FR" sz="1200" b="1" kern="1200" dirty="0" smtClean="0">
                          <a:solidFill>
                            <a:schemeClr val="dk1"/>
                          </a:solidFill>
                          <a:effectLst/>
                          <a:latin typeface="Times New Roman" panose="02020603050405020304" pitchFamily="18" charset="0"/>
                          <a:ea typeface="Times New Roman" panose="02020603050405020304" pitchFamily="18" charset="0"/>
                          <a:cs typeface="Arial" panose="020B0604020202020204" pitchFamily="34" charset="0"/>
                        </a:rPr>
                        <a:t>Montant TVA</a:t>
                      </a:r>
                      <a:r>
                        <a:rPr lang="fr-FR" sz="1200" b="1" kern="1200" baseline="0" dirty="0" smtClean="0">
                          <a:solidFill>
                            <a:schemeClr val="dk1"/>
                          </a:solidFill>
                          <a:effectLst/>
                          <a:latin typeface="Times New Roman" panose="02020603050405020304" pitchFamily="18" charset="0"/>
                          <a:ea typeface="Times New Roman" panose="02020603050405020304" pitchFamily="18" charset="0"/>
                          <a:cs typeface="Arial" panose="020B0604020202020204" pitchFamily="34" charset="0"/>
                        </a:rPr>
                        <a:t> </a:t>
                      </a:r>
                      <a:r>
                        <a:rPr lang="fr-FR" sz="1200" b="1" kern="1200" dirty="0" smtClean="0">
                          <a:solidFill>
                            <a:schemeClr val="dk1"/>
                          </a:solidFill>
                          <a:effectLst/>
                          <a:latin typeface="Times New Roman" panose="02020603050405020304" pitchFamily="18" charset="0"/>
                          <a:ea typeface="Times New Roman" panose="02020603050405020304" pitchFamily="18" charset="0"/>
                          <a:cs typeface="Arial" panose="020B0604020202020204" pitchFamily="34" charset="0"/>
                        </a:rPr>
                        <a:t>remboursé</a:t>
                      </a:r>
                      <a:r>
                        <a:rPr lang="fr-FR" sz="1200" b="1" kern="1200" dirty="0">
                          <a:solidFill>
                            <a:schemeClr val="dk1"/>
                          </a:solidFill>
                          <a:effectLst/>
                          <a:latin typeface="Times New Roman" panose="02020603050405020304" pitchFamily="18" charset="0"/>
                          <a:ea typeface="Times New Roman" panose="02020603050405020304" pitchFamily="18" charset="0"/>
                          <a:cs typeface="Arial" panose="020B0604020202020204" pitchFamily="34" charset="0"/>
                        </a:rPr>
                        <a:t> </a:t>
                      </a:r>
                    </a:p>
                  </a:txBody>
                  <a:tcPr marL="68580" marR="68580" marT="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b="1" dirty="0" smtClean="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Économie </a:t>
                      </a:r>
                    </a:p>
                    <a:p>
                      <a:pPr marL="0" marR="0" indent="0" algn="ctr" defTabSz="914400" rtl="0" eaLnBrk="1" fontAlgn="auto" latinLnBrk="0" hangingPunct="1">
                        <a:lnSpc>
                          <a:spcPct val="100000"/>
                        </a:lnSpc>
                        <a:spcBef>
                          <a:spcPts val="0"/>
                        </a:spcBef>
                        <a:spcAft>
                          <a:spcPts val="0"/>
                        </a:spcAft>
                        <a:buClrTx/>
                        <a:buSzTx/>
                        <a:buFontTx/>
                        <a:buNone/>
                        <a:tabLst/>
                        <a:defRPr/>
                      </a:pPr>
                      <a:r>
                        <a:rPr lang="fr-FR" sz="1200" b="1" dirty="0" smtClean="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des dépenses</a:t>
                      </a:r>
                    </a:p>
                  </a:txBody>
                  <a:tcPr marL="68580" marR="68580" marT="0" marB="0"/>
                </a:tc>
                <a:extLst>
                  <a:ext uri="{0D108BD9-81ED-4DB2-BD59-A6C34878D82A}">
                    <a16:rowId xmlns:a16="http://schemas.microsoft.com/office/drawing/2014/main" xmlns="" val="2754826716"/>
                  </a:ext>
                </a:extLst>
              </a:tr>
              <a:tr h="635931">
                <a:tc>
                  <a:txBody>
                    <a:bodyPr/>
                    <a:lstStyle/>
                    <a:p>
                      <a:pPr algn="ctr">
                        <a:spcAft>
                          <a:spcPts val="0"/>
                        </a:spcAft>
                      </a:pPr>
                      <a:r>
                        <a:rPr lang="fr-FR" sz="1200" dirty="0" smtClean="0">
                          <a:effectLst/>
                          <a:latin typeface="Times New Roman" panose="02020603050405020304" pitchFamily="18" charset="0"/>
                          <a:ea typeface="Times New Roman" panose="02020603050405020304" pitchFamily="18" charset="0"/>
                          <a:cs typeface="Arial" panose="020B0604020202020204" pitchFamily="34" charset="0"/>
                        </a:rPr>
                        <a:t>Sociétés de commerce international</a:t>
                      </a:r>
                      <a:endParaRPr lang="fr-FR"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gn="ctr" rtl="1">
                        <a:spcAft>
                          <a:spcPts val="0"/>
                        </a:spcAft>
                      </a:pPr>
                      <a:r>
                        <a:rPr lang="fr-FR" sz="1200" b="1" dirty="0" smtClean="0">
                          <a:effectLst/>
                          <a:latin typeface="Calibri" panose="020F0502020204030204" pitchFamily="34" charset="0"/>
                          <a:ea typeface="Calibri" panose="020F0502020204030204" pitchFamily="34" charset="0"/>
                          <a:cs typeface="Arial" panose="020B0604020202020204" pitchFamily="34" charset="0"/>
                        </a:rPr>
                        <a:t>147</a:t>
                      </a:r>
                      <a:r>
                        <a:rPr lang="fr-FR" sz="1200" b="1" baseline="0" dirty="0" smtClean="0">
                          <a:effectLst/>
                          <a:latin typeface="Calibri" panose="020F0502020204030204" pitchFamily="34" charset="0"/>
                          <a:ea typeface="Calibri" panose="020F0502020204030204" pitchFamily="34" charset="0"/>
                          <a:cs typeface="Arial" panose="020B0604020202020204" pitchFamily="34" charset="0"/>
                        </a:rPr>
                        <a:t> 839.266</a:t>
                      </a:r>
                      <a:endParaRPr lang="fr-FR"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gn="ctr">
                        <a:spcAft>
                          <a:spcPts val="0"/>
                        </a:spcAft>
                      </a:pPr>
                      <a:r>
                        <a:rPr lang="fr-FR" sz="1200" b="1" dirty="0">
                          <a:effectLst/>
                          <a:latin typeface="Calibri" panose="020F0502020204030204" pitchFamily="34" charset="0"/>
                          <a:ea typeface="Calibri" panose="020F0502020204030204" pitchFamily="34" charset="0"/>
                          <a:cs typeface="Arial" panose="020B0604020202020204" pitchFamily="34" charset="0"/>
                        </a:rPr>
                        <a:t>32 402.471</a:t>
                      </a:r>
                      <a:endParaRPr lang="fr-FR"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gn="ctr">
                        <a:spcAft>
                          <a:spcPts val="0"/>
                        </a:spcAft>
                      </a:pPr>
                      <a:r>
                        <a:rPr lang="fr-FR" sz="1200" b="1" dirty="0">
                          <a:solidFill>
                            <a:srgbClr val="C00000"/>
                          </a:solidFill>
                          <a:effectLst/>
                          <a:latin typeface="Calibri" panose="020F0502020204030204" pitchFamily="34" charset="0"/>
                          <a:ea typeface="Calibri" panose="020F0502020204030204" pitchFamily="34" charset="0"/>
                          <a:cs typeface="Arial" panose="020B0604020202020204" pitchFamily="34" charset="0"/>
                        </a:rPr>
                        <a:t>115 436.795</a:t>
                      </a:r>
                      <a:endParaRPr lang="fr-FR" sz="1200" dirty="0">
                        <a:solidFill>
                          <a:srgbClr val="C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xmlns="" val="1727075566"/>
                  </a:ext>
                </a:extLst>
              </a:tr>
              <a:tr h="433758">
                <a:tc>
                  <a:txBody>
                    <a:bodyPr/>
                    <a:lstStyle/>
                    <a:p>
                      <a:pPr marL="0" algn="ctr" defTabSz="914400" rtl="0" eaLnBrk="1" latinLnBrk="0" hangingPunct="1">
                        <a:spcAft>
                          <a:spcPts val="0"/>
                        </a:spcAft>
                      </a:pPr>
                      <a:r>
                        <a:rPr lang="fr-FR" sz="1200" b="1" kern="1200" dirty="0" smtClean="0">
                          <a:solidFill>
                            <a:schemeClr val="lt1"/>
                          </a:solidFill>
                          <a:effectLst/>
                          <a:latin typeface="Times New Roman" panose="02020603050405020304" pitchFamily="18" charset="0"/>
                          <a:ea typeface="Times New Roman" panose="02020603050405020304" pitchFamily="18" charset="0"/>
                          <a:cs typeface="Arial" panose="020B0604020202020204" pitchFamily="34" charset="0"/>
                        </a:rPr>
                        <a:t>Entreprises de service</a:t>
                      </a:r>
                      <a:endParaRPr lang="fr-FR" sz="1200" b="1" kern="1200" dirty="0">
                        <a:solidFill>
                          <a:schemeClr val="lt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gn="ctr">
                        <a:spcAft>
                          <a:spcPts val="0"/>
                        </a:spcAft>
                      </a:pPr>
                      <a:r>
                        <a:rPr lang="fr-FR" sz="1200" b="1" dirty="0">
                          <a:effectLst/>
                          <a:latin typeface="Calibri" panose="020F0502020204030204" pitchFamily="34" charset="0"/>
                          <a:ea typeface="Calibri" panose="020F0502020204030204" pitchFamily="34" charset="0"/>
                          <a:cs typeface="Arial" panose="020B0604020202020204" pitchFamily="34" charset="0"/>
                        </a:rPr>
                        <a:t>107 216.382</a:t>
                      </a:r>
                      <a:endParaRPr lang="fr-FR"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gn="ctr">
                        <a:spcAft>
                          <a:spcPts val="0"/>
                        </a:spcAft>
                      </a:pPr>
                      <a:r>
                        <a:rPr lang="fr-FR" sz="1200" b="1">
                          <a:effectLst/>
                          <a:latin typeface="Calibri" panose="020F0502020204030204" pitchFamily="34" charset="0"/>
                          <a:ea typeface="Calibri" panose="020F0502020204030204" pitchFamily="34" charset="0"/>
                          <a:cs typeface="Arial" panose="020B0604020202020204" pitchFamily="34" charset="0"/>
                        </a:rPr>
                        <a:t>12 407.341</a:t>
                      </a:r>
                      <a:endParaRPr lang="fr-FR" sz="12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gn="ctr">
                        <a:spcAft>
                          <a:spcPts val="0"/>
                        </a:spcAft>
                      </a:pPr>
                      <a:r>
                        <a:rPr lang="fr-FR" sz="1200" b="1" dirty="0">
                          <a:solidFill>
                            <a:srgbClr val="C00000"/>
                          </a:solidFill>
                          <a:effectLst/>
                          <a:latin typeface="Calibri" panose="020F0502020204030204" pitchFamily="34" charset="0"/>
                          <a:ea typeface="Calibri" panose="020F0502020204030204" pitchFamily="34" charset="0"/>
                          <a:cs typeface="Arial" panose="020B0604020202020204" pitchFamily="34" charset="0"/>
                        </a:rPr>
                        <a:t>94 809.041</a:t>
                      </a:r>
                      <a:endParaRPr lang="fr-FR" sz="1200" dirty="0">
                        <a:solidFill>
                          <a:srgbClr val="C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xmlns="" val="2091047255"/>
                  </a:ext>
                </a:extLst>
              </a:tr>
              <a:tr h="542950">
                <a:tc>
                  <a:txBody>
                    <a:bodyPr/>
                    <a:lstStyle/>
                    <a:p>
                      <a:pPr algn="ctr"/>
                      <a:r>
                        <a:rPr lang="fr-FR" sz="1200" b="1" kern="1200" dirty="0" smtClean="0">
                          <a:solidFill>
                            <a:schemeClr val="lt1"/>
                          </a:solidFill>
                          <a:effectLst/>
                          <a:latin typeface="Times New Roman" panose="02020603050405020304" pitchFamily="18" charset="0"/>
                          <a:ea typeface="Times New Roman" panose="02020603050405020304" pitchFamily="18" charset="0"/>
                          <a:cs typeface="Arial" panose="020B0604020202020204" pitchFamily="34" charset="0"/>
                        </a:rPr>
                        <a:t>Total</a:t>
                      </a:r>
                      <a:endParaRPr lang="fr-FR" sz="1200" b="1" kern="1200" dirty="0">
                        <a:solidFill>
                          <a:schemeClr val="lt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gn="ctr">
                        <a:spcAft>
                          <a:spcPts val="0"/>
                        </a:spcAft>
                      </a:pPr>
                      <a:r>
                        <a:rPr lang="fr-FR" sz="1200" b="1" dirty="0">
                          <a:effectLst/>
                          <a:latin typeface="Calibri" panose="020F0502020204030204" pitchFamily="34" charset="0"/>
                          <a:ea typeface="Calibri" panose="020F0502020204030204" pitchFamily="34" charset="0"/>
                          <a:cs typeface="Arial" panose="020B0604020202020204" pitchFamily="34" charset="0"/>
                        </a:rPr>
                        <a:t>255 055.678</a:t>
                      </a:r>
                      <a:endParaRPr lang="fr-FR"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gn="ctr">
                        <a:spcAft>
                          <a:spcPts val="0"/>
                        </a:spcAft>
                      </a:pPr>
                      <a:r>
                        <a:rPr lang="fr-FR" sz="1200" b="1" dirty="0">
                          <a:effectLst/>
                          <a:latin typeface="Calibri" panose="020F0502020204030204" pitchFamily="34" charset="0"/>
                          <a:ea typeface="Calibri" panose="020F0502020204030204" pitchFamily="34" charset="0"/>
                          <a:cs typeface="Arial" panose="020B0604020202020204" pitchFamily="34" charset="0"/>
                        </a:rPr>
                        <a:t>44 809.812</a:t>
                      </a:r>
                      <a:endParaRPr lang="fr-FR"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gn="ctr">
                        <a:spcAft>
                          <a:spcPts val="0"/>
                        </a:spcAft>
                      </a:pPr>
                      <a:r>
                        <a:rPr lang="fr-FR" sz="1200" b="1" dirty="0">
                          <a:solidFill>
                            <a:srgbClr val="C00000"/>
                          </a:solidFill>
                          <a:effectLst/>
                          <a:latin typeface="Calibri" panose="020F0502020204030204" pitchFamily="34" charset="0"/>
                          <a:ea typeface="Calibri" panose="020F0502020204030204" pitchFamily="34" charset="0"/>
                          <a:cs typeface="Arial" panose="020B0604020202020204" pitchFamily="34" charset="0"/>
                        </a:rPr>
                        <a:t>210 245.836</a:t>
                      </a:r>
                      <a:endParaRPr lang="fr-FR" sz="1200" dirty="0">
                        <a:solidFill>
                          <a:srgbClr val="C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xmlns="" val="1848446486"/>
                  </a:ext>
                </a:extLst>
              </a:tr>
            </a:tbl>
          </a:graphicData>
        </a:graphic>
      </p:graphicFrame>
    </p:spTree>
    <p:extLst>
      <p:ext uri="{BB962C8B-B14F-4D97-AF65-F5344CB8AC3E}">
        <p14:creationId xmlns:p14="http://schemas.microsoft.com/office/powerpoint/2010/main" val="18929203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844"/>
            <a:ext cx="12191999" cy="6842313"/>
          </a:xfrm>
          <a:prstGeom prst="rect">
            <a:avLst/>
          </a:prstGeom>
        </p:spPr>
      </p:pic>
      <p:sp>
        <p:nvSpPr>
          <p:cNvPr id="8" name="Rectangle 7">
            <a:extLst>
              <a:ext uri="{FF2B5EF4-FFF2-40B4-BE49-F238E27FC236}">
                <a16:creationId xmlns:a16="http://schemas.microsoft.com/office/drawing/2014/main" xmlns="" id="{71E41FF8-97C5-E735-6870-433494CA49FD}"/>
              </a:ext>
            </a:extLst>
          </p:cNvPr>
          <p:cNvSpPr/>
          <p:nvPr/>
        </p:nvSpPr>
        <p:spPr>
          <a:xfrm>
            <a:off x="427680" y="1174483"/>
            <a:ext cx="11547656" cy="5261485"/>
          </a:xfrm>
          <a:prstGeom prst="rect">
            <a:avLst/>
          </a:prstGeom>
          <a:solidFill>
            <a:srgbClr val="C00000">
              <a:alpha val="22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dirty="0"/>
          </a:p>
        </p:txBody>
      </p:sp>
      <p:sp>
        <p:nvSpPr>
          <p:cNvPr id="2" name="Titre 1">
            <a:extLst>
              <a:ext uri="{FF2B5EF4-FFF2-40B4-BE49-F238E27FC236}">
                <a16:creationId xmlns:a16="http://schemas.microsoft.com/office/drawing/2014/main" xmlns="" id="{B678FC37-41D2-9321-B04C-98E71D58CD27}"/>
              </a:ext>
            </a:extLst>
          </p:cNvPr>
          <p:cNvSpPr>
            <a:spLocks noGrp="1"/>
          </p:cNvSpPr>
          <p:nvPr>
            <p:ph type="title"/>
          </p:nvPr>
        </p:nvSpPr>
        <p:spPr>
          <a:xfrm>
            <a:off x="216662" y="554346"/>
            <a:ext cx="11758673" cy="494656"/>
          </a:xfrm>
        </p:spPr>
        <p:txBody>
          <a:bodyPr>
            <a:noAutofit/>
          </a:bodyPr>
          <a:lstStyle/>
          <a:p>
            <a:pPr algn="ctr"/>
            <a:r>
              <a:rPr lang="fr-FR" sz="2800" b="1" dirty="0">
                <a:solidFill>
                  <a:schemeClr val="accent1"/>
                </a:solidFill>
                <a:latin typeface="+mn-lt"/>
                <a:ea typeface="+mn-ea"/>
                <a:cs typeface="+mn-cs"/>
              </a:rPr>
              <a:t>Risques et Difficultés</a:t>
            </a:r>
          </a:p>
        </p:txBody>
      </p:sp>
      <p:sp>
        <p:nvSpPr>
          <p:cNvPr id="6" name="ZoneTexte 5">
            <a:extLst>
              <a:ext uri="{FF2B5EF4-FFF2-40B4-BE49-F238E27FC236}">
                <a16:creationId xmlns:a16="http://schemas.microsoft.com/office/drawing/2014/main" xmlns="" id="{8D0BE1D9-3590-273E-0E37-5B063B498440}"/>
              </a:ext>
            </a:extLst>
          </p:cNvPr>
          <p:cNvSpPr txBox="1"/>
          <p:nvPr/>
        </p:nvSpPr>
        <p:spPr>
          <a:xfrm>
            <a:off x="718564" y="1670118"/>
            <a:ext cx="11256771" cy="4370427"/>
          </a:xfrm>
          <a:prstGeom prst="rect">
            <a:avLst/>
          </a:prstGeom>
          <a:noFill/>
        </p:spPr>
        <p:txBody>
          <a:bodyPr wrap="square">
            <a:spAutoFit/>
          </a:bodyPr>
          <a:lstStyle/>
          <a:p>
            <a:pPr marL="285750" indent="-285750" algn="just">
              <a:buFont typeface="Wingdings" panose="05000000000000000000" pitchFamily="2" charset="2"/>
              <a:buChar char="Ø"/>
            </a:pPr>
            <a:r>
              <a:rPr lang="fr-FR" sz="2400" b="1" dirty="0">
                <a:solidFill>
                  <a:schemeClr val="accent2">
                    <a:lumMod val="75000"/>
                  </a:schemeClr>
                </a:solidFill>
              </a:rPr>
              <a:t>L’internationalisation de la </a:t>
            </a:r>
            <a:r>
              <a:rPr lang="fr-FR" sz="2400" b="1" dirty="0" smtClean="0">
                <a:solidFill>
                  <a:schemeClr val="accent2">
                    <a:lumMod val="75000"/>
                  </a:schemeClr>
                </a:solidFill>
              </a:rPr>
              <a:t>fiscalité</a:t>
            </a:r>
          </a:p>
          <a:p>
            <a:pPr marL="285750" indent="-285750" algn="just" rtl="0">
              <a:buFont typeface="Wingdings" panose="05000000000000000000" pitchFamily="2" charset="2"/>
              <a:buChar char="Ø"/>
            </a:pPr>
            <a:r>
              <a:rPr lang="fr-FR" sz="2400" b="1" dirty="0" smtClean="0">
                <a:solidFill>
                  <a:schemeClr val="accent2">
                    <a:lumMod val="75000"/>
                  </a:schemeClr>
                </a:solidFill>
              </a:rPr>
              <a:t>Le manque de moyens humains et logistiques reste la principale entrave</a:t>
            </a:r>
          </a:p>
          <a:p>
            <a:pPr marL="285750" indent="-285750" algn="just" rtl="0">
              <a:buFont typeface="Wingdings" panose="05000000000000000000" pitchFamily="2" charset="2"/>
              <a:buChar char="Ø"/>
            </a:pPr>
            <a:r>
              <a:rPr lang="fr-FR" sz="2400" b="1" dirty="0" smtClean="0">
                <a:solidFill>
                  <a:schemeClr val="accent2">
                    <a:lumMod val="75000"/>
                  </a:schemeClr>
                </a:solidFill>
              </a:rPr>
              <a:t>Assurer les moyens nécessaires pour l’exploitation optimale des informations collectées</a:t>
            </a:r>
          </a:p>
          <a:p>
            <a:pPr marL="285750" indent="-285750" algn="just" rtl="0">
              <a:buFont typeface="Wingdings" panose="05000000000000000000" pitchFamily="2" charset="2"/>
              <a:buChar char="Ø"/>
            </a:pPr>
            <a:r>
              <a:rPr lang="fr-FR" sz="2400" b="1" dirty="0" smtClean="0">
                <a:solidFill>
                  <a:schemeClr val="accent2">
                    <a:lumMod val="75000"/>
                  </a:schemeClr>
                </a:solidFill>
              </a:rPr>
              <a:t>Le coût des infrastructures numériques</a:t>
            </a:r>
          </a:p>
          <a:p>
            <a:pPr marL="285750" indent="-285750" algn="just" rtl="0">
              <a:buFont typeface="Wingdings" panose="05000000000000000000" pitchFamily="2" charset="2"/>
              <a:buChar char="Ø"/>
            </a:pPr>
            <a:r>
              <a:rPr lang="fr-FR" sz="2400" b="1" dirty="0" smtClean="0">
                <a:solidFill>
                  <a:schemeClr val="accent2">
                    <a:lumMod val="75000"/>
                  </a:schemeClr>
                </a:solidFill>
              </a:rPr>
              <a:t>Difficultés liées à l’installation des caisses enregistreuses</a:t>
            </a:r>
          </a:p>
          <a:p>
            <a:pPr marL="285750" indent="-285750" algn="just" rtl="0">
              <a:buFont typeface="Wingdings" panose="05000000000000000000" pitchFamily="2" charset="2"/>
              <a:buChar char="Ø"/>
            </a:pPr>
            <a:r>
              <a:rPr lang="fr-FR" sz="2400" b="1" dirty="0" smtClean="0">
                <a:solidFill>
                  <a:schemeClr val="accent2">
                    <a:lumMod val="75000"/>
                  </a:schemeClr>
                </a:solidFill>
              </a:rPr>
              <a:t>Risque de faible adhésion des contribuables</a:t>
            </a:r>
          </a:p>
          <a:p>
            <a:pPr marL="285750" indent="-285750" algn="just" rtl="0">
              <a:buFont typeface="Wingdings" panose="05000000000000000000" pitchFamily="2" charset="2"/>
              <a:buChar char="Ø"/>
            </a:pPr>
            <a:r>
              <a:rPr lang="fr-FR" sz="2400" b="1" dirty="0" smtClean="0">
                <a:solidFill>
                  <a:schemeClr val="accent2">
                    <a:lumMod val="75000"/>
                  </a:schemeClr>
                </a:solidFill>
              </a:rPr>
              <a:t>Risque de faire des efforts et des dépenses énormes sans avoir la contrepartie attendue du point de vue rendement et conformité</a:t>
            </a:r>
          </a:p>
          <a:p>
            <a:pPr marL="285750" indent="-285750" algn="just" rtl="0">
              <a:buFont typeface="Wingdings" panose="05000000000000000000" pitchFamily="2" charset="2"/>
              <a:buChar char="Ø"/>
            </a:pPr>
            <a:r>
              <a:rPr lang="fr-FR" sz="2400" b="1" dirty="0" smtClean="0">
                <a:solidFill>
                  <a:schemeClr val="accent2">
                    <a:lumMod val="75000"/>
                  </a:schemeClr>
                </a:solidFill>
              </a:rPr>
              <a:t>Difficultés liées à la complexité de la règlementation fiscale</a:t>
            </a:r>
          </a:p>
          <a:p>
            <a:pPr marL="285750" indent="-285750" algn="just" rtl="0">
              <a:buFont typeface="Wingdings" panose="05000000000000000000" pitchFamily="2" charset="2"/>
              <a:buChar char="Ø"/>
            </a:pPr>
            <a:endParaRPr lang="fr-FR" sz="2400" b="1" dirty="0" smtClean="0">
              <a:solidFill>
                <a:schemeClr val="accent2">
                  <a:lumMod val="75000"/>
                </a:schemeClr>
              </a:solidFill>
            </a:endParaRPr>
          </a:p>
          <a:p>
            <a:pPr rtl="0"/>
            <a:endParaRPr lang="fr-FR" sz="1400" b="1" dirty="0">
              <a:solidFill>
                <a:schemeClr val="tx1">
                  <a:lumMod val="95000"/>
                  <a:lumOff val="5000"/>
                </a:schemeClr>
              </a:solidFill>
            </a:endParaRPr>
          </a:p>
        </p:txBody>
      </p:sp>
      <p:pic>
        <p:nvPicPr>
          <p:cNvPr id="1026" name="Picture 2" descr="Rate ">
            <a:extLst>
              <a:ext uri="{FF2B5EF4-FFF2-40B4-BE49-F238E27FC236}">
                <a16:creationId xmlns:a16="http://schemas.microsoft.com/office/drawing/2014/main" xmlns="" id="{A16BEACD-6BAD-ECB6-1B82-ABB160D511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81256" y="1005159"/>
            <a:ext cx="707212" cy="7072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93839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76" y="0"/>
            <a:ext cx="12205975" cy="6850157"/>
          </a:xfrm>
          <a:prstGeom prst="rect">
            <a:avLst/>
          </a:prstGeom>
        </p:spPr>
      </p:pic>
      <p:sp>
        <p:nvSpPr>
          <p:cNvPr id="8" name="Rectangle 7">
            <a:extLst>
              <a:ext uri="{FF2B5EF4-FFF2-40B4-BE49-F238E27FC236}">
                <a16:creationId xmlns:a16="http://schemas.microsoft.com/office/drawing/2014/main" xmlns="" id="{71E41FF8-97C5-E735-6870-433494CA49FD}"/>
              </a:ext>
            </a:extLst>
          </p:cNvPr>
          <p:cNvSpPr/>
          <p:nvPr/>
        </p:nvSpPr>
        <p:spPr>
          <a:xfrm>
            <a:off x="427680" y="1174484"/>
            <a:ext cx="11547656" cy="5340616"/>
          </a:xfrm>
          <a:prstGeom prst="rect">
            <a:avLst/>
          </a:prstGeom>
          <a:solidFill>
            <a:srgbClr val="C00000">
              <a:alpha val="22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dirty="0"/>
          </a:p>
        </p:txBody>
      </p:sp>
      <p:sp>
        <p:nvSpPr>
          <p:cNvPr id="2" name="Titre 1">
            <a:extLst>
              <a:ext uri="{FF2B5EF4-FFF2-40B4-BE49-F238E27FC236}">
                <a16:creationId xmlns:a16="http://schemas.microsoft.com/office/drawing/2014/main" xmlns="" id="{B678FC37-41D2-9321-B04C-98E71D58CD27}"/>
              </a:ext>
            </a:extLst>
          </p:cNvPr>
          <p:cNvSpPr>
            <a:spLocks noGrp="1"/>
          </p:cNvSpPr>
          <p:nvPr>
            <p:ph type="title"/>
          </p:nvPr>
        </p:nvSpPr>
        <p:spPr>
          <a:xfrm>
            <a:off x="216662" y="554346"/>
            <a:ext cx="11758673" cy="494656"/>
          </a:xfrm>
        </p:spPr>
        <p:txBody>
          <a:bodyPr>
            <a:noAutofit/>
          </a:bodyPr>
          <a:lstStyle/>
          <a:p>
            <a:pPr algn="ctr"/>
            <a:r>
              <a:rPr lang="fr-FR" sz="2800" b="1" dirty="0" smtClean="0">
                <a:solidFill>
                  <a:schemeClr val="accent1"/>
                </a:solidFill>
                <a:latin typeface="+mn-lt"/>
                <a:ea typeface="+mn-ea"/>
                <a:cs typeface="+mn-cs"/>
              </a:rPr>
              <a:t>Recommandations</a:t>
            </a:r>
            <a:endParaRPr lang="fr-FR" sz="2800" b="1" dirty="0">
              <a:solidFill>
                <a:schemeClr val="accent1"/>
              </a:solidFill>
              <a:latin typeface="+mn-lt"/>
              <a:ea typeface="+mn-ea"/>
              <a:cs typeface="+mn-cs"/>
            </a:endParaRPr>
          </a:p>
        </p:txBody>
      </p:sp>
      <p:sp>
        <p:nvSpPr>
          <p:cNvPr id="6" name="ZoneTexte 5">
            <a:extLst>
              <a:ext uri="{FF2B5EF4-FFF2-40B4-BE49-F238E27FC236}">
                <a16:creationId xmlns:a16="http://schemas.microsoft.com/office/drawing/2014/main" xmlns="" id="{8D0BE1D9-3590-273E-0E37-5B063B498440}"/>
              </a:ext>
            </a:extLst>
          </p:cNvPr>
          <p:cNvSpPr txBox="1"/>
          <p:nvPr/>
        </p:nvSpPr>
        <p:spPr>
          <a:xfrm>
            <a:off x="718564" y="1670118"/>
            <a:ext cx="11256771" cy="4662815"/>
          </a:xfrm>
          <a:prstGeom prst="rect">
            <a:avLst/>
          </a:prstGeom>
          <a:noFill/>
        </p:spPr>
        <p:txBody>
          <a:bodyPr wrap="square">
            <a:spAutoFit/>
          </a:bodyPr>
          <a:lstStyle/>
          <a:p>
            <a:pPr marL="285750" indent="-285750" algn="just">
              <a:buFont typeface="Wingdings" panose="05000000000000000000" pitchFamily="2" charset="2"/>
              <a:buChar char="Ø"/>
            </a:pPr>
            <a:r>
              <a:rPr lang="fr-FR" sz="2400" b="1" dirty="0">
                <a:solidFill>
                  <a:schemeClr val="accent2">
                    <a:lumMod val="75000"/>
                  </a:schemeClr>
                </a:solidFill>
              </a:rPr>
              <a:t>Profiter de l’intelligence artificielle pour l’exploitation des données</a:t>
            </a:r>
          </a:p>
          <a:p>
            <a:pPr marL="285750" indent="-285750" algn="just">
              <a:buFont typeface="Wingdings" panose="05000000000000000000" pitchFamily="2" charset="2"/>
              <a:buChar char="Ø"/>
            </a:pPr>
            <a:r>
              <a:rPr lang="fr-FR" sz="2400" b="1" dirty="0">
                <a:solidFill>
                  <a:schemeClr val="accent2">
                    <a:lumMod val="75000"/>
                  </a:schemeClr>
                </a:solidFill>
              </a:rPr>
              <a:t>Avoir une vision globale et détaillée sur le contribuable sans pour autant avoir l’obligation d’être à proximité de </a:t>
            </a:r>
            <a:r>
              <a:rPr lang="fr-FR" sz="2400" b="1" dirty="0" smtClean="0">
                <a:solidFill>
                  <a:schemeClr val="accent2">
                    <a:lumMod val="75000"/>
                  </a:schemeClr>
                </a:solidFill>
              </a:rPr>
              <a:t>lui</a:t>
            </a:r>
          </a:p>
          <a:p>
            <a:pPr marL="285750" indent="-285750" algn="just">
              <a:buFont typeface="Wingdings" panose="05000000000000000000" pitchFamily="2" charset="2"/>
              <a:buChar char="Ø"/>
            </a:pPr>
            <a:r>
              <a:rPr lang="fr-FR" sz="2400" b="1" dirty="0" smtClean="0">
                <a:solidFill>
                  <a:schemeClr val="accent2">
                    <a:lumMod val="75000"/>
                  </a:schemeClr>
                </a:solidFill>
              </a:rPr>
              <a:t>Avoir une politique axée sur 2 piliers: le civisme et le contrôle </a:t>
            </a:r>
          </a:p>
          <a:p>
            <a:pPr marL="285750" indent="-285750" algn="just">
              <a:buFont typeface="Wingdings" panose="05000000000000000000" pitchFamily="2" charset="2"/>
              <a:buChar char="Ø"/>
            </a:pPr>
            <a:r>
              <a:rPr lang="fr-FR" sz="2400" b="1" dirty="0" smtClean="0">
                <a:solidFill>
                  <a:schemeClr val="accent2">
                    <a:lumMod val="75000"/>
                  </a:schemeClr>
                </a:solidFill>
              </a:rPr>
              <a:t>Adopter une stratégie d’exécution progressive et sur plusieurs étapes pour tout nouveau projet tel que la caisse enregistreuse, la facture électronique…</a:t>
            </a:r>
          </a:p>
          <a:p>
            <a:pPr marL="285750" indent="-285750" algn="just">
              <a:buFont typeface="Wingdings" panose="05000000000000000000" pitchFamily="2" charset="2"/>
              <a:buChar char="Ø"/>
            </a:pPr>
            <a:r>
              <a:rPr lang="fr-FR" sz="2400" b="1" dirty="0" smtClean="0">
                <a:solidFill>
                  <a:schemeClr val="accent2">
                    <a:lumMod val="75000"/>
                  </a:schemeClr>
                </a:solidFill>
              </a:rPr>
              <a:t>La simplification des textes règlementaires et des procédures administratives</a:t>
            </a:r>
          </a:p>
          <a:p>
            <a:pPr marL="285750" indent="-285750" algn="just">
              <a:buFont typeface="Wingdings" panose="05000000000000000000" pitchFamily="2" charset="2"/>
              <a:buChar char="Ø"/>
            </a:pPr>
            <a:r>
              <a:rPr lang="fr-FR" sz="2400" b="1" dirty="0" smtClean="0">
                <a:solidFill>
                  <a:schemeClr val="accent2">
                    <a:lumMod val="75000"/>
                  </a:schemeClr>
                </a:solidFill>
              </a:rPr>
              <a:t>Eliminer les taxes inutiles et à faible rendement et</a:t>
            </a:r>
            <a:r>
              <a:rPr lang="fr-FR" sz="2400" b="1" dirty="0">
                <a:solidFill>
                  <a:schemeClr val="accent2">
                    <a:lumMod val="75000"/>
                  </a:schemeClr>
                </a:solidFill>
              </a:rPr>
              <a:t> </a:t>
            </a:r>
            <a:r>
              <a:rPr lang="fr-FR" sz="2400" b="1" dirty="0" smtClean="0">
                <a:solidFill>
                  <a:schemeClr val="accent2">
                    <a:lumMod val="75000"/>
                  </a:schemeClr>
                </a:solidFill>
              </a:rPr>
              <a:t>trouver de nouvelles pistes axées sur la fortune</a:t>
            </a:r>
          </a:p>
          <a:p>
            <a:pPr marL="285750" indent="-285750" algn="just">
              <a:buFont typeface="Wingdings" panose="05000000000000000000" pitchFamily="2" charset="2"/>
              <a:buChar char="Ø"/>
            </a:pPr>
            <a:r>
              <a:rPr lang="fr-FR" sz="2400" b="1" dirty="0" smtClean="0">
                <a:solidFill>
                  <a:schemeClr val="accent2">
                    <a:lumMod val="75000"/>
                  </a:schemeClr>
                </a:solidFill>
              </a:rPr>
              <a:t>Tenir une nouvelle démarche concernant l’enregistrement des contribuables en vertu de la quelle cette tâche sera assurée par une entité indépendante autre que l’administration fiscale </a:t>
            </a:r>
            <a:endParaRPr lang="fr-FR" sz="2400" b="1" dirty="0">
              <a:solidFill>
                <a:schemeClr val="accent2">
                  <a:lumMod val="75000"/>
                </a:schemeClr>
              </a:solidFill>
            </a:endParaRPr>
          </a:p>
          <a:p>
            <a:endParaRPr lang="fr-FR" sz="900" b="1" dirty="0">
              <a:solidFill>
                <a:schemeClr val="tx1">
                  <a:lumMod val="95000"/>
                  <a:lumOff val="5000"/>
                </a:schemeClr>
              </a:solidFill>
            </a:endParaRPr>
          </a:p>
        </p:txBody>
      </p:sp>
      <p:pic>
        <p:nvPicPr>
          <p:cNvPr id="1026" name="Picture 2" descr="Rate ">
            <a:extLst>
              <a:ext uri="{FF2B5EF4-FFF2-40B4-BE49-F238E27FC236}">
                <a16:creationId xmlns:a16="http://schemas.microsoft.com/office/drawing/2014/main" xmlns="" id="{A16BEACD-6BAD-ECB6-1B82-ABB160D511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81256" y="1005159"/>
            <a:ext cx="707212" cy="7072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85884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74" y="0"/>
            <a:ext cx="12219949" cy="6857999"/>
          </a:xfrm>
          <a:prstGeom prst="rect">
            <a:avLst/>
          </a:prstGeom>
        </p:spPr>
      </p:pic>
      <p:pic>
        <p:nvPicPr>
          <p:cNvPr id="3" name="Picture 2" descr="A map of africa with white lines and a blue background&#10;&#10;Description automatically generated">
            <a:extLst>
              <a:ext uri="{FF2B5EF4-FFF2-40B4-BE49-F238E27FC236}">
                <a16:creationId xmlns:a16="http://schemas.microsoft.com/office/drawing/2014/main" xmlns="" id="{A6629E75-F29B-2CFB-0D58-96BA2D475444}"/>
              </a:ext>
            </a:extLst>
          </p:cNvPr>
          <p:cNvPicPr>
            <a:picLocks noChangeAspect="1"/>
          </p:cNvPicPr>
          <p:nvPr/>
        </p:nvPicPr>
        <p:blipFill>
          <a:blip r:embed="rId3"/>
          <a:stretch>
            <a:fillRect/>
          </a:stretch>
        </p:blipFill>
        <p:spPr>
          <a:xfrm>
            <a:off x="3836458" y="431800"/>
            <a:ext cx="4519083" cy="3666599"/>
          </a:xfrm>
          <a:prstGeom prst="rect">
            <a:avLst/>
          </a:prstGeom>
        </p:spPr>
      </p:pic>
      <p:sp>
        <p:nvSpPr>
          <p:cNvPr id="4" name="TextBox 3">
            <a:extLst>
              <a:ext uri="{FF2B5EF4-FFF2-40B4-BE49-F238E27FC236}">
                <a16:creationId xmlns:a16="http://schemas.microsoft.com/office/drawing/2014/main" xmlns="" id="{F7B0A771-6D9A-11AC-7B35-BF83BDBC32D3}"/>
              </a:ext>
            </a:extLst>
          </p:cNvPr>
          <p:cNvSpPr txBox="1"/>
          <p:nvPr/>
        </p:nvSpPr>
        <p:spPr>
          <a:xfrm>
            <a:off x="1896533" y="4707467"/>
            <a:ext cx="8398935" cy="646331"/>
          </a:xfrm>
          <a:prstGeom prst="rect">
            <a:avLst/>
          </a:prstGeom>
          <a:noFill/>
        </p:spPr>
        <p:txBody>
          <a:bodyPr wrap="square" rtlCol="0">
            <a:spAutoFit/>
          </a:bodyPr>
          <a:lstStyle/>
          <a:p>
            <a:pPr algn="ctr"/>
            <a:r>
              <a:rPr lang="en-US" sz="3600" dirty="0">
                <a:latin typeface="Arial Rounded MT Bold" panose="020F0704030504030204" pitchFamily="34" charset="77"/>
              </a:rPr>
              <a:t>MERCI POUR VOTRE ATTENTION</a:t>
            </a:r>
          </a:p>
        </p:txBody>
      </p:sp>
    </p:spTree>
    <p:extLst>
      <p:ext uri="{BB962C8B-B14F-4D97-AF65-F5344CB8AC3E}">
        <p14:creationId xmlns:p14="http://schemas.microsoft.com/office/powerpoint/2010/main" val="12322187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7842"/>
            <a:ext cx="12205975" cy="6850157"/>
          </a:xfrm>
          <a:prstGeom prst="rect">
            <a:avLst/>
          </a:prstGeom>
        </p:spPr>
      </p:pic>
      <p:graphicFrame>
        <p:nvGraphicFramePr>
          <p:cNvPr id="26" name="Object 25" hidden="1"/>
          <p:cNvGraphicFramePr>
            <a:graphicFrameLocks noChangeAspect="1"/>
          </p:cNvGraphicFramePr>
          <p:nvPr>
            <p:custDataLst>
              <p:tags r:id="rId2"/>
            </p:custDataLst>
            <p:extLst/>
          </p:nvPr>
        </p:nvGraphicFramePr>
        <p:xfrm>
          <a:off x="1525893" y="1624"/>
          <a:ext cx="1619" cy="1619"/>
        </p:xfrm>
        <a:graphic>
          <a:graphicData uri="http://schemas.openxmlformats.org/presentationml/2006/ole">
            <mc:AlternateContent xmlns:mc="http://schemas.openxmlformats.org/markup-compatibility/2006">
              <mc:Choice xmlns:v="urn:schemas-microsoft-com:vml" Requires="v">
                <p:oleObj spid="_x0000_s1193" name="think-cell Slide" r:id="rId5" imgW="270" imgH="270" progId="">
                  <p:embed/>
                </p:oleObj>
              </mc:Choice>
              <mc:Fallback>
                <p:oleObj name="think-cell Slide" r:id="rId5" imgW="270" imgH="270" progId="">
                  <p:embed/>
                  <p:pic>
                    <p:nvPicPr>
                      <p:cNvPr id="26" name="Object 25"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5893" y="1624"/>
                        <a:ext cx="1619" cy="161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Organigramme : Connecteur page suivante 12"/>
          <p:cNvSpPr/>
          <p:nvPr/>
        </p:nvSpPr>
        <p:spPr>
          <a:xfrm rot="5400000">
            <a:off x="4606611" y="-2839372"/>
            <a:ext cx="2357454" cy="11148647"/>
          </a:xfrm>
          <a:prstGeom prst="flowChartOffpageConnector">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342900" lvl="0" indent="-342900" algn="l">
              <a:buFont typeface="Arial" panose="020B0604020202020204" pitchFamily="34" charset="0"/>
              <a:buChar char="•"/>
              <a:defRPr/>
            </a:pPr>
            <a:r>
              <a:rPr lang="fr-FR" sz="2400" b="1" dirty="0" smtClean="0">
                <a:solidFill>
                  <a:schemeClr val="bg1"/>
                </a:solidFill>
              </a:rPr>
              <a:t>Conjoncture économique et sociale critique</a:t>
            </a:r>
          </a:p>
          <a:p>
            <a:pPr marL="342900" lvl="0" indent="-342900" algn="l">
              <a:buFont typeface="Arial" panose="020B0604020202020204" pitchFamily="34" charset="0"/>
              <a:buChar char="•"/>
              <a:defRPr/>
            </a:pPr>
            <a:r>
              <a:rPr lang="fr-FR" sz="2400" b="1" dirty="0" smtClean="0">
                <a:solidFill>
                  <a:schemeClr val="bg1"/>
                </a:solidFill>
              </a:rPr>
              <a:t>Faible taux de croissance durant la dernière décennie</a:t>
            </a:r>
          </a:p>
          <a:p>
            <a:pPr marL="342900" lvl="0" indent="-342900" algn="l">
              <a:buFont typeface="Arial" panose="020B0604020202020204" pitchFamily="34" charset="0"/>
              <a:buChar char="•"/>
              <a:defRPr/>
            </a:pPr>
            <a:r>
              <a:rPr lang="fr-FR" sz="2400" b="1" dirty="0">
                <a:solidFill>
                  <a:schemeClr val="bg1"/>
                </a:solidFill>
              </a:rPr>
              <a:t>A</a:t>
            </a:r>
            <a:r>
              <a:rPr lang="fr-FR" sz="2400" b="1" dirty="0" smtClean="0">
                <a:solidFill>
                  <a:schemeClr val="bg1"/>
                </a:solidFill>
              </a:rPr>
              <a:t>ugmentation du taux d’inflation</a:t>
            </a:r>
          </a:p>
          <a:p>
            <a:pPr marL="342900" lvl="0" indent="-342900" algn="l">
              <a:buFont typeface="Arial" panose="020B0604020202020204" pitchFamily="34" charset="0"/>
              <a:buChar char="•"/>
              <a:defRPr/>
            </a:pPr>
            <a:r>
              <a:rPr lang="fr-FR" sz="2400" b="1" dirty="0" smtClean="0">
                <a:solidFill>
                  <a:schemeClr val="bg1"/>
                </a:solidFill>
              </a:rPr>
              <a:t>Aggravation du déficit budgétaire</a:t>
            </a:r>
          </a:p>
          <a:p>
            <a:pPr marL="342900" lvl="0" indent="-342900" algn="l">
              <a:buFont typeface="Arial" panose="020B0604020202020204" pitchFamily="34" charset="0"/>
              <a:buChar char="•"/>
              <a:defRPr/>
            </a:pPr>
            <a:r>
              <a:rPr lang="fr-FR" sz="2400" b="1" dirty="0" smtClean="0">
                <a:solidFill>
                  <a:schemeClr val="bg1"/>
                </a:solidFill>
              </a:rPr>
              <a:t>Augmentation de la dette publique</a:t>
            </a:r>
            <a:endParaRPr lang="fr-FR" sz="2400" b="1" dirty="0">
              <a:solidFill>
                <a:schemeClr val="bg1"/>
              </a:solidFill>
            </a:endParaRPr>
          </a:p>
        </p:txBody>
      </p:sp>
      <p:sp>
        <p:nvSpPr>
          <p:cNvPr id="11" name="Organigramme : Connecteur page suivante 10"/>
          <p:cNvSpPr/>
          <p:nvPr/>
        </p:nvSpPr>
        <p:spPr>
          <a:xfrm rot="5400000">
            <a:off x="4646176" y="-364882"/>
            <a:ext cx="2357454" cy="11227777"/>
          </a:xfrm>
          <a:prstGeom prst="flowChartOffpageConnector">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342900" lvl="0" indent="-342900">
              <a:buFont typeface="Arial" panose="020B0604020202020204" pitchFamily="34" charset="0"/>
              <a:buChar char="•"/>
              <a:defRPr/>
            </a:pPr>
            <a:r>
              <a:rPr lang="fr-FR" sz="2400" b="1" dirty="0" smtClean="0">
                <a:solidFill>
                  <a:schemeClr val="bg1"/>
                </a:solidFill>
              </a:rPr>
              <a:t>Répercussions de la crise sanitaire (pandémie covid19)</a:t>
            </a:r>
            <a:endParaRPr lang="fr-FR" sz="2400" dirty="0" smtClean="0">
              <a:solidFill>
                <a:schemeClr val="tx1"/>
              </a:solidFill>
            </a:endParaRPr>
          </a:p>
          <a:p>
            <a:pPr marL="342900" lvl="0" indent="-342900">
              <a:buFont typeface="Arial" panose="020B0604020202020204" pitchFamily="34" charset="0"/>
              <a:buChar char="•"/>
              <a:defRPr/>
            </a:pPr>
            <a:r>
              <a:rPr lang="fr-FR" sz="2400" b="1" dirty="0" smtClean="0">
                <a:solidFill>
                  <a:schemeClr val="bg1"/>
                </a:solidFill>
              </a:rPr>
              <a:t>Difficultés additionnelles dues aux répercussions de la crise </a:t>
            </a:r>
            <a:r>
              <a:rPr lang="fr-FR" sz="2400" b="1" dirty="0" err="1" smtClean="0">
                <a:solidFill>
                  <a:schemeClr val="bg1"/>
                </a:solidFill>
              </a:rPr>
              <a:t>russo</a:t>
            </a:r>
            <a:r>
              <a:rPr lang="fr-FR" sz="2400" b="1" dirty="0" smtClean="0">
                <a:solidFill>
                  <a:schemeClr val="bg1"/>
                </a:solidFill>
              </a:rPr>
              <a:t>-</a:t>
            </a:r>
          </a:p>
          <a:p>
            <a:pPr lvl="0">
              <a:defRPr/>
            </a:pPr>
            <a:r>
              <a:rPr lang="fr-FR" sz="2400" b="1" dirty="0" smtClean="0">
                <a:solidFill>
                  <a:schemeClr val="bg1"/>
                </a:solidFill>
              </a:rPr>
              <a:t>Ukrainienne (perturbation des chaines d’approvisionnement, </a:t>
            </a:r>
          </a:p>
          <a:p>
            <a:pPr lvl="0">
              <a:defRPr/>
            </a:pPr>
            <a:r>
              <a:rPr lang="fr-FR" sz="2400" b="1" dirty="0">
                <a:solidFill>
                  <a:schemeClr val="bg1"/>
                </a:solidFill>
              </a:rPr>
              <a:t>a</a:t>
            </a:r>
            <a:r>
              <a:rPr lang="fr-FR" sz="2400" b="1" dirty="0" smtClean="0">
                <a:solidFill>
                  <a:schemeClr val="bg1"/>
                </a:solidFill>
              </a:rPr>
              <a:t>ugmentation des coûts de la logistique…)</a:t>
            </a:r>
          </a:p>
          <a:p>
            <a:pPr marL="342900" lvl="0" indent="-342900">
              <a:buFont typeface="Arial" panose="020B0604020202020204" pitchFamily="34" charset="0"/>
              <a:buChar char="•"/>
              <a:defRPr/>
            </a:pPr>
            <a:r>
              <a:rPr lang="fr-FR" sz="2400" b="1" dirty="0" smtClean="0">
                <a:solidFill>
                  <a:schemeClr val="bg1"/>
                </a:solidFill>
              </a:rPr>
              <a:t>Flambée des prix mondiaux des produits alimentaires de base </a:t>
            </a:r>
          </a:p>
          <a:p>
            <a:pPr lvl="0">
              <a:defRPr/>
            </a:pPr>
            <a:r>
              <a:rPr lang="fr-FR" sz="2400" b="1" dirty="0">
                <a:solidFill>
                  <a:schemeClr val="bg1"/>
                </a:solidFill>
              </a:rPr>
              <a:t>e</a:t>
            </a:r>
            <a:r>
              <a:rPr lang="fr-FR" sz="2400" b="1" dirty="0" smtClean="0">
                <a:solidFill>
                  <a:schemeClr val="bg1"/>
                </a:solidFill>
              </a:rPr>
              <a:t>t des matières premières notamment l’énergie</a:t>
            </a:r>
            <a:endParaRPr lang="fr-FR" sz="2400" b="1" dirty="0">
              <a:solidFill>
                <a:schemeClr val="bg1"/>
              </a:solidFill>
            </a:endParaRPr>
          </a:p>
        </p:txBody>
      </p:sp>
      <p:sp>
        <p:nvSpPr>
          <p:cNvPr id="411654" name="AutoShape 6" descr="Équilibre budgétaire images libres de droit, photos de Équilibre budgétaire  | Depositphotos"/>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411656" name="AutoShape 8" descr="Équilibre budgétaire images libres de droit, photos de Équilibre budgétaire  | Depositphotos"/>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411657" name="Picture 9"/>
          <p:cNvPicPr>
            <a:picLocks noChangeAspect="1" noChangeArrowheads="1"/>
          </p:cNvPicPr>
          <p:nvPr/>
        </p:nvPicPr>
        <p:blipFill>
          <a:blip r:embed="rId7" cstate="print"/>
          <a:srcRect/>
          <a:stretch>
            <a:fillRect/>
          </a:stretch>
        </p:blipFill>
        <p:spPr bwMode="auto">
          <a:xfrm>
            <a:off x="9526117" y="5266590"/>
            <a:ext cx="1842344" cy="1468316"/>
          </a:xfrm>
          <a:prstGeom prst="ellipse">
            <a:avLst/>
          </a:prstGeom>
          <a:ln>
            <a:noFill/>
          </a:ln>
          <a:effectLst>
            <a:softEdge rad="112500"/>
          </a:effectLst>
        </p:spPr>
      </p:pic>
      <p:pic>
        <p:nvPicPr>
          <p:cNvPr id="411652" name="Picture 4" descr="Poglavlje 17 – Ekonomska i monetarna politika"/>
          <p:cNvPicPr>
            <a:picLocks noChangeAspect="1" noChangeArrowheads="1"/>
          </p:cNvPicPr>
          <p:nvPr/>
        </p:nvPicPr>
        <p:blipFill>
          <a:blip r:embed="rId8"/>
          <a:srcRect/>
          <a:stretch>
            <a:fillRect/>
          </a:stretch>
        </p:blipFill>
        <p:spPr bwMode="auto">
          <a:xfrm>
            <a:off x="9543699" y="2470638"/>
            <a:ext cx="1789584" cy="1633603"/>
          </a:xfrm>
          <a:prstGeom prst="ellipse">
            <a:avLst/>
          </a:prstGeom>
          <a:ln>
            <a:noFill/>
          </a:ln>
          <a:effectLst>
            <a:softEdge rad="112500"/>
          </a:effectLst>
        </p:spPr>
      </p:pic>
      <p:sp>
        <p:nvSpPr>
          <p:cNvPr id="4" name="ZoneTexte 3"/>
          <p:cNvSpPr txBox="1"/>
          <p:nvPr/>
        </p:nvSpPr>
        <p:spPr>
          <a:xfrm>
            <a:off x="2892669" y="551244"/>
            <a:ext cx="6084277" cy="707886"/>
          </a:xfrm>
          <a:prstGeom prst="rect">
            <a:avLst/>
          </a:prstGeom>
          <a:noFill/>
        </p:spPr>
        <p:txBody>
          <a:bodyPr wrap="square" rtlCol="0">
            <a:spAutoFit/>
          </a:bodyPr>
          <a:lstStyle/>
          <a:p>
            <a:pPr algn="ctr"/>
            <a:r>
              <a:rPr lang="fr-FR" sz="4000" b="1" dirty="0" smtClean="0">
                <a:solidFill>
                  <a:srgbClr val="C00000"/>
                </a:solidFill>
                <a:effectLst>
                  <a:outerShdw blurRad="38100" dist="38100" dir="2700000" algn="tl">
                    <a:srgbClr val="000000">
                      <a:alpha val="43137"/>
                    </a:srgbClr>
                  </a:outerShdw>
                </a:effectLst>
              </a:rPr>
              <a:t>Contexte général </a:t>
            </a:r>
            <a:endParaRPr lang="fr-FR" sz="4000" b="1"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501034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1385" y="-144462"/>
            <a:ext cx="12477360" cy="7002462"/>
          </a:xfrm>
          <a:prstGeom prst="rect">
            <a:avLst/>
          </a:prstGeom>
        </p:spPr>
      </p:pic>
      <p:graphicFrame>
        <p:nvGraphicFramePr>
          <p:cNvPr id="26" name="Object 25" hidden="1"/>
          <p:cNvGraphicFramePr>
            <a:graphicFrameLocks noChangeAspect="1"/>
          </p:cNvGraphicFramePr>
          <p:nvPr>
            <p:custDataLst>
              <p:tags r:id="rId2"/>
            </p:custDataLst>
            <p:extLst/>
          </p:nvPr>
        </p:nvGraphicFramePr>
        <p:xfrm>
          <a:off x="1525893" y="1624"/>
          <a:ext cx="1619" cy="1619"/>
        </p:xfrm>
        <a:graphic>
          <a:graphicData uri="http://schemas.openxmlformats.org/presentationml/2006/ole">
            <mc:AlternateContent xmlns:mc="http://schemas.openxmlformats.org/markup-compatibility/2006">
              <mc:Choice xmlns:v="urn:schemas-microsoft-com:vml" Requires="v">
                <p:oleObj spid="_x0000_s4214" name="think-cell Slide" r:id="rId5" imgW="270" imgH="270" progId="">
                  <p:embed/>
                </p:oleObj>
              </mc:Choice>
              <mc:Fallback>
                <p:oleObj name="think-cell Slide" r:id="rId5" imgW="270" imgH="270" progId="">
                  <p:embed/>
                  <p:pic>
                    <p:nvPicPr>
                      <p:cNvPr id="26" name="Object 25"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5893" y="1624"/>
                        <a:ext cx="1619" cy="161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1654" name="AutoShape 6" descr="Équilibre budgétaire images libres de droit, photos de Équilibre budgétaire  | Depositphotos"/>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411656" name="AutoShape 8" descr="Équilibre budgétaire images libres de droit, photos de Équilibre budgétaire  | Depositphotos"/>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411657" name="Picture 9"/>
          <p:cNvPicPr>
            <a:picLocks noChangeAspect="1" noChangeArrowheads="1"/>
          </p:cNvPicPr>
          <p:nvPr/>
        </p:nvPicPr>
        <p:blipFill>
          <a:blip r:embed="rId7" cstate="print"/>
          <a:srcRect/>
          <a:stretch>
            <a:fillRect/>
          </a:stretch>
        </p:blipFill>
        <p:spPr bwMode="auto">
          <a:xfrm>
            <a:off x="9526117" y="5266590"/>
            <a:ext cx="1842344" cy="1468316"/>
          </a:xfrm>
          <a:prstGeom prst="ellipse">
            <a:avLst/>
          </a:prstGeom>
          <a:ln>
            <a:noFill/>
          </a:ln>
          <a:effectLst>
            <a:softEdge rad="112500"/>
          </a:effectLst>
        </p:spPr>
      </p:pic>
      <p:sp>
        <p:nvSpPr>
          <p:cNvPr id="4" name="ZoneTexte 3"/>
          <p:cNvSpPr txBox="1"/>
          <p:nvPr/>
        </p:nvSpPr>
        <p:spPr>
          <a:xfrm>
            <a:off x="2892669" y="551244"/>
            <a:ext cx="6084277" cy="707886"/>
          </a:xfrm>
          <a:prstGeom prst="rect">
            <a:avLst/>
          </a:prstGeom>
          <a:noFill/>
        </p:spPr>
        <p:txBody>
          <a:bodyPr wrap="square" rtlCol="0">
            <a:spAutoFit/>
          </a:bodyPr>
          <a:lstStyle/>
          <a:p>
            <a:pPr algn="ctr"/>
            <a:r>
              <a:rPr lang="fr-FR" sz="4000" b="1" dirty="0" smtClean="0">
                <a:solidFill>
                  <a:srgbClr val="C00000"/>
                </a:solidFill>
                <a:effectLst>
                  <a:outerShdw blurRad="38100" dist="38100" dir="2700000" algn="tl">
                    <a:srgbClr val="000000">
                      <a:alpha val="43137"/>
                    </a:srgbClr>
                  </a:outerShdw>
                </a:effectLst>
              </a:rPr>
              <a:t>Contexte général </a:t>
            </a:r>
            <a:endParaRPr lang="fr-FR" sz="4000" b="1" dirty="0">
              <a:solidFill>
                <a:srgbClr val="C00000"/>
              </a:solidFill>
              <a:effectLst>
                <a:outerShdw blurRad="38100" dist="38100" dir="2700000" algn="tl">
                  <a:srgbClr val="000000">
                    <a:alpha val="43137"/>
                  </a:srgbClr>
                </a:outerShdw>
              </a:effectLst>
            </a:endParaRPr>
          </a:p>
        </p:txBody>
      </p:sp>
      <p:pic>
        <p:nvPicPr>
          <p:cNvPr id="2" name="Image 1"/>
          <p:cNvPicPr>
            <a:picLocks noChangeAspect="1"/>
          </p:cNvPicPr>
          <p:nvPr/>
        </p:nvPicPr>
        <p:blipFill>
          <a:blip r:embed="rId8"/>
          <a:stretch>
            <a:fillRect/>
          </a:stretch>
        </p:blipFill>
        <p:spPr>
          <a:xfrm>
            <a:off x="704850" y="2100262"/>
            <a:ext cx="10782300" cy="2657475"/>
          </a:xfrm>
          <a:prstGeom prst="rect">
            <a:avLst/>
          </a:prstGeom>
        </p:spPr>
      </p:pic>
    </p:spTree>
    <p:extLst>
      <p:ext uri="{BB962C8B-B14F-4D97-AF65-F5344CB8AC3E}">
        <p14:creationId xmlns:p14="http://schemas.microsoft.com/office/powerpoint/2010/main" val="28958804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76" y="-25187"/>
            <a:ext cx="12205976" cy="6841933"/>
          </a:xfrm>
          <a:prstGeom prst="rect">
            <a:avLst/>
          </a:prstGeom>
        </p:spPr>
      </p:pic>
      <p:sp>
        <p:nvSpPr>
          <p:cNvPr id="3" name="Espace réservé du numéro de diapositive 2">
            <a:extLst>
              <a:ext uri="{FF2B5EF4-FFF2-40B4-BE49-F238E27FC236}">
                <a16:creationId xmlns:a16="http://schemas.microsoft.com/office/drawing/2014/main" xmlns="" id="{4C04F4D3-EB61-F69B-8060-C0CFDEBEE0C2}"/>
              </a:ext>
            </a:extLst>
          </p:cNvPr>
          <p:cNvSpPr>
            <a:spLocks noGrp="1"/>
          </p:cNvSpPr>
          <p:nvPr>
            <p:ph type="sldNum" sz="quarter" idx="12"/>
          </p:nvPr>
        </p:nvSpPr>
        <p:spPr/>
        <p:txBody>
          <a:bodyPr/>
          <a:lstStyle/>
          <a:p>
            <a:fld id="{6F85FD32-7DDD-48B3-A0CC-C81B9CFC1059}" type="slidenum">
              <a:rPr lang="fr-FR" smtClean="0"/>
              <a:t>4</a:t>
            </a:fld>
            <a:endParaRPr lang="fr-FR"/>
          </a:p>
        </p:txBody>
      </p:sp>
      <p:sp>
        <p:nvSpPr>
          <p:cNvPr id="2" name="Titre 1">
            <a:extLst>
              <a:ext uri="{FF2B5EF4-FFF2-40B4-BE49-F238E27FC236}">
                <a16:creationId xmlns:a16="http://schemas.microsoft.com/office/drawing/2014/main" xmlns="" id="{274E7491-3A8E-3D2E-FE31-C115DA9B9C68}"/>
              </a:ext>
            </a:extLst>
          </p:cNvPr>
          <p:cNvSpPr>
            <a:spLocks noGrp="1"/>
          </p:cNvSpPr>
          <p:nvPr>
            <p:ph type="title"/>
          </p:nvPr>
        </p:nvSpPr>
        <p:spPr>
          <a:xfrm>
            <a:off x="378070" y="421868"/>
            <a:ext cx="11333284" cy="1037656"/>
          </a:xfrm>
        </p:spPr>
        <p:txBody>
          <a:bodyPr vert="horz" lIns="91440" tIns="45720" rIns="91440" bIns="45720" rtlCol="0" anchor="ctr">
            <a:noAutofit/>
          </a:bodyPr>
          <a:lstStyle/>
          <a:p>
            <a:pPr algn="ctr"/>
            <a:r>
              <a:rPr lang="fr-FR" sz="2800" b="1" dirty="0" smtClean="0">
                <a:solidFill>
                  <a:srgbClr val="FF0000"/>
                </a:solidFill>
                <a:effectLst>
                  <a:outerShdw blurRad="38100" dist="38100" dir="2700000" algn="tl">
                    <a:srgbClr val="000000">
                      <a:alpha val="43137"/>
                    </a:srgbClr>
                  </a:outerShdw>
                </a:effectLst>
                <a:cs typeface="Cascadia Code" panose="020B0609020000020004" pitchFamily="49" charset="0"/>
              </a:rPr>
              <a:t>Un programme national de la réforme a été entamé</a:t>
            </a:r>
            <a:r>
              <a:rPr lang="fr-FR" sz="2800" b="1" dirty="0" smtClean="0">
                <a:solidFill>
                  <a:srgbClr val="FF0000"/>
                </a:solidFill>
                <a:effectLst>
                  <a:outerShdw blurRad="38100" dist="38100" dir="2700000" algn="tl">
                    <a:srgbClr val="000000">
                      <a:alpha val="43137"/>
                    </a:srgbClr>
                  </a:outerShdw>
                </a:effectLst>
              </a:rPr>
              <a:t/>
            </a:r>
            <a:br>
              <a:rPr lang="fr-FR" sz="2800" b="1" dirty="0" smtClean="0">
                <a:solidFill>
                  <a:srgbClr val="FF0000"/>
                </a:solidFill>
                <a:effectLst>
                  <a:outerShdw blurRad="38100" dist="38100" dir="2700000" algn="tl">
                    <a:srgbClr val="000000">
                      <a:alpha val="43137"/>
                    </a:srgbClr>
                  </a:outerShdw>
                </a:effectLst>
              </a:rPr>
            </a:br>
            <a:r>
              <a:rPr lang="fr-FR" sz="2400" b="1" dirty="0" smtClean="0">
                <a:solidFill>
                  <a:srgbClr val="FF0000"/>
                </a:solidFill>
                <a:effectLst>
                  <a:outerShdw blurRad="38100" dist="38100" dir="2700000" algn="tl">
                    <a:srgbClr val="000000">
                      <a:alpha val="43137"/>
                    </a:srgbClr>
                  </a:outerShdw>
                </a:effectLst>
              </a:rPr>
              <a:t/>
            </a:r>
            <a:br>
              <a:rPr lang="fr-FR" sz="2400" b="1" dirty="0" smtClean="0">
                <a:solidFill>
                  <a:srgbClr val="FF0000"/>
                </a:solidFill>
                <a:effectLst>
                  <a:outerShdw blurRad="38100" dist="38100" dir="2700000" algn="tl">
                    <a:srgbClr val="000000">
                      <a:alpha val="43137"/>
                    </a:srgbClr>
                  </a:outerShdw>
                </a:effectLst>
              </a:rPr>
            </a:br>
            <a:endParaRPr lang="fr-FR" sz="2400" b="1" dirty="0">
              <a:solidFill>
                <a:srgbClr val="FF0000"/>
              </a:solidFill>
              <a:effectLst>
                <a:outerShdw blurRad="38100" dist="38100" dir="2700000" algn="tl">
                  <a:srgbClr val="000000">
                    <a:alpha val="43137"/>
                  </a:srgbClr>
                </a:outerShdw>
              </a:effectLst>
            </a:endParaRPr>
          </a:p>
        </p:txBody>
      </p:sp>
      <p:pic>
        <p:nvPicPr>
          <p:cNvPr id="16" name="Image 15" descr="C:\Documents and Settings\Administrateur\Bureau\logoDGI\DGI.PNG"/>
          <p:cNvPicPr>
            <a:picLocks noChangeAspect="1" noChangeArrowheads="1"/>
          </p:cNvPicPr>
          <p:nvPr/>
        </p:nvPicPr>
        <p:blipFill>
          <a:blip r:embed="rId3"/>
          <a:srcRect/>
          <a:stretch>
            <a:fillRect/>
          </a:stretch>
        </p:blipFill>
        <p:spPr bwMode="auto">
          <a:xfrm>
            <a:off x="9627574" y="114300"/>
            <a:ext cx="782515" cy="516078"/>
          </a:xfrm>
          <a:prstGeom prst="rect">
            <a:avLst/>
          </a:prstGeom>
          <a:noFill/>
          <a:ln w="9525">
            <a:noFill/>
            <a:miter lim="800000"/>
            <a:headEnd/>
            <a:tailEnd/>
          </a:ln>
        </p:spPr>
      </p:pic>
      <p:pic>
        <p:nvPicPr>
          <p:cNvPr id="18" name="Image 17">
            <a:extLst>
              <a:ext uri="{FF2B5EF4-FFF2-40B4-BE49-F238E27FC236}">
                <a16:creationId xmlns:a16="http://schemas.microsoft.com/office/drawing/2014/main" xmlns="" id="{6A9769AB-D09B-39AE-760B-4A26F3C69F10}"/>
              </a:ext>
            </a:extLst>
          </p:cNvPr>
          <p:cNvPicPr>
            <a:picLocks noChangeAspect="1"/>
          </p:cNvPicPr>
          <p:nvPr/>
        </p:nvPicPr>
        <p:blipFill>
          <a:blip r:embed="rId4"/>
          <a:stretch>
            <a:fillRect/>
          </a:stretch>
        </p:blipFill>
        <p:spPr>
          <a:xfrm>
            <a:off x="10424741" y="114300"/>
            <a:ext cx="996462" cy="445741"/>
          </a:xfrm>
          <a:prstGeom prst="rect">
            <a:avLst/>
          </a:prstGeom>
        </p:spPr>
      </p:pic>
      <p:sp>
        <p:nvSpPr>
          <p:cNvPr id="4" name="Flèche vers le bas 3"/>
          <p:cNvSpPr/>
          <p:nvPr/>
        </p:nvSpPr>
        <p:spPr>
          <a:xfrm>
            <a:off x="5846696" y="1342868"/>
            <a:ext cx="484632" cy="563711"/>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fr-FR" dirty="0"/>
          </a:p>
        </p:txBody>
      </p:sp>
      <p:sp>
        <p:nvSpPr>
          <p:cNvPr id="7" name="ZoneTexte 6"/>
          <p:cNvSpPr txBox="1"/>
          <p:nvPr/>
        </p:nvSpPr>
        <p:spPr>
          <a:xfrm>
            <a:off x="624255" y="2400470"/>
            <a:ext cx="11087099" cy="523220"/>
          </a:xfrm>
          <a:prstGeom prst="rect">
            <a:avLst/>
          </a:prstGeom>
          <a:noFill/>
        </p:spPr>
        <p:txBody>
          <a:bodyPr wrap="square" rtlCol="0">
            <a:spAutoFit/>
          </a:bodyPr>
          <a:lstStyle/>
          <a:p>
            <a:pPr algn="ctr"/>
            <a:r>
              <a:rPr lang="fr-FR" sz="2800" b="1" dirty="0">
                <a:solidFill>
                  <a:schemeClr val="accent1"/>
                </a:solidFill>
                <a:effectLst>
                  <a:outerShdw blurRad="38100" dist="38100" dir="2700000" algn="tl">
                    <a:srgbClr val="000000">
                      <a:alpha val="43137"/>
                    </a:srgbClr>
                  </a:outerShdw>
                </a:effectLst>
                <a:latin typeface="+mj-lt"/>
                <a:ea typeface="+mj-ea"/>
                <a:cs typeface="+mj-cs"/>
              </a:rPr>
              <a:t>Dialogue public- privée</a:t>
            </a:r>
          </a:p>
        </p:txBody>
      </p:sp>
      <p:sp>
        <p:nvSpPr>
          <p:cNvPr id="17" name="Flèche vers le bas 16"/>
          <p:cNvSpPr/>
          <p:nvPr/>
        </p:nvSpPr>
        <p:spPr>
          <a:xfrm>
            <a:off x="5802396" y="3287575"/>
            <a:ext cx="484632" cy="575435"/>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fr-FR" dirty="0"/>
          </a:p>
        </p:txBody>
      </p:sp>
      <p:sp>
        <p:nvSpPr>
          <p:cNvPr id="19" name="ZoneTexte 18"/>
          <p:cNvSpPr txBox="1"/>
          <p:nvPr/>
        </p:nvSpPr>
        <p:spPr>
          <a:xfrm>
            <a:off x="738148" y="4188948"/>
            <a:ext cx="11087099" cy="584775"/>
          </a:xfrm>
          <a:prstGeom prst="rect">
            <a:avLst/>
          </a:prstGeom>
          <a:noFill/>
        </p:spPr>
        <p:txBody>
          <a:bodyPr wrap="square" rtlCol="0">
            <a:spAutoFit/>
          </a:bodyPr>
          <a:lstStyle/>
          <a:p>
            <a:pPr algn="ctr"/>
            <a:r>
              <a:rPr lang="fr-FR" sz="3200" b="1" dirty="0" smtClean="0">
                <a:solidFill>
                  <a:srgbClr val="FF0000"/>
                </a:solidFill>
                <a:effectLst>
                  <a:outerShdw blurRad="38100" dist="38100" dir="2700000" algn="tl">
                    <a:srgbClr val="000000">
                      <a:alpha val="43137"/>
                    </a:srgbClr>
                  </a:outerShdw>
                </a:effectLst>
                <a:latin typeface="+mj-lt"/>
                <a:ea typeface="+mj-ea"/>
                <a:cs typeface="+mj-cs"/>
              </a:rPr>
              <a:t>La réforme fiscale en est un axe principal</a:t>
            </a:r>
            <a:endParaRPr lang="fr-FR" sz="3200" b="1" dirty="0">
              <a:solidFill>
                <a:srgbClr val="FF0000"/>
              </a:solidFill>
              <a:effectLst>
                <a:outerShdw blurRad="38100" dist="38100" dir="2700000" algn="tl">
                  <a:srgbClr val="000000">
                    <a:alpha val="43137"/>
                  </a:srgbClr>
                </a:outerShdw>
              </a:effectLst>
              <a:latin typeface="+mj-lt"/>
              <a:ea typeface="+mj-ea"/>
              <a:cs typeface="+mj-cs"/>
            </a:endParaRPr>
          </a:p>
        </p:txBody>
      </p:sp>
    </p:spTree>
    <p:extLst>
      <p:ext uri="{BB962C8B-B14F-4D97-AF65-F5344CB8AC3E}">
        <p14:creationId xmlns:p14="http://schemas.microsoft.com/office/powerpoint/2010/main" val="12680916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7844"/>
            <a:ext cx="12191999" cy="6842313"/>
          </a:xfrm>
          <a:prstGeom prst="rect">
            <a:avLst/>
          </a:prstGeom>
        </p:spPr>
      </p:pic>
      <p:graphicFrame>
        <p:nvGraphicFramePr>
          <p:cNvPr id="26" name="Object 25" hidden="1"/>
          <p:cNvGraphicFramePr>
            <a:graphicFrameLocks noChangeAspect="1"/>
          </p:cNvGraphicFramePr>
          <p:nvPr>
            <p:custDataLst>
              <p:tags r:id="rId2"/>
            </p:custDataLst>
            <p:extLst/>
          </p:nvPr>
        </p:nvGraphicFramePr>
        <p:xfrm>
          <a:off x="1525893" y="1624"/>
          <a:ext cx="1619" cy="1619"/>
        </p:xfrm>
        <a:graphic>
          <a:graphicData uri="http://schemas.openxmlformats.org/presentationml/2006/ole">
            <mc:AlternateContent xmlns:mc="http://schemas.openxmlformats.org/markup-compatibility/2006">
              <mc:Choice xmlns:v="urn:schemas-microsoft-com:vml" Requires="v">
                <p:oleObj spid="_x0000_s2210" name="think-cell Slide" r:id="rId5" imgW="270" imgH="270" progId="">
                  <p:embed/>
                </p:oleObj>
              </mc:Choice>
              <mc:Fallback>
                <p:oleObj name="think-cell Slide" r:id="rId5" imgW="270" imgH="270" progId="">
                  <p:embed/>
                  <p:pic>
                    <p:nvPicPr>
                      <p:cNvPr id="26" name="Object 25"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5893" y="1624"/>
                        <a:ext cx="1619" cy="161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1654" name="AutoShape 6" descr="Équilibre budgétaire images libres de droit, photos de Équilibre budgétaire  | Depositphotos"/>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411656" name="AutoShape 8" descr="Équilibre budgétaire images libres de droit, photos de Équilibre budgétaire  | Depositphotos"/>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411657" name="Picture 9"/>
          <p:cNvPicPr>
            <a:picLocks noChangeAspect="1" noChangeArrowheads="1"/>
          </p:cNvPicPr>
          <p:nvPr/>
        </p:nvPicPr>
        <p:blipFill>
          <a:blip r:embed="rId7" cstate="print"/>
          <a:srcRect/>
          <a:stretch>
            <a:fillRect/>
          </a:stretch>
        </p:blipFill>
        <p:spPr bwMode="auto">
          <a:xfrm>
            <a:off x="10489224" y="1617787"/>
            <a:ext cx="1459530" cy="1239714"/>
          </a:xfrm>
          <a:prstGeom prst="ellipse">
            <a:avLst/>
          </a:prstGeom>
          <a:ln>
            <a:noFill/>
          </a:ln>
          <a:effectLst>
            <a:softEdge rad="112500"/>
          </a:effectLst>
        </p:spPr>
      </p:pic>
      <p:sp>
        <p:nvSpPr>
          <p:cNvPr id="4" name="ZoneTexte 3"/>
          <p:cNvSpPr txBox="1"/>
          <p:nvPr/>
        </p:nvSpPr>
        <p:spPr>
          <a:xfrm>
            <a:off x="298939" y="1008445"/>
            <a:ext cx="11324492" cy="5324535"/>
          </a:xfrm>
          <a:prstGeom prst="rect">
            <a:avLst/>
          </a:prstGeom>
          <a:noFill/>
        </p:spPr>
        <p:txBody>
          <a:bodyPr wrap="square" rtlCol="0">
            <a:spAutoFit/>
          </a:bodyPr>
          <a:lstStyle/>
          <a:p>
            <a:pPr algn="ctr"/>
            <a:r>
              <a:rPr lang="fr-FR" sz="3600" b="1" dirty="0" smtClean="0">
                <a:solidFill>
                  <a:schemeClr val="accent1"/>
                </a:solidFill>
                <a:effectLst>
                  <a:outerShdw blurRad="38100" dist="38100" dir="2700000" algn="tl">
                    <a:srgbClr val="000000">
                      <a:alpha val="43137"/>
                    </a:srgbClr>
                  </a:outerShdw>
                </a:effectLst>
              </a:rPr>
              <a:t>Une mobilisation des ressources internes s’avère nécessaire</a:t>
            </a:r>
          </a:p>
          <a:p>
            <a:pPr algn="ctr"/>
            <a:endParaRPr lang="fr-FR" sz="3600" b="1" dirty="0" smtClean="0">
              <a:solidFill>
                <a:schemeClr val="accent1"/>
              </a:solidFill>
              <a:effectLst>
                <a:outerShdw blurRad="38100" dist="38100" dir="2700000" algn="tl">
                  <a:srgbClr val="000000">
                    <a:alpha val="43137"/>
                  </a:srgbClr>
                </a:outerShdw>
              </a:effectLst>
            </a:endParaRPr>
          </a:p>
          <a:p>
            <a:endParaRPr lang="fr-FR" sz="1200" b="1" dirty="0" smtClean="0">
              <a:solidFill>
                <a:schemeClr val="accent1"/>
              </a:solidFill>
              <a:effectLst>
                <a:outerShdw blurRad="38100" dist="38100" dir="2700000" algn="tl">
                  <a:srgbClr val="000000">
                    <a:alpha val="43137"/>
                  </a:srgbClr>
                </a:outerShdw>
              </a:effectLst>
            </a:endParaRPr>
          </a:p>
          <a:p>
            <a:pPr algn="ctr"/>
            <a:r>
              <a:rPr lang="fr-FR" sz="3600" b="1" dirty="0" smtClean="0">
                <a:solidFill>
                  <a:schemeClr val="accent1"/>
                </a:solidFill>
                <a:effectLst>
                  <a:outerShdw blurRad="38100" dist="38100" dir="2700000" algn="tl">
                    <a:srgbClr val="000000">
                      <a:alpha val="43137"/>
                    </a:srgbClr>
                  </a:outerShdw>
                </a:effectLst>
              </a:rPr>
              <a:t>Les recettes fiscales est la principale source d’alimentation des caisses de l’Etat </a:t>
            </a:r>
            <a:r>
              <a:rPr lang="fr-FR" sz="4000" b="1" dirty="0" smtClean="0">
                <a:solidFill>
                  <a:srgbClr val="FF0000"/>
                </a:solidFill>
                <a:effectLst>
                  <a:outerShdw blurRad="38100" dist="38100" dir="2700000" algn="tl">
                    <a:srgbClr val="000000">
                      <a:alpha val="43137"/>
                    </a:srgbClr>
                  </a:outerShdw>
                </a:effectLst>
              </a:rPr>
              <a:t>(</a:t>
            </a:r>
            <a:r>
              <a:rPr lang="fr-FR" sz="4000" b="1" u="sng" dirty="0" smtClean="0">
                <a:solidFill>
                  <a:srgbClr val="FF0000"/>
                </a:solidFill>
                <a:effectLst>
                  <a:outerShdw blurRad="38100" dist="38100" dir="2700000" algn="tl">
                    <a:srgbClr val="000000">
                      <a:alpha val="43137"/>
                    </a:srgbClr>
                  </a:outerShdw>
                </a:effectLst>
              </a:rPr>
              <a:t>57%</a:t>
            </a:r>
            <a:r>
              <a:rPr lang="fr-FR" sz="4000" b="1" dirty="0" smtClean="0">
                <a:solidFill>
                  <a:srgbClr val="FF0000"/>
                </a:solidFill>
                <a:effectLst>
                  <a:outerShdw blurRad="38100" dist="38100" dir="2700000" algn="tl">
                    <a:srgbClr val="000000">
                      <a:alpha val="43137"/>
                    </a:srgbClr>
                  </a:outerShdw>
                </a:effectLst>
              </a:rPr>
              <a:t>)</a:t>
            </a:r>
          </a:p>
          <a:p>
            <a:endParaRPr lang="fr-FR" sz="4000" b="1" dirty="0" smtClean="0">
              <a:solidFill>
                <a:srgbClr val="FF0000"/>
              </a:solidFill>
              <a:effectLst>
                <a:outerShdw blurRad="38100" dist="38100" dir="2700000" algn="tl">
                  <a:srgbClr val="000000">
                    <a:alpha val="43137"/>
                  </a:srgbClr>
                </a:outerShdw>
              </a:effectLst>
            </a:endParaRPr>
          </a:p>
          <a:p>
            <a:pPr algn="ctr"/>
            <a:r>
              <a:rPr lang="fr-FR" sz="3200" b="1" dirty="0" smtClean="0">
                <a:solidFill>
                  <a:schemeClr val="accent2"/>
                </a:solidFill>
                <a:effectLst>
                  <a:outerShdw blurRad="38100" dist="38100" dir="2700000" algn="tl">
                    <a:srgbClr val="000000">
                      <a:alpha val="43137"/>
                    </a:srgbClr>
                  </a:outerShdw>
                </a:effectLst>
              </a:rPr>
              <a:t>Il faut travailler essentiellement sur le potentiel fiscal basé principalement sur </a:t>
            </a:r>
          </a:p>
          <a:p>
            <a:pPr algn="ctr"/>
            <a:r>
              <a:rPr lang="fr-FR" sz="4000" b="1" dirty="0" smtClean="0">
                <a:solidFill>
                  <a:srgbClr val="FF0000"/>
                </a:solidFill>
                <a:effectLst>
                  <a:outerShdw blurRad="38100" dist="38100" dir="2700000" algn="tl">
                    <a:srgbClr val="000000">
                      <a:alpha val="43137"/>
                    </a:srgbClr>
                  </a:outerShdw>
                </a:effectLst>
              </a:rPr>
              <a:t>la réforme de l’administration fiscale</a:t>
            </a:r>
            <a:endParaRPr lang="fr-FR" sz="4000" b="1" dirty="0">
              <a:solidFill>
                <a:srgbClr val="FF0000"/>
              </a:solidFill>
              <a:effectLst>
                <a:outerShdw blurRad="38100" dist="38100" dir="2700000" algn="tl">
                  <a:srgbClr val="000000">
                    <a:alpha val="43137"/>
                  </a:srgbClr>
                </a:outerShdw>
              </a:effectLst>
            </a:endParaRPr>
          </a:p>
        </p:txBody>
      </p:sp>
      <p:sp>
        <p:nvSpPr>
          <p:cNvPr id="5" name="Flèche vers le bas 4"/>
          <p:cNvSpPr/>
          <p:nvPr/>
        </p:nvSpPr>
        <p:spPr>
          <a:xfrm>
            <a:off x="5785340" y="4070838"/>
            <a:ext cx="457200" cy="545123"/>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fr-FR"/>
          </a:p>
        </p:txBody>
      </p:sp>
      <p:sp>
        <p:nvSpPr>
          <p:cNvPr id="6" name="Double flèche verticale 5"/>
          <p:cNvSpPr/>
          <p:nvPr/>
        </p:nvSpPr>
        <p:spPr>
          <a:xfrm>
            <a:off x="5750167" y="2154114"/>
            <a:ext cx="351692" cy="685801"/>
          </a:xfrm>
          <a:prstGeom prst="up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fr-FR"/>
          </a:p>
        </p:txBody>
      </p:sp>
    </p:spTree>
    <p:extLst>
      <p:ext uri="{BB962C8B-B14F-4D97-AF65-F5344CB8AC3E}">
        <p14:creationId xmlns:p14="http://schemas.microsoft.com/office/powerpoint/2010/main" val="16475390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0157"/>
          </a:xfrm>
          <a:prstGeom prst="rect">
            <a:avLst/>
          </a:prstGeom>
        </p:spPr>
      </p:pic>
      <p:sp>
        <p:nvSpPr>
          <p:cNvPr id="2" name="Titre 1">
            <a:extLst>
              <a:ext uri="{FF2B5EF4-FFF2-40B4-BE49-F238E27FC236}">
                <a16:creationId xmlns:a16="http://schemas.microsoft.com/office/drawing/2014/main" xmlns="" id="{6BCFB8F6-5252-B809-AE0C-C6BAAC4CB898}"/>
              </a:ext>
            </a:extLst>
          </p:cNvPr>
          <p:cNvSpPr>
            <a:spLocks noGrp="1"/>
          </p:cNvSpPr>
          <p:nvPr>
            <p:ph type="title"/>
          </p:nvPr>
        </p:nvSpPr>
        <p:spPr>
          <a:xfrm>
            <a:off x="838200" y="854412"/>
            <a:ext cx="10515600" cy="685825"/>
          </a:xfrm>
        </p:spPr>
        <p:txBody>
          <a:bodyPr>
            <a:normAutofit/>
          </a:bodyPr>
          <a:lstStyle/>
          <a:p>
            <a:r>
              <a:rPr lang="fr-FR" sz="3200" b="1" dirty="0" smtClean="0">
                <a:solidFill>
                  <a:schemeClr val="accent2">
                    <a:lumMod val="50000"/>
                  </a:schemeClr>
                </a:solidFill>
                <a:effectLst>
                  <a:outerShdw blurRad="38100" dist="38100" dir="2700000" algn="tl">
                    <a:srgbClr val="000000">
                      <a:alpha val="43137"/>
                    </a:srgbClr>
                  </a:outerShdw>
                </a:effectLst>
              </a:rPr>
              <a:t>Principaux axes de réforme de l’administration fiscale:</a:t>
            </a:r>
            <a:endParaRPr lang="fr-FR" sz="3200" b="1" dirty="0">
              <a:solidFill>
                <a:schemeClr val="accent2">
                  <a:lumMod val="50000"/>
                </a:schemeClr>
              </a:solidFill>
              <a:effectLst>
                <a:outerShdw blurRad="38100" dist="38100" dir="2700000" algn="tl">
                  <a:srgbClr val="000000">
                    <a:alpha val="43137"/>
                  </a:srgbClr>
                </a:outerShdw>
              </a:effectLst>
            </a:endParaRPr>
          </a:p>
        </p:txBody>
      </p:sp>
      <p:sp>
        <p:nvSpPr>
          <p:cNvPr id="4" name="Espace réservé du numéro de diapositive 3">
            <a:extLst>
              <a:ext uri="{FF2B5EF4-FFF2-40B4-BE49-F238E27FC236}">
                <a16:creationId xmlns:a16="http://schemas.microsoft.com/office/drawing/2014/main" xmlns="" id="{23DD2F3C-2F4B-FDE6-37C4-F392091CF3E2}"/>
              </a:ext>
            </a:extLst>
          </p:cNvPr>
          <p:cNvSpPr>
            <a:spLocks noGrp="1"/>
          </p:cNvSpPr>
          <p:nvPr>
            <p:ph type="sldNum" sz="quarter" idx="12"/>
          </p:nvPr>
        </p:nvSpPr>
        <p:spPr/>
        <p:txBody>
          <a:bodyPr/>
          <a:lstStyle/>
          <a:p>
            <a:fld id="{6F85FD32-7DDD-48B3-A0CC-C81B9CFC1059}" type="slidenum">
              <a:rPr lang="fr-FR" smtClean="0"/>
              <a:t>6</a:t>
            </a:fld>
            <a:endParaRPr lang="fr-FR" dirty="0"/>
          </a:p>
        </p:txBody>
      </p:sp>
      <p:sp>
        <p:nvSpPr>
          <p:cNvPr id="7" name="Rectangle 6">
            <a:extLst>
              <a:ext uri="{FF2B5EF4-FFF2-40B4-BE49-F238E27FC236}">
                <a16:creationId xmlns:a16="http://schemas.microsoft.com/office/drawing/2014/main" xmlns="" id="{32247119-152C-A55E-0574-446DBBDE1C12}"/>
              </a:ext>
            </a:extLst>
          </p:cNvPr>
          <p:cNvSpPr/>
          <p:nvPr/>
        </p:nvSpPr>
        <p:spPr bwMode="ltGray">
          <a:xfrm>
            <a:off x="6096000" y="2136531"/>
            <a:ext cx="5477164" cy="1141889"/>
          </a:xfrm>
          <a:prstGeom prst="rect">
            <a:avLst/>
          </a:prstGeom>
          <a:solidFill>
            <a:schemeClr val="accent2">
              <a:lumMod val="40000"/>
              <a:lumOff val="6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a:solidFill>
                  <a:schemeClr val="accent2">
                    <a:lumMod val="50000"/>
                  </a:schemeClr>
                </a:solidFill>
                <a:latin typeface="Klavika Light" panose="020B0506040000020004" pitchFamily="34" charset="0"/>
              </a:rPr>
              <a:t>L</a:t>
            </a:r>
            <a:r>
              <a:rPr lang="fr-FR" sz="2400" dirty="0" smtClean="0">
                <a:solidFill>
                  <a:schemeClr val="accent2">
                    <a:lumMod val="50000"/>
                  </a:schemeClr>
                </a:solidFill>
                <a:latin typeface="Klavika Light" panose="020B0506040000020004" pitchFamily="34" charset="0"/>
              </a:rPr>
              <a:t>a </a:t>
            </a:r>
            <a:r>
              <a:rPr lang="fr-FR" sz="2400" dirty="0">
                <a:solidFill>
                  <a:schemeClr val="accent2">
                    <a:lumMod val="50000"/>
                  </a:schemeClr>
                </a:solidFill>
                <a:latin typeface="Klavika Light" panose="020B0506040000020004" pitchFamily="34" charset="0"/>
              </a:rPr>
              <a:t>mobilisation des recettes fiscales et la lutte contre l’évasion fiscale et l’économie parallèle</a:t>
            </a:r>
          </a:p>
        </p:txBody>
      </p:sp>
      <p:sp>
        <p:nvSpPr>
          <p:cNvPr id="10" name="Rectangle 9">
            <a:extLst>
              <a:ext uri="{FF2B5EF4-FFF2-40B4-BE49-F238E27FC236}">
                <a16:creationId xmlns:a16="http://schemas.microsoft.com/office/drawing/2014/main" xmlns="" id="{6F14D8F3-6FB7-08C5-2248-D7707176F39B}"/>
              </a:ext>
            </a:extLst>
          </p:cNvPr>
          <p:cNvSpPr/>
          <p:nvPr/>
        </p:nvSpPr>
        <p:spPr bwMode="ltGray">
          <a:xfrm>
            <a:off x="6096000" y="3701562"/>
            <a:ext cx="5477164" cy="1490138"/>
          </a:xfrm>
          <a:prstGeom prst="rect">
            <a:avLst/>
          </a:prstGeom>
          <a:solidFill>
            <a:schemeClr val="accent2">
              <a:lumMod val="40000"/>
              <a:lumOff val="6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2400" dirty="0">
                <a:solidFill>
                  <a:schemeClr val="accent2">
                    <a:lumMod val="50000"/>
                  </a:schemeClr>
                </a:solidFill>
                <a:latin typeface="Klavika Light" panose="020B0506040000020004" pitchFamily="34" charset="0"/>
              </a:rPr>
              <a:t>L</a:t>
            </a:r>
            <a:r>
              <a:rPr lang="fr-FR" sz="2400" dirty="0" smtClean="0">
                <a:solidFill>
                  <a:schemeClr val="accent2">
                    <a:lumMod val="50000"/>
                  </a:schemeClr>
                </a:solidFill>
                <a:latin typeface="Klavika Light" panose="020B0506040000020004" pitchFamily="34" charset="0"/>
              </a:rPr>
              <a:t>a </a:t>
            </a:r>
            <a:r>
              <a:rPr lang="fr-FR" sz="2400" dirty="0">
                <a:solidFill>
                  <a:schemeClr val="accent2">
                    <a:lumMod val="50000"/>
                  </a:schemeClr>
                </a:solidFill>
                <a:latin typeface="Klavika Light" panose="020B0506040000020004" pitchFamily="34" charset="0"/>
              </a:rPr>
              <a:t>modernisation et la digitalisation de l’administration fiscale</a:t>
            </a:r>
          </a:p>
        </p:txBody>
      </p:sp>
      <p:pic>
        <p:nvPicPr>
          <p:cNvPr id="11" name="Image 10" descr="Une image contenant jouet, dessin humoristique&#10;&#10;Description générée automatiquement">
            <a:extLst>
              <a:ext uri="{FF2B5EF4-FFF2-40B4-BE49-F238E27FC236}">
                <a16:creationId xmlns:a16="http://schemas.microsoft.com/office/drawing/2014/main" xmlns="" id="{11DED03D-2C30-9C9A-D128-01704C7BE0D9}"/>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tretch>
            <a:fillRect/>
          </a:stretch>
        </p:blipFill>
        <p:spPr>
          <a:xfrm>
            <a:off x="766527" y="1886789"/>
            <a:ext cx="5101741" cy="3563247"/>
          </a:xfrm>
          <a:prstGeom prst="rect">
            <a:avLst/>
          </a:prstGeom>
        </p:spPr>
      </p:pic>
    </p:spTree>
    <p:extLst>
      <p:ext uri="{BB962C8B-B14F-4D97-AF65-F5344CB8AC3E}">
        <p14:creationId xmlns:p14="http://schemas.microsoft.com/office/powerpoint/2010/main" val="2053139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76" y="0"/>
            <a:ext cx="12205975" cy="6850157"/>
          </a:xfrm>
          <a:prstGeom prst="rect">
            <a:avLst/>
          </a:prstGeom>
        </p:spPr>
      </p:pic>
      <p:sp>
        <p:nvSpPr>
          <p:cNvPr id="3" name="Espace réservé du numéro de diapositive 2">
            <a:extLst>
              <a:ext uri="{FF2B5EF4-FFF2-40B4-BE49-F238E27FC236}">
                <a16:creationId xmlns:a16="http://schemas.microsoft.com/office/drawing/2014/main" xmlns="" id="{4C04F4D3-EB61-F69B-8060-C0CFDEBEE0C2}"/>
              </a:ext>
            </a:extLst>
          </p:cNvPr>
          <p:cNvSpPr>
            <a:spLocks noGrp="1"/>
          </p:cNvSpPr>
          <p:nvPr>
            <p:ph type="sldNum" sz="quarter" idx="12"/>
          </p:nvPr>
        </p:nvSpPr>
        <p:spPr/>
        <p:txBody>
          <a:bodyPr/>
          <a:lstStyle/>
          <a:p>
            <a:fld id="{6F85FD32-7DDD-48B3-A0CC-C81B9CFC1059}" type="slidenum">
              <a:rPr lang="fr-FR" smtClean="0"/>
              <a:t>7</a:t>
            </a:fld>
            <a:endParaRPr lang="fr-FR"/>
          </a:p>
        </p:txBody>
      </p:sp>
      <p:sp>
        <p:nvSpPr>
          <p:cNvPr id="2" name="Titre 1">
            <a:extLst>
              <a:ext uri="{FF2B5EF4-FFF2-40B4-BE49-F238E27FC236}">
                <a16:creationId xmlns:a16="http://schemas.microsoft.com/office/drawing/2014/main" xmlns="" id="{274E7491-3A8E-3D2E-FE31-C115DA9B9C68}"/>
              </a:ext>
            </a:extLst>
          </p:cNvPr>
          <p:cNvSpPr>
            <a:spLocks noGrp="1"/>
          </p:cNvSpPr>
          <p:nvPr>
            <p:ph type="title"/>
          </p:nvPr>
        </p:nvSpPr>
        <p:spPr>
          <a:xfrm>
            <a:off x="105508" y="824814"/>
            <a:ext cx="11975123" cy="839712"/>
          </a:xfrm>
        </p:spPr>
        <p:txBody>
          <a:bodyPr vert="horz" lIns="91440" tIns="45720" rIns="91440" bIns="45720" rtlCol="0" anchor="ctr">
            <a:noAutofit/>
          </a:bodyPr>
          <a:lstStyle/>
          <a:p>
            <a:pPr algn="ctr"/>
            <a:r>
              <a:rPr lang="fr-FR" sz="2400" b="1" dirty="0">
                <a:solidFill>
                  <a:srgbClr val="FF0000"/>
                </a:solidFill>
                <a:effectLst>
                  <a:outerShdw blurRad="38100" dist="38100" dir="2700000" algn="tl">
                    <a:srgbClr val="000000">
                      <a:alpha val="43137"/>
                    </a:srgbClr>
                  </a:outerShdw>
                </a:effectLst>
              </a:rPr>
              <a:t>L</a:t>
            </a:r>
            <a:r>
              <a:rPr lang="fr-FR" sz="2400" b="1" dirty="0" smtClean="0">
                <a:solidFill>
                  <a:srgbClr val="FF0000"/>
                </a:solidFill>
                <a:effectLst>
                  <a:outerShdw blurRad="38100" dist="38100" dir="2700000" algn="tl">
                    <a:srgbClr val="000000">
                      <a:alpha val="43137"/>
                    </a:srgbClr>
                  </a:outerShdw>
                </a:effectLst>
              </a:rPr>
              <a:t>a </a:t>
            </a:r>
            <a:r>
              <a:rPr lang="fr-FR" sz="2400" b="1" dirty="0">
                <a:solidFill>
                  <a:srgbClr val="FF0000"/>
                </a:solidFill>
                <a:effectLst>
                  <a:outerShdw blurRad="38100" dist="38100" dir="2700000" algn="tl">
                    <a:srgbClr val="000000">
                      <a:alpha val="43137"/>
                    </a:srgbClr>
                  </a:outerShdw>
                </a:effectLst>
              </a:rPr>
              <a:t>mobilisation des recettes fiscales et la lutte contre l’évasion fiscale et </a:t>
            </a:r>
            <a:r>
              <a:rPr lang="fr-FR" sz="2400" b="1" dirty="0" smtClean="0">
                <a:solidFill>
                  <a:srgbClr val="FF0000"/>
                </a:solidFill>
                <a:effectLst>
                  <a:outerShdw blurRad="38100" dist="38100" dir="2700000" algn="tl">
                    <a:srgbClr val="000000">
                      <a:alpha val="43137"/>
                    </a:srgbClr>
                  </a:outerShdw>
                </a:effectLst>
              </a:rPr>
              <a:t>l’économie parallèle</a:t>
            </a:r>
            <a:r>
              <a:rPr lang="ar-TN" sz="2400" b="1" dirty="0">
                <a:solidFill>
                  <a:srgbClr val="FF0000"/>
                </a:solidFill>
                <a:effectLst>
                  <a:outerShdw blurRad="38100" dist="38100" dir="2700000" algn="tl">
                    <a:srgbClr val="000000">
                      <a:alpha val="43137"/>
                    </a:srgbClr>
                  </a:outerShdw>
                </a:effectLst>
              </a:rPr>
              <a:t/>
            </a:r>
            <a:br>
              <a:rPr lang="ar-TN" sz="2400" b="1" dirty="0">
                <a:solidFill>
                  <a:srgbClr val="FF0000"/>
                </a:solidFill>
                <a:effectLst>
                  <a:outerShdw blurRad="38100" dist="38100" dir="2700000" algn="tl">
                    <a:srgbClr val="000000">
                      <a:alpha val="43137"/>
                    </a:srgbClr>
                  </a:outerShdw>
                </a:effectLst>
              </a:rPr>
            </a:br>
            <a:r>
              <a:rPr lang="ar-TN" sz="2400" b="1" dirty="0" smtClean="0">
                <a:solidFill>
                  <a:srgbClr val="FF0000"/>
                </a:solidFill>
                <a:effectLst>
                  <a:outerShdw blurRad="38100" dist="38100" dir="2700000" algn="tl">
                    <a:srgbClr val="000000">
                      <a:alpha val="43137"/>
                    </a:srgbClr>
                  </a:outerShdw>
                </a:effectLst>
              </a:rPr>
              <a:t>--------------------------------------------------------------------------------------------------------------------</a:t>
            </a:r>
            <a:endParaRPr lang="fr-FR" sz="2400" b="1" dirty="0">
              <a:solidFill>
                <a:srgbClr val="FF0000"/>
              </a:solidFill>
              <a:effectLst>
                <a:outerShdw blurRad="38100" dist="38100" dir="2700000" algn="tl">
                  <a:srgbClr val="000000">
                    <a:alpha val="43137"/>
                  </a:srgbClr>
                </a:outerShdw>
              </a:effectLst>
            </a:endParaRPr>
          </a:p>
        </p:txBody>
      </p:sp>
      <p:sp>
        <p:nvSpPr>
          <p:cNvPr id="6" name="ZoneTexte 5">
            <a:extLst>
              <a:ext uri="{FF2B5EF4-FFF2-40B4-BE49-F238E27FC236}">
                <a16:creationId xmlns:a16="http://schemas.microsoft.com/office/drawing/2014/main" xmlns="" id="{EE30C9EA-2546-4B4A-2536-95AF08D8A48C}"/>
              </a:ext>
            </a:extLst>
          </p:cNvPr>
          <p:cNvSpPr txBox="1"/>
          <p:nvPr/>
        </p:nvSpPr>
        <p:spPr>
          <a:xfrm>
            <a:off x="1845878" y="1792058"/>
            <a:ext cx="9271634" cy="1092607"/>
          </a:xfrm>
          <a:prstGeom prst="rect">
            <a:avLst/>
          </a:prstGeom>
          <a:noFill/>
        </p:spPr>
        <p:txBody>
          <a:bodyPr wrap="square">
            <a:spAutoFit/>
          </a:bodyPr>
          <a:lstStyle/>
          <a:p>
            <a:pPr algn="just">
              <a:spcAft>
                <a:spcPts val="600"/>
              </a:spcAft>
            </a:pPr>
            <a:r>
              <a:rPr lang="fr-FR" sz="2000" b="1" dirty="0" smtClean="0">
                <a:solidFill>
                  <a:srgbClr val="C00000"/>
                </a:solidFill>
              </a:rPr>
              <a:t>Réalisation de campagnes </a:t>
            </a:r>
            <a:r>
              <a:rPr lang="fr-FR" sz="2000" b="1" dirty="0">
                <a:solidFill>
                  <a:srgbClr val="C00000"/>
                </a:solidFill>
              </a:rPr>
              <a:t>de </a:t>
            </a:r>
            <a:r>
              <a:rPr lang="fr-FR" sz="2000" b="1" dirty="0" smtClean="0">
                <a:solidFill>
                  <a:srgbClr val="C00000"/>
                </a:solidFill>
              </a:rPr>
              <a:t>ratissage du fichier des contribuables: </a:t>
            </a:r>
          </a:p>
          <a:p>
            <a:pPr algn="just">
              <a:spcAft>
                <a:spcPts val="600"/>
              </a:spcAft>
            </a:pPr>
            <a:r>
              <a:rPr lang="fr-FR" sz="2000" b="1" dirty="0" smtClean="0"/>
              <a:t>Ce sont des visites sur place permettant l’assainissement </a:t>
            </a:r>
            <a:r>
              <a:rPr lang="fr-FR" sz="2000" b="1" dirty="0"/>
              <a:t>du fichier des contribuables et la régularisation de la situation des défaillants</a:t>
            </a:r>
            <a:r>
              <a:rPr lang="fr-FR" sz="2000" b="1" dirty="0" smtClean="0"/>
              <a:t>.</a:t>
            </a:r>
          </a:p>
        </p:txBody>
      </p:sp>
      <p:sp>
        <p:nvSpPr>
          <p:cNvPr id="8" name="ZoneTexte 7">
            <a:extLst>
              <a:ext uri="{FF2B5EF4-FFF2-40B4-BE49-F238E27FC236}">
                <a16:creationId xmlns:a16="http://schemas.microsoft.com/office/drawing/2014/main" xmlns="" id="{0EBB57CD-9EAA-85F5-567A-343F06B1261E}"/>
              </a:ext>
            </a:extLst>
          </p:cNvPr>
          <p:cNvSpPr txBox="1"/>
          <p:nvPr/>
        </p:nvSpPr>
        <p:spPr>
          <a:xfrm>
            <a:off x="1845878" y="3401041"/>
            <a:ext cx="9408276" cy="2185214"/>
          </a:xfrm>
          <a:prstGeom prst="rect">
            <a:avLst/>
          </a:prstGeom>
          <a:noFill/>
        </p:spPr>
        <p:txBody>
          <a:bodyPr wrap="square">
            <a:spAutoFit/>
          </a:bodyPr>
          <a:lstStyle/>
          <a:p>
            <a:pPr algn="just"/>
            <a:r>
              <a:rPr lang="fr-FR" sz="2000" b="1" dirty="0">
                <a:solidFill>
                  <a:srgbClr val="C00000"/>
                </a:solidFill>
              </a:rPr>
              <a:t>L</a:t>
            </a:r>
            <a:r>
              <a:rPr lang="fr-FR" sz="2000" b="1" dirty="0" smtClean="0">
                <a:solidFill>
                  <a:srgbClr val="C00000"/>
                </a:solidFill>
              </a:rPr>
              <a:t>a </a:t>
            </a:r>
            <a:r>
              <a:rPr lang="fr-FR" sz="2000" b="1" dirty="0">
                <a:solidFill>
                  <a:srgbClr val="C00000"/>
                </a:solidFill>
              </a:rPr>
              <a:t>lutte contre les faux </a:t>
            </a:r>
            <a:r>
              <a:rPr lang="fr-FR" sz="2000" b="1" dirty="0" smtClean="0">
                <a:solidFill>
                  <a:srgbClr val="C00000"/>
                </a:solidFill>
              </a:rPr>
              <a:t>forfaitaires:</a:t>
            </a:r>
          </a:p>
          <a:p>
            <a:pPr algn="just"/>
            <a:r>
              <a:rPr lang="fr-FR" sz="2000" b="1" dirty="0"/>
              <a:t>Détection de plusieurs faux forfaitaires sur la base </a:t>
            </a:r>
            <a:r>
              <a:rPr lang="fr-FR" sz="2000" b="1" dirty="0" smtClean="0"/>
              <a:t>de </a:t>
            </a:r>
            <a:r>
              <a:rPr lang="fr-FR" sz="2000" b="1" dirty="0"/>
              <a:t>recoupements et </a:t>
            </a:r>
            <a:r>
              <a:rPr lang="fr-FR" sz="2000" b="1" dirty="0" smtClean="0"/>
              <a:t>d’informations </a:t>
            </a:r>
            <a:r>
              <a:rPr lang="fr-FR" sz="2000" b="1" dirty="0"/>
              <a:t>à la disposition de l’administration fiscale </a:t>
            </a:r>
          </a:p>
          <a:p>
            <a:pPr algn="just"/>
            <a:r>
              <a:rPr lang="fr-FR" sz="2000" b="1" dirty="0" smtClean="0"/>
              <a:t>Aviser </a:t>
            </a:r>
            <a:r>
              <a:rPr lang="fr-FR" sz="2000" b="1" dirty="0"/>
              <a:t>les forfaitaires </a:t>
            </a:r>
            <a:r>
              <a:rPr lang="fr-FR" sz="2000" b="1" dirty="0" smtClean="0"/>
              <a:t>déclassés </a:t>
            </a:r>
            <a:r>
              <a:rPr lang="fr-FR" sz="2000" b="1" dirty="0"/>
              <a:t>au régime réel suite à la parution du décret de modification des activités exclues de ce </a:t>
            </a:r>
            <a:r>
              <a:rPr lang="fr-FR" sz="2000" b="1" dirty="0" smtClean="0"/>
              <a:t>régime</a:t>
            </a:r>
          </a:p>
          <a:p>
            <a:pPr algn="just"/>
            <a:endParaRPr lang="fr-FR" dirty="0"/>
          </a:p>
          <a:p>
            <a:endParaRPr lang="fr-FR" b="1" dirty="0">
              <a:solidFill>
                <a:srgbClr val="C00000"/>
              </a:solidFill>
            </a:endParaRPr>
          </a:p>
        </p:txBody>
      </p:sp>
      <p:sp>
        <p:nvSpPr>
          <p:cNvPr id="10" name="ZoneTexte 9">
            <a:extLst>
              <a:ext uri="{FF2B5EF4-FFF2-40B4-BE49-F238E27FC236}">
                <a16:creationId xmlns:a16="http://schemas.microsoft.com/office/drawing/2014/main" xmlns="" id="{900DA0DF-54AF-6400-C36E-2DDFA712C7B5}"/>
              </a:ext>
            </a:extLst>
          </p:cNvPr>
          <p:cNvSpPr txBox="1"/>
          <p:nvPr/>
        </p:nvSpPr>
        <p:spPr>
          <a:xfrm>
            <a:off x="1867374" y="5242540"/>
            <a:ext cx="9553829" cy="2123658"/>
          </a:xfrm>
          <a:prstGeom prst="rect">
            <a:avLst/>
          </a:prstGeom>
          <a:noFill/>
        </p:spPr>
        <p:txBody>
          <a:bodyPr wrap="square">
            <a:spAutoFit/>
          </a:bodyPr>
          <a:lstStyle/>
          <a:p>
            <a:r>
              <a:rPr lang="fr-FR" sz="2000" b="1" dirty="0">
                <a:solidFill>
                  <a:srgbClr val="C00000"/>
                </a:solidFill>
              </a:rPr>
              <a:t>Amélioration du système de sélection des dossiers basée sur le risque (SEDAR</a:t>
            </a:r>
            <a:r>
              <a:rPr lang="fr-FR" sz="2000" b="1" dirty="0" smtClean="0">
                <a:solidFill>
                  <a:srgbClr val="C00000"/>
                </a:solidFill>
              </a:rPr>
              <a:t>):</a:t>
            </a:r>
          </a:p>
          <a:p>
            <a:r>
              <a:rPr lang="fr-FR" sz="2000" b="1" dirty="0" smtClean="0"/>
              <a:t>50% des dossiers programmés sont sélectionnés par le système « SEDAR »</a:t>
            </a:r>
          </a:p>
          <a:p>
            <a:r>
              <a:rPr lang="fr-FR" sz="2000" b="1" dirty="0"/>
              <a:t>Affiner de plus en plus les critères requis pour la sélection des </a:t>
            </a:r>
            <a:r>
              <a:rPr lang="fr-FR" sz="2000" b="1" dirty="0" smtClean="0"/>
              <a:t>dossiers à vérifier</a:t>
            </a:r>
            <a:endParaRPr lang="fr-FR" sz="2000" b="1" dirty="0"/>
          </a:p>
          <a:p>
            <a:endParaRPr lang="fr-FR" b="1" dirty="0" smtClean="0"/>
          </a:p>
          <a:p>
            <a:endParaRPr lang="fr-FR" b="1" dirty="0"/>
          </a:p>
          <a:p>
            <a:endParaRPr lang="fr-FR" b="1" dirty="0" smtClean="0">
              <a:solidFill>
                <a:srgbClr val="C00000"/>
              </a:solidFill>
            </a:endParaRPr>
          </a:p>
          <a:p>
            <a:endParaRPr lang="fr-FR" b="1" dirty="0">
              <a:solidFill>
                <a:srgbClr val="C00000"/>
              </a:solidFill>
            </a:endParaRPr>
          </a:p>
        </p:txBody>
      </p:sp>
      <p:sp>
        <p:nvSpPr>
          <p:cNvPr id="11" name="Ellipse 10"/>
          <p:cNvSpPr/>
          <p:nvPr/>
        </p:nvSpPr>
        <p:spPr>
          <a:xfrm>
            <a:off x="1156923" y="1818517"/>
            <a:ext cx="596457" cy="596457"/>
          </a:xfrm>
          <a:prstGeom prst="ellipse">
            <a:avLst/>
          </a:prstGeom>
          <a:solidFill>
            <a:srgbClr val="EB1C24"/>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smtClean="0"/>
              <a:t>1</a:t>
            </a:r>
            <a:endParaRPr lang="fr-FR" sz="3200" dirty="0"/>
          </a:p>
        </p:txBody>
      </p:sp>
      <p:sp>
        <p:nvSpPr>
          <p:cNvPr id="12" name="Ellipse 11"/>
          <p:cNvSpPr/>
          <p:nvPr/>
        </p:nvSpPr>
        <p:spPr>
          <a:xfrm>
            <a:off x="1156922" y="5180109"/>
            <a:ext cx="596457" cy="596457"/>
          </a:xfrm>
          <a:prstGeom prst="ellipse">
            <a:avLst/>
          </a:prstGeom>
          <a:solidFill>
            <a:srgbClr val="EB1C24"/>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smtClean="0"/>
              <a:t>3</a:t>
            </a:r>
            <a:endParaRPr lang="fr-FR" sz="3200" dirty="0"/>
          </a:p>
        </p:txBody>
      </p:sp>
      <p:sp>
        <p:nvSpPr>
          <p:cNvPr id="13" name="Ellipse 12"/>
          <p:cNvSpPr/>
          <p:nvPr/>
        </p:nvSpPr>
        <p:spPr>
          <a:xfrm>
            <a:off x="1156923" y="3362656"/>
            <a:ext cx="596457" cy="596457"/>
          </a:xfrm>
          <a:prstGeom prst="ellipse">
            <a:avLst/>
          </a:prstGeom>
          <a:solidFill>
            <a:srgbClr val="EB1C24"/>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smtClean="0"/>
              <a:t>2</a:t>
            </a:r>
            <a:endParaRPr lang="fr-FR" sz="3200" dirty="0"/>
          </a:p>
        </p:txBody>
      </p:sp>
    </p:spTree>
    <p:extLst>
      <p:ext uri="{BB962C8B-B14F-4D97-AF65-F5344CB8AC3E}">
        <p14:creationId xmlns:p14="http://schemas.microsoft.com/office/powerpoint/2010/main" val="33670974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75" y="0"/>
            <a:ext cx="12205975" cy="6850157"/>
          </a:xfrm>
          <a:prstGeom prst="rect">
            <a:avLst/>
          </a:prstGeom>
        </p:spPr>
      </p:pic>
      <p:sp>
        <p:nvSpPr>
          <p:cNvPr id="3" name="Espace réservé du numéro de diapositive 2">
            <a:extLst>
              <a:ext uri="{FF2B5EF4-FFF2-40B4-BE49-F238E27FC236}">
                <a16:creationId xmlns:a16="http://schemas.microsoft.com/office/drawing/2014/main" xmlns="" id="{4C04F4D3-EB61-F69B-8060-C0CFDEBEE0C2}"/>
              </a:ext>
            </a:extLst>
          </p:cNvPr>
          <p:cNvSpPr>
            <a:spLocks noGrp="1"/>
          </p:cNvSpPr>
          <p:nvPr>
            <p:ph type="sldNum" sz="quarter" idx="12"/>
          </p:nvPr>
        </p:nvSpPr>
        <p:spPr/>
        <p:txBody>
          <a:bodyPr/>
          <a:lstStyle/>
          <a:p>
            <a:fld id="{6F85FD32-7DDD-48B3-A0CC-C81B9CFC1059}" type="slidenum">
              <a:rPr lang="fr-FR" smtClean="0"/>
              <a:t>8</a:t>
            </a:fld>
            <a:endParaRPr lang="fr-FR"/>
          </a:p>
        </p:txBody>
      </p:sp>
      <p:pic>
        <p:nvPicPr>
          <p:cNvPr id="1036" name="Picture 12" descr="Track icon">
            <a:extLst>
              <a:ext uri="{FF2B5EF4-FFF2-40B4-BE49-F238E27FC236}">
                <a16:creationId xmlns:a16="http://schemas.microsoft.com/office/drawing/2014/main" xmlns="" id="{1DAB5E82-99F5-AED9-3239-0E16128742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6923" y="1818517"/>
            <a:ext cx="596457" cy="596457"/>
          </a:xfrm>
          <a:prstGeom prst="rect">
            <a:avLst/>
          </a:prstGeom>
          <a:noFill/>
          <a:extLst>
            <a:ext uri="{909E8E84-426E-40DD-AFC4-6F175D3DCCD1}">
              <a14:hiddenFill xmlns:a14="http://schemas.microsoft.com/office/drawing/2010/main">
                <a:solidFill>
                  <a:srgbClr val="FFFFFF"/>
                </a:solidFill>
              </a14:hiddenFill>
            </a:ext>
          </a:extLst>
        </p:spPr>
      </p:pic>
      <p:sp>
        <p:nvSpPr>
          <p:cNvPr id="6" name="ZoneTexte 5">
            <a:extLst>
              <a:ext uri="{FF2B5EF4-FFF2-40B4-BE49-F238E27FC236}">
                <a16:creationId xmlns:a16="http://schemas.microsoft.com/office/drawing/2014/main" xmlns="" id="{EE30C9EA-2546-4B4A-2536-95AF08D8A48C}"/>
              </a:ext>
            </a:extLst>
          </p:cNvPr>
          <p:cNvSpPr txBox="1"/>
          <p:nvPr/>
        </p:nvSpPr>
        <p:spPr>
          <a:xfrm>
            <a:off x="1845878" y="1792058"/>
            <a:ext cx="9271634" cy="2092881"/>
          </a:xfrm>
          <a:prstGeom prst="rect">
            <a:avLst/>
          </a:prstGeom>
          <a:noFill/>
        </p:spPr>
        <p:txBody>
          <a:bodyPr wrap="square">
            <a:spAutoFit/>
          </a:bodyPr>
          <a:lstStyle/>
          <a:p>
            <a:r>
              <a:rPr lang="fr-FR" sz="2000" b="1" dirty="0" smtClean="0">
                <a:solidFill>
                  <a:srgbClr val="FF0000"/>
                </a:solidFill>
              </a:rPr>
              <a:t>Création du </a:t>
            </a:r>
            <a:r>
              <a:rPr lang="fr-FR" sz="2000" b="1" dirty="0">
                <a:solidFill>
                  <a:srgbClr val="FF0000"/>
                </a:solidFill>
              </a:rPr>
              <a:t>régime de l’auto </a:t>
            </a:r>
            <a:r>
              <a:rPr lang="fr-FR" sz="2000" b="1" dirty="0" smtClean="0">
                <a:solidFill>
                  <a:srgbClr val="FF0000"/>
                </a:solidFill>
              </a:rPr>
              <a:t>entrepreneur:</a:t>
            </a:r>
            <a:endParaRPr lang="fr-FR" sz="2000" b="1" dirty="0">
              <a:solidFill>
                <a:srgbClr val="FF0000"/>
              </a:solidFill>
            </a:endParaRPr>
          </a:p>
          <a:p>
            <a:pPr algn="just">
              <a:spcAft>
                <a:spcPts val="600"/>
              </a:spcAft>
            </a:pPr>
            <a:r>
              <a:rPr lang="fr-FR" sz="2000" b="1" dirty="0" smtClean="0"/>
              <a:t>Ce </a:t>
            </a:r>
            <a:r>
              <a:rPr lang="fr-FR" sz="2000" b="1" dirty="0"/>
              <a:t>régime a été instauré en </a:t>
            </a:r>
            <a:r>
              <a:rPr lang="fr-FR" sz="2000" b="1" dirty="0" smtClean="0"/>
              <a:t>2020, Il y a eu une modification de son régime fiscal dans la loi des finances 2023</a:t>
            </a:r>
            <a:endParaRPr lang="fr-FR" sz="2000" b="1" dirty="0"/>
          </a:p>
          <a:p>
            <a:pPr algn="just">
              <a:spcAft>
                <a:spcPts val="600"/>
              </a:spcAft>
            </a:pPr>
            <a:r>
              <a:rPr lang="fr-FR" sz="2000" b="1" dirty="0" smtClean="0"/>
              <a:t>C’est un régime simplifié pour les petits exploitants individuels CA&lt;= 75 000 DT avec une contribution unique qui englobe l’impôt dû et les cotisations sociales</a:t>
            </a:r>
          </a:p>
          <a:p>
            <a:pPr algn="just">
              <a:spcAft>
                <a:spcPts val="600"/>
              </a:spcAft>
            </a:pPr>
            <a:r>
              <a:rPr lang="fr-FR" sz="2000" b="1" dirty="0" smtClean="0"/>
              <a:t>La plateforme de l’adhésion est en cours de développement</a:t>
            </a:r>
          </a:p>
        </p:txBody>
      </p:sp>
      <p:sp>
        <p:nvSpPr>
          <p:cNvPr id="8" name="ZoneTexte 7">
            <a:extLst>
              <a:ext uri="{FF2B5EF4-FFF2-40B4-BE49-F238E27FC236}">
                <a16:creationId xmlns:a16="http://schemas.microsoft.com/office/drawing/2014/main" xmlns="" id="{0EBB57CD-9EAA-85F5-567A-343F06B1261E}"/>
              </a:ext>
            </a:extLst>
          </p:cNvPr>
          <p:cNvSpPr txBox="1"/>
          <p:nvPr/>
        </p:nvSpPr>
        <p:spPr>
          <a:xfrm>
            <a:off x="1845878" y="3831865"/>
            <a:ext cx="9408276" cy="1877437"/>
          </a:xfrm>
          <a:prstGeom prst="rect">
            <a:avLst/>
          </a:prstGeom>
          <a:noFill/>
        </p:spPr>
        <p:txBody>
          <a:bodyPr wrap="square">
            <a:spAutoFit/>
          </a:bodyPr>
          <a:lstStyle/>
          <a:p>
            <a:pPr algn="just"/>
            <a:r>
              <a:rPr lang="fr-FR" sz="2000" b="1" dirty="0" smtClean="0">
                <a:solidFill>
                  <a:srgbClr val="FF0000"/>
                </a:solidFill>
              </a:rPr>
              <a:t>Instauration de la vérification ponctuelle depuis 2022:</a:t>
            </a:r>
          </a:p>
          <a:p>
            <a:pPr algn="just"/>
            <a:r>
              <a:rPr lang="fr-FR" sz="2000" b="1" dirty="0" smtClean="0"/>
              <a:t>C’est une vérification basée sur la comptabilité, couvre une année, peut porter sur un ou plusieurs impôts et à délais restreints</a:t>
            </a:r>
          </a:p>
          <a:p>
            <a:pPr algn="just"/>
            <a:r>
              <a:rPr lang="fr-FR" sz="2000" b="1" dirty="0" smtClean="0"/>
              <a:t>Permet de maitriser le fichier des contribuables</a:t>
            </a:r>
          </a:p>
          <a:p>
            <a:pPr algn="just"/>
            <a:endParaRPr lang="fr-FR" dirty="0"/>
          </a:p>
          <a:p>
            <a:endParaRPr lang="fr-FR" b="1" dirty="0">
              <a:solidFill>
                <a:srgbClr val="C00000"/>
              </a:solidFill>
            </a:endParaRPr>
          </a:p>
        </p:txBody>
      </p:sp>
      <p:sp>
        <p:nvSpPr>
          <p:cNvPr id="10" name="ZoneTexte 9">
            <a:extLst>
              <a:ext uri="{FF2B5EF4-FFF2-40B4-BE49-F238E27FC236}">
                <a16:creationId xmlns:a16="http://schemas.microsoft.com/office/drawing/2014/main" xmlns="" id="{900DA0DF-54AF-6400-C36E-2DDFA712C7B5}"/>
              </a:ext>
            </a:extLst>
          </p:cNvPr>
          <p:cNvSpPr txBox="1"/>
          <p:nvPr/>
        </p:nvSpPr>
        <p:spPr>
          <a:xfrm>
            <a:off x="1867374" y="5409593"/>
            <a:ext cx="9553829" cy="2431435"/>
          </a:xfrm>
          <a:prstGeom prst="rect">
            <a:avLst/>
          </a:prstGeom>
          <a:noFill/>
        </p:spPr>
        <p:txBody>
          <a:bodyPr wrap="square">
            <a:spAutoFit/>
          </a:bodyPr>
          <a:lstStyle/>
          <a:p>
            <a:pPr algn="just"/>
            <a:r>
              <a:rPr lang="fr-FR" sz="2000" b="1" dirty="0">
                <a:solidFill>
                  <a:srgbClr val="FF0000"/>
                </a:solidFill>
              </a:rPr>
              <a:t>Conclusion de </a:t>
            </a:r>
            <a:r>
              <a:rPr lang="fr-FR" sz="2000" b="1" dirty="0" smtClean="0">
                <a:solidFill>
                  <a:srgbClr val="FF0000"/>
                </a:solidFill>
              </a:rPr>
              <a:t>plusieurs conventions </a:t>
            </a:r>
            <a:r>
              <a:rPr lang="fr-FR" sz="2000" b="1" dirty="0">
                <a:solidFill>
                  <a:srgbClr val="FF0000"/>
                </a:solidFill>
              </a:rPr>
              <a:t>d’échange </a:t>
            </a:r>
            <a:r>
              <a:rPr lang="fr-FR" sz="2000" b="1" dirty="0" smtClean="0">
                <a:solidFill>
                  <a:srgbClr val="FF0000"/>
                </a:solidFill>
              </a:rPr>
              <a:t>d’informations </a:t>
            </a:r>
            <a:r>
              <a:rPr lang="fr-FR" sz="2000" b="1" dirty="0">
                <a:solidFill>
                  <a:srgbClr val="FF0000"/>
                </a:solidFill>
              </a:rPr>
              <a:t>avec les établissements </a:t>
            </a:r>
            <a:r>
              <a:rPr lang="fr-FR" sz="2000" b="1" dirty="0" smtClean="0">
                <a:solidFill>
                  <a:srgbClr val="FF0000"/>
                </a:solidFill>
              </a:rPr>
              <a:t>publiques:</a:t>
            </a:r>
            <a:endParaRPr lang="fr-FR" sz="2000" b="1" dirty="0" smtClean="0"/>
          </a:p>
          <a:p>
            <a:pPr algn="just"/>
            <a:r>
              <a:rPr lang="fr-FR" sz="2000" b="1" dirty="0" smtClean="0"/>
              <a:t>Une source importante de recoupements</a:t>
            </a:r>
          </a:p>
          <a:p>
            <a:pPr algn="just"/>
            <a:endParaRPr lang="fr-FR" sz="2000" b="1" dirty="0"/>
          </a:p>
          <a:p>
            <a:pPr algn="just"/>
            <a:endParaRPr lang="fr-FR" b="1" dirty="0" smtClean="0"/>
          </a:p>
          <a:p>
            <a:endParaRPr lang="fr-FR" b="1" dirty="0"/>
          </a:p>
          <a:p>
            <a:endParaRPr lang="fr-FR" b="1" dirty="0" smtClean="0">
              <a:solidFill>
                <a:srgbClr val="C00000"/>
              </a:solidFill>
            </a:endParaRPr>
          </a:p>
          <a:p>
            <a:endParaRPr lang="fr-FR" b="1" dirty="0">
              <a:solidFill>
                <a:srgbClr val="C00000"/>
              </a:solidFill>
            </a:endParaRPr>
          </a:p>
        </p:txBody>
      </p:sp>
      <p:sp>
        <p:nvSpPr>
          <p:cNvPr id="14" name="Titre 1">
            <a:extLst>
              <a:ext uri="{FF2B5EF4-FFF2-40B4-BE49-F238E27FC236}">
                <a16:creationId xmlns:a16="http://schemas.microsoft.com/office/drawing/2014/main" xmlns="" id="{274E7491-3A8E-3D2E-FE31-C115DA9B9C68}"/>
              </a:ext>
            </a:extLst>
          </p:cNvPr>
          <p:cNvSpPr>
            <a:spLocks noGrp="1"/>
          </p:cNvSpPr>
          <p:nvPr>
            <p:ph type="title"/>
          </p:nvPr>
        </p:nvSpPr>
        <p:spPr>
          <a:xfrm>
            <a:off x="105508" y="824814"/>
            <a:ext cx="11975123" cy="839712"/>
          </a:xfrm>
        </p:spPr>
        <p:txBody>
          <a:bodyPr vert="horz" lIns="91440" tIns="45720" rIns="91440" bIns="45720" rtlCol="0" anchor="ctr">
            <a:noAutofit/>
          </a:bodyPr>
          <a:lstStyle/>
          <a:p>
            <a:pPr algn="ctr"/>
            <a:r>
              <a:rPr lang="fr-FR" sz="2400" b="1" dirty="0">
                <a:solidFill>
                  <a:srgbClr val="FF0000"/>
                </a:solidFill>
                <a:effectLst>
                  <a:outerShdw blurRad="38100" dist="38100" dir="2700000" algn="tl">
                    <a:srgbClr val="000000">
                      <a:alpha val="43137"/>
                    </a:srgbClr>
                  </a:outerShdw>
                </a:effectLst>
              </a:rPr>
              <a:t>L</a:t>
            </a:r>
            <a:r>
              <a:rPr lang="fr-FR" sz="2400" b="1" dirty="0" smtClean="0">
                <a:solidFill>
                  <a:srgbClr val="FF0000"/>
                </a:solidFill>
                <a:effectLst>
                  <a:outerShdw blurRad="38100" dist="38100" dir="2700000" algn="tl">
                    <a:srgbClr val="000000">
                      <a:alpha val="43137"/>
                    </a:srgbClr>
                  </a:outerShdw>
                </a:effectLst>
              </a:rPr>
              <a:t>a </a:t>
            </a:r>
            <a:r>
              <a:rPr lang="fr-FR" sz="2400" b="1" dirty="0">
                <a:solidFill>
                  <a:srgbClr val="FF0000"/>
                </a:solidFill>
                <a:effectLst>
                  <a:outerShdw blurRad="38100" dist="38100" dir="2700000" algn="tl">
                    <a:srgbClr val="000000">
                      <a:alpha val="43137"/>
                    </a:srgbClr>
                  </a:outerShdw>
                </a:effectLst>
              </a:rPr>
              <a:t>mobilisation des recettes fiscales et la lutte contre l’évasion fiscale et </a:t>
            </a:r>
            <a:r>
              <a:rPr lang="fr-FR" sz="2400" b="1" dirty="0" smtClean="0">
                <a:solidFill>
                  <a:srgbClr val="FF0000"/>
                </a:solidFill>
                <a:effectLst>
                  <a:outerShdw blurRad="38100" dist="38100" dir="2700000" algn="tl">
                    <a:srgbClr val="000000">
                      <a:alpha val="43137"/>
                    </a:srgbClr>
                  </a:outerShdw>
                </a:effectLst>
              </a:rPr>
              <a:t>l’économie parallèle</a:t>
            </a:r>
            <a:r>
              <a:rPr lang="ar-TN" sz="2400" b="1" dirty="0">
                <a:solidFill>
                  <a:srgbClr val="FF0000"/>
                </a:solidFill>
                <a:effectLst>
                  <a:outerShdw blurRad="38100" dist="38100" dir="2700000" algn="tl">
                    <a:srgbClr val="000000">
                      <a:alpha val="43137"/>
                    </a:srgbClr>
                  </a:outerShdw>
                </a:effectLst>
              </a:rPr>
              <a:t/>
            </a:r>
            <a:br>
              <a:rPr lang="ar-TN" sz="2400" b="1" dirty="0">
                <a:solidFill>
                  <a:srgbClr val="FF0000"/>
                </a:solidFill>
                <a:effectLst>
                  <a:outerShdw blurRad="38100" dist="38100" dir="2700000" algn="tl">
                    <a:srgbClr val="000000">
                      <a:alpha val="43137"/>
                    </a:srgbClr>
                  </a:outerShdw>
                </a:effectLst>
              </a:rPr>
            </a:br>
            <a:r>
              <a:rPr lang="ar-TN" sz="2400" b="1" dirty="0" smtClean="0">
                <a:solidFill>
                  <a:srgbClr val="FF0000"/>
                </a:solidFill>
                <a:effectLst>
                  <a:outerShdw blurRad="38100" dist="38100" dir="2700000" algn="tl">
                    <a:srgbClr val="000000">
                      <a:alpha val="43137"/>
                    </a:srgbClr>
                  </a:outerShdw>
                </a:effectLst>
              </a:rPr>
              <a:t>--------------------------------------------------------------------------------------------------------------------</a:t>
            </a:r>
            <a:endParaRPr lang="fr-FR" sz="2400" b="1" dirty="0">
              <a:solidFill>
                <a:srgbClr val="FF0000"/>
              </a:solidFill>
              <a:effectLst>
                <a:outerShdw blurRad="38100" dist="38100" dir="2700000" algn="tl">
                  <a:srgbClr val="000000">
                    <a:alpha val="43137"/>
                  </a:srgbClr>
                </a:outerShdw>
              </a:effectLst>
            </a:endParaRPr>
          </a:p>
        </p:txBody>
      </p:sp>
      <p:sp>
        <p:nvSpPr>
          <p:cNvPr id="4" name="Ellipse 3"/>
          <p:cNvSpPr/>
          <p:nvPr/>
        </p:nvSpPr>
        <p:spPr>
          <a:xfrm>
            <a:off x="1156923" y="1818517"/>
            <a:ext cx="596457" cy="596457"/>
          </a:xfrm>
          <a:prstGeom prst="ellipse">
            <a:avLst/>
          </a:prstGeom>
          <a:solidFill>
            <a:srgbClr val="EB1C24"/>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a:t>4</a:t>
            </a:r>
          </a:p>
        </p:txBody>
      </p:sp>
      <p:sp>
        <p:nvSpPr>
          <p:cNvPr id="12" name="Ellipse 11"/>
          <p:cNvSpPr/>
          <p:nvPr/>
        </p:nvSpPr>
        <p:spPr>
          <a:xfrm>
            <a:off x="1156922" y="3795029"/>
            <a:ext cx="596457" cy="596457"/>
          </a:xfrm>
          <a:prstGeom prst="ellipse">
            <a:avLst/>
          </a:prstGeom>
          <a:solidFill>
            <a:srgbClr val="EB1C24"/>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smtClean="0"/>
              <a:t>5</a:t>
            </a:r>
            <a:endParaRPr lang="fr-FR" sz="3200" dirty="0"/>
          </a:p>
        </p:txBody>
      </p:sp>
      <p:sp>
        <p:nvSpPr>
          <p:cNvPr id="13" name="Ellipse 12"/>
          <p:cNvSpPr/>
          <p:nvPr/>
        </p:nvSpPr>
        <p:spPr>
          <a:xfrm>
            <a:off x="1156922" y="5411073"/>
            <a:ext cx="596457" cy="596457"/>
          </a:xfrm>
          <a:prstGeom prst="ellipse">
            <a:avLst/>
          </a:prstGeom>
          <a:solidFill>
            <a:srgbClr val="EB1C24"/>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a:t>6</a:t>
            </a:r>
          </a:p>
        </p:txBody>
      </p:sp>
    </p:spTree>
    <p:extLst>
      <p:ext uri="{BB962C8B-B14F-4D97-AF65-F5344CB8AC3E}">
        <p14:creationId xmlns:p14="http://schemas.microsoft.com/office/powerpoint/2010/main" val="9513409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843"/>
            <a:ext cx="12179787" cy="6835460"/>
          </a:xfrm>
          <a:prstGeom prst="rect">
            <a:avLst/>
          </a:prstGeom>
        </p:spPr>
      </p:pic>
      <p:sp>
        <p:nvSpPr>
          <p:cNvPr id="3" name="Espace réservé du numéro de diapositive 2">
            <a:extLst>
              <a:ext uri="{FF2B5EF4-FFF2-40B4-BE49-F238E27FC236}">
                <a16:creationId xmlns:a16="http://schemas.microsoft.com/office/drawing/2014/main" xmlns="" id="{4C04F4D3-EB61-F69B-8060-C0CFDEBEE0C2}"/>
              </a:ext>
            </a:extLst>
          </p:cNvPr>
          <p:cNvSpPr>
            <a:spLocks noGrp="1"/>
          </p:cNvSpPr>
          <p:nvPr>
            <p:ph type="sldNum" sz="quarter" idx="12"/>
          </p:nvPr>
        </p:nvSpPr>
        <p:spPr/>
        <p:txBody>
          <a:bodyPr/>
          <a:lstStyle/>
          <a:p>
            <a:fld id="{6F85FD32-7DDD-48B3-A0CC-C81B9CFC1059}" type="slidenum">
              <a:rPr lang="fr-FR" smtClean="0"/>
              <a:t>9</a:t>
            </a:fld>
            <a:endParaRPr lang="fr-FR"/>
          </a:p>
        </p:txBody>
      </p:sp>
      <p:sp>
        <p:nvSpPr>
          <p:cNvPr id="8" name="ZoneTexte 7">
            <a:extLst>
              <a:ext uri="{FF2B5EF4-FFF2-40B4-BE49-F238E27FC236}">
                <a16:creationId xmlns:a16="http://schemas.microsoft.com/office/drawing/2014/main" xmlns="" id="{0EBB57CD-9EAA-85F5-567A-343F06B1261E}"/>
              </a:ext>
            </a:extLst>
          </p:cNvPr>
          <p:cNvSpPr txBox="1"/>
          <p:nvPr/>
        </p:nvSpPr>
        <p:spPr>
          <a:xfrm>
            <a:off x="1960972" y="3954233"/>
            <a:ext cx="9408276" cy="1569660"/>
          </a:xfrm>
          <a:prstGeom prst="rect">
            <a:avLst/>
          </a:prstGeom>
          <a:noFill/>
        </p:spPr>
        <p:txBody>
          <a:bodyPr wrap="square">
            <a:spAutoFit/>
          </a:bodyPr>
          <a:lstStyle/>
          <a:p>
            <a:pPr algn="just"/>
            <a:r>
              <a:rPr lang="fr-FR" sz="2000" b="1" dirty="0" smtClean="0">
                <a:solidFill>
                  <a:srgbClr val="FF0000"/>
                </a:solidFill>
              </a:rPr>
              <a:t>La concrétisation de la transparence et de l’échange international des données à des fins fiscales:</a:t>
            </a:r>
          </a:p>
          <a:p>
            <a:r>
              <a:rPr lang="fr-FR" sz="2000" b="1" dirty="0" smtClean="0"/>
              <a:t>Cet échange a permis une augmentation du rendement fiscal</a:t>
            </a:r>
          </a:p>
          <a:p>
            <a:pPr algn="just"/>
            <a:endParaRPr lang="fr-FR" dirty="0"/>
          </a:p>
          <a:p>
            <a:endParaRPr lang="fr-FR" b="1" dirty="0">
              <a:solidFill>
                <a:srgbClr val="C00000"/>
              </a:solidFill>
            </a:endParaRPr>
          </a:p>
        </p:txBody>
      </p:sp>
      <p:sp>
        <p:nvSpPr>
          <p:cNvPr id="10" name="ZoneTexte 9">
            <a:extLst>
              <a:ext uri="{FF2B5EF4-FFF2-40B4-BE49-F238E27FC236}">
                <a16:creationId xmlns:a16="http://schemas.microsoft.com/office/drawing/2014/main" xmlns="" id="{900DA0DF-54AF-6400-C36E-2DDFA712C7B5}"/>
              </a:ext>
            </a:extLst>
          </p:cNvPr>
          <p:cNvSpPr txBox="1"/>
          <p:nvPr/>
        </p:nvSpPr>
        <p:spPr>
          <a:xfrm>
            <a:off x="1966529" y="5523893"/>
            <a:ext cx="9553829" cy="2431435"/>
          </a:xfrm>
          <a:prstGeom prst="rect">
            <a:avLst/>
          </a:prstGeom>
          <a:noFill/>
        </p:spPr>
        <p:txBody>
          <a:bodyPr wrap="square">
            <a:spAutoFit/>
          </a:bodyPr>
          <a:lstStyle/>
          <a:p>
            <a:pPr algn="just"/>
            <a:r>
              <a:rPr lang="fr-FR" sz="2000" b="1" dirty="0" smtClean="0">
                <a:solidFill>
                  <a:srgbClr val="FF0000"/>
                </a:solidFill>
              </a:rPr>
              <a:t>L’adhésion au mécanisme de l’échange automatique et international des données relatives aux comptes bancaires (le commencement est prévu en 2024)</a:t>
            </a:r>
          </a:p>
          <a:p>
            <a:pPr algn="just"/>
            <a:r>
              <a:rPr lang="fr-FR" sz="2000" b="1" dirty="0" smtClean="0"/>
              <a:t>Source importante de recoupement</a:t>
            </a:r>
          </a:p>
          <a:p>
            <a:pPr algn="just"/>
            <a:endParaRPr lang="fr-FR" sz="2000" b="1" dirty="0"/>
          </a:p>
          <a:p>
            <a:pPr algn="just"/>
            <a:endParaRPr lang="fr-FR" b="1" dirty="0" smtClean="0"/>
          </a:p>
          <a:p>
            <a:endParaRPr lang="fr-FR" b="1" dirty="0"/>
          </a:p>
          <a:p>
            <a:endParaRPr lang="fr-FR" b="1" dirty="0" smtClean="0">
              <a:solidFill>
                <a:srgbClr val="C00000"/>
              </a:solidFill>
            </a:endParaRPr>
          </a:p>
          <a:p>
            <a:endParaRPr lang="fr-FR" b="1" dirty="0">
              <a:solidFill>
                <a:srgbClr val="C00000"/>
              </a:solidFill>
            </a:endParaRPr>
          </a:p>
        </p:txBody>
      </p:sp>
      <p:sp>
        <p:nvSpPr>
          <p:cNvPr id="13" name="Titre 1">
            <a:extLst>
              <a:ext uri="{FF2B5EF4-FFF2-40B4-BE49-F238E27FC236}">
                <a16:creationId xmlns:a16="http://schemas.microsoft.com/office/drawing/2014/main" xmlns="" id="{274E7491-3A8E-3D2E-FE31-C115DA9B9C68}"/>
              </a:ext>
            </a:extLst>
          </p:cNvPr>
          <p:cNvSpPr>
            <a:spLocks noGrp="1"/>
          </p:cNvSpPr>
          <p:nvPr>
            <p:ph type="title"/>
          </p:nvPr>
        </p:nvSpPr>
        <p:spPr>
          <a:xfrm>
            <a:off x="105508" y="824814"/>
            <a:ext cx="11975123" cy="839712"/>
          </a:xfrm>
        </p:spPr>
        <p:txBody>
          <a:bodyPr vert="horz" lIns="91440" tIns="45720" rIns="91440" bIns="45720" rtlCol="0" anchor="ctr">
            <a:noAutofit/>
          </a:bodyPr>
          <a:lstStyle/>
          <a:p>
            <a:pPr algn="ctr"/>
            <a:r>
              <a:rPr lang="fr-FR" sz="2400" b="1" dirty="0">
                <a:solidFill>
                  <a:srgbClr val="FF0000"/>
                </a:solidFill>
                <a:effectLst>
                  <a:outerShdw blurRad="38100" dist="38100" dir="2700000" algn="tl">
                    <a:srgbClr val="000000">
                      <a:alpha val="43137"/>
                    </a:srgbClr>
                  </a:outerShdw>
                </a:effectLst>
              </a:rPr>
              <a:t>L</a:t>
            </a:r>
            <a:r>
              <a:rPr lang="fr-FR" sz="2400" b="1" dirty="0" smtClean="0">
                <a:solidFill>
                  <a:srgbClr val="FF0000"/>
                </a:solidFill>
                <a:effectLst>
                  <a:outerShdw blurRad="38100" dist="38100" dir="2700000" algn="tl">
                    <a:srgbClr val="000000">
                      <a:alpha val="43137"/>
                    </a:srgbClr>
                  </a:outerShdw>
                </a:effectLst>
              </a:rPr>
              <a:t>a </a:t>
            </a:r>
            <a:r>
              <a:rPr lang="fr-FR" sz="2400" b="1" dirty="0">
                <a:solidFill>
                  <a:srgbClr val="FF0000"/>
                </a:solidFill>
                <a:effectLst>
                  <a:outerShdw blurRad="38100" dist="38100" dir="2700000" algn="tl">
                    <a:srgbClr val="000000">
                      <a:alpha val="43137"/>
                    </a:srgbClr>
                  </a:outerShdw>
                </a:effectLst>
              </a:rPr>
              <a:t>mobilisation des recettes fiscales et la lutte contre l’évasion fiscale et </a:t>
            </a:r>
            <a:r>
              <a:rPr lang="fr-FR" sz="2400" b="1" dirty="0" smtClean="0">
                <a:solidFill>
                  <a:srgbClr val="FF0000"/>
                </a:solidFill>
                <a:effectLst>
                  <a:outerShdw blurRad="38100" dist="38100" dir="2700000" algn="tl">
                    <a:srgbClr val="000000">
                      <a:alpha val="43137"/>
                    </a:srgbClr>
                  </a:outerShdw>
                </a:effectLst>
              </a:rPr>
              <a:t>l’économie parallèle</a:t>
            </a:r>
            <a:r>
              <a:rPr lang="ar-TN" sz="2400" b="1" dirty="0">
                <a:solidFill>
                  <a:srgbClr val="FF0000"/>
                </a:solidFill>
                <a:effectLst>
                  <a:outerShdw blurRad="38100" dist="38100" dir="2700000" algn="tl">
                    <a:srgbClr val="000000">
                      <a:alpha val="43137"/>
                    </a:srgbClr>
                  </a:outerShdw>
                </a:effectLst>
              </a:rPr>
              <a:t/>
            </a:r>
            <a:br>
              <a:rPr lang="ar-TN" sz="2400" b="1" dirty="0">
                <a:solidFill>
                  <a:srgbClr val="FF0000"/>
                </a:solidFill>
                <a:effectLst>
                  <a:outerShdw blurRad="38100" dist="38100" dir="2700000" algn="tl">
                    <a:srgbClr val="000000">
                      <a:alpha val="43137"/>
                    </a:srgbClr>
                  </a:outerShdw>
                </a:effectLst>
              </a:rPr>
            </a:br>
            <a:r>
              <a:rPr lang="ar-TN" sz="2400" b="1" dirty="0" smtClean="0">
                <a:solidFill>
                  <a:srgbClr val="FF0000"/>
                </a:solidFill>
                <a:effectLst>
                  <a:outerShdw blurRad="38100" dist="38100" dir="2700000" algn="tl">
                    <a:srgbClr val="000000">
                      <a:alpha val="43137"/>
                    </a:srgbClr>
                  </a:outerShdw>
                </a:effectLst>
              </a:rPr>
              <a:t>--------------------------------------------------------------------------------------------------------------------</a:t>
            </a:r>
            <a:endParaRPr lang="fr-FR" sz="2400" b="1" dirty="0">
              <a:solidFill>
                <a:srgbClr val="FF0000"/>
              </a:solidFill>
              <a:effectLst>
                <a:outerShdw blurRad="38100" dist="38100" dir="2700000" algn="tl">
                  <a:srgbClr val="000000">
                    <a:alpha val="43137"/>
                  </a:srgbClr>
                </a:outerShdw>
              </a:effectLst>
            </a:endParaRPr>
          </a:p>
        </p:txBody>
      </p:sp>
      <p:sp>
        <p:nvSpPr>
          <p:cNvPr id="2" name="Rectangle 1"/>
          <p:cNvSpPr/>
          <p:nvPr/>
        </p:nvSpPr>
        <p:spPr>
          <a:xfrm>
            <a:off x="2001715" y="2116660"/>
            <a:ext cx="9518643" cy="2031325"/>
          </a:xfrm>
          <a:prstGeom prst="rect">
            <a:avLst/>
          </a:prstGeom>
        </p:spPr>
        <p:txBody>
          <a:bodyPr wrap="square">
            <a:spAutoFit/>
          </a:bodyPr>
          <a:lstStyle/>
          <a:p>
            <a:pPr algn="just"/>
            <a:r>
              <a:rPr lang="fr-FR" b="1" dirty="0">
                <a:solidFill>
                  <a:srgbClr val="FF0000"/>
                </a:solidFill>
              </a:rPr>
              <a:t>La création d’autres entités </a:t>
            </a:r>
            <a:r>
              <a:rPr lang="fr-FR" b="1" dirty="0" smtClean="0">
                <a:solidFill>
                  <a:srgbClr val="FF0000"/>
                </a:solidFill>
              </a:rPr>
              <a:t>de </a:t>
            </a:r>
            <a:r>
              <a:rPr lang="fr-FR" b="1" dirty="0">
                <a:solidFill>
                  <a:srgbClr val="FF0000"/>
                </a:solidFill>
              </a:rPr>
              <a:t>contrôle des </a:t>
            </a:r>
            <a:r>
              <a:rPr lang="fr-FR" b="1" dirty="0" smtClean="0">
                <a:solidFill>
                  <a:srgbClr val="FF0000"/>
                </a:solidFill>
              </a:rPr>
              <a:t>impôts</a:t>
            </a:r>
          </a:p>
          <a:p>
            <a:pPr algn="just"/>
            <a:r>
              <a:rPr lang="fr-FR" b="1" dirty="0" smtClean="0">
                <a:solidFill>
                  <a:srgbClr val="FF0000"/>
                </a:solidFill>
              </a:rPr>
              <a:t> </a:t>
            </a:r>
            <a:r>
              <a:rPr lang="fr-FR" b="1" dirty="0"/>
              <a:t>Permet la maitrise du fichier des contribuables et la facilitation du respect des obligations </a:t>
            </a:r>
            <a:r>
              <a:rPr lang="fr-FR" b="1" dirty="0" smtClean="0"/>
              <a:t>fiscales</a:t>
            </a:r>
          </a:p>
          <a:p>
            <a:pPr algn="just"/>
            <a:r>
              <a:rPr lang="fr-FR" b="1" dirty="0" smtClean="0"/>
              <a:t>Création </a:t>
            </a:r>
            <a:r>
              <a:rPr lang="fr-FR" b="1" dirty="0" smtClean="0">
                <a:solidFill>
                  <a:srgbClr val="C00000"/>
                </a:solidFill>
              </a:rPr>
              <a:t>de la Direction des moyennes entreprises (DME) </a:t>
            </a:r>
            <a:r>
              <a:rPr lang="fr-FR" b="1" dirty="0" smtClean="0"/>
              <a:t>depuis 2018 en plus de la DGE</a:t>
            </a:r>
          </a:p>
          <a:p>
            <a:pPr algn="just"/>
            <a:r>
              <a:rPr lang="fr-FR" b="1" dirty="0" smtClean="0"/>
              <a:t>Création de </a:t>
            </a:r>
            <a:r>
              <a:rPr lang="fr-FR" b="1" dirty="0">
                <a:solidFill>
                  <a:srgbClr val="C00000"/>
                </a:solidFill>
              </a:rPr>
              <a:t>la brigade d'investigations et de lutte contre l'évasion fiscale </a:t>
            </a:r>
            <a:r>
              <a:rPr lang="fr-FR" b="1" dirty="0" smtClean="0">
                <a:solidFill>
                  <a:srgbClr val="C00000"/>
                </a:solidFill>
              </a:rPr>
              <a:t>(police fiscale) </a:t>
            </a:r>
            <a:r>
              <a:rPr lang="fr-FR" b="1" dirty="0" smtClean="0"/>
              <a:t>depuis 2017, et ce en vue de </a:t>
            </a:r>
            <a:r>
              <a:rPr lang="fr-FR" b="1" dirty="0"/>
              <a:t>garantir une efficience/efficacité dans le cadre de la poursuite de l'évasion fiscale et des contrevenants.</a:t>
            </a:r>
          </a:p>
          <a:p>
            <a:pPr algn="just"/>
            <a:endParaRPr lang="fr-FR" b="1" dirty="0"/>
          </a:p>
        </p:txBody>
      </p:sp>
      <p:sp>
        <p:nvSpPr>
          <p:cNvPr id="11" name="Ellipse 10"/>
          <p:cNvSpPr/>
          <p:nvPr/>
        </p:nvSpPr>
        <p:spPr>
          <a:xfrm>
            <a:off x="1265361" y="2015101"/>
            <a:ext cx="596457" cy="596457"/>
          </a:xfrm>
          <a:prstGeom prst="ellipse">
            <a:avLst/>
          </a:prstGeom>
          <a:solidFill>
            <a:srgbClr val="EB1C24"/>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smtClean="0"/>
              <a:t>7</a:t>
            </a:r>
            <a:endParaRPr lang="fr-FR" sz="3200" dirty="0"/>
          </a:p>
        </p:txBody>
      </p:sp>
      <p:sp>
        <p:nvSpPr>
          <p:cNvPr id="12" name="Ellipse 11"/>
          <p:cNvSpPr/>
          <p:nvPr/>
        </p:nvSpPr>
        <p:spPr>
          <a:xfrm>
            <a:off x="1265360" y="3894288"/>
            <a:ext cx="596457" cy="596457"/>
          </a:xfrm>
          <a:prstGeom prst="ellipse">
            <a:avLst/>
          </a:prstGeom>
          <a:solidFill>
            <a:srgbClr val="EB1C24"/>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smtClean="0"/>
              <a:t>8</a:t>
            </a:r>
            <a:endParaRPr lang="fr-FR" sz="3200" dirty="0"/>
          </a:p>
        </p:txBody>
      </p:sp>
      <p:sp>
        <p:nvSpPr>
          <p:cNvPr id="14" name="Ellipse 13"/>
          <p:cNvSpPr/>
          <p:nvPr/>
        </p:nvSpPr>
        <p:spPr>
          <a:xfrm>
            <a:off x="1270917" y="5420433"/>
            <a:ext cx="596457" cy="596457"/>
          </a:xfrm>
          <a:prstGeom prst="ellipse">
            <a:avLst/>
          </a:prstGeom>
          <a:solidFill>
            <a:srgbClr val="EB1C24"/>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smtClean="0"/>
              <a:t>9</a:t>
            </a:r>
            <a:endParaRPr lang="fr-FR" sz="3200" dirty="0"/>
          </a:p>
        </p:txBody>
      </p:sp>
    </p:spTree>
    <p:extLst>
      <p:ext uri="{BB962C8B-B14F-4D97-AF65-F5344CB8AC3E}">
        <p14:creationId xmlns:p14="http://schemas.microsoft.com/office/powerpoint/2010/main" val="162873453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1776b382-eea4-4f69-8ce6-e023d1012a96" xsi:nil="true"/>
    <lcf76f155ced4ddcb4097134ff3c332f xmlns="b4596153-df7f-46bf-a1c7-a9dbfd9d5d2e">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E920EF4F4B26E42A39424BF2D088550" ma:contentTypeVersion="16" ma:contentTypeDescription="Create a new document." ma:contentTypeScope="" ma:versionID="5c333a6916af905c232c2d00702d296a">
  <xsd:schema xmlns:xsd="http://www.w3.org/2001/XMLSchema" xmlns:xs="http://www.w3.org/2001/XMLSchema" xmlns:p="http://schemas.microsoft.com/office/2006/metadata/properties" xmlns:ns2="b4596153-df7f-46bf-a1c7-a9dbfd9d5d2e" xmlns:ns3="1776b382-eea4-4f69-8ce6-e023d1012a96" targetNamespace="http://schemas.microsoft.com/office/2006/metadata/properties" ma:root="true" ma:fieldsID="7ad3ac5ba31b51813443cc14733d2b31" ns2:_="" ns3:_="">
    <xsd:import namespace="b4596153-df7f-46bf-a1c7-a9dbfd9d5d2e"/>
    <xsd:import namespace="1776b382-eea4-4f69-8ce6-e023d1012a9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3:TaxCatchAll" minOccurs="0"/>
                <xsd:element ref="ns2:MediaServiceOCR" minOccurs="0"/>
                <xsd:element ref="ns2:MediaServiceGenerationTime" minOccurs="0"/>
                <xsd:element ref="ns2:MediaServiceEventHashCode" minOccurs="0"/>
                <xsd:element ref="ns2:lcf76f155ced4ddcb4097134ff3c332f"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4596153-df7f-46bf-a1c7-a9dbfd9d5d2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06facf22-770d-40dc-9a1a-c26d4a46ac12" ma:termSetId="09814cd3-568e-fe90-9814-8d621ff8fb84" ma:anchorId="fba54fb3-c3e1-fe81-a776-ca4b69148c4d" ma:open="true" ma:isKeyword="false">
      <xsd:complexType>
        <xsd:sequence>
          <xsd:element ref="pc:Terms" minOccurs="0" maxOccurs="1"/>
        </xsd:sequence>
      </xsd:complexType>
    </xsd:element>
    <xsd:element name="MediaServiceDateTaken" ma:index="20"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776b382-eea4-4f69-8ce6-e023d1012a9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c09d464b-6ab4-4bdf-96e8-e3f96951c1cc}" ma:internalName="TaxCatchAll" ma:showField="CatchAllData" ma:web="1776b382-eea4-4f69-8ce6-e023d1012a9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D5E01B6-4B7F-4EF0-9DCC-4ECE51586962}">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b4596153-df7f-46bf-a1c7-a9dbfd9d5d2e"/>
    <ds:schemaRef ds:uri="http://purl.org/dc/terms/"/>
    <ds:schemaRef ds:uri="1776b382-eea4-4f69-8ce6-e023d1012a96"/>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8172E129-20E3-448D-9A67-BD73D78E8AEB}">
  <ds:schemaRefs>
    <ds:schemaRef ds:uri="1776b382-eea4-4f69-8ce6-e023d1012a96"/>
    <ds:schemaRef ds:uri="b4596153-df7f-46bf-a1c7-a9dbfd9d5d2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C1E11D2C-29D2-41D9-8A64-32471D1B2F0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21037</TotalTime>
  <Words>1344</Words>
  <Application>Microsoft Office PowerPoint</Application>
  <PresentationFormat>Grand écran</PresentationFormat>
  <Paragraphs>221</Paragraphs>
  <Slides>18</Slides>
  <Notes>0</Notes>
  <HiddenSlides>0</HiddenSlides>
  <MMClips>0</MMClips>
  <ScaleCrop>false</ScaleCrop>
  <HeadingPairs>
    <vt:vector size="8" baseType="variant">
      <vt:variant>
        <vt:lpstr>Polices utilisées</vt:lpstr>
      </vt:variant>
      <vt:variant>
        <vt:i4>11</vt:i4>
      </vt:variant>
      <vt:variant>
        <vt:lpstr>Thème</vt:lpstr>
      </vt:variant>
      <vt:variant>
        <vt:i4>1</vt:i4>
      </vt:variant>
      <vt:variant>
        <vt:lpstr>Serveurs OLE incorporés</vt:lpstr>
      </vt:variant>
      <vt:variant>
        <vt:i4>1</vt:i4>
      </vt:variant>
      <vt:variant>
        <vt:lpstr>Titres des diapositives</vt:lpstr>
      </vt:variant>
      <vt:variant>
        <vt:i4>18</vt:i4>
      </vt:variant>
    </vt:vector>
  </HeadingPairs>
  <TitlesOfParts>
    <vt:vector size="31" baseType="lpstr">
      <vt:lpstr>Andalus</vt:lpstr>
      <vt:lpstr>Arial</vt:lpstr>
      <vt:lpstr>Arial Rounded MT Bold</vt:lpstr>
      <vt:lpstr>Bahnschrift Light</vt:lpstr>
      <vt:lpstr>Calibri</vt:lpstr>
      <vt:lpstr>Calibri Light</vt:lpstr>
      <vt:lpstr>Cascadia Code</vt:lpstr>
      <vt:lpstr>Ghotam light</vt:lpstr>
      <vt:lpstr>Klavika Light</vt:lpstr>
      <vt:lpstr>Times New Roman</vt:lpstr>
      <vt:lpstr>Wingdings</vt:lpstr>
      <vt:lpstr>Thème Office</vt:lpstr>
      <vt:lpstr>think-cell Slide</vt:lpstr>
      <vt:lpstr>REFORME DE L’ADMINISTRATION FISCALE</vt:lpstr>
      <vt:lpstr>Présentation PowerPoint</vt:lpstr>
      <vt:lpstr>Présentation PowerPoint</vt:lpstr>
      <vt:lpstr>Un programme national de la réforme a été entamé  </vt:lpstr>
      <vt:lpstr>Présentation PowerPoint</vt:lpstr>
      <vt:lpstr>Principaux axes de réforme de l’administration fiscale:</vt:lpstr>
      <vt:lpstr>La mobilisation des recettes fiscales et la lutte contre l’évasion fiscale et l’économie parallèle --------------------------------------------------------------------------------------------------------------------</vt:lpstr>
      <vt:lpstr>La mobilisation des recettes fiscales et la lutte contre l’évasion fiscale et l’économie parallèle --------------------------------------------------------------------------------------------------------------------</vt:lpstr>
      <vt:lpstr>La mobilisation des recettes fiscales et la lutte contre l’évasion fiscale et l’économie parallèle --------------------------------------------------------------------------------------------------------------------</vt:lpstr>
      <vt:lpstr>La mobilisation des recettes fiscales et la lutte contre l’évasion fiscale et l’économie parallèle --------------------------------------------------------------------------------------------------------------------</vt:lpstr>
      <vt:lpstr>La modernisation et la digitalisation de l’administration fiscale --------------------------------------------------------------------------------------------------------------------------------</vt:lpstr>
      <vt:lpstr>La modernisation et la digitalisation de l’administration fiscale --------------------------------------------------------------------------------------------------------------------------------</vt:lpstr>
      <vt:lpstr>Toutes les mesures précédemment énoncées peuvent aboutir à une amélioration des recettes fiscales</vt:lpstr>
      <vt:lpstr>Une évolution remarquable du rendement de l’administration fiscale</vt:lpstr>
      <vt:lpstr>Une économie des dépenses fiscales a été constatée suite à la suppression du régime suspensif pour les sociétés de commerce international et les entreprises de service</vt:lpstr>
      <vt:lpstr>Risques et Difficultés</vt:lpstr>
      <vt:lpstr>Recommandations</vt:lpstr>
      <vt:lpstr>Présentation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Présidence du Gouvernement tunisien</dc:creator>
  <cp:lastModifiedBy>HP</cp:lastModifiedBy>
  <cp:revision>338</cp:revision>
  <cp:lastPrinted>2023-11-15T07:50:37Z</cp:lastPrinted>
  <dcterms:created xsi:type="dcterms:W3CDTF">2022-06-21T08:32:28Z</dcterms:created>
  <dcterms:modified xsi:type="dcterms:W3CDTF">2023-11-16T16:24:56Z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0x0101007E920EF4F4B26E42A39424BF2D088550</vt:lpwstr>
  </property>
  <property fmtid="{D5CDD505-2E9C-101B-9397-08002B2CF9AE}" pid="3" name="MediaServiceImageTags">
    <vt:lpwstr/>
  </property>
</Properties>
</file>