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/>
    <p:restoredTop sz="94643"/>
  </p:normalViewPr>
  <p:slideViewPr>
    <p:cSldViewPr snapToGrid="0">
      <p:cViewPr varScale="1">
        <p:scale>
          <a:sx n="120" d="100"/>
          <a:sy n="120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5CD0-166E-4EE2-8091-D65CB2E8483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BACC8-9351-4C0D-A27B-C4F6ABC151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48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BACC8-9351-4C0D-A27B-C4F6ABC151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42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15768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4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Comptabilité Publique</a:t>
                      </a:r>
                      <a:r>
                        <a:rPr lang="fr-FR" sz="28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 et états financiers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Exhaustivité, disponibilité et fiabilité des données statistiques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artage d’expérience et bonnes pratiques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 domaine de la comptabilité matières</a:t>
            </a:r>
            <a:b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fr-FR" sz="32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Burkina Faso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Gislain William TOE, Directeur de la Comptabilité Matières (BFA)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509" y="480291"/>
            <a:ext cx="101415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de mise en Œuvre de la Comptabilité des Matières</a:t>
            </a:r>
          </a:p>
          <a:p>
            <a:pPr marL="514350" indent="-514350">
              <a:buFont typeface="+mj-lt"/>
              <a:buAutoNum type="romanUcPeriod"/>
            </a:pPr>
            <a:endParaRPr lang="fr-F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 mise en œuvre de la comptabilité matières au Burkina Faso</a:t>
            </a:r>
          </a:p>
          <a:p>
            <a:pPr marL="514350" indent="-514350">
              <a:buFont typeface="+mj-lt"/>
              <a:buAutoNum type="romanUcPeriod"/>
            </a:pPr>
            <a:endParaRPr lang="fr-FR" sz="3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Risques et Difficultés associées</a:t>
            </a:r>
          </a:p>
          <a:p>
            <a:endParaRPr lang="fr-FR" sz="3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Perspectives et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Contexte de mise en Œuvre de la Comptabilité des Matières</a:t>
            </a:r>
            <a:b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ML" alt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Méconnaissance du patrimoine non financier de l’Etat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ML" altLang="fr-FR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fr-ML" dirty="0">
                <a:solidFill>
                  <a:srgbClr val="002060"/>
                </a:solidFill>
                <a:latin typeface="Myriad Pro" charset="0"/>
              </a:rPr>
              <a:t>l’articulation entre la comptabilité des matières et la comptabilité générale n’était pas assez bien définie ;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fr-ML" altLang="fr-FR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fr-ML" dirty="0">
                <a:solidFill>
                  <a:srgbClr val="002060"/>
                </a:solidFill>
                <a:latin typeface="Myriad Pro" charset="0"/>
              </a:rPr>
              <a:t>les textes législatifs et réglementaires nationaux  étaient insuffisants, disparates, voire inexistants avec des outils non harmonisés dans le domaine;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fr-ML" sz="1000" dirty="0">
              <a:solidFill>
                <a:srgbClr val="002060"/>
              </a:solidFill>
              <a:latin typeface="Myriad Pro" charset="0"/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fr-ML" dirty="0">
                <a:solidFill>
                  <a:srgbClr val="002060"/>
                </a:solidFill>
                <a:latin typeface="Myriad Pro" charset="0"/>
              </a:rPr>
              <a:t>La mise en œuvre du cadre harmonisé des Finances publiques</a:t>
            </a:r>
            <a:r>
              <a:rPr lang="fr-ML" dirty="0">
                <a:solidFill>
                  <a:schemeClr val="accent1"/>
                </a:solidFill>
                <a:latin typeface="Myriad Pro" charset="0"/>
              </a:rPr>
              <a:t> avec l’adoption de la directive n° 03/2012/CM/UEMOA portant comptabilité des matières</a:t>
            </a:r>
            <a:r>
              <a:rPr lang="fr-ML" dirty="0">
                <a:solidFill>
                  <a:srgbClr val="002060"/>
                </a:solidFill>
                <a:latin typeface="Myriad Pro" charset="0"/>
              </a:rPr>
              <a:t> au sein de l’Union.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fr-FR" dirty="0">
              <a:solidFill>
                <a:srgbClr val="002060"/>
              </a:solidFill>
              <a:latin typeface="Myriad Pro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alt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Contexte de mise en Œuvre de la Comptabilité des Matières</a:t>
            </a:r>
            <a:b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fr-ML" dirty="0">
                <a:solidFill>
                  <a:srgbClr val="002060"/>
                </a:solidFill>
                <a:latin typeface="Myriad Pro" charset="0"/>
              </a:rPr>
              <a:t>L’objectif de la réforme est donc: </a:t>
            </a:r>
            <a:r>
              <a:rPr lang="fr-ML" i="1" dirty="0">
                <a:solidFill>
                  <a:srgbClr val="0070C0"/>
                </a:solidFill>
                <a:latin typeface="Myriad Pro" charset="0"/>
              </a:rPr>
              <a:t>La connaissance permanente de l’état du patrimoine non financier, le suivi et le contrôle des mouvements des matières.</a:t>
            </a:r>
          </a:p>
          <a:p>
            <a:pPr marL="0" indent="0" algn="just">
              <a:buNone/>
              <a:defRPr/>
            </a:pPr>
            <a:r>
              <a:rPr lang="fr-ML" dirty="0">
                <a:solidFill>
                  <a:srgbClr val="002060"/>
                </a:solidFill>
                <a:latin typeface="Myriad Pro" charset="0"/>
              </a:rPr>
              <a:t>Cette information, sincère, exacte, régulière, précise et exhaustive, doit aider le processus de prise de décision (améliorer les prévisions budgétaires, et les états financiers de la CG et, ainsi, contribuer à la maîtrise de la dépense publique et du train de vie de l’Etat).</a:t>
            </a:r>
            <a:endParaRPr lang="fr-FR" dirty="0">
              <a:solidFill>
                <a:srgbClr val="002060"/>
              </a:solidFill>
              <a:latin typeface="Myriad Pro" charset="0"/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fr-FR" dirty="0">
              <a:solidFill>
                <a:srgbClr val="002060"/>
              </a:solidFill>
              <a:latin typeface="Myriad Pro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alt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1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Etat de mise en œuvre de la comptabilité matières au Burkina Faso</a:t>
            </a:r>
            <a:br>
              <a:rPr lang="fr-FR" b="1" dirty="0">
                <a:solidFill>
                  <a:srgbClr val="003399"/>
                </a:solidFill>
                <a:latin typeface="Myriad Pro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Myriad Pro"/>
              </a:rPr>
              <a:t>Les principaux acquis</a:t>
            </a:r>
          </a:p>
          <a:p>
            <a:pPr algn="just"/>
            <a:r>
              <a:rPr lang="fr-FR" dirty="0">
                <a:latin typeface="Myriad Pro"/>
              </a:rPr>
              <a:t>Renforcement du cadre juridique en internalisant la directive et les textes d’application</a:t>
            </a:r>
          </a:p>
          <a:p>
            <a:pPr algn="just"/>
            <a:r>
              <a:rPr lang="fr-FR" dirty="0">
                <a:solidFill>
                  <a:srgbClr val="0070C0"/>
                </a:solidFill>
                <a:latin typeface="Myriad Pro"/>
              </a:rPr>
              <a:t>Nomination depuis 2018 des comptables matières (Principaux, secondaire, centralisateur)</a:t>
            </a:r>
          </a:p>
          <a:p>
            <a:pPr algn="just"/>
            <a:r>
              <a:rPr lang="fr-FR" dirty="0">
                <a:solidFill>
                  <a:srgbClr val="002060"/>
                </a:solidFill>
                <a:latin typeface="Myriad Pro"/>
                <a:cs typeface="Arial" panose="020B0604020202020204" pitchFamily="34" charset="0"/>
              </a:rPr>
              <a:t>Elaboration de guides spécifiques ( EPE, CT, PPDD, guides thématiques)</a:t>
            </a:r>
          </a:p>
          <a:p>
            <a:pPr algn="just"/>
            <a:r>
              <a:rPr lang="fr-FR" dirty="0">
                <a:solidFill>
                  <a:srgbClr val="002060"/>
                </a:solidFill>
                <a:latin typeface="Myriad Pro"/>
                <a:cs typeface="Arial" panose="020B0604020202020204" pitchFamily="34" charset="0"/>
              </a:rPr>
              <a:t>Un système d’information sur la comptabilité des matières;</a:t>
            </a:r>
          </a:p>
          <a:p>
            <a:pPr algn="just"/>
            <a:r>
              <a:rPr lang="fr-FR" dirty="0">
                <a:solidFill>
                  <a:srgbClr val="002060"/>
                </a:solidFill>
                <a:latin typeface="Myriad Pro"/>
                <a:cs typeface="Arial" panose="020B0604020202020204" pitchFamily="34" charset="0"/>
              </a:rPr>
              <a:t>Recensement des biens meubles, des immeubles et terrains</a:t>
            </a:r>
          </a:p>
          <a:p>
            <a:pPr algn="just"/>
            <a:endParaRPr lang="fr-FR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6410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Etat de mise en œuvre de la comptabilité matières au Burkina Faso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Valorisation de la bonne pratique et son impact sur la gestion des finances Publiques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des plans d’équipements contribuant a la sincérité budgétaire ( meilleure planification des acquisitions)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Responsabilisation des acteurs face au biens publics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à l’élaboration du bilan d’ouverture de l’Etat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à l’élaboration des états financiers et les statistiques des Finances Publiques ( TOFE)</a:t>
            </a:r>
          </a:p>
          <a:p>
            <a:pPr>
              <a:buFontTx/>
              <a:buChar char="-"/>
            </a:pP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Ces résultats possibles grâce à l’engagement des acteurs y compris les 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autorités nationales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. Aussi l’appui des partenaires techniques surtout la </a:t>
            </a:r>
            <a:r>
              <a:rPr lang="fr-FR" b="1" i="1" dirty="0">
                <a:solidFill>
                  <a:schemeClr val="accent2">
                    <a:lumMod val="75000"/>
                  </a:schemeClr>
                </a:solidFill>
              </a:rPr>
              <a:t>délégation de l’union européenne 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</a:rPr>
              <a:t>à travers le Programmes d’Appui à la Gestion Publique et aux Statistiques ( PAGPS 2018-2021)</a:t>
            </a:r>
            <a:endParaRPr lang="fr-FR" i="1" dirty="0">
              <a:solidFill>
                <a:schemeClr val="accent2">
                  <a:lumMod val="75000"/>
                </a:schemeClr>
              </a:solidFill>
              <a:latin typeface="Myriad Pro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5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3399"/>
                </a:solidFill>
                <a:latin typeface="Myriad Pro" pitchFamily="34" charset="0"/>
              </a:rPr>
              <a:t>III- Risques et Difficultés Associées</a:t>
            </a:r>
            <a:br>
              <a:rPr lang="fr-FR" b="1" dirty="0">
                <a:solidFill>
                  <a:srgbClr val="003399"/>
                </a:solidFill>
                <a:latin typeface="Myriad Pro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Réticence des acteurs, conduite du changement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portage de la réforme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synergie d’actions entre les acteurs ( comptables matières et comptables deniers…)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 technique des PTF ( Assistance Technique Court terme, séminaires nationaux et régionaux….)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Coût de la réforme et son financement de la réforme ( Budgets nationaux, PTF…)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8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3399"/>
                </a:solidFill>
                <a:latin typeface="Myriad Pro" pitchFamily="34" charset="0"/>
              </a:rPr>
              <a:t>IV- Perspectives et recommandations</a:t>
            </a:r>
            <a:br>
              <a:rPr lang="fr-FR" b="1" dirty="0">
                <a:solidFill>
                  <a:srgbClr val="003399"/>
                </a:solidFill>
                <a:latin typeface="Myriad Pro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Mettre en œuvre le plan de renforcement des capacités ( formations des acteurs en continue et initiale)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Renforcer le système d’information ( prise en compte dans le système de gestion des finances Publiques SI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Nafolo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cours d’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elaboration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Renforcer l’articulation entre Comptabilité matières et Comptabilité Générale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Déployer le système dans toutes les sphères de l’administration et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recensencer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tous les biens de l’Etat.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6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3399"/>
                </a:solidFill>
                <a:latin typeface="Myriad Pro" pitchFamily="34" charset="0"/>
              </a:rPr>
              <a:t>IV- Perspectives et recommandations</a:t>
            </a:r>
            <a:br>
              <a:rPr lang="fr-FR" b="1" dirty="0">
                <a:solidFill>
                  <a:srgbClr val="003399"/>
                </a:solidFill>
                <a:latin typeface="Myriad Pro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>
                <a:solidFill>
                  <a:srgbClr val="002060"/>
                </a:solidFill>
                <a:latin typeface="Myriad Pro"/>
                <a:cs typeface="Arial" panose="020B0604020202020204" pitchFamily="34" charset="0"/>
              </a:rPr>
              <a:t>Pour réussir la mise en œuvre de la comptabilité matières, il est nécessaire d’élaborer une stratégie basée sur les axes d’intervention suivants</a:t>
            </a:r>
          </a:p>
          <a:p>
            <a:pPr marL="285750" lvl="0" indent="-285750" algn="just">
              <a:buFontTx/>
              <a:buChar char="-"/>
            </a:pPr>
            <a:r>
              <a:rPr lang="fr-FR" sz="3000" b="1" u="sng" dirty="0">
                <a:solidFill>
                  <a:schemeClr val="accent2">
                    <a:lumMod val="75000"/>
                  </a:schemeClr>
                </a:solidFill>
                <a:latin typeface="Myriad Pro"/>
                <a:cs typeface="Arial" panose="020B0604020202020204" pitchFamily="34" charset="0"/>
              </a:rPr>
              <a:t>Axe 1</a:t>
            </a:r>
            <a:r>
              <a:rPr lang="fr-FR" sz="3000" dirty="0">
                <a:solidFill>
                  <a:srgbClr val="002060"/>
                </a:solidFill>
                <a:latin typeface="Myriad Pro"/>
                <a:cs typeface="Arial" panose="020B0604020202020204" pitchFamily="34" charset="0"/>
              </a:rPr>
              <a:t>: Renforcement du cadre juridique et organisationnel ( textes d’applications de la Directives, nomination des Comptables matières…)</a:t>
            </a:r>
          </a:p>
          <a:p>
            <a:pPr marL="285750" lvl="0" indent="-285750" algn="just">
              <a:buFontTx/>
              <a:buChar char="-"/>
            </a:pPr>
            <a:r>
              <a:rPr lang="fr-FR" sz="3000" b="1" u="sng" dirty="0">
                <a:solidFill>
                  <a:schemeClr val="accent2">
                    <a:lumMod val="75000"/>
                  </a:schemeClr>
                </a:solidFill>
                <a:latin typeface="Myriad Pro"/>
                <a:cs typeface="Arial" panose="020B0604020202020204" pitchFamily="34" charset="0"/>
              </a:rPr>
              <a:t>Axe 2</a:t>
            </a:r>
            <a:r>
              <a:rPr lang="fr-FR" sz="3000" dirty="0">
                <a:solidFill>
                  <a:srgbClr val="002060"/>
                </a:solidFill>
                <a:latin typeface="Myriad Pro"/>
                <a:cs typeface="Arial" panose="020B0604020202020204" pitchFamily="34" charset="0"/>
              </a:rPr>
              <a:t> : Elaboration des outils ( guides, manuels, système d’information…)</a:t>
            </a:r>
          </a:p>
          <a:p>
            <a:pPr marL="285750" lvl="0" indent="-285750" algn="just">
              <a:buFontTx/>
              <a:buChar char="-"/>
            </a:pPr>
            <a:r>
              <a:rPr lang="fr-FR" sz="3000" b="1" u="sng" dirty="0">
                <a:solidFill>
                  <a:schemeClr val="accent2">
                    <a:lumMod val="75000"/>
                  </a:schemeClr>
                </a:solidFill>
                <a:latin typeface="Myriad Pro"/>
                <a:cs typeface="Arial" panose="020B0604020202020204" pitchFamily="34" charset="0"/>
              </a:rPr>
              <a:t>Axe 3</a:t>
            </a:r>
            <a:r>
              <a:rPr lang="fr-FR" sz="3000" dirty="0">
                <a:solidFill>
                  <a:srgbClr val="002060"/>
                </a:solidFill>
                <a:latin typeface="Myriad Pro"/>
                <a:cs typeface="Arial" panose="020B0604020202020204" pitchFamily="34" charset="0"/>
              </a:rPr>
              <a:t>: Renforcement des Capacités ( formations, sensibilisations…)</a:t>
            </a:r>
          </a:p>
          <a:p>
            <a:pPr marL="285750" lvl="0" indent="-285750" algn="just">
              <a:buFontTx/>
              <a:buChar char="-"/>
            </a:pPr>
            <a:r>
              <a:rPr lang="fr-FR" sz="3000" b="1" u="sng" dirty="0">
                <a:solidFill>
                  <a:schemeClr val="accent2">
                    <a:lumMod val="75000"/>
                  </a:schemeClr>
                </a:solidFill>
                <a:latin typeface="Myriad Pro"/>
                <a:cs typeface="Arial" panose="020B0604020202020204" pitchFamily="34" charset="0"/>
              </a:rPr>
              <a:t>Axe 4:</a:t>
            </a:r>
            <a:r>
              <a:rPr lang="fr-FR" sz="3000" dirty="0">
                <a:solidFill>
                  <a:srgbClr val="002060"/>
                </a:solidFill>
                <a:latin typeface="Myriad Pro"/>
                <a:cs typeface="Arial" panose="020B0604020202020204" pitchFamily="34" charset="0"/>
              </a:rPr>
              <a:t> Recensement et Valorisation du patrimoine non financier ( système d’amortissement, méthodes d’évaluation, seuil de patrimonialisation, articulation entre comptabilité matières et comptabilité générale</a:t>
            </a:r>
          </a:p>
          <a:p>
            <a:pPr algn="just"/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91418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683</Words>
  <Application>Microsoft Macintosh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I- Contexte de mise en Œuvre de la Comptabilité des Matières </vt:lpstr>
      <vt:lpstr>I- Contexte de mise en Œuvre de la Comptabilité des Matières </vt:lpstr>
      <vt:lpstr>II- Etat de mise en œuvre de la comptabilité matières au Burkina Faso </vt:lpstr>
      <vt:lpstr>II- Etat de mise en œuvre de la comptabilité matières au Burkina Faso</vt:lpstr>
      <vt:lpstr>III- Risques et Difficultés Associées </vt:lpstr>
      <vt:lpstr>IV- Perspectives et recommandations </vt:lpstr>
      <vt:lpstr>IV- Perspectives et recommandations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Jerome Dendura</cp:lastModifiedBy>
  <cp:revision>26</cp:revision>
  <dcterms:created xsi:type="dcterms:W3CDTF">2023-11-05T21:43:48Z</dcterms:created>
  <dcterms:modified xsi:type="dcterms:W3CDTF">2023-11-14T12:02:50Z</dcterms:modified>
</cp:coreProperties>
</file>