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33"/>
  </p:notesMasterIdLst>
  <p:sldIdLst>
    <p:sldId id="258" r:id="rId4"/>
    <p:sldId id="259" r:id="rId5"/>
    <p:sldId id="288" r:id="rId6"/>
    <p:sldId id="257" r:id="rId7"/>
    <p:sldId id="292" r:id="rId8"/>
    <p:sldId id="664" r:id="rId9"/>
    <p:sldId id="666" r:id="rId10"/>
    <p:sldId id="671" r:id="rId11"/>
    <p:sldId id="672" r:id="rId12"/>
    <p:sldId id="661" r:id="rId13"/>
    <p:sldId id="670" r:id="rId14"/>
    <p:sldId id="673" r:id="rId15"/>
    <p:sldId id="674" r:id="rId16"/>
    <p:sldId id="675" r:id="rId17"/>
    <p:sldId id="667" r:id="rId18"/>
    <p:sldId id="663" r:id="rId19"/>
    <p:sldId id="676" r:id="rId20"/>
    <p:sldId id="677" r:id="rId21"/>
    <p:sldId id="668" r:id="rId22"/>
    <p:sldId id="678" r:id="rId23"/>
    <p:sldId id="669" r:id="rId24"/>
    <p:sldId id="681" r:id="rId25"/>
    <p:sldId id="682" r:id="rId26"/>
    <p:sldId id="683" r:id="rId27"/>
    <p:sldId id="685" r:id="rId28"/>
    <p:sldId id="684" r:id="rId29"/>
    <p:sldId id="686" r:id="rId30"/>
    <p:sldId id="687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1547F-FFA8-4567-A723-30BAA28E2E51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51B8-91BB-414A-B4DE-7332F4817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4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8D90F-A654-4E5B-A680-1EBC46B12C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5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unique feature of the Academy is the development of a cohort of Public Servants that will be trained in the entire PFM cycle and ecosystem over a period of a target period. Following their successful completion of the program, they will be certified as experts and become a core faculty member of the Academy.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43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unique feature of the Academy is the development of a cohort of Public Servants that will be trained in the entire PFM cycle and ecosystem over a period of a target period. Following their successful completion of the program, they will be certified as experts and become a core faculty member of the Academy.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5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unique feature of the Academy is the development of a cohort of Public Servants that will be trained in the entire PFM cycle and ecosystem over a period of a target period. Following their successful completion of the program, they will be certified as experts and become a core faculty member of the Academy.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77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unique feature of the Academy is the development of a cohort of Public Servants that will be trained in the entire PFM cycle and ecosystem over a period of a target period. Following their successful completion of the program, they will be certified as experts and become a core faculty member of the Academy.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9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unique feature of the Academy is the development of a cohort of Public Servants that will be trained in the entire PFM cycle and ecosystem over a period of a target period. Following their successful completion of the program, they will be certified as experts and become a core faculty member of the Academy.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5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9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7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6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3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9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unique feature of the Academy is the development of a cohort of Public Servants that will be trained in the entire PFM cycle and ecosystem over a period of a target period. Following their successful completion of the program, they will be certified as experts and become a core faculty member of the Academy.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unique feature of the Academy is the development of a cohort of Public Servants that will be trained in the entire PFM cycle and ecosystem over a period of a target period. Following their successful completion of the program, they will be certified as experts and become a core faculty member of the Academy.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9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unique feature of the Academy is the development of a cohort of Public Servants that will be trained in the entire PFM cycle and ecosystem over a period of a target period. Following their successful completion of the program, they will be certified as experts and become a core faculty member of the Academy.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51B8-91BB-414A-B4DE-7332F481728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5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EFF8-AFD3-4C36-BB68-C1E412F4F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8299A-2A2F-43A6-BF60-1A57ED308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10C1C-DCD5-4670-9749-72924A5C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079DB-6CBA-4765-878E-82C4486E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3FB8-58B7-45E1-8803-0D616A81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6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CACF7-E409-442D-BA76-46630F2B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5D467-3DB9-41F9-A419-562D713AE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78D15-2E29-4B0A-8619-4E9D0DDC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9A73-225C-4E7D-B64D-81CEDB69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DD6F8-F5C8-4FF0-B29A-2A7C9371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5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2F756-04F7-4145-A65B-506A7E8F1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FEEED-1882-4B4B-9062-AC13B1CE3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DFD8-4DF9-4D30-8FDD-407F1A93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6F590-3118-4580-9754-9EC2040B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C8161-7EBD-43E5-B5E5-ECECE0E6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1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170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773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611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033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9321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1231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914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639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BFBA-AB3C-4594-A83A-9DA9E18C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6DEA-3544-4B84-8D72-583802731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72900-BEAF-4A1A-825D-B5735336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E83DC-8953-4151-AF34-F2D179F5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DB74-A658-40D1-BCD2-BB251D79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035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585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10578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889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167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90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36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78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1709740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7" y="4902490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88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9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227811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365127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8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21DA-B84E-4402-B445-BB27143E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59A16-B2C3-4AF3-AC4F-B72B64A92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DC215-0096-4B6B-AAC7-1C9463C8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CDE9E-3A42-4ABA-871D-6F330BD4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5786-B3ED-46EB-9E92-3F09CE1D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9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4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9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5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5"/>
            <a:ext cx="3687299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9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0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12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3" y="827315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827315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277B-73D8-4482-A2A3-4D737C2E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643D3-27F3-4FE5-B91A-E296F8BC6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CAEC0-4FEB-431C-9E13-95708759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08CF9-13AE-465A-8271-0FCB2489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A138D-B5F5-4254-9296-B6BBCA1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2E946-EFF8-43AA-AD66-04B7487C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3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FCD6-4E33-450B-B0EA-34B97B51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0118F-9A1D-4099-9C6F-C8C9EF84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FDA9F-B29F-448D-8D6F-095FC79E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20271-6C85-45A7-AF96-DD0D2B563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6596E-14F4-45A0-B1CA-C55E2084A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16BE5-5823-4407-B859-CD91AA8E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FCACC-C8A5-458D-B6B2-604E3986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26D81-AF57-4763-96BA-F92DD3AD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6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3183-5B82-4816-BB44-B0F5FFD7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7077A-070F-4FCC-8A82-FE369633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4771C-F1F1-4FB6-9907-D969E6C6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DFCE2-8F5E-4166-9D40-00900038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4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59F90-E47C-44C0-B6D6-793EEBD8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B9069-B35E-4F18-9A8A-E6B7770E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9EE10-92DF-4F0E-B0D9-8927085E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BB1F-1CEF-412F-B993-F3AC1C83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C398-8475-4068-B20B-DDECCA0EA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7B7D4-3131-4BAB-872D-52EE48B2D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56988-E1F1-4B2F-8013-8798AF2F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8E6D6-3E50-4488-BD94-A6F6B20C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B1788-A6B0-4F0F-AAEC-AB907721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3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553E-CDEF-480B-AD88-AC95D625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00D95-639E-4641-8F5A-A5AE58B6C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F3746-90F8-46EE-8CB2-CC4FF796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6A86-629B-4EEA-B42D-AC668DB5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21CF7-6CDB-4A8A-B1B1-6BB0B145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2B952-1CFB-4B81-9B5A-B2D7A4B6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E9773-3237-4B9C-A4D2-387B4FBA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A8079-45AD-41D7-9611-7BF867686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684B6-3040-42C4-A686-DA420C31D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FD01-2A7A-4CE6-AB8A-1ACE1B13561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65626-7984-4621-984B-4B7D3E30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51CC-D706-4DB8-B285-F62456450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D328-E10B-4AF2-9343-531366CD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BD0B-558C-48DF-889C-9957C1DB84DF}" type="datetimeFigureOut">
              <a:rPr lang="en-SG" smtClean="0"/>
              <a:t>23/11/23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6591-17AA-4E3E-9023-634EB9595B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913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3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2" y="6356352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11/23/23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6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6" y="6356352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377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13" indent="0" algn="l" defTabSz="914377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" indent="-228594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0" algn="l" defTabSz="914377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39" indent="-228594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5" Type="http://schemas.openxmlformats.org/officeDocument/2006/relationships/hyperlink" Target="mailto:e.ogunleye@afdb.org" TargetMode="External"/><Relationship Id="rId4" Type="http://schemas.openxmlformats.org/officeDocument/2006/relationships/hyperlink" Target="mailto:adi@afdb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23E70E7-9DB6-4CBB-8E5C-3FE29B5DFF7E}"/>
              </a:ext>
            </a:extLst>
          </p:cNvPr>
          <p:cNvGrpSpPr/>
          <p:nvPr/>
        </p:nvGrpSpPr>
        <p:grpSpPr>
          <a:xfrm>
            <a:off x="340128" y="-28671"/>
            <a:ext cx="14664614" cy="6889504"/>
            <a:chOff x="340128" y="-28671"/>
            <a:chExt cx="14664614" cy="6889504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22CF6054-7FFA-4D41-A0BF-220604BDC278}"/>
                </a:ext>
              </a:extLst>
            </p:cNvPr>
            <p:cNvSpPr/>
            <p:nvPr/>
          </p:nvSpPr>
          <p:spPr>
            <a:xfrm>
              <a:off x="7098128" y="2222468"/>
              <a:ext cx="2573003" cy="762594"/>
            </a:xfrm>
            <a:prstGeom prst="parallelogram">
              <a:avLst>
                <a:gd name="adj" fmla="val 6250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B3E1E8A6-F1FD-4339-B4A5-50C6881648B5}"/>
                </a:ext>
              </a:extLst>
            </p:cNvPr>
            <p:cNvSpPr/>
            <p:nvPr/>
          </p:nvSpPr>
          <p:spPr>
            <a:xfrm>
              <a:off x="7147823" y="3019814"/>
              <a:ext cx="4629649" cy="3841019"/>
            </a:xfrm>
            <a:prstGeom prst="parallelogram">
              <a:avLst>
                <a:gd name="adj" fmla="val 60129"/>
              </a:avLst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D4D75910-198E-4237-AB92-21B667EDA3CF}"/>
                </a:ext>
              </a:extLst>
            </p:cNvPr>
            <p:cNvSpPr/>
            <p:nvPr/>
          </p:nvSpPr>
          <p:spPr>
            <a:xfrm>
              <a:off x="9553510" y="-28671"/>
              <a:ext cx="4108702" cy="2967596"/>
            </a:xfrm>
            <a:prstGeom prst="parallelogram">
              <a:avLst>
                <a:gd name="adj" fmla="val 6250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C48DE498-5B5E-4F4A-812A-65AB791F25A4}"/>
                </a:ext>
              </a:extLst>
            </p:cNvPr>
            <p:cNvSpPr/>
            <p:nvPr/>
          </p:nvSpPr>
          <p:spPr>
            <a:xfrm>
              <a:off x="9801950" y="2946670"/>
              <a:ext cx="5202792" cy="3908949"/>
            </a:xfrm>
            <a:prstGeom prst="parallelogram">
              <a:avLst>
                <a:gd name="adj" fmla="val 61565"/>
              </a:avLst>
            </a:prstGeom>
            <a:solidFill>
              <a:srgbClr val="F2F2F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C664B207-7EAE-4A68-88D5-943FC1B91C9C}"/>
                </a:ext>
              </a:extLst>
            </p:cNvPr>
            <p:cNvSpPr/>
            <p:nvPr/>
          </p:nvSpPr>
          <p:spPr>
            <a:xfrm>
              <a:off x="7653130" y="-23457"/>
              <a:ext cx="3449375" cy="2123658"/>
            </a:xfrm>
            <a:prstGeom prst="parallelogram">
              <a:avLst>
                <a:gd name="adj" fmla="val 61418"/>
              </a:avLst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F53B6A-44E5-4CCA-9A0F-56C1565FD158}"/>
                </a:ext>
              </a:extLst>
            </p:cNvPr>
            <p:cNvGrpSpPr/>
            <p:nvPr/>
          </p:nvGrpSpPr>
          <p:grpSpPr>
            <a:xfrm>
              <a:off x="340128" y="2305361"/>
              <a:ext cx="8700653" cy="1876675"/>
              <a:chOff x="340128" y="2305361"/>
              <a:chExt cx="8700653" cy="1876675"/>
            </a:xfrm>
          </p:grpSpPr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01ECDD65-2B35-46C2-9EE6-A1FC0E280A3C}"/>
                  </a:ext>
                </a:extLst>
              </p:cNvPr>
              <p:cNvSpPr/>
              <p:nvPr/>
            </p:nvSpPr>
            <p:spPr>
              <a:xfrm>
                <a:off x="701453" y="2315076"/>
                <a:ext cx="8339328" cy="1866960"/>
              </a:xfrm>
              <a:prstGeom prst="parallelogram">
                <a:avLst>
                  <a:gd name="adj" fmla="val 5593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cs"/>
                </a:endParaRPr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959179AF-4473-4263-BEDD-43D4E497606D}"/>
                  </a:ext>
                </a:extLst>
              </p:cNvPr>
              <p:cNvSpPr/>
              <p:nvPr/>
            </p:nvSpPr>
            <p:spPr>
              <a:xfrm>
                <a:off x="340128" y="2305361"/>
                <a:ext cx="2380316" cy="1866960"/>
              </a:xfrm>
              <a:prstGeom prst="parallelogram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63B1F2-E5DE-4420-B302-C89004403DCD}"/>
                </a:ext>
              </a:extLst>
            </p:cNvPr>
            <p:cNvSpPr/>
            <p:nvPr/>
          </p:nvSpPr>
          <p:spPr>
            <a:xfrm>
              <a:off x="546690" y="2509013"/>
              <a:ext cx="800816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THE PUBLIC FINANCE MANAGEMENT ACADEMY FOR AFRICA (PFMA)</a:t>
              </a:r>
              <a:r>
                <a:rPr lang="en-GB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– 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INNOVATIVE APPROACH TO SUSTAINABLE CAPACITY DEVELOPMENT IN AFRICA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0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000" dirty="0">
                <a:solidFill>
                  <a:prstClr val="white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000" dirty="0">
                <a:solidFill>
                  <a:prstClr val="white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1">
            <a:extLst>
              <a:ext uri="{FF2B5EF4-FFF2-40B4-BE49-F238E27FC236}">
                <a16:creationId xmlns:a16="http://schemas.microsoft.com/office/drawing/2014/main" id="{49B29060-89C1-FF38-3467-EBBDCD23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" y="76301"/>
            <a:ext cx="3438535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75FE88-7B26-7F26-14D0-B7E96F86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4" y="10809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9FE6A-58B1-CE14-F415-71D542DFA722}"/>
              </a:ext>
            </a:extLst>
          </p:cNvPr>
          <p:cNvSpPr txBox="1"/>
          <p:nvPr/>
        </p:nvSpPr>
        <p:spPr>
          <a:xfrm>
            <a:off x="-1352751" y="4393312"/>
            <a:ext cx="10322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Eric K. Ogunleye, Ph.D. </a:t>
            </a:r>
          </a:p>
          <a:p>
            <a:pPr algn="ctr"/>
            <a:r>
              <a:rPr lang="en-US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OIC Director, African Development Institute </a:t>
            </a:r>
          </a:p>
          <a:p>
            <a:pPr algn="ctr"/>
            <a:r>
              <a:rPr lang="en-US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African Development Bank Group </a:t>
            </a:r>
          </a:p>
        </p:txBody>
      </p:sp>
      <p:sp>
        <p:nvSpPr>
          <p:cNvPr id="11" name="ZoneTexte 11">
            <a:extLst>
              <a:ext uri="{FF2B5EF4-FFF2-40B4-BE49-F238E27FC236}">
                <a16:creationId xmlns:a16="http://schemas.microsoft.com/office/drawing/2014/main" id="{CFA64C53-B246-504A-0309-12B56FF49454}"/>
              </a:ext>
            </a:extLst>
          </p:cNvPr>
          <p:cNvSpPr txBox="1"/>
          <p:nvPr/>
        </p:nvSpPr>
        <p:spPr>
          <a:xfrm>
            <a:off x="1487893" y="6087105"/>
            <a:ext cx="3994547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23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November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2023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Abidjan</a:t>
            </a:r>
          </a:p>
        </p:txBody>
      </p:sp>
    </p:spTree>
    <p:extLst>
      <p:ext uri="{BB962C8B-B14F-4D97-AF65-F5344CB8AC3E}">
        <p14:creationId xmlns:p14="http://schemas.microsoft.com/office/powerpoint/2010/main" val="402500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47462" y="239573"/>
            <a:ext cx="527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DESCRIPTION OF THE PFMA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549560" y="735170"/>
            <a:ext cx="10284432" cy="5327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 and hub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PFM </a:t>
            </a: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capacity development 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Africa</a:t>
            </a:r>
            <a:endParaRPr lang="en-US" sz="3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institution</a:t>
            </a:r>
            <a:endParaRPr lang="fr-FR" sz="3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 that functions as a </a:t>
            </a:r>
            <a:r>
              <a:rPr lang="en-US" sz="32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certified experts and practitioners</a:t>
            </a:r>
            <a:endParaRPr lang="fr-FR" sz="3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PFM aggregator of open access knowledge repository</a:t>
            </a:r>
            <a:endParaRPr lang="fr-FR" sz="3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 time interactive collaborative environment</a:t>
            </a:r>
            <a:endParaRPr lang="fr-FR" sz="3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taff</a:t>
            </a:r>
            <a:r>
              <a:rPr lang="en-US" sz="32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exchange program</a:t>
            </a:r>
            <a:endParaRPr lang="fr-FR" sz="3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1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9" y="1700909"/>
            <a:ext cx="3313368" cy="5210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Strategic Pillars of the PFMA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8EE6C3DF-F43E-C91D-2D52-D7EF36956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63FEA-C4DA-F133-E730-77A97538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9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47462" y="239573"/>
            <a:ext cx="648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STRATEGIC PILLARS OF THE PFMA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482885" y="1106633"/>
            <a:ext cx="10284432" cy="532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Domestic revenue mobilization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Macro-fiscal modelling and forecasting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Budgeting and expenditure planning and management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Debt reporting, management, and sustainability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Public-private partnerships in public financial management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Accountability, transparency and curbing corruption and illicit financial flows</a:t>
            </a:r>
          </a:p>
        </p:txBody>
      </p:sp>
    </p:spTree>
    <p:extLst>
      <p:ext uri="{BB962C8B-B14F-4D97-AF65-F5344CB8AC3E}">
        <p14:creationId xmlns:p14="http://schemas.microsoft.com/office/powerpoint/2010/main" val="3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9" y="1700909"/>
            <a:ext cx="3313368" cy="5210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Cross-cutting activities of the PFMA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7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7326A17F-6B94-2838-0E05-03069A49A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36BE2-64B1-3669-C828-6C7CCAD4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64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47462" y="239573"/>
            <a:ext cx="754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CROSS-CUTTING ACTIVITIES OF THE PFMA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482885" y="1106633"/>
            <a:ext cx="10284432" cy="5635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 governance reforms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 and 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process reforms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Digitization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capital formation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Tailored capacity development across the PFM cycle</a:t>
            </a:r>
          </a:p>
        </p:txBody>
      </p:sp>
    </p:spTree>
    <p:extLst>
      <p:ext uri="{BB962C8B-B14F-4D97-AF65-F5344CB8AC3E}">
        <p14:creationId xmlns:p14="http://schemas.microsoft.com/office/powerpoint/2010/main" val="308194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3313368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Method of Delivery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CB4B8E5D-B2B4-F9CF-F0B0-3C4532C52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630402-E6F4-BD15-4BE6-890208EE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0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80514" y="295638"/>
            <a:ext cx="527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METHOD OF DELIVERY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482885" y="836455"/>
            <a:ext cx="10284432" cy="612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Completely virtual, using the Bank’s VCDA</a:t>
            </a:r>
            <a:endParaRPr lang="fr-F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Platform hosts multiple repositories of experts and anchor institutions on specialized thematic areas</a:t>
            </a:r>
            <a:endParaRPr lang="fr-F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PLUs comprises consortium of institutions and certified experts</a:t>
            </a:r>
            <a:endParaRPr lang="fr-F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cohorts </a:t>
            </a:r>
            <a:r>
              <a:rPr lang="en-US" sz="2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PFDM practitioners in the entire PFM cycle over 18 months</a:t>
            </a:r>
            <a:endParaRPr lang="fr-F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Partner with MOOCs to develop online Interactive E-Learning PFM Platform</a:t>
            </a:r>
            <a:endParaRPr lang="fr-F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Pre-training questionnaire and post training assessments</a:t>
            </a:r>
            <a:endParaRPr lang="fr-F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Clear condition for certificates award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products</a:t>
            </a:r>
            <a:endParaRPr lang="fr-F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3313368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Value Add of the PFMA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AB9CA7F7-D3E6-6600-59CC-5426C659B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AEA649-F799-B461-4AC1-707DD4DC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3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80514" y="295638"/>
            <a:ext cx="527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VALUE ADD OF THE PFMA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482885" y="1236505"/>
            <a:ext cx="10284432" cy="4834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Selectivity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Additionality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Customization and Ownership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3313368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Expected Outcomes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5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DB4F4D76-5FDE-6062-3929-E16F72D2E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4FFD0-1C05-A0B2-2B31-B45E0A7F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3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595BF6-9404-4128-89C1-A13E839B20CC}"/>
              </a:ext>
            </a:extLst>
          </p:cNvPr>
          <p:cNvSpPr/>
          <p:nvPr/>
        </p:nvSpPr>
        <p:spPr>
          <a:xfrm>
            <a:off x="582930" y="5655074"/>
            <a:ext cx="463144" cy="4814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D3818E-2E26-48C0-88E5-32CA6087E5A2}"/>
              </a:ext>
            </a:extLst>
          </p:cNvPr>
          <p:cNvSpPr/>
          <p:nvPr/>
        </p:nvSpPr>
        <p:spPr>
          <a:xfrm>
            <a:off x="595904" y="570440"/>
            <a:ext cx="437766" cy="345021"/>
          </a:xfrm>
          <a:prstGeom prst="rect">
            <a:avLst/>
          </a:prstGeom>
          <a:solidFill>
            <a:srgbClr val="763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563341" y="0"/>
            <a:ext cx="527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F3F65-1091-5A42-8AC4-B2DC348ABACA}"/>
              </a:ext>
            </a:extLst>
          </p:cNvPr>
          <p:cNvSpPr txBox="1"/>
          <p:nvPr/>
        </p:nvSpPr>
        <p:spPr>
          <a:xfrm>
            <a:off x="1161969" y="526471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rgbClr val="763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DDD05B-EC84-087F-7695-56D867D7FE1D}"/>
              </a:ext>
            </a:extLst>
          </p:cNvPr>
          <p:cNvSpPr/>
          <p:nvPr/>
        </p:nvSpPr>
        <p:spPr>
          <a:xfrm>
            <a:off x="590170" y="5035034"/>
            <a:ext cx="450740" cy="47105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3877C3-961C-F207-DDF8-194759AFA4BA}"/>
              </a:ext>
            </a:extLst>
          </p:cNvPr>
          <p:cNvSpPr/>
          <p:nvPr/>
        </p:nvSpPr>
        <p:spPr>
          <a:xfrm>
            <a:off x="603144" y="1011076"/>
            <a:ext cx="437766" cy="345021"/>
          </a:xfrm>
          <a:prstGeom prst="rect">
            <a:avLst/>
          </a:prstGeom>
          <a:solidFill>
            <a:srgbClr val="763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969686-A9A6-C81B-AD2F-B4A8653531BC}"/>
              </a:ext>
            </a:extLst>
          </p:cNvPr>
          <p:cNvSpPr txBox="1"/>
          <p:nvPr/>
        </p:nvSpPr>
        <p:spPr>
          <a:xfrm>
            <a:off x="1161969" y="966920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rgbClr val="763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FRAMEWORK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EC39DB-3FDF-216D-51DB-427F733B3F02}"/>
              </a:ext>
            </a:extLst>
          </p:cNvPr>
          <p:cNvSpPr/>
          <p:nvPr/>
        </p:nvSpPr>
        <p:spPr>
          <a:xfrm>
            <a:off x="603144" y="1425835"/>
            <a:ext cx="437766" cy="345021"/>
          </a:xfrm>
          <a:prstGeom prst="rect">
            <a:avLst/>
          </a:prstGeom>
          <a:solidFill>
            <a:srgbClr val="763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1EAD52-8716-76D7-FF89-1C24F2112378}"/>
              </a:ext>
            </a:extLst>
          </p:cNvPr>
          <p:cNvSpPr/>
          <p:nvPr/>
        </p:nvSpPr>
        <p:spPr>
          <a:xfrm>
            <a:off x="603144" y="1866436"/>
            <a:ext cx="437766" cy="345021"/>
          </a:xfrm>
          <a:prstGeom prst="rect">
            <a:avLst/>
          </a:prstGeom>
          <a:solidFill>
            <a:srgbClr val="763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3A3B86-0456-ADF6-43D7-B0CDEB06EBF3}"/>
              </a:ext>
            </a:extLst>
          </p:cNvPr>
          <p:cNvSpPr/>
          <p:nvPr/>
        </p:nvSpPr>
        <p:spPr>
          <a:xfrm>
            <a:off x="595904" y="2285950"/>
            <a:ext cx="437766" cy="345021"/>
          </a:xfrm>
          <a:prstGeom prst="rect">
            <a:avLst/>
          </a:prstGeom>
          <a:solidFill>
            <a:srgbClr val="763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E2D906-4808-207E-F7FD-6AD2068E7210}"/>
              </a:ext>
            </a:extLst>
          </p:cNvPr>
          <p:cNvSpPr/>
          <p:nvPr/>
        </p:nvSpPr>
        <p:spPr>
          <a:xfrm>
            <a:off x="603144" y="2730252"/>
            <a:ext cx="437766" cy="345021"/>
          </a:xfrm>
          <a:prstGeom prst="rect">
            <a:avLst/>
          </a:prstGeom>
          <a:solidFill>
            <a:srgbClr val="763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60572D-1FED-92D2-0B80-53D36897B736}"/>
              </a:ext>
            </a:extLst>
          </p:cNvPr>
          <p:cNvSpPr/>
          <p:nvPr/>
        </p:nvSpPr>
        <p:spPr>
          <a:xfrm>
            <a:off x="582930" y="3191664"/>
            <a:ext cx="437766" cy="345021"/>
          </a:xfrm>
          <a:prstGeom prst="rect">
            <a:avLst/>
          </a:prstGeom>
          <a:solidFill>
            <a:srgbClr val="763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B0DC19-F46A-8022-FE4D-EB7838027C44}"/>
              </a:ext>
            </a:extLst>
          </p:cNvPr>
          <p:cNvSpPr/>
          <p:nvPr/>
        </p:nvSpPr>
        <p:spPr>
          <a:xfrm>
            <a:off x="582930" y="3632300"/>
            <a:ext cx="437766" cy="345021"/>
          </a:xfrm>
          <a:prstGeom prst="rect">
            <a:avLst/>
          </a:prstGeom>
          <a:solidFill>
            <a:srgbClr val="763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8AAB39E-2650-BB3D-471A-4E880ACA58F0}"/>
              </a:ext>
            </a:extLst>
          </p:cNvPr>
          <p:cNvSpPr/>
          <p:nvPr/>
        </p:nvSpPr>
        <p:spPr>
          <a:xfrm>
            <a:off x="582930" y="4116796"/>
            <a:ext cx="437766" cy="345021"/>
          </a:xfrm>
          <a:prstGeom prst="rect">
            <a:avLst/>
          </a:prstGeom>
          <a:solidFill>
            <a:srgbClr val="763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EC11D7A-AC30-477D-3521-E51B1C462276}"/>
              </a:ext>
            </a:extLst>
          </p:cNvPr>
          <p:cNvSpPr/>
          <p:nvPr/>
        </p:nvSpPr>
        <p:spPr>
          <a:xfrm>
            <a:off x="582930" y="6285513"/>
            <a:ext cx="450740" cy="47105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95CB1D-6730-98D1-60B5-3C409DE9C70C}"/>
              </a:ext>
            </a:extLst>
          </p:cNvPr>
          <p:cNvSpPr txBox="1"/>
          <p:nvPr/>
        </p:nvSpPr>
        <p:spPr>
          <a:xfrm>
            <a:off x="1161969" y="1463611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rgbClr val="763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GOALS AND OBJECTIVES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3329BB-9B1B-35F7-7256-E4D4D1B7D976}"/>
              </a:ext>
            </a:extLst>
          </p:cNvPr>
          <p:cNvSpPr txBox="1"/>
          <p:nvPr/>
        </p:nvSpPr>
        <p:spPr>
          <a:xfrm>
            <a:off x="1161969" y="1937316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rgbClr val="763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EFF8CC-7B22-F074-242F-48A8DA1C51C3}"/>
              </a:ext>
            </a:extLst>
          </p:cNvPr>
          <p:cNvSpPr txBox="1"/>
          <p:nvPr/>
        </p:nvSpPr>
        <p:spPr>
          <a:xfrm>
            <a:off x="1161969" y="2360412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rgbClr val="763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PILLARS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213302-36B5-CA90-0D61-29B0F4A522EB}"/>
              </a:ext>
            </a:extLst>
          </p:cNvPr>
          <p:cNvSpPr txBox="1"/>
          <p:nvPr/>
        </p:nvSpPr>
        <p:spPr>
          <a:xfrm>
            <a:off x="1161969" y="2765566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rgbClr val="763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CROSS-CUTING ACTIVITIES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564B46-05CD-5C26-5D4B-1697CD540CC0}"/>
              </a:ext>
            </a:extLst>
          </p:cNvPr>
          <p:cNvSpPr txBox="1"/>
          <p:nvPr/>
        </p:nvSpPr>
        <p:spPr>
          <a:xfrm>
            <a:off x="1161969" y="3190706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rgbClr val="763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DELIVERY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7F996-A7B1-839F-E201-D2C408CB8D0D}"/>
              </a:ext>
            </a:extLst>
          </p:cNvPr>
          <p:cNvSpPr txBox="1"/>
          <p:nvPr/>
        </p:nvSpPr>
        <p:spPr>
          <a:xfrm>
            <a:off x="1161969" y="3590816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rgbClr val="763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ADD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F74B83-8486-3E0A-48CA-7C0E4F625C1B}"/>
              </a:ext>
            </a:extLst>
          </p:cNvPr>
          <p:cNvSpPr txBox="1"/>
          <p:nvPr/>
        </p:nvSpPr>
        <p:spPr>
          <a:xfrm>
            <a:off x="1161969" y="4089251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rgbClr val="763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OUTCOMES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EB22D6-F24A-DDF4-4A81-C530FDEFA86F}"/>
              </a:ext>
            </a:extLst>
          </p:cNvPr>
          <p:cNvSpPr txBox="1"/>
          <p:nvPr/>
        </p:nvSpPr>
        <p:spPr>
          <a:xfrm>
            <a:off x="1161969" y="5052197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STATUS AND ACHIEVEMENTS</a:t>
            </a:r>
            <a:endParaRPr lang="da-DK" sz="2000" b="1" dirty="0">
              <a:solidFill>
                <a:srgbClr val="763A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EA494FA-9796-465C-1164-10F83699D10C}"/>
              </a:ext>
            </a:extLst>
          </p:cNvPr>
          <p:cNvSpPr txBox="1"/>
          <p:nvPr/>
        </p:nvSpPr>
        <p:spPr>
          <a:xfrm>
            <a:off x="1161969" y="5691025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da-DK" sz="2000" b="1" dirty="0">
              <a:solidFill>
                <a:srgbClr val="763A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DFFA358-9765-E67F-45DB-63E8CFB100BB}"/>
              </a:ext>
            </a:extLst>
          </p:cNvPr>
          <p:cNvSpPr txBox="1"/>
          <p:nvPr/>
        </p:nvSpPr>
        <p:spPr>
          <a:xfrm>
            <a:off x="1161969" y="6320985"/>
            <a:ext cx="861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FORWARD</a:t>
            </a:r>
            <a:endParaRPr lang="da-DK" sz="2000" b="1" dirty="0">
              <a:solidFill>
                <a:srgbClr val="763A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1">
            <a:extLst>
              <a:ext uri="{FF2B5EF4-FFF2-40B4-BE49-F238E27FC236}">
                <a16:creationId xmlns:a16="http://schemas.microsoft.com/office/drawing/2014/main" id="{FA631E10-BE0C-3356-299A-0A84DBA8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07" y="5756065"/>
            <a:ext cx="2369923" cy="108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7A5399A-751A-68E6-E6B6-C6893B99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60" y="5787862"/>
            <a:ext cx="2087666" cy="108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5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80514" y="295638"/>
            <a:ext cx="686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EXPECTED OUTCOMES  OF THE PFMA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454310" y="998380"/>
            <a:ext cx="10284432" cy="540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Improved capacity development delivery effectiveness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Improved quality of evidence-based knowledge products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Real-time solutions to PFM challenges in Africa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Focused peer-to-peer knowledge sharing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Streamlined and strengthened PFM institutions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Deepened partnerships among PFM capacity-building institutions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Policy Lab Unit that encourages better capacity utilization at all levels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Improved PFM practices in African countries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44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4" y="1521056"/>
            <a:ext cx="3359871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Implementation Status and Achievements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AB54B4AA-9118-5D73-AACB-EAA3666EB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0FBEB-E3C1-2984-7F16-DCDE3DD9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68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64232" y="0"/>
            <a:ext cx="686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304800" y="526471"/>
            <a:ext cx="10284432" cy="732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Nomination for participants sought at the highest institutional leve</a:t>
            </a:r>
            <a:r>
              <a:rPr lang="en-US" sz="2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en-US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Provided training across the 5 of the 6 PFM cycle +1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145 PFDM practitioners from over 45 RMCs have been trained since March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First cohort of over 51 from 24 countries graduating in December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naugural/introductory training demanded by stakeholders – 140 participants from 40 countries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98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64232" y="0"/>
            <a:ext cx="686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POLICY DIALOGUE</a:t>
            </a:r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F618BD04-B152-949A-7E4E-B7EB5AF70251}"/>
              </a:ext>
            </a:extLst>
          </p:cNvPr>
          <p:cNvSpPr txBox="1"/>
          <p:nvPr/>
        </p:nvSpPr>
        <p:spPr>
          <a:xfrm>
            <a:off x="304800" y="526471"/>
            <a:ext cx="10284432" cy="5848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Resilience in African Economies: Macro-Economic Policy Responses to COVID-19 Pandemic in Africa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 Resilience in Food Systems and Agricultural Value Chains: Agricultural Policy Responses to COVID-19 in Africa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 Resilient Health Systems: Policies for Inclusive Health in Post COVID-19 Africa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Policies for Enhancing Resilience and Transparency in Public and Private Finance Management in Post COVID-19 Africa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Financing Natural Capital: Policies for Value Chain Development in Natural Resources in Post Covid-19 Africa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Institutional Capacities for Inclusive Development in Post-COVID-19 Africa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Macro-Economic Policy Responses for Building Resilient Economies in Post COVID-19 Africa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Managing Public Finance in Times of Crisis in Africa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Success or Failure of Current Development Finance Models in Africa</a:t>
            </a:r>
            <a:endParaRPr lang="en-US" sz="18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Development Without Borders: Leveraging the African Diaspora for Inclusive and Sustainable Development in Africa</a:t>
            </a:r>
            <a:endParaRPr lang="en-US" dirty="0">
              <a:solidFill>
                <a:srgbClr val="0D0D0D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Leveraging potentials of the youth for inclusive, green, and sustainable development in Africa</a:t>
            </a:r>
            <a:endParaRPr lang="en-US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9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64232" y="0"/>
            <a:ext cx="686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TECHNICAL ASSISTANCE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530510" y="1569186"/>
            <a:ext cx="10284432" cy="3620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Advisory services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Macroeconomic modeling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Context-specific and tailored training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3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24" y="1874746"/>
            <a:ext cx="3359871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Lessons Learned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F08D37CC-6E44-2808-1FAD-6E8CD2430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6A963-7932-34E7-BA5C-FB26AD21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40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64232" y="0"/>
            <a:ext cx="686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LESSONS LEARNED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530510" y="1569186"/>
            <a:ext cx="10284432" cy="4249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 nomination for the training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methodology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 and collaboration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49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24" y="1874746"/>
            <a:ext cx="3359871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Going Forward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A721D31F-0106-AA9E-94EE-56A8E1826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619857-7FE2-F58E-63B4-4291F5DE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352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64232" y="0"/>
            <a:ext cx="686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GOING FORWARD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219075" y="1576090"/>
            <a:ext cx="102844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1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PFMA has provided training to over 145 PFDM practitioners from over 45 RMCs</a:t>
            </a:r>
          </a:p>
          <a:p>
            <a:pPr marL="1143000" lvl="1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43000" lvl="1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Second cohort commencing in Q1 2024 with over 1,000 PFM practitioners across the RMCs</a:t>
            </a:r>
          </a:p>
          <a:p>
            <a:pPr marL="1143000" lvl="1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43000" lvl="1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Partners are welcome</a:t>
            </a: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94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FDBEA07-A1D3-4F9E-859B-DE0EDC86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87B83-CF96-4EE7-950F-8639902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658" y="-55810"/>
            <a:ext cx="6859721" cy="696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407ADFB6-F59B-415B-9EC6-BDB61786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516" y="-50314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600FE-C0EA-48B3-8ED2-6BC7E0DA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876" y="1975383"/>
            <a:ext cx="5851219" cy="17413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9600" dirty="0">
                <a:latin typeface="Edwardian Script ITC" panose="030303020407070D0804" pitchFamily="66" charset="0"/>
                <a:cs typeface="Times New Roman" panose="02020603050405020304" pitchFamily="18" charset="0"/>
              </a:rPr>
              <a:t>Merci Beaucoup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9BE792-26DE-40FA-A8C8-F3D6378F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933" y="-21461"/>
            <a:ext cx="1703094" cy="174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11CBEA76-37A2-4726-8123-EBCACA12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055" y="-22336"/>
            <a:ext cx="1704847" cy="1746021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DA81B4-3959-48A2-823E-19B014A0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78388" y="1692178"/>
            <a:ext cx="1724184" cy="1746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B8CC051-49B8-488A-B0AD-50A29E1D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1703064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49FB65E-C02E-4FD7-B476-0B213C63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2566032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7EBD78-005D-4F93-BEA0-95DF292B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8250" y="-24765"/>
            <a:ext cx="3427285" cy="3476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CB81301-287D-4882-AD9B-E44D8E12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22F9F7-A178-468E-AF59-8DD67246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22799" y="4271951"/>
            <a:ext cx="3435362" cy="1746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6420B0A-CC71-4BD3-BA69-E9B2B6F1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122814" y="4271933"/>
            <a:ext cx="3435331" cy="1746022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048351-EA66-4465-9CB8-25B4C5E6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4228" y="3406574"/>
            <a:ext cx="3435330" cy="347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BC467846-2355-4572-AC5B-89B9FFFB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457" y="3427799"/>
            <a:ext cx="3484541" cy="3434283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F66ADD1A-F630-C4F9-E546-2DAD52F36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494255" y="5725353"/>
            <a:ext cx="1437062" cy="1046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29504-D0F7-91E8-3A0A-0DA08229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43" y="5823513"/>
            <a:ext cx="1801347" cy="93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9594A1-986B-C7C8-E5F6-C8010F8618AB}"/>
              </a:ext>
            </a:extLst>
          </p:cNvPr>
          <p:cNvSpPr/>
          <p:nvPr/>
        </p:nvSpPr>
        <p:spPr>
          <a:xfrm>
            <a:off x="-90735" y="3743294"/>
            <a:ext cx="635012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Edwardian Script ITC" panose="030303020407070D0804" pitchFamily="66" charset="0"/>
                <a:ea typeface="+mj-ea"/>
                <a:cs typeface="Times New Roman" panose="02020603050405020304" pitchFamily="18" charset="0"/>
              </a:rPr>
              <a:t>African Development Institute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adi@afdb.org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e.ogunleye@afdb.org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09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3313368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Rationale for the Public Finance Management Academy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4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3F835BF1-1105-C88F-161A-E01A85A4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F5883-A262-D210-F147-E715FF29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D0D956-773E-4A64-BC84-3A39BC74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95" y="-832910"/>
            <a:ext cx="9950103" cy="1507376"/>
          </a:xfrm>
        </p:spPr>
        <p:txBody>
          <a:bodyPr/>
          <a:lstStyle/>
          <a:p>
            <a:r>
              <a:rPr lang="en-US" dirty="0"/>
              <a:t>Rationale for the PFMA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BB6BFAB3-F7D8-431C-A1F4-2BF71A2854B4}"/>
              </a:ext>
            </a:extLst>
          </p:cNvPr>
          <p:cNvSpPr txBox="1">
            <a:spLocks/>
          </p:cNvSpPr>
          <p:nvPr/>
        </p:nvSpPr>
        <p:spPr>
          <a:xfrm>
            <a:off x="1912058" y="6184896"/>
            <a:ext cx="5205047" cy="374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8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 b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000" b="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1800" b="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1800" b="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E77B29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 AfDB Database</a:t>
            </a:r>
          </a:p>
        </p:txBody>
      </p:sp>
      <p:pic>
        <p:nvPicPr>
          <p:cNvPr id="11" name="Image 9">
            <a:extLst>
              <a:ext uri="{FF2B5EF4-FFF2-40B4-BE49-F238E27FC236}">
                <a16:creationId xmlns:a16="http://schemas.microsoft.com/office/drawing/2014/main" id="{ABCD206F-C832-4EA0-A6C8-461C3D318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61" t="71342" r="44181" b="6436"/>
          <a:stretch/>
        </p:blipFill>
        <p:spPr>
          <a:xfrm>
            <a:off x="70459" y="5814391"/>
            <a:ext cx="1687878" cy="978529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9EF713E6-03B4-2E8B-8B60-2CB4BE4507E8}"/>
              </a:ext>
            </a:extLst>
          </p:cNvPr>
          <p:cNvSpPr txBox="1">
            <a:spLocks/>
          </p:cNvSpPr>
          <p:nvPr/>
        </p:nvSpPr>
        <p:spPr>
          <a:xfrm>
            <a:off x="1250155" y="874643"/>
            <a:ext cx="9950103" cy="5310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PFDM are the tap roots of progress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Slow and uneven progress on PFM in Africa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Worsening PFD situation in Africa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64830-BF1A-9954-A372-862DD730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56" y="5915692"/>
            <a:ext cx="2032969" cy="105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7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44" y="2399345"/>
            <a:ext cx="3313368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Strategic Framework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18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8A4D614D-F19E-4D9D-A9EB-5D153F092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A3749-42FD-FCDE-77BB-D52A89BF4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9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47462" y="239573"/>
            <a:ext cx="527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STRATEGIC FRAMEWORK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606710" y="526471"/>
            <a:ext cx="10284432" cy="7575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Bank’s Seventh General Capital Increase (GCI-VII)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Borrowing Policy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15th Replenishment of the Africa Development Fund (ADF-15)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Strategy for Economic Governance in Africa (2021-2025)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 Group Strategic Framework and Action Plan on the Prevention of Illicit Financial Flows In Africa (2017 – 2021)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Capacity Development Strategy (2021-2025)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0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3313368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Strategic Goals and Objectives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CA30C2A0-5180-47B0-192A-064E0DBB2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78E697-3929-D367-EA56-BFE2B4FB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7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4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192F48-082D-4162-BFBE-89C82A314CDC}"/>
              </a:ext>
            </a:extLst>
          </p:cNvPr>
          <p:cNvSpPr/>
          <p:nvPr/>
        </p:nvSpPr>
        <p:spPr>
          <a:xfrm>
            <a:off x="11582400" y="290944"/>
            <a:ext cx="609600" cy="471055"/>
          </a:xfrm>
          <a:prstGeom prst="rect">
            <a:avLst/>
          </a:prstGeom>
          <a:solidFill>
            <a:srgbClr val="A5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2609606" y="64806"/>
            <a:ext cx="697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STRATEGIC OBJECTIVES AND GOALS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D5829-FB6D-4C33-AD0D-201BAA0B0BA7}"/>
              </a:ext>
            </a:extLst>
          </p:cNvPr>
          <p:cNvSpPr txBox="1"/>
          <p:nvPr/>
        </p:nvSpPr>
        <p:spPr>
          <a:xfrm>
            <a:off x="530510" y="545520"/>
            <a:ext cx="10284432" cy="637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deliver structured capacity development programs to address upstream and downstream challenges in the PFM cycle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VICE, VKRs, PLU, and a virtual campus on PFM within the VCDA for real-time support on PFM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Deepen and broaden institutional partnerships with global, continental,  regional and national institutions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Launch publications and high-level knowledge sharing programs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staff capacity in regional and country offices to scale up policy dialogue with RMCs on the targeted areas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platform for structured and focused long-term PFDM capacity development programs</a:t>
            </a:r>
            <a:endParaRPr lang="fr-FR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D14BB-2FA0-48DE-BC37-00663A00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9" y="1700909"/>
            <a:ext cx="3313368" cy="5210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Description of the PFMA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Image 9" descr="Text&#10;&#10;Description automatically generated with low confidence">
            <a:extLst>
              <a:ext uri="{FF2B5EF4-FFF2-40B4-BE49-F238E27FC236}">
                <a16:creationId xmlns:a16="http://schemas.microsoft.com/office/drawing/2014/main" id="{2BE9CC01-3404-22F6-9893-E31D85D75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1" t="71342" r="44181" b="6436"/>
          <a:stretch/>
        </p:blipFill>
        <p:spPr>
          <a:xfrm>
            <a:off x="6100372" y="1391478"/>
            <a:ext cx="2416453" cy="1760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CEF44-3E62-FF77-4F38-46EB6822F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1" y="1489638"/>
            <a:ext cx="3029007" cy="157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5217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ocksVTI">
  <a:themeElements>
    <a:clrScheme name="AnalogousFromRegularSeedRightStep">
      <a:dk1>
        <a:srgbClr val="000000"/>
      </a:dk1>
      <a:lt1>
        <a:srgbClr val="FFFFFF"/>
      </a:lt1>
      <a:dk2>
        <a:srgbClr val="3A3621"/>
      </a:dk2>
      <a:lt2>
        <a:srgbClr val="E2E5E8"/>
      </a:lt2>
      <a:accent1>
        <a:srgbClr val="E77B29"/>
      </a:accent1>
      <a:accent2>
        <a:srgbClr val="B9A014"/>
      </a:accent2>
      <a:accent3>
        <a:srgbClr val="88AD1F"/>
      </a:accent3>
      <a:accent4>
        <a:srgbClr val="49BA14"/>
      </a:accent4>
      <a:accent5>
        <a:srgbClr val="21BC31"/>
      </a:accent5>
      <a:accent6>
        <a:srgbClr val="14BA6A"/>
      </a:accent6>
      <a:hlink>
        <a:srgbClr val="3F88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5026</TotalTime>
  <Words>1325</Words>
  <Application>Microsoft Macintosh PowerPoint</Application>
  <PresentationFormat>Widescreen</PresentationFormat>
  <Paragraphs>205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Microsoft YaHei Light</vt:lpstr>
      <vt:lpstr>Arial</vt:lpstr>
      <vt:lpstr>Avenir Next LT Pro</vt:lpstr>
      <vt:lpstr>Avenir Next LT Pro Light</vt:lpstr>
      <vt:lpstr>Book Antiqua</vt:lpstr>
      <vt:lpstr>Calibri</vt:lpstr>
      <vt:lpstr>Calibri Light</vt:lpstr>
      <vt:lpstr>Edwardian Script ITC</vt:lpstr>
      <vt:lpstr>Georgia</vt:lpstr>
      <vt:lpstr>Times New Roman</vt:lpstr>
      <vt:lpstr>1_Office Theme</vt:lpstr>
      <vt:lpstr>Office Theme</vt:lpstr>
      <vt:lpstr>BlocksVTI</vt:lpstr>
      <vt:lpstr>PowerPoint Presentation</vt:lpstr>
      <vt:lpstr>PowerPoint Presentation</vt:lpstr>
      <vt:lpstr>Rationale for the Public Finance Management Academy</vt:lpstr>
      <vt:lpstr>Rationale for the PFMA</vt:lpstr>
      <vt:lpstr>Strategic Framework</vt:lpstr>
      <vt:lpstr>PowerPoint Presentation</vt:lpstr>
      <vt:lpstr>Strategic Goals and Objectives</vt:lpstr>
      <vt:lpstr>PowerPoint Presentation</vt:lpstr>
      <vt:lpstr>Description of the PFMA</vt:lpstr>
      <vt:lpstr>PowerPoint Presentation</vt:lpstr>
      <vt:lpstr>Strategic Pillars of the PFMA</vt:lpstr>
      <vt:lpstr>PowerPoint Presentation</vt:lpstr>
      <vt:lpstr>Cross-cutting activities of the PFMA</vt:lpstr>
      <vt:lpstr>PowerPoint Presentation</vt:lpstr>
      <vt:lpstr>Method of Delivery</vt:lpstr>
      <vt:lpstr>PowerPoint Presentation</vt:lpstr>
      <vt:lpstr>Value Add of the PFMA</vt:lpstr>
      <vt:lpstr>PowerPoint Presentation</vt:lpstr>
      <vt:lpstr>Expected Outcomes</vt:lpstr>
      <vt:lpstr>PowerPoint Presentation</vt:lpstr>
      <vt:lpstr>Implementation Status and Achievements</vt:lpstr>
      <vt:lpstr>PowerPoint Presentation</vt:lpstr>
      <vt:lpstr>PowerPoint Presentation</vt:lpstr>
      <vt:lpstr>PowerPoint Presentation</vt:lpstr>
      <vt:lpstr>Lessons Learned</vt:lpstr>
      <vt:lpstr>PowerPoint Presentation</vt:lpstr>
      <vt:lpstr>Going Forward</vt:lpstr>
      <vt:lpstr>PowerPoint Presentation</vt:lpstr>
      <vt:lpstr>Merci Beaucoup</vt:lpstr>
    </vt:vector>
  </TitlesOfParts>
  <Company>AfDB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DANIEL, DENIS ADESINA</dc:creator>
  <cp:lastModifiedBy>Jerome Dendura</cp:lastModifiedBy>
  <cp:revision>74</cp:revision>
  <dcterms:created xsi:type="dcterms:W3CDTF">2020-10-25T15:05:58Z</dcterms:created>
  <dcterms:modified xsi:type="dcterms:W3CDTF">2023-11-23T07:46:16Z</dcterms:modified>
</cp:coreProperties>
</file>