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61F7F5-4567-4376-B1B1-558AE658F57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F26399-A2FF-489F-B943-F1C833919F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B304AF5-8E9B-4B6E-A6D4-80A031781C7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AA2A8B1-86E2-441A-A085-26EFD9F43F6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1EA8C1C-5E88-4DC5-9083-355309F0B2A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0BA479F-E2F2-454B-91DB-B282D9E59C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0384EC1-A012-4BAD-87A9-EE44286FCE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C2A2B0-6275-4567-93E3-AF150E32EAE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E9BDAE-CF0F-49FB-BE0B-EA708A5C2F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C2AA8A-8567-413B-9E83-E42DDF1E2B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634A9E-59A0-4960-A897-E02BB73BC0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3DC7DDF-33D8-447A-8624-BDF2F919784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66094C-60B5-417F-B457-DD17F6CDD7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C40B8B8-D1E1-48F7-B429-4BA1305B0A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055302-64E8-488E-A739-EF0642A6C55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768DE34-8BC1-44EE-A081-6BC6974834C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0D57B2-515D-48AE-B979-4874D08AF31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CA2E4DF-1423-4086-B8EA-18575AB32C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8CD650-AB67-47FE-B148-DA81E153682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6229985-D2F4-4D48-BB22-FADBFB2B04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D68536F-FD04-437B-990D-8135810FC9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5F06B3-7729-4ABD-9F0B-CEE5CC1D1C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B604CB-4A01-4C21-B293-230CF19D0C8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48A1C8-9021-4614-BF45-C19CFB6ED02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B07BADA-9C90-46C7-9ECF-1A5CD8326F17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01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E518365-F976-43B3-BFCA-F94CC257F09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38520" cy="36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le 4"/>
          <p:cNvGraphicFramePr/>
          <p:nvPr/>
        </p:nvGraphicFramePr>
        <p:xfrm>
          <a:off x="1000800" y="719640"/>
          <a:ext cx="10255320" cy="2696040"/>
        </p:xfrm>
        <a:graphic>
          <a:graphicData uri="http://schemas.openxmlformats.org/drawingml/2006/table">
            <a:tbl>
              <a:tblPr/>
              <a:tblGrid>
                <a:gridCol w="2088000"/>
                <a:gridCol w="8167680"/>
              </a:tblGrid>
              <a:tr h="1870560">
                <a:tc rowSpan="2"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i="1" lang="fr-FR" sz="4800" spc="-1" strike="noStrike" u="sng">
                          <a:solidFill>
                            <a:srgbClr val="2f5597"/>
                          </a:solidFill>
                          <a:uFillTx/>
                          <a:latin typeface="Arial Rounded MT Bold"/>
                        </a:rPr>
                        <a:t>COMMISSION 6</a:t>
                      </a:r>
                      <a:endParaRPr b="0" lang="fr-FR" sz="4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b="0" lang="fr-FR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fr-FR" sz="2800" spc="-1" strike="noStrike">
                          <a:solidFill>
                            <a:srgbClr val="2f5597"/>
                          </a:solidFill>
                          <a:latin typeface="Arial Rounded MT Bold"/>
                          <a:ea typeface="Microsoft YaHei"/>
                        </a:rPr>
                        <a:t>Transparence, redevabilité et reddition des comptes</a:t>
                      </a:r>
                      <a:r>
                        <a:rPr b="1" lang="en-US" sz="2800" spc="-1" strike="noStrike">
                          <a:solidFill>
                            <a:srgbClr val="2f5597"/>
                          </a:solidFill>
                          <a:latin typeface="Arial Rounded MT Bold"/>
                          <a:ea typeface="Microsoft YaHei"/>
                        </a:rPr>
                        <a:t> </a:t>
                      </a:r>
                      <a:endParaRPr b="0" lang="fr-FR" sz="2800" spc="-1" strike="noStrike"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825840">
                <a:tc vMerge="1"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Implication du Parlement, de la société civile et des médias dans la gouvernance </a:t>
                      </a:r>
                      <a:r>
                        <a:rPr b="1" lang="fr-FR" sz="20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financière</a:t>
                      </a:r>
                      <a:r>
                        <a:rPr b="1" lang="en-US" sz="20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 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4b183"/>
                    </a:solidFill>
                  </a:tcPr>
                </a:tc>
              </a:tr>
            </a:tbl>
          </a:graphicData>
        </a:graphic>
      </p:graphicFrame>
      <p:pic>
        <p:nvPicPr>
          <p:cNvPr id="83" name="Picture 7" descr="A map of africa with white lines&#10;&#10;Description automatically generated"/>
          <p:cNvPicPr/>
          <p:nvPr/>
        </p:nvPicPr>
        <p:blipFill>
          <a:blip r:embed="rId1"/>
          <a:stretch/>
        </p:blipFill>
        <p:spPr>
          <a:xfrm>
            <a:off x="934920" y="902160"/>
            <a:ext cx="2285280" cy="2650680"/>
          </a:xfrm>
          <a:prstGeom prst="rect">
            <a:avLst/>
          </a:prstGeom>
          <a:ln w="0">
            <a:noFill/>
          </a:ln>
        </p:spPr>
      </p:pic>
      <p:sp>
        <p:nvSpPr>
          <p:cNvPr id="84" name="TextBox 10"/>
          <p:cNvSpPr/>
          <p:nvPr/>
        </p:nvSpPr>
        <p:spPr>
          <a:xfrm>
            <a:off x="934920" y="3557520"/>
            <a:ext cx="10317240" cy="21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fr-FR" sz="1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fr-FR" sz="4000" spc="-1" strike="noStrike">
                <a:solidFill>
                  <a:srgbClr val="000000"/>
                </a:solidFill>
                <a:latin typeface="Arial"/>
                <a:ea typeface="Calibri"/>
              </a:rPr>
              <a:t>L</a:t>
            </a:r>
            <a:r>
              <a:rPr b="1" lang="fr-FR" sz="2800" spc="-1" strike="noStrike">
                <a:solidFill>
                  <a:srgbClr val="000000"/>
                </a:solidFill>
                <a:latin typeface="Arial"/>
                <a:ea typeface="Calibri"/>
              </a:rPr>
              <a:t>a prise en compte des attentes des citoyens par les institutions supérieures de contrôle : premières leçons tirées du déploiement récent de plateformes d’échanges entre les citoyens et la Cour des comptes– France</a:t>
            </a:r>
            <a:r>
              <a:rPr b="1" lang="fr-FR" sz="3200" spc="-1" strike="noStrike">
                <a:solidFill>
                  <a:srgbClr val="000000"/>
                </a:solidFill>
                <a:latin typeface="Arial"/>
                <a:ea typeface="Calibri"/>
              </a:rPr>
              <a:t> –</a:t>
            </a:r>
            <a:endParaRPr b="0" lang="fr-FR" sz="3200" spc="-1" strike="noStrike">
              <a:latin typeface="Arial"/>
            </a:endParaRPr>
          </a:p>
        </p:txBody>
      </p:sp>
      <p:sp>
        <p:nvSpPr>
          <p:cNvPr id="85" name="TextBox 12"/>
          <p:cNvSpPr/>
          <p:nvPr/>
        </p:nvSpPr>
        <p:spPr>
          <a:xfrm>
            <a:off x="934920" y="5955840"/>
            <a:ext cx="1031724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i="1" lang="fr-FR" sz="2000" spc="-1" strike="noStrike">
                <a:solidFill>
                  <a:srgbClr val="000000"/>
                </a:solidFill>
                <a:latin typeface="Arial"/>
                <a:ea typeface="Calibri"/>
              </a:rPr>
              <a:t>Pascal MOUNIER, magistrat financier honoraire (Cour des comptes, F), responsable du projet PACC Côte d’Ivoire</a:t>
            </a:r>
            <a:endParaRPr b="0" lang="fr-F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Modalités de traitement 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Le parquet général analyse le signalement, sur la base des critères suivants : 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Compétence de la Cour ou d’une chambre régionale ou territoriale ;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compétence concurrente d’une autre autorité  (ex. faits de nature pénale) ;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122760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vérification de la cohérence des faits dénoncés et de la pertinence des pièces jointes ;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122760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existence d’un contrôle en cours dans l’organisme concerné.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i="1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Modalités de traitement 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Suite positive : le “signalant” est associé à la démarche via une procédure sécurisée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Pas de suite : il est informé et, le cas échéant, renvoyé vers l’instance compétente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Un bilan annuel est produit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A map of africa with white lines and a blue background&#10;&#10;Description automatically generated"/>
          <p:cNvPicPr/>
          <p:nvPr/>
        </p:nvPicPr>
        <p:blipFill>
          <a:blip r:embed="rId1"/>
          <a:stretch/>
        </p:blipFill>
        <p:spPr>
          <a:xfrm>
            <a:off x="3836520" y="431640"/>
            <a:ext cx="4514400" cy="3661920"/>
          </a:xfrm>
          <a:prstGeom prst="rect">
            <a:avLst/>
          </a:prstGeom>
          <a:ln w="0">
            <a:noFill/>
          </a:ln>
        </p:spPr>
      </p:pic>
      <p:sp>
        <p:nvSpPr>
          <p:cNvPr id="107" name="TextBox 3"/>
          <p:cNvSpPr/>
          <p:nvPr/>
        </p:nvSpPr>
        <p:spPr>
          <a:xfrm>
            <a:off x="1896480" y="4707360"/>
            <a:ext cx="83941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MERCI POUR VOTRE ATTENTION</a:t>
            </a:r>
            <a:endParaRPr b="0" lang="fr-F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434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36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es ISC jouent aujourd’hui une partie de leur crédibilité sur leur aptitude à prendre en compte les aspirations du public, qu’il s’agisse d’une demande de d’information ou de participation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Certaines ISC ont récemment déployé des pratiques innovantes en la matière. Quelles leçons en tirer ? 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Le cadre PEFA,  qui s’attache, de façon constante, à vérifier l’information du public en matière de  GFP, est un instrument de mesure possible de la qualité de cette dernière.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Or, le rapport mondial 2022 du PEFA sur la gestion des finances publiques identifie l'accès du public à l’information budgétaire comme un des « points les plus problématiques de la GFP »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Audits externes : sur les 80 pays qui ont appliqué la méthodologie PEFA 2016 au niveau national, seulement 69 % atteignent un niveau de performance basique et 87 % un niveau basique ou moindre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L’expérience du PEFA montre que l’implication des citoyens dans la GFP requiert un encadrement spécifique.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Exemples : plateforme citoyenne et plateforme de signalement de la Cour des comptes française.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1. La plateforme citoyenne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Depuis mars 2022, tout citoyen a la possibilité de suggérer des thèmes de contrôle à la Cour des comptes, via une « plateforme citoyenne ».  En 2023, l’accessibilité de la plateforme a été étendue aux 15-18 ans.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Caractéristiques :     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Possibilité d’anonymat et d’intégration des propositions envoyées par voie postale ou développées en ateliers présentiels ;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Caractère « pédagogique », qui guide le citoyen dans la rédaction de sa contribution ;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Possibilité de soutenir des propositions et d’échanger avec les autres contributeurs, dans le respect d’une charte de modération ; 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Conformité au règlement européen relatif aux données personnelles et au référentiel général de sécurité des systèmes d’information.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324000"/>
                <a:tab algn="l" pos="1408320"/>
                <a:tab algn="l" pos="1710000"/>
                <a:tab algn="l" pos="2020680"/>
                <a:tab algn="l" pos="2322720"/>
                <a:tab algn="l" pos="2624400"/>
                <a:tab algn="l" pos="2935080"/>
                <a:tab algn="l" pos="3237120"/>
                <a:tab algn="l" pos="3538800"/>
                <a:tab algn="l" pos="384048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Pour être retenue, une contribution doit s’inscrire dans le champ de compétences des juridictions financières, c’est-à-dire :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24000"/>
                <a:tab algn="l" pos="1408320"/>
                <a:tab algn="l" pos="1710000"/>
                <a:tab algn="l" pos="2020680"/>
                <a:tab algn="l" pos="2322720"/>
                <a:tab algn="l" pos="2624400"/>
                <a:tab algn="l" pos="2935080"/>
                <a:tab algn="l" pos="3237120"/>
                <a:tab algn="l" pos="3538800"/>
                <a:tab algn="l" pos="384048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</a:t>
            </a: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 Concerner l’évaluation d’une politique ou d’un organisme public sur une période donnée (ex: les trois dernières années) ;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24000"/>
                <a:tab algn="l" pos="1408320"/>
                <a:tab algn="l" pos="1710000"/>
                <a:tab algn="l" pos="2020680"/>
                <a:tab algn="l" pos="2322720"/>
                <a:tab algn="l" pos="2624400"/>
                <a:tab algn="l" pos="2935080"/>
                <a:tab algn="l" pos="3237120"/>
                <a:tab algn="l" pos="3538800"/>
                <a:tab algn="l" pos="384048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évoquer un sujet d’ampleur nationale (Cour) ou locale (chambres régionales et territoriales) ;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24000"/>
                <a:tab algn="l" pos="1408320"/>
                <a:tab algn="l" pos="1710000"/>
                <a:tab algn="l" pos="2020680"/>
                <a:tab algn="l" pos="2322720"/>
                <a:tab algn="l" pos="2624400"/>
                <a:tab algn="l" pos="2935080"/>
                <a:tab algn="l" pos="3237120"/>
                <a:tab algn="l" pos="3538800"/>
                <a:tab algn="l" pos="384048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ne pas avoir fait récemment l’objet d’un rapport de la Cour ;</a:t>
            </a:r>
            <a:endParaRPr b="0" lang="fr-FR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324000"/>
                <a:tab algn="l" pos="1408320"/>
                <a:tab algn="l" pos="1710000"/>
                <a:tab algn="l" pos="2020680"/>
                <a:tab algn="l" pos="2322720"/>
                <a:tab algn="l" pos="2624400"/>
                <a:tab algn="l" pos="2935080"/>
                <a:tab algn="l" pos="3237120"/>
                <a:tab algn="l" pos="3538800"/>
                <a:tab algn="l" pos="384048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- ne pas faire non plus l’objet d’un rapport en cours d’instruction.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La Cour a aussi posé des critères applicables à la sélection des thèmes proposés :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La nouveauté ;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l’auditabilité ;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la plus-value ;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la popularité ;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la diversité ;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122760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- l’adéquation  aux moyens.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Collégial, le processus de sélection est entièrement documenté et un compte rendu détaillé est mis en ligne. De plus, chacune des propositions fait l’objet d’une réponse personnalisée, également rendue publique.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En 2022, les thèmes retenus ont été : « l’accès à l’école des élèves en situation de handicap », « les soutiens publics aux fédérations de chasseurs », « l’égalité entre les femmes et les hommes », « l’intérim médical et la permanence des soins », « la détection de la fraude fiscale des particuliers » et « le recours par l’État à des cabinets de conseil privés ».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>
            <a:alphaModFix amt="1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0920" cy="132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just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000000"/>
                </a:solidFill>
                <a:latin typeface="Arial"/>
              </a:rPr>
              <a:t>La prise en compte des attentes des citoyens par les institutions supérieures de contrôle (ISC)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0920" cy="762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2. La plateforme de signalement</a:t>
            </a:r>
            <a:endParaRPr b="0" lang="fr-FR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Elle répond à une exigence de la norme ISSAI 5700 « lignes directrices pour l’audit de la prévention de la corruption » 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Même si elle ne s’adresse pas qu’à eux, la plateforme de signalement offre aux lanceurs d’alerte les garanties de confidentialité que ce statut impose. 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fr-FR" sz="2600" spc="-1" strike="noStrike">
                <a:solidFill>
                  <a:srgbClr val="000000"/>
                </a:solidFill>
                <a:latin typeface="Arial"/>
                <a:ea typeface="Microsoft YaHei"/>
              </a:rPr>
              <a:t>Des acteurs externes ont été associés à la conception de la plateforme : Transparency international, le Contrôle fédéral des finances et la Cour des comptes de Genève (Suisse) et la direction des affaires juridiques de l’Autorité des marchés financiers (France).</a:t>
            </a:r>
            <a:endParaRPr b="0" lang="fr-FR" sz="26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Application>LibreOffice/7.3.6.2$Windows_X86_64 LibreOffice_project/c28ca90fd6e1a19e189fc16c05f8f8924961e12e</Application>
  <AppVersion>15.0000</AppVersion>
  <Words>125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2023-11-05T21:43:48Z</dcterms:created>
  <dc:creator>Vincent Fruchart</dc:creator>
  <dc:description/>
  <dc:language>fr-FR</dc:language>
  <cp:lastModifiedBy/>
  <dcterms:modified xsi:type="dcterms:W3CDTF">2023-11-12T06:28:40Z</dcterms:modified>
  <cp:revision>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6</vt:i4>
  </property>
</Properties>
</file>