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60" r:id="rId4"/>
    <p:sldId id="257" r:id="rId5"/>
    <p:sldId id="275" r:id="rId6"/>
    <p:sldId id="266" r:id="rId7"/>
    <p:sldId id="272" r:id="rId8"/>
    <p:sldId id="259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5" autoAdjust="0"/>
    <p:restoredTop sz="96051" autoAdjust="0"/>
  </p:normalViewPr>
  <p:slideViewPr>
    <p:cSldViewPr snapToGrid="0">
      <p:cViewPr varScale="1">
        <p:scale>
          <a:sx n="128" d="100"/>
          <a:sy n="128" d="100"/>
        </p:scale>
        <p:origin x="288" y="168"/>
      </p:cViewPr>
      <p:guideLst>
        <p:guide orient="horz" pos="2160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09281"/>
              </p:ext>
            </p:extLst>
          </p:nvPr>
        </p:nvGraphicFramePr>
        <p:xfrm>
          <a:off x="1536700" y="719664"/>
          <a:ext cx="9720304" cy="414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195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7741109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3157747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Présentation 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Plus de 20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de </a:t>
                      </a:r>
                      <a:b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mise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oeuvre de la </a:t>
                      </a:r>
                      <a:b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</a:b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Loi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Organique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relative aux </a:t>
                      </a:r>
                      <a:b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Lois de Finances </a:t>
                      </a:r>
                      <a:b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(LOLF)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910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2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artage d’expérience</a:t>
                      </a:r>
                    </a:p>
                    <a:p>
                      <a:pPr algn="ctr"/>
                      <a:r>
                        <a:rPr lang="fr-FR" sz="20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France –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2" y="623224"/>
            <a:ext cx="2771044" cy="32130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486057"/>
            <a:ext cx="1032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Rodolphe </a:t>
            </a:r>
            <a:r>
              <a:rPr lang="fr-FR" sz="20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Gintz</a:t>
            </a:r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Inspecteur général des finances</a:t>
            </a:r>
          </a:p>
          <a:p>
            <a:pPr algn="ctr"/>
            <a:r>
              <a:rPr lang="fr-FR" sz="2000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Charles-Henry Glaise, </a:t>
            </a:r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Inspecteur des finances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34942E-8207-4E49-8F05-C4CB5942F8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LOLF : une nécessaire montée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compétence des fonctions financières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6E6DD2-BA74-4B4B-9A63-C5D5105CE82E}"/>
              </a:ext>
            </a:extLst>
          </p:cNvPr>
          <p:cNvSpPr txBox="1"/>
          <p:nvPr/>
        </p:nvSpPr>
        <p:spPr>
          <a:xfrm>
            <a:off x="596900" y="1662111"/>
            <a:ext cx="10515600" cy="519588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Corolaire de la LOLF et des ambitions adressées aux administrations, il est primordial d’assurer, d’approfondir et de compléter les compétences des gestionnaires et de leurs équipes.</a:t>
            </a:r>
          </a:p>
          <a:p>
            <a:pPr algn="just">
              <a:lnSpc>
                <a:spcPct val="120000"/>
              </a:lnSpc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LOLF a créé un cadre et des outils, mais ne saurait s’exonérer des agents en charge de la mettre en œuvre. Cet objectif emporte des aspects opérationnels et culturels toujours structurants 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Opérationnel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autour de la mise en œuvre de la LOLF, les systèmes d’informations ont aussi été revu afin d’assurer la fiabilité des informations</a:t>
            </a:r>
          </a:p>
          <a:p>
            <a:pPr marL="914400" lvl="1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SI « CHORUS » et les agents qui le manipulent est une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pré-requis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dans la qualité de l’information budgétaire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Culturel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chaque ministère possède ses enjeux propres et sa façon de faire, néanmoins il est aussi nécessaire que les décisions relatives aux finances publiques se fassent sur une même base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404420-4E1C-4F55-8950-9BD1E4CB3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2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9271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52027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C449F-AB4E-41F5-8FA7-43D766AD4C2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cadres budgétaires européen et français, un calendrier semestriel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B356F68-37DF-4562-82CC-4147E7A1C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05224DF-EB43-4364-91D9-00B4798C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3" y="1616546"/>
            <a:ext cx="10515599" cy="52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7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LOLF : une démarche qui a profondément rénové la gestion publique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A85C77-F8E9-4045-B27D-5240CC799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6DD8A3-4A8E-4F8C-9154-719E8DD22784}"/>
              </a:ext>
            </a:extLst>
          </p:cNvPr>
          <p:cNvSpPr txBox="1"/>
          <p:nvPr/>
        </p:nvSpPr>
        <p:spPr>
          <a:xfrm>
            <a:off x="800100" y="1687511"/>
            <a:ext cx="10553700" cy="4805363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Une mise en œuvre du texte dans un contexte budgétaire et économique très changeant au cours des 15 dernières années :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La LOLF a résisté à deux crises économiques majeures en 2008-2009 puis en 2020-2021 </a:t>
            </a:r>
          </a:p>
          <a:p>
            <a:pPr marL="355600" indent="-3556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La LOLF a permis de mettre en œuvre une politique de redressement des comptes publics et d’encadrement strict de la dépense comme une politique de soutien des acteurs économiques pendant les crises </a:t>
            </a:r>
          </a:p>
          <a:p>
            <a:pPr marL="355600" indent="-3556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La LOLF a permis de réduire comme d’accroître les effectifs de l’État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C’est un cadre stable et pérenne, de niveau organique, à la disposition des décideurs pour mettre en œuvre leurs orientations politiques…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… mais c’est aussi une construction à l’attention des gestionnaires et des différentes administrations en charge de la procédure, l’exécution et le contrôle budgétaires.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073C-69C8-4E24-82F9-A8F7AC1594F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LOLF : une gestion budgétaire simplifiée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8AFB1B-79EA-451A-AD6B-C63DD1CDA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972A42-9624-4E04-9C90-8E52C8B1BE43}"/>
              </a:ext>
            </a:extLst>
          </p:cNvPr>
          <p:cNvSpPr txBox="1"/>
          <p:nvPr/>
        </p:nvSpPr>
        <p:spPr>
          <a:xfrm>
            <a:off x="596900" y="1674811"/>
            <a:ext cx="5295900" cy="4805363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Ordonnance de 1959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Moyens compartimentés dans 850 chapitres budgétaires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Des articles de prévision qui fléchaient les dépenses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Des autorisations d’emplois par corps et par grades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Aucun ajustement possible au cours de la gestion</a:t>
            </a:r>
          </a:p>
          <a:p>
            <a:pPr algn="just">
              <a:lnSpc>
                <a:spcPct val="120000"/>
              </a:lnSpc>
            </a:pP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Un cadre budgétaire très rigide.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B0E47F-40A2-4712-ACFC-0727D73C93DC}"/>
              </a:ext>
            </a:extLst>
          </p:cNvPr>
          <p:cNvSpPr txBox="1"/>
          <p:nvPr/>
        </p:nvSpPr>
        <p:spPr>
          <a:xfrm>
            <a:off x="6413500" y="1674811"/>
            <a:ext cx="5295900" cy="4522789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APRES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LOLF de 2001 (mise en œuvre en 2006</a:t>
            </a:r>
            <a:r>
              <a:rPr lang="fr-FR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lnSpc>
                <a:spcPct val="120000"/>
              </a:lnSpc>
              <a:buNone/>
            </a:pPr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Redéploiements des crédits possibles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Un nombre plus limité de programmes </a:t>
            </a:r>
          </a:p>
          <a:p>
            <a:pPr marL="914400" lvl="1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138 dans le Budget 2022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Une véritable politique de gestion des ressources humaines</a:t>
            </a:r>
          </a:p>
          <a:p>
            <a:pPr algn="just">
              <a:lnSpc>
                <a:spcPct val="120000"/>
              </a:lnSpc>
            </a:pPr>
            <a:endParaRPr lang="fr-FR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 cadre budgétaire souple.</a:t>
            </a:r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1C449F-AB4E-41F5-8FA7-43D766AD4C2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cadre budgétaire français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B356F68-37DF-4562-82CC-4147E7A1C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C0633333-0019-40F7-9F90-98D67B3A23F8}"/>
              </a:ext>
            </a:extLst>
          </p:cNvPr>
          <p:cNvSpPr txBox="1"/>
          <p:nvPr/>
        </p:nvSpPr>
        <p:spPr>
          <a:xfrm>
            <a:off x="1378695" y="1118291"/>
            <a:ext cx="3906988" cy="372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06" algn="ctr"/>
            <a:r>
              <a:rPr lang="fr-FR" b="1" u="sng" spc="-9" dirty="0">
                <a:latin typeface="Arial" panose="020B0604020202020204" pitchFamily="34" charset="0"/>
                <a:cs typeface="Arial" panose="020B0604020202020204" pitchFamily="34" charset="0"/>
              </a:rPr>
              <a:t>La LOLF</a:t>
            </a:r>
            <a:endParaRPr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79256F8-6187-477C-9ACD-E01EE20F7BD4}"/>
              </a:ext>
            </a:extLst>
          </p:cNvPr>
          <p:cNvSpPr txBox="1"/>
          <p:nvPr/>
        </p:nvSpPr>
        <p:spPr>
          <a:xfrm>
            <a:off x="7028236" y="1118291"/>
            <a:ext cx="3889284" cy="372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06" algn="ctr"/>
            <a:r>
              <a:rPr lang="fr-FR" b="1" u="sng" spc="-9" dirty="0">
                <a:latin typeface="Arial" panose="020B0604020202020204" pitchFamily="34" charset="0"/>
                <a:cs typeface="Arial" panose="020B0604020202020204" pitchFamily="34" charset="0"/>
              </a:rPr>
              <a:t>La LPFP</a:t>
            </a:r>
            <a:endParaRPr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07C0394A-B9CC-41AD-A315-2CCECFF13945}"/>
              </a:ext>
            </a:extLst>
          </p:cNvPr>
          <p:cNvSpPr txBox="1">
            <a:spLocks/>
          </p:cNvSpPr>
          <p:nvPr/>
        </p:nvSpPr>
        <p:spPr>
          <a:xfrm>
            <a:off x="838200" y="1470950"/>
            <a:ext cx="4987978" cy="3810852"/>
          </a:xfrm>
          <a:prstGeom prst="rect">
            <a:avLst/>
          </a:prstGeom>
          <a:ln w="6350">
            <a:noFill/>
          </a:ln>
        </p:spPr>
        <p:txBody>
          <a:bodyPr vert="horz" lIns="65235" tIns="0" rIns="65235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fr-FR" sz="1500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Tx/>
              <a:buNone/>
              <a:defRPr lang="fr-FR" sz="24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914400" rtl="0" eaLnBrk="1" latinLnBrk="0" hangingPunct="1">
              <a:spcBef>
                <a:spcPts val="800"/>
              </a:spcBef>
              <a:spcAft>
                <a:spcPts val="600"/>
              </a:spcAft>
              <a:buFontTx/>
              <a:buNone/>
              <a:defRPr lang="fr-FR" sz="20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914400" rtl="0" eaLnBrk="1" latinLnBrk="0" hangingPunct="1">
              <a:spcBef>
                <a:spcPts val="0"/>
              </a:spcBef>
              <a:buFontTx/>
              <a:buNone/>
              <a:defRPr lang="fr-FR" sz="1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Tx/>
              <a:buNone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6725" indent="-107950" algn="l" defTabSz="914400" rtl="0" eaLnBrk="1" latinLnBrk="0" hangingPunct="1">
              <a:spcBef>
                <a:spcPts val="0"/>
              </a:spcBef>
              <a:buSzPct val="100000"/>
              <a:buFont typeface="Wingdings 2" panose="05020102010507070707" pitchFamily="18" charset="2"/>
              <a:buChar char="»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00" indent="-126000" algn="l" defTabSz="914400" rtl="0" eaLnBrk="1" latinLnBrk="0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08000" algn="l" defTabSz="914400" rtl="0" eaLnBrk="1" latinLnBrk="0" hangingPunct="1">
              <a:spcBef>
                <a:spcPts val="0"/>
              </a:spcBef>
              <a:buFont typeface="Wingdings 2" panose="05020102010507070707" pitchFamily="18" charset="2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544"/>
              </a:spcAft>
            </a:pP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Les évolutions européennes ont été traduites par le biais de la loi organique du 17 décembre 2012 relative à la programmation et à la gouvernance des finances publiques :</a:t>
            </a:r>
          </a:p>
          <a:p>
            <a:pPr marL="258890" indent="-258890" algn="just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les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lois de programmation des finances publiques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doivent fixer un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objectif à moyen terme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58890" indent="-258890" algn="just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les lois financières comportent un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article liminaire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retraçant l’évolution des soldes structurel et effectif </a:t>
            </a:r>
          </a:p>
          <a:p>
            <a:pPr marL="258890" indent="-258890" algn="just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mécanisme de correction automatique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vise à assurer le respect de la trajectoire de solde structurel</a:t>
            </a:r>
          </a:p>
          <a:p>
            <a:pPr marL="258890" indent="-258890" algn="just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Haut Conseil des finances publiques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placé auprès de la Cour des comptes, est chargé de contrôler le respect de la mise en œuvre du mécanisme de correction et d’approuver les prévisions macroéconomiques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22A97640-9721-4040-8BFD-9448EC61F63D}"/>
              </a:ext>
            </a:extLst>
          </p:cNvPr>
          <p:cNvSpPr txBox="1">
            <a:spLocks/>
          </p:cNvSpPr>
          <p:nvPr/>
        </p:nvSpPr>
        <p:spPr>
          <a:xfrm>
            <a:off x="6478890" y="1470949"/>
            <a:ext cx="4987977" cy="3697168"/>
          </a:xfrm>
          <a:prstGeom prst="rect">
            <a:avLst/>
          </a:prstGeom>
        </p:spPr>
        <p:txBody>
          <a:bodyPr vert="horz" lIns="82848" tIns="41424" rIns="82848" bIns="414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FontTx/>
              <a:buNone/>
              <a:defRPr sz="1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914400" rtl="0" eaLnBrk="1" latinLnBrk="0" hangingPunct="1">
              <a:spcBef>
                <a:spcPts val="80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914400" rtl="0" eaLnBrk="1" latinLnBrk="0" hangingPunct="1">
              <a:spcBef>
                <a:spcPts val="0"/>
              </a:spcBef>
              <a:buFontTx/>
              <a:buNone/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6725" indent="-107950" algn="l" defTabSz="914400" rtl="0" eaLnBrk="1" latinLnBrk="0" hangingPunct="1">
              <a:spcBef>
                <a:spcPts val="0"/>
              </a:spcBef>
              <a:buSzPct val="100000"/>
              <a:buFont typeface="Wingdings 2" panose="05020102010507070707" pitchFamily="18" charset="2"/>
              <a:buChar char="»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00" indent="-126000" algn="l" defTabSz="914400" rtl="0" eaLnBrk="1" latinLnBrk="0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08000" algn="l" defTabSz="914400" rtl="0" eaLnBrk="1" latinLnBrk="0" hangingPunct="1">
              <a:spcBef>
                <a:spcPts val="0"/>
              </a:spcBef>
              <a:buFont typeface="Wingdings 2" panose="05020102010507070707" pitchFamily="18" charset="2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Depuis la révision constitutionnelle de 2008, l’article 34 de la Constitution prévoit que : </a:t>
            </a:r>
          </a:p>
          <a:p>
            <a:pPr marL="241630" lvl="1" algn="just"/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 Les orientations pluriannuelles des finances publiques sont définies par des lois de programmation. Elles s'inscrivent dans l'objectif d'équilibre des comptes des administrations publiques ».</a:t>
            </a:r>
          </a:p>
          <a:p>
            <a:pPr lvl="1" algn="just">
              <a:spcBef>
                <a:spcPct val="20000"/>
              </a:spcBef>
              <a:spcAft>
                <a:spcPts val="544"/>
              </a:spcAft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 algn="just">
              <a:spcBef>
                <a:spcPct val="20000"/>
              </a:spcBef>
              <a:spcAft>
                <a:spcPts val="544"/>
              </a:spcAft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Les lois de programmation des finances publiques, pour un période minimale de trois années civiles :</a:t>
            </a:r>
          </a:p>
          <a:p>
            <a:pPr marL="258890" lvl="6" indent="-258890" algn="just">
              <a:spcBef>
                <a:spcPct val="20000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fixent un objectif à moyen terme (OMT) de solde structurel et déterminent une </a:t>
            </a: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trajectoire de solde structurel et de solde effectif</a:t>
            </a:r>
          </a:p>
          <a:p>
            <a:pPr marL="258890" lvl="6" indent="-258890" algn="just">
              <a:spcBef>
                <a:spcPct val="20000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déclinent notamment des </a:t>
            </a: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objectifs pour les différents segments de la dépense publique</a:t>
            </a:r>
            <a:r>
              <a:rPr lang="fr-FR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(objectif de dépenses des régimes obligatoires de base de sécurité sociale, </a:t>
            </a:r>
            <a:r>
              <a:rPr lang="fr-FR" sz="16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Ondam</a:t>
            </a:r>
            <a:r>
              <a:rPr lang="fr-FR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etc.)</a:t>
            </a:r>
          </a:p>
          <a:p>
            <a:pPr marL="258890" lvl="6" indent="-258890" algn="just">
              <a:spcBef>
                <a:spcPct val="20000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portent le </a:t>
            </a: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budget pluriannuel </a:t>
            </a:r>
            <a:r>
              <a:rPr lang="fr-FR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 l’État.</a:t>
            </a:r>
            <a:endParaRPr lang="fr-FR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FC812419-48B3-4115-AEC7-6DB64B8B898E}"/>
              </a:ext>
            </a:extLst>
          </p:cNvPr>
          <p:cNvSpPr/>
          <p:nvPr/>
        </p:nvSpPr>
        <p:spPr>
          <a:xfrm rot="5400000">
            <a:off x="4438666" y="3951087"/>
            <a:ext cx="3765835" cy="18869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5D1FB9A0-7117-4F29-8286-311C827F6DE9}"/>
              </a:ext>
            </a:extLst>
          </p:cNvPr>
          <p:cNvSpPr/>
          <p:nvPr/>
        </p:nvSpPr>
        <p:spPr>
          <a:xfrm rot="5400000" flipV="1">
            <a:off x="4162505" y="3951087"/>
            <a:ext cx="3765835" cy="18869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 : angle droit 7">
            <a:extLst>
              <a:ext uri="{FF2B5EF4-FFF2-40B4-BE49-F238E27FC236}">
                <a16:creationId xmlns:a16="http://schemas.microsoft.com/office/drawing/2014/main" id="{B98E89E0-5A9E-45F8-B049-CD4AA774B99A}"/>
              </a:ext>
            </a:extLst>
          </p:cNvPr>
          <p:cNvSpPr/>
          <p:nvPr/>
        </p:nvSpPr>
        <p:spPr>
          <a:xfrm rot="5400000">
            <a:off x="2648014" y="3208779"/>
            <a:ext cx="606450" cy="6904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C2374AD9-66C4-419E-86B1-6157F04EBB6A}"/>
              </a:ext>
            </a:extLst>
          </p:cNvPr>
          <p:cNvSpPr/>
          <p:nvPr/>
        </p:nvSpPr>
        <p:spPr>
          <a:xfrm>
            <a:off x="615180" y="1704630"/>
            <a:ext cx="1358826" cy="714601"/>
          </a:xfrm>
          <a:custGeom>
            <a:avLst/>
            <a:gdLst>
              <a:gd name="connsiteX0" fmla="*/ 0 w 1358826"/>
              <a:gd name="connsiteY0" fmla="*/ 119124 h 714601"/>
              <a:gd name="connsiteX1" fmla="*/ 119124 w 1358826"/>
              <a:gd name="connsiteY1" fmla="*/ 0 h 714601"/>
              <a:gd name="connsiteX2" fmla="*/ 1239702 w 1358826"/>
              <a:gd name="connsiteY2" fmla="*/ 0 h 714601"/>
              <a:gd name="connsiteX3" fmla="*/ 1358826 w 1358826"/>
              <a:gd name="connsiteY3" fmla="*/ 119124 h 714601"/>
              <a:gd name="connsiteX4" fmla="*/ 1358826 w 1358826"/>
              <a:gd name="connsiteY4" fmla="*/ 595477 h 714601"/>
              <a:gd name="connsiteX5" fmla="*/ 1239702 w 1358826"/>
              <a:gd name="connsiteY5" fmla="*/ 714601 h 714601"/>
              <a:gd name="connsiteX6" fmla="*/ 119124 w 1358826"/>
              <a:gd name="connsiteY6" fmla="*/ 714601 h 714601"/>
              <a:gd name="connsiteX7" fmla="*/ 0 w 1358826"/>
              <a:gd name="connsiteY7" fmla="*/ 595477 h 714601"/>
              <a:gd name="connsiteX8" fmla="*/ 0 w 1358826"/>
              <a:gd name="connsiteY8" fmla="*/ 119124 h 7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826" h="714601">
                <a:moveTo>
                  <a:pt x="0" y="119124"/>
                </a:moveTo>
                <a:cubicBezTo>
                  <a:pt x="0" y="53334"/>
                  <a:pt x="53334" y="0"/>
                  <a:pt x="119124" y="0"/>
                </a:cubicBezTo>
                <a:lnTo>
                  <a:pt x="1239702" y="0"/>
                </a:lnTo>
                <a:cubicBezTo>
                  <a:pt x="1305492" y="0"/>
                  <a:pt x="1358826" y="53334"/>
                  <a:pt x="1358826" y="119124"/>
                </a:cubicBezTo>
                <a:lnTo>
                  <a:pt x="1358826" y="595477"/>
                </a:lnTo>
                <a:cubicBezTo>
                  <a:pt x="1358826" y="661267"/>
                  <a:pt x="1305492" y="714601"/>
                  <a:pt x="1239702" y="714601"/>
                </a:cubicBezTo>
                <a:lnTo>
                  <a:pt x="119124" y="714601"/>
                </a:lnTo>
                <a:cubicBezTo>
                  <a:pt x="53334" y="714601"/>
                  <a:pt x="0" y="661267"/>
                  <a:pt x="0" y="595477"/>
                </a:cubicBezTo>
                <a:lnTo>
                  <a:pt x="0" y="119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850" tIns="95850" rIns="95850" bIns="9585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LOLF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A86DDF58-F47F-4EA5-9EF5-9520FB7E99F4}"/>
              </a:ext>
            </a:extLst>
          </p:cNvPr>
          <p:cNvSpPr/>
          <p:nvPr/>
        </p:nvSpPr>
        <p:spPr>
          <a:xfrm>
            <a:off x="2018904" y="1769897"/>
            <a:ext cx="6351733" cy="577572"/>
          </a:xfrm>
          <a:custGeom>
            <a:avLst/>
            <a:gdLst>
              <a:gd name="connsiteX0" fmla="*/ 0 w 3643406"/>
              <a:gd name="connsiteY0" fmla="*/ 0 h 577572"/>
              <a:gd name="connsiteX1" fmla="*/ 3643406 w 3643406"/>
              <a:gd name="connsiteY1" fmla="*/ 0 h 577572"/>
              <a:gd name="connsiteX2" fmla="*/ 3643406 w 3643406"/>
              <a:gd name="connsiteY2" fmla="*/ 577572 h 577572"/>
              <a:gd name="connsiteX3" fmla="*/ 0 w 3643406"/>
              <a:gd name="connsiteY3" fmla="*/ 577572 h 577572"/>
              <a:gd name="connsiteX4" fmla="*/ 0 w 3643406"/>
              <a:gd name="connsiteY4" fmla="*/ 0 h 5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06" h="577572">
                <a:moveTo>
                  <a:pt x="0" y="0"/>
                </a:moveTo>
                <a:lnTo>
                  <a:pt x="3643406" y="0"/>
                </a:lnTo>
                <a:lnTo>
                  <a:pt x="3643406" y="577572"/>
                </a:lnTo>
                <a:lnTo>
                  <a:pt x="0" y="577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Loi organique n° 2001-692 du 1er août 2001 relative aux lois de finances</a:t>
            </a:r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55481B22-3777-4BE3-8371-AB6AC8F46F7D}"/>
              </a:ext>
            </a:extLst>
          </p:cNvPr>
          <p:cNvSpPr/>
          <p:nvPr/>
        </p:nvSpPr>
        <p:spPr>
          <a:xfrm rot="5400000">
            <a:off x="3726323" y="3258337"/>
            <a:ext cx="606450" cy="6904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A6686C8-AD33-4AFE-8569-919A4B25031E}"/>
              </a:ext>
            </a:extLst>
          </p:cNvPr>
          <p:cNvSpPr/>
          <p:nvPr/>
        </p:nvSpPr>
        <p:spPr>
          <a:xfrm>
            <a:off x="2003608" y="2476057"/>
            <a:ext cx="1526285" cy="714601"/>
          </a:xfrm>
          <a:custGeom>
            <a:avLst/>
            <a:gdLst>
              <a:gd name="connsiteX0" fmla="*/ 0 w 1526285"/>
              <a:gd name="connsiteY0" fmla="*/ 119124 h 714601"/>
              <a:gd name="connsiteX1" fmla="*/ 119124 w 1526285"/>
              <a:gd name="connsiteY1" fmla="*/ 0 h 714601"/>
              <a:gd name="connsiteX2" fmla="*/ 1407161 w 1526285"/>
              <a:gd name="connsiteY2" fmla="*/ 0 h 714601"/>
              <a:gd name="connsiteX3" fmla="*/ 1526285 w 1526285"/>
              <a:gd name="connsiteY3" fmla="*/ 119124 h 714601"/>
              <a:gd name="connsiteX4" fmla="*/ 1526285 w 1526285"/>
              <a:gd name="connsiteY4" fmla="*/ 595477 h 714601"/>
              <a:gd name="connsiteX5" fmla="*/ 1407161 w 1526285"/>
              <a:gd name="connsiteY5" fmla="*/ 714601 h 714601"/>
              <a:gd name="connsiteX6" fmla="*/ 119124 w 1526285"/>
              <a:gd name="connsiteY6" fmla="*/ 714601 h 714601"/>
              <a:gd name="connsiteX7" fmla="*/ 0 w 1526285"/>
              <a:gd name="connsiteY7" fmla="*/ 595477 h 714601"/>
              <a:gd name="connsiteX8" fmla="*/ 0 w 1526285"/>
              <a:gd name="connsiteY8" fmla="*/ 119124 h 7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285" h="714601">
                <a:moveTo>
                  <a:pt x="0" y="119124"/>
                </a:moveTo>
                <a:cubicBezTo>
                  <a:pt x="0" y="53334"/>
                  <a:pt x="53334" y="0"/>
                  <a:pt x="119124" y="0"/>
                </a:cubicBezTo>
                <a:lnTo>
                  <a:pt x="1407161" y="0"/>
                </a:lnTo>
                <a:cubicBezTo>
                  <a:pt x="1472951" y="0"/>
                  <a:pt x="1526285" y="53334"/>
                  <a:pt x="1526285" y="119124"/>
                </a:cubicBezTo>
                <a:lnTo>
                  <a:pt x="1526285" y="595477"/>
                </a:lnTo>
                <a:cubicBezTo>
                  <a:pt x="1526285" y="661267"/>
                  <a:pt x="1472951" y="714601"/>
                  <a:pt x="1407161" y="714601"/>
                </a:cubicBezTo>
                <a:lnTo>
                  <a:pt x="119124" y="714601"/>
                </a:lnTo>
                <a:cubicBezTo>
                  <a:pt x="53334" y="714601"/>
                  <a:pt x="0" y="661267"/>
                  <a:pt x="0" y="595477"/>
                </a:cubicBezTo>
                <a:lnTo>
                  <a:pt x="0" y="119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850" tIns="95850" rIns="95850" bIns="9585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Procédure budgétaire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18FAA230-4FC7-4926-8E33-15D4B69B1D77}"/>
              </a:ext>
            </a:extLst>
          </p:cNvPr>
          <p:cNvSpPr/>
          <p:nvPr/>
        </p:nvSpPr>
        <p:spPr>
          <a:xfrm>
            <a:off x="3541562" y="2544571"/>
            <a:ext cx="5920157" cy="577572"/>
          </a:xfrm>
          <a:custGeom>
            <a:avLst/>
            <a:gdLst>
              <a:gd name="connsiteX0" fmla="*/ 0 w 5920157"/>
              <a:gd name="connsiteY0" fmla="*/ 0 h 577572"/>
              <a:gd name="connsiteX1" fmla="*/ 5920157 w 5920157"/>
              <a:gd name="connsiteY1" fmla="*/ 0 h 577572"/>
              <a:gd name="connsiteX2" fmla="*/ 5920157 w 5920157"/>
              <a:gd name="connsiteY2" fmla="*/ 577572 h 577572"/>
              <a:gd name="connsiteX3" fmla="*/ 0 w 5920157"/>
              <a:gd name="connsiteY3" fmla="*/ 577572 h 577572"/>
              <a:gd name="connsiteX4" fmla="*/ 0 w 5920157"/>
              <a:gd name="connsiteY4" fmla="*/ 0 h 5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0157" h="577572">
                <a:moveTo>
                  <a:pt x="0" y="0"/>
                </a:moveTo>
                <a:lnTo>
                  <a:pt x="5920157" y="0"/>
                </a:lnTo>
                <a:lnTo>
                  <a:pt x="5920157" y="577572"/>
                </a:lnTo>
                <a:lnTo>
                  <a:pt x="0" y="577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Cadrage des autorités politiques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Dialogue entre les services, puis entre les cabinets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Arbitrage de Matignon</a:t>
            </a:r>
          </a:p>
        </p:txBody>
      </p:sp>
      <p:sp>
        <p:nvSpPr>
          <p:cNvPr id="14" name="Flèche : angle droit 13">
            <a:extLst>
              <a:ext uri="{FF2B5EF4-FFF2-40B4-BE49-F238E27FC236}">
                <a16:creationId xmlns:a16="http://schemas.microsoft.com/office/drawing/2014/main" id="{88F383BA-C9C3-4401-A381-2C91C3257B86}"/>
              </a:ext>
            </a:extLst>
          </p:cNvPr>
          <p:cNvSpPr/>
          <p:nvPr/>
        </p:nvSpPr>
        <p:spPr>
          <a:xfrm rot="5400000">
            <a:off x="4211608" y="4025326"/>
            <a:ext cx="606450" cy="6904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E954591-2C99-4259-8DA2-466431AE24A6}"/>
              </a:ext>
            </a:extLst>
          </p:cNvPr>
          <p:cNvSpPr/>
          <p:nvPr/>
        </p:nvSpPr>
        <p:spPr>
          <a:xfrm>
            <a:off x="3437026" y="3274822"/>
            <a:ext cx="1428686" cy="714601"/>
          </a:xfrm>
          <a:custGeom>
            <a:avLst/>
            <a:gdLst>
              <a:gd name="connsiteX0" fmla="*/ 0 w 1428686"/>
              <a:gd name="connsiteY0" fmla="*/ 119124 h 714601"/>
              <a:gd name="connsiteX1" fmla="*/ 119124 w 1428686"/>
              <a:gd name="connsiteY1" fmla="*/ 0 h 714601"/>
              <a:gd name="connsiteX2" fmla="*/ 1309562 w 1428686"/>
              <a:gd name="connsiteY2" fmla="*/ 0 h 714601"/>
              <a:gd name="connsiteX3" fmla="*/ 1428686 w 1428686"/>
              <a:gd name="connsiteY3" fmla="*/ 119124 h 714601"/>
              <a:gd name="connsiteX4" fmla="*/ 1428686 w 1428686"/>
              <a:gd name="connsiteY4" fmla="*/ 595477 h 714601"/>
              <a:gd name="connsiteX5" fmla="*/ 1309562 w 1428686"/>
              <a:gd name="connsiteY5" fmla="*/ 714601 h 714601"/>
              <a:gd name="connsiteX6" fmla="*/ 119124 w 1428686"/>
              <a:gd name="connsiteY6" fmla="*/ 714601 h 714601"/>
              <a:gd name="connsiteX7" fmla="*/ 0 w 1428686"/>
              <a:gd name="connsiteY7" fmla="*/ 595477 h 714601"/>
              <a:gd name="connsiteX8" fmla="*/ 0 w 1428686"/>
              <a:gd name="connsiteY8" fmla="*/ 119124 h 7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686" h="714601">
                <a:moveTo>
                  <a:pt x="0" y="119124"/>
                </a:moveTo>
                <a:cubicBezTo>
                  <a:pt x="0" y="53334"/>
                  <a:pt x="53334" y="0"/>
                  <a:pt x="119124" y="0"/>
                </a:cubicBezTo>
                <a:lnTo>
                  <a:pt x="1309562" y="0"/>
                </a:lnTo>
                <a:cubicBezTo>
                  <a:pt x="1375352" y="0"/>
                  <a:pt x="1428686" y="53334"/>
                  <a:pt x="1428686" y="119124"/>
                </a:cubicBezTo>
                <a:lnTo>
                  <a:pt x="1428686" y="595477"/>
                </a:lnTo>
                <a:cubicBezTo>
                  <a:pt x="1428686" y="661267"/>
                  <a:pt x="1375352" y="714601"/>
                  <a:pt x="1309562" y="714601"/>
                </a:cubicBezTo>
                <a:lnTo>
                  <a:pt x="119124" y="714601"/>
                </a:lnTo>
                <a:cubicBezTo>
                  <a:pt x="53334" y="714601"/>
                  <a:pt x="0" y="661267"/>
                  <a:pt x="0" y="595477"/>
                </a:cubicBezTo>
                <a:lnTo>
                  <a:pt x="0" y="119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850" tIns="95850" rIns="95850" bIns="9585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Débat parlementaire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B945638-3857-4308-A80B-F03683EB88CE}"/>
              </a:ext>
            </a:extLst>
          </p:cNvPr>
          <p:cNvSpPr/>
          <p:nvPr/>
        </p:nvSpPr>
        <p:spPr>
          <a:xfrm>
            <a:off x="4854306" y="3343336"/>
            <a:ext cx="5952218" cy="577572"/>
          </a:xfrm>
          <a:custGeom>
            <a:avLst/>
            <a:gdLst>
              <a:gd name="connsiteX0" fmla="*/ 0 w 5952218"/>
              <a:gd name="connsiteY0" fmla="*/ 0 h 577572"/>
              <a:gd name="connsiteX1" fmla="*/ 5952218 w 5952218"/>
              <a:gd name="connsiteY1" fmla="*/ 0 h 577572"/>
              <a:gd name="connsiteX2" fmla="*/ 5952218 w 5952218"/>
              <a:gd name="connsiteY2" fmla="*/ 577572 h 577572"/>
              <a:gd name="connsiteX3" fmla="*/ 0 w 5952218"/>
              <a:gd name="connsiteY3" fmla="*/ 577572 h 577572"/>
              <a:gd name="connsiteX4" fmla="*/ 0 w 5952218"/>
              <a:gd name="connsiteY4" fmla="*/ 0 h 5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2218" h="577572">
                <a:moveTo>
                  <a:pt x="0" y="0"/>
                </a:moveTo>
                <a:lnTo>
                  <a:pt x="5952218" y="0"/>
                </a:lnTo>
                <a:lnTo>
                  <a:pt x="5952218" y="577572"/>
                </a:lnTo>
                <a:lnTo>
                  <a:pt x="0" y="577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Dépôt du Projet de loi de finances le 1</a:t>
            </a:r>
            <a:r>
              <a:rPr lang="fr-FR" sz="1400" b="1" kern="1200" baseline="30000" dirty="0"/>
              <a:t>er</a:t>
            </a:r>
            <a:r>
              <a:rPr lang="fr-FR" sz="1400" b="1" kern="1200" dirty="0"/>
              <a:t> mardi d’octobre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Débat et navette parlementaire jusqu’à la fin novembre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Vote de la loi en décembre</a:t>
            </a:r>
          </a:p>
        </p:txBody>
      </p:sp>
      <p:sp>
        <p:nvSpPr>
          <p:cNvPr id="17" name="Flèche : angle droit 16">
            <a:extLst>
              <a:ext uri="{FF2B5EF4-FFF2-40B4-BE49-F238E27FC236}">
                <a16:creationId xmlns:a16="http://schemas.microsoft.com/office/drawing/2014/main" id="{CB00A7CB-6B5A-45F3-8933-7D78BCCF717A}"/>
              </a:ext>
            </a:extLst>
          </p:cNvPr>
          <p:cNvSpPr/>
          <p:nvPr/>
        </p:nvSpPr>
        <p:spPr>
          <a:xfrm rot="5400000">
            <a:off x="5868682" y="4755382"/>
            <a:ext cx="606450" cy="6904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309F50C-073C-4614-BE57-2F3F00991C97}"/>
              </a:ext>
            </a:extLst>
          </p:cNvPr>
          <p:cNvSpPr/>
          <p:nvPr/>
        </p:nvSpPr>
        <p:spPr>
          <a:xfrm>
            <a:off x="5002467" y="4099193"/>
            <a:ext cx="1717848" cy="714601"/>
          </a:xfrm>
          <a:custGeom>
            <a:avLst/>
            <a:gdLst>
              <a:gd name="connsiteX0" fmla="*/ 0 w 1717848"/>
              <a:gd name="connsiteY0" fmla="*/ 119124 h 714601"/>
              <a:gd name="connsiteX1" fmla="*/ 119124 w 1717848"/>
              <a:gd name="connsiteY1" fmla="*/ 0 h 714601"/>
              <a:gd name="connsiteX2" fmla="*/ 1598724 w 1717848"/>
              <a:gd name="connsiteY2" fmla="*/ 0 h 714601"/>
              <a:gd name="connsiteX3" fmla="*/ 1717848 w 1717848"/>
              <a:gd name="connsiteY3" fmla="*/ 119124 h 714601"/>
              <a:gd name="connsiteX4" fmla="*/ 1717848 w 1717848"/>
              <a:gd name="connsiteY4" fmla="*/ 595477 h 714601"/>
              <a:gd name="connsiteX5" fmla="*/ 1598724 w 1717848"/>
              <a:gd name="connsiteY5" fmla="*/ 714601 h 714601"/>
              <a:gd name="connsiteX6" fmla="*/ 119124 w 1717848"/>
              <a:gd name="connsiteY6" fmla="*/ 714601 h 714601"/>
              <a:gd name="connsiteX7" fmla="*/ 0 w 1717848"/>
              <a:gd name="connsiteY7" fmla="*/ 595477 h 714601"/>
              <a:gd name="connsiteX8" fmla="*/ 0 w 1717848"/>
              <a:gd name="connsiteY8" fmla="*/ 119124 h 7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848" h="714601">
                <a:moveTo>
                  <a:pt x="0" y="119124"/>
                </a:moveTo>
                <a:cubicBezTo>
                  <a:pt x="0" y="53334"/>
                  <a:pt x="53334" y="0"/>
                  <a:pt x="119124" y="0"/>
                </a:cubicBezTo>
                <a:lnTo>
                  <a:pt x="1598724" y="0"/>
                </a:lnTo>
                <a:cubicBezTo>
                  <a:pt x="1664514" y="0"/>
                  <a:pt x="1717848" y="53334"/>
                  <a:pt x="1717848" y="119124"/>
                </a:cubicBezTo>
                <a:lnTo>
                  <a:pt x="1717848" y="595477"/>
                </a:lnTo>
                <a:cubicBezTo>
                  <a:pt x="1717848" y="661267"/>
                  <a:pt x="1664514" y="714601"/>
                  <a:pt x="1598724" y="714601"/>
                </a:cubicBezTo>
                <a:lnTo>
                  <a:pt x="119124" y="714601"/>
                </a:lnTo>
                <a:cubicBezTo>
                  <a:pt x="53334" y="714601"/>
                  <a:pt x="0" y="661267"/>
                  <a:pt x="0" y="595477"/>
                </a:cubicBezTo>
                <a:lnTo>
                  <a:pt x="0" y="119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850" tIns="95850" rIns="95850" bIns="9585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Mise en œuvre de la loi de finances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8351276F-04E8-4E55-BC1F-1D7915BD829D}"/>
              </a:ext>
            </a:extLst>
          </p:cNvPr>
          <p:cNvSpPr/>
          <p:nvPr/>
        </p:nvSpPr>
        <p:spPr>
          <a:xfrm>
            <a:off x="6771099" y="4167707"/>
            <a:ext cx="4303301" cy="577572"/>
          </a:xfrm>
          <a:custGeom>
            <a:avLst/>
            <a:gdLst>
              <a:gd name="connsiteX0" fmla="*/ 0 w 3669921"/>
              <a:gd name="connsiteY0" fmla="*/ 0 h 577572"/>
              <a:gd name="connsiteX1" fmla="*/ 3669921 w 3669921"/>
              <a:gd name="connsiteY1" fmla="*/ 0 h 577572"/>
              <a:gd name="connsiteX2" fmla="*/ 3669921 w 3669921"/>
              <a:gd name="connsiteY2" fmla="*/ 577572 h 577572"/>
              <a:gd name="connsiteX3" fmla="*/ 0 w 3669921"/>
              <a:gd name="connsiteY3" fmla="*/ 577572 h 577572"/>
              <a:gd name="connsiteX4" fmla="*/ 0 w 3669921"/>
              <a:gd name="connsiteY4" fmla="*/ 0 h 5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921" h="577572">
                <a:moveTo>
                  <a:pt x="0" y="0"/>
                </a:moveTo>
                <a:lnTo>
                  <a:pt x="3669921" y="0"/>
                </a:lnTo>
                <a:lnTo>
                  <a:pt x="3669921" y="577572"/>
                </a:lnTo>
                <a:lnTo>
                  <a:pt x="0" y="577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Document budgétaire des ministères en janvier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Répartition et ouverture des crédits</a:t>
            </a:r>
          </a:p>
        </p:txBody>
      </p:sp>
      <p:sp>
        <p:nvSpPr>
          <p:cNvPr id="20" name="Flèche : angle droit 19">
            <a:extLst>
              <a:ext uri="{FF2B5EF4-FFF2-40B4-BE49-F238E27FC236}">
                <a16:creationId xmlns:a16="http://schemas.microsoft.com/office/drawing/2014/main" id="{0612B8A6-F37E-479F-AADC-C2CFC17DCBBA}"/>
              </a:ext>
            </a:extLst>
          </p:cNvPr>
          <p:cNvSpPr/>
          <p:nvPr/>
        </p:nvSpPr>
        <p:spPr>
          <a:xfrm rot="5400000">
            <a:off x="7726824" y="5541076"/>
            <a:ext cx="606450" cy="6904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5EEFE8F-DB42-41D9-BB0A-3EB9ADBCDAC5}"/>
              </a:ext>
            </a:extLst>
          </p:cNvPr>
          <p:cNvSpPr/>
          <p:nvPr/>
        </p:nvSpPr>
        <p:spPr>
          <a:xfrm>
            <a:off x="7036019" y="4816258"/>
            <a:ext cx="1358826" cy="714601"/>
          </a:xfrm>
          <a:custGeom>
            <a:avLst/>
            <a:gdLst>
              <a:gd name="connsiteX0" fmla="*/ 0 w 1358826"/>
              <a:gd name="connsiteY0" fmla="*/ 119124 h 714601"/>
              <a:gd name="connsiteX1" fmla="*/ 119124 w 1358826"/>
              <a:gd name="connsiteY1" fmla="*/ 0 h 714601"/>
              <a:gd name="connsiteX2" fmla="*/ 1239702 w 1358826"/>
              <a:gd name="connsiteY2" fmla="*/ 0 h 714601"/>
              <a:gd name="connsiteX3" fmla="*/ 1358826 w 1358826"/>
              <a:gd name="connsiteY3" fmla="*/ 119124 h 714601"/>
              <a:gd name="connsiteX4" fmla="*/ 1358826 w 1358826"/>
              <a:gd name="connsiteY4" fmla="*/ 595477 h 714601"/>
              <a:gd name="connsiteX5" fmla="*/ 1239702 w 1358826"/>
              <a:gd name="connsiteY5" fmla="*/ 714601 h 714601"/>
              <a:gd name="connsiteX6" fmla="*/ 119124 w 1358826"/>
              <a:gd name="connsiteY6" fmla="*/ 714601 h 714601"/>
              <a:gd name="connsiteX7" fmla="*/ 0 w 1358826"/>
              <a:gd name="connsiteY7" fmla="*/ 595477 h 714601"/>
              <a:gd name="connsiteX8" fmla="*/ 0 w 1358826"/>
              <a:gd name="connsiteY8" fmla="*/ 119124 h 7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826" h="714601">
                <a:moveTo>
                  <a:pt x="0" y="119124"/>
                </a:moveTo>
                <a:cubicBezTo>
                  <a:pt x="0" y="53334"/>
                  <a:pt x="53334" y="0"/>
                  <a:pt x="119124" y="0"/>
                </a:cubicBezTo>
                <a:lnTo>
                  <a:pt x="1239702" y="0"/>
                </a:lnTo>
                <a:cubicBezTo>
                  <a:pt x="1305492" y="0"/>
                  <a:pt x="1358826" y="53334"/>
                  <a:pt x="1358826" y="119124"/>
                </a:cubicBezTo>
                <a:lnTo>
                  <a:pt x="1358826" y="595477"/>
                </a:lnTo>
                <a:cubicBezTo>
                  <a:pt x="1358826" y="661267"/>
                  <a:pt x="1305492" y="714601"/>
                  <a:pt x="1239702" y="714601"/>
                </a:cubicBezTo>
                <a:lnTo>
                  <a:pt x="119124" y="714601"/>
                </a:lnTo>
                <a:cubicBezTo>
                  <a:pt x="53334" y="714601"/>
                  <a:pt x="0" y="661267"/>
                  <a:pt x="0" y="595477"/>
                </a:cubicBezTo>
                <a:lnTo>
                  <a:pt x="0" y="119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850" tIns="95850" rIns="95850" bIns="9585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Exécution des dépenses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B7595E8A-5B35-4A88-8777-61C9820E65B9}"/>
              </a:ext>
            </a:extLst>
          </p:cNvPr>
          <p:cNvSpPr/>
          <p:nvPr/>
        </p:nvSpPr>
        <p:spPr>
          <a:xfrm>
            <a:off x="8453776" y="4804724"/>
            <a:ext cx="3522671" cy="737669"/>
          </a:xfrm>
          <a:custGeom>
            <a:avLst/>
            <a:gdLst>
              <a:gd name="connsiteX0" fmla="*/ 0 w 3268320"/>
              <a:gd name="connsiteY0" fmla="*/ 0 h 737669"/>
              <a:gd name="connsiteX1" fmla="*/ 3268320 w 3268320"/>
              <a:gd name="connsiteY1" fmla="*/ 0 h 737669"/>
              <a:gd name="connsiteX2" fmla="*/ 3268320 w 3268320"/>
              <a:gd name="connsiteY2" fmla="*/ 737669 h 737669"/>
              <a:gd name="connsiteX3" fmla="*/ 0 w 3268320"/>
              <a:gd name="connsiteY3" fmla="*/ 737669 h 737669"/>
              <a:gd name="connsiteX4" fmla="*/ 0 w 3268320"/>
              <a:gd name="connsiteY4" fmla="*/ 0 h 7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320" h="737669">
                <a:moveTo>
                  <a:pt x="0" y="0"/>
                </a:moveTo>
                <a:lnTo>
                  <a:pt x="3268320" y="0"/>
                </a:lnTo>
                <a:lnTo>
                  <a:pt x="3268320" y="737669"/>
                </a:lnTo>
                <a:lnTo>
                  <a:pt x="0" y="7376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Dialogue de gestion interne aux ministères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dirty="0"/>
              <a:t>Mise en réserve des crédits discutées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Loi de finances rectificatives (fin de gestion)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DB7D458-B118-45AF-95A4-D013A713E651}"/>
              </a:ext>
            </a:extLst>
          </p:cNvPr>
          <p:cNvSpPr/>
          <p:nvPr/>
        </p:nvSpPr>
        <p:spPr>
          <a:xfrm>
            <a:off x="8568066" y="5673468"/>
            <a:ext cx="1454013" cy="714601"/>
          </a:xfrm>
          <a:custGeom>
            <a:avLst/>
            <a:gdLst>
              <a:gd name="connsiteX0" fmla="*/ 0 w 1935290"/>
              <a:gd name="connsiteY0" fmla="*/ 119124 h 714601"/>
              <a:gd name="connsiteX1" fmla="*/ 119124 w 1935290"/>
              <a:gd name="connsiteY1" fmla="*/ 0 h 714601"/>
              <a:gd name="connsiteX2" fmla="*/ 1816166 w 1935290"/>
              <a:gd name="connsiteY2" fmla="*/ 0 h 714601"/>
              <a:gd name="connsiteX3" fmla="*/ 1935290 w 1935290"/>
              <a:gd name="connsiteY3" fmla="*/ 119124 h 714601"/>
              <a:gd name="connsiteX4" fmla="*/ 1935290 w 1935290"/>
              <a:gd name="connsiteY4" fmla="*/ 595477 h 714601"/>
              <a:gd name="connsiteX5" fmla="*/ 1816166 w 1935290"/>
              <a:gd name="connsiteY5" fmla="*/ 714601 h 714601"/>
              <a:gd name="connsiteX6" fmla="*/ 119124 w 1935290"/>
              <a:gd name="connsiteY6" fmla="*/ 714601 h 714601"/>
              <a:gd name="connsiteX7" fmla="*/ 0 w 1935290"/>
              <a:gd name="connsiteY7" fmla="*/ 595477 h 714601"/>
              <a:gd name="connsiteX8" fmla="*/ 0 w 1935290"/>
              <a:gd name="connsiteY8" fmla="*/ 119124 h 71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290" h="714601">
                <a:moveTo>
                  <a:pt x="0" y="119124"/>
                </a:moveTo>
                <a:cubicBezTo>
                  <a:pt x="0" y="53334"/>
                  <a:pt x="53334" y="0"/>
                  <a:pt x="119124" y="0"/>
                </a:cubicBezTo>
                <a:lnTo>
                  <a:pt x="1816166" y="0"/>
                </a:lnTo>
                <a:cubicBezTo>
                  <a:pt x="1881956" y="0"/>
                  <a:pt x="1935290" y="53334"/>
                  <a:pt x="1935290" y="119124"/>
                </a:cubicBezTo>
                <a:lnTo>
                  <a:pt x="1935290" y="595477"/>
                </a:lnTo>
                <a:cubicBezTo>
                  <a:pt x="1935290" y="661267"/>
                  <a:pt x="1881956" y="714601"/>
                  <a:pt x="1816166" y="714601"/>
                </a:cubicBezTo>
                <a:lnTo>
                  <a:pt x="119124" y="714601"/>
                </a:lnTo>
                <a:cubicBezTo>
                  <a:pt x="53334" y="714601"/>
                  <a:pt x="0" y="661267"/>
                  <a:pt x="0" y="595477"/>
                </a:cubicBezTo>
                <a:lnTo>
                  <a:pt x="0" y="1191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850" tIns="95850" rIns="95850" bIns="9585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>
                <a:solidFill>
                  <a:schemeClr val="bg1"/>
                </a:solidFill>
              </a:rPr>
              <a:t>Compte rendu du budget exécuté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1C449F-AB4E-41F5-8FA7-43D766AD4C2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LOLF : une volonté qui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 décline en une procédure budgétaire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D2CD91C9-050A-4633-964B-E7EDE076C36E}"/>
              </a:ext>
            </a:extLst>
          </p:cNvPr>
          <p:cNvSpPr/>
          <p:nvPr/>
        </p:nvSpPr>
        <p:spPr>
          <a:xfrm>
            <a:off x="10019953" y="5661934"/>
            <a:ext cx="1778347" cy="737669"/>
          </a:xfrm>
          <a:custGeom>
            <a:avLst/>
            <a:gdLst>
              <a:gd name="connsiteX0" fmla="*/ 0 w 3268320"/>
              <a:gd name="connsiteY0" fmla="*/ 0 h 737669"/>
              <a:gd name="connsiteX1" fmla="*/ 3268320 w 3268320"/>
              <a:gd name="connsiteY1" fmla="*/ 0 h 737669"/>
              <a:gd name="connsiteX2" fmla="*/ 3268320 w 3268320"/>
              <a:gd name="connsiteY2" fmla="*/ 737669 h 737669"/>
              <a:gd name="connsiteX3" fmla="*/ 0 w 3268320"/>
              <a:gd name="connsiteY3" fmla="*/ 737669 h 737669"/>
              <a:gd name="connsiteX4" fmla="*/ 0 w 3268320"/>
              <a:gd name="connsiteY4" fmla="*/ 0 h 73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320" h="737669">
                <a:moveTo>
                  <a:pt x="0" y="0"/>
                </a:moveTo>
                <a:lnTo>
                  <a:pt x="3268320" y="0"/>
                </a:lnTo>
                <a:lnTo>
                  <a:pt x="3268320" y="737669"/>
                </a:lnTo>
                <a:lnTo>
                  <a:pt x="0" y="7376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r-FR" sz="1400" b="1" kern="1200" dirty="0"/>
              <a:t>Loi de règlement au printemps</a:t>
            </a:r>
          </a:p>
        </p:txBody>
      </p:sp>
      <p:sp>
        <p:nvSpPr>
          <p:cNvPr id="25" name="Flèche : angle droit 24">
            <a:extLst>
              <a:ext uri="{FF2B5EF4-FFF2-40B4-BE49-F238E27FC236}">
                <a16:creationId xmlns:a16="http://schemas.microsoft.com/office/drawing/2014/main" id="{09BDE630-121C-4C35-9DFF-79E16A5F09FF}"/>
              </a:ext>
            </a:extLst>
          </p:cNvPr>
          <p:cNvSpPr/>
          <p:nvPr/>
        </p:nvSpPr>
        <p:spPr>
          <a:xfrm rot="5400000">
            <a:off x="1241903" y="2377245"/>
            <a:ext cx="606450" cy="69042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B356F68-37DF-4562-82CC-4147E7A1C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9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2B57440-A7E9-4C0A-A1FD-80E8C7A3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23250"/>
            <a:ext cx="3240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2617" rIns="32617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Passer d’une logique de moyens à une logique de performance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4997885-76C8-4665-ABE2-219BE3FC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805" y="1723250"/>
            <a:ext cx="39204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Renforcer la transparence du budget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34BD63B-1ECC-4381-B704-5FA886D7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810" y="1846360"/>
            <a:ext cx="32400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Renforcer le rôle du Parlement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06DA983-D154-4799-BF6D-0B0E9F853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591193"/>
            <a:ext cx="3238412" cy="3901682"/>
          </a:xfrm>
          <a:prstGeom prst="rect">
            <a:avLst/>
          </a:prstGeom>
          <a:solidFill>
            <a:schemeClr val="bg1">
              <a:alpha val="89018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Nouvelle structure du budget : 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passage de 800 chapitres à environ 130 programmes sur le budget général (unités limitatives), regroupés en 33 missions.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Fongibilité des crédits au sein du programme. 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Création d’un plafond d’emplois par ministère correspondant aux emplois réels.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 budget orienté vers la performance et les résultats  : 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présentation de la stratégie de chaque programme;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création au sein de chaque programme d’objectifs de politique publique;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suivi d’indicateurs de performance.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25B1E4C-786B-4C32-B39B-FE3A4681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484"/>
            <a:ext cx="3683000" cy="3903145"/>
          </a:xfrm>
          <a:prstGeom prst="rect">
            <a:avLst/>
          </a:prstGeom>
          <a:solidFill>
            <a:schemeClr val="bg1">
              <a:alpha val="89018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Des documents budgétaires plus lisibles et plus complet :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Projets annuels de performances (PAP)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Rapports annuels de performances (RAP)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Jaunes budgétaires et  documents de politique transversale (DPT ou oranges)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Une justification des crédits au premier euro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Généralisation de la distinction entre autorisations d’engagement (AE) et crédits de paiement (CP) auparavant réservée aux investissements. 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 nouveaux référentiels comptables : Comptabilité budgétaire, comptabilité générale et comptabilité d’analyse des coûts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Une présentation des dépenses fiscales rattachées à chaque programme. </a:t>
            </a:r>
          </a:p>
          <a:p>
            <a:pPr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591F07D-F77B-4599-89CE-D8FCE0C5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803" y="2585524"/>
            <a:ext cx="3246008" cy="3913380"/>
          </a:xfrm>
          <a:prstGeom prst="rect">
            <a:avLst/>
          </a:prstGeom>
          <a:solidFill>
            <a:schemeClr val="bg1">
              <a:alpha val="89018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Une discussion budgétaire structurée par politique publique et des votes du Parlement sur l’intégralité des crédits.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 droit d’amendement renforcé : 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l’unité de vote est la mission ; </a:t>
            </a:r>
          </a:p>
          <a:p>
            <a:pPr marL="155334" indent="-155334" algn="just" eaLnBrk="1" hangingPunct="1"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fr-FR" altLang="fr-FR" sz="12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les parlementaires peuvent déplacer des crédits entre programmes d’une même mission et créer de nouveaux programmes au sein d’une mission.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Une meilleure information en amont sur les orientations des finances publiques. 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Des pouvoirs de contrôle confirmés par le texte organique.</a:t>
            </a:r>
          </a:p>
          <a:p>
            <a:pPr algn="just" eaLnBrk="1" hangingPunct="1">
              <a:spcBef>
                <a:spcPct val="5000"/>
              </a:spcBef>
            </a:pPr>
            <a:endParaRPr lang="fr-FR" altLang="fr-FR" sz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fr-FR" altLang="fr-FR" sz="1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 renforcement du rôle de la Cour des comptes.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AF24A75B-546D-47C0-86F9-17345C2CC279}"/>
              </a:ext>
            </a:extLst>
          </p:cNvPr>
          <p:cNvSpPr/>
          <p:nvPr/>
        </p:nvSpPr>
        <p:spPr>
          <a:xfrm rot="16200000">
            <a:off x="5913626" y="-2697984"/>
            <a:ext cx="202038" cy="10228441"/>
          </a:xfrm>
          <a:prstGeom prst="rightBrace">
            <a:avLst>
              <a:gd name="adj1" fmla="val 72092"/>
              <a:gd name="adj2" fmla="val 50000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7AF32D-BE7B-45CD-A0F7-81C27A611F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LOLF : des ambitions, des acteurs,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des outils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024E455-72DD-46A2-9CBB-34505F0DD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7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50C231-858A-4CD7-B876-B6B8070BCF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LOLF : des outils à la disposition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gestionnaires responsabilisés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6D7674E-51E0-480C-B47B-1CF297976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4E17D6-FDC2-4D33-A754-778AB9E8C8EB}"/>
              </a:ext>
            </a:extLst>
          </p:cNvPr>
          <p:cNvSpPr txBox="1"/>
          <p:nvPr/>
        </p:nvSpPr>
        <p:spPr>
          <a:xfrm>
            <a:off x="596900" y="1789111"/>
            <a:ext cx="5257800" cy="4979989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LOLF, c’est de nouveaux outils 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encadrement des mouvements de crédits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une limitation des décrets d’avance aux situations d’urgence et le recours privilégié à la loi de finances rectificative en fin d’année pour ajuster les crédits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taux de mise en réserve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abaissé et la quasi-automaticité des reports de crédits d’une année sur l’autre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nouveau rôle pour le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contrôle budgétaire et comptable ministériel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A11181-B7C0-4659-B1E1-FF5A1C9EEA8B}"/>
              </a:ext>
            </a:extLst>
          </p:cNvPr>
          <p:cNvSpPr txBox="1"/>
          <p:nvPr/>
        </p:nvSpPr>
        <p:spPr>
          <a:xfrm>
            <a:off x="6095999" y="1789111"/>
            <a:ext cx="5256213" cy="519588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 objectif de performance et de dialogue entre les acteurs 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l’autorisation budgétaire est associée à des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objectifs stratégiques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relatifs aux politiques publiques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indicateurs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doivent permettre de rendre compte de leur réalisation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dialogue accru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entre les ministères « dépensiers » et le ministère chargé du budget, avec plus d’autonomie des gestionnaires</a:t>
            </a:r>
          </a:p>
        </p:txBody>
      </p:sp>
    </p:spTree>
    <p:extLst>
      <p:ext uri="{BB962C8B-B14F-4D97-AF65-F5344CB8AC3E}">
        <p14:creationId xmlns:p14="http://schemas.microsoft.com/office/powerpoint/2010/main" val="15932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34942E-8207-4E49-8F05-C4CB5942F8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LOLF : un objectif de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responsabilisation des gestionnaires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6E6DD2-BA74-4B4B-9A63-C5D5105CE82E}"/>
              </a:ext>
            </a:extLst>
          </p:cNvPr>
          <p:cNvSpPr txBox="1"/>
          <p:nvPr/>
        </p:nvSpPr>
        <p:spPr>
          <a:xfrm>
            <a:off x="596900" y="1662111"/>
            <a:ext cx="10515600" cy="519588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Sans être cité dans la loi, la figure du responsable de programme est centrale dans la mise en œuvre de la LOLF. </a:t>
            </a:r>
          </a:p>
          <a:p>
            <a:pPr algn="just">
              <a:lnSpc>
                <a:spcPct val="120000"/>
              </a:lnSpc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programme est l’unité de l’autorisation parlementaire. Il constitue une enveloppe globale et limitative de crédits. Il relève d’un seul ministère et regroupe un ensemble cohérent d’actions. Il est confié à un responsable, le responsable de programme (RPROG) désigné par le ministre concerné. </a:t>
            </a:r>
          </a:p>
          <a:p>
            <a:pPr algn="just">
              <a:lnSpc>
                <a:spcPct val="120000"/>
              </a:lnSpc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Profil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il s’agit généralement d’un directeur d’administration centrale, en charge de tout ou partie d’une politique publique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Responsabilité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Il reçoit les crédits et des objectifs à atteindre en début d’exercice. Ses objectifs sont ceux du programme dont il a la charge et relèvent largement de considérations stratégiques. 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Pouvoirs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: il dispose des outils de redéploiements des crédits sous sa responsabilité et répond de leurs exécutions lors de la loi de règlement.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404420-4E1C-4F55-8950-9BD1E4CB3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17624" r="7912" b="17420"/>
          <a:stretch/>
        </p:blipFill>
        <p:spPr>
          <a:xfrm>
            <a:off x="10229858" y="165954"/>
            <a:ext cx="1803382" cy="8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1371</Words>
  <Application>Microsoft Macintosh PowerPoint</Application>
  <PresentationFormat>Widescreen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La LOLF : une démarche qui a profondément rénové la gestion publique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Jerome Dendura</cp:lastModifiedBy>
  <cp:revision>21</cp:revision>
  <dcterms:created xsi:type="dcterms:W3CDTF">2023-11-05T21:43:48Z</dcterms:created>
  <dcterms:modified xsi:type="dcterms:W3CDTF">2023-11-18T19:09:40Z</dcterms:modified>
</cp:coreProperties>
</file>