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40.xml" ContentType="application/vnd.openxmlformats-officedocument.presentationml.slide+xml"/>
  <Override PartName="/ppt/notesSlides/notesSlide130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Masters/notesMaster10.xml" ContentType="application/vnd.openxmlformats-officedocument.presentationml.notesMaster+xml"/>
  <Override PartName="/ppt/slideMasters/slideMaster10.xml" ContentType="application/vnd.openxmlformats-officedocument.presentationml.slideMaster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  <p:sldMasterId id="2147483659" r:id="rId7"/>
  </p:sldMasterIdLst>
  <p:notesMasterIdLst>
    <p:notesMasterId r:id="rId33"/>
  </p:notesMasterIdLst>
  <p:handoutMasterIdLst>
    <p:handoutMasterId r:id="rId34"/>
  </p:handoutMasterIdLst>
  <p:sldIdLst>
    <p:sldId id="1154" r:id="rId8"/>
    <p:sldId id="1656" r:id="rId9"/>
    <p:sldId id="1927" r:id="rId10"/>
    <p:sldId id="1928" r:id="rId11"/>
    <p:sldId id="1929" r:id="rId12"/>
    <p:sldId id="1468" r:id="rId13"/>
    <p:sldId id="1130" r:id="rId14"/>
    <p:sldId id="1941" r:id="rId15"/>
    <p:sldId id="1989" r:id="rId16"/>
    <p:sldId id="1670" r:id="rId17"/>
    <p:sldId id="1990" r:id="rId18"/>
    <p:sldId id="1991" r:id="rId19"/>
    <p:sldId id="1992" r:id="rId20"/>
    <p:sldId id="1993" r:id="rId21"/>
    <p:sldId id="1994" r:id="rId22"/>
    <p:sldId id="2015" r:id="rId23"/>
    <p:sldId id="2000" r:id="rId24"/>
    <p:sldId id="2013" r:id="rId25"/>
    <p:sldId id="2012" r:id="rId26"/>
    <p:sldId id="2010" r:id="rId27"/>
    <p:sldId id="2011" r:id="rId28"/>
    <p:sldId id="2001" r:id="rId29"/>
    <p:sldId id="1770" r:id="rId30"/>
    <p:sldId id="2004" r:id="rId31"/>
    <p:sldId id="115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y Tiana Rame" initials="HTR" lastIdx="1" clrIdx="0"/>
  <p:cmAuthor id="2" name="Martin John Bowen" initials="MJB" lastIdx="4" clrIdx="1"/>
  <p:cmAuthor id="3" name="Urska Zrinski" initials="UZ" lastIdx="4" clrIdx="2">
    <p:extLst>
      <p:ext uri="{19B8F6BF-5375-455C-9EA6-DF929625EA0E}">
        <p15:presenceInfo xmlns:p15="http://schemas.microsoft.com/office/powerpoint/2012/main" userId="S-1-5-21-88094858-919529-1617787245-59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3B8"/>
    <a:srgbClr val="EEF8F0"/>
    <a:srgbClr val="BDE0C7"/>
    <a:srgbClr val="4FBAD1"/>
    <a:srgbClr val="E8F0F2"/>
    <a:srgbClr val="CCCCD8"/>
    <a:srgbClr val="2E307A"/>
    <a:srgbClr val="E7E8ED"/>
    <a:srgbClr val="BCC1F2"/>
    <a:srgbClr val="D0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1" autoAdjust="0"/>
    <p:restoredTop sz="72207" autoAdjust="0"/>
  </p:normalViewPr>
  <p:slideViewPr>
    <p:cSldViewPr snapToGrid="0" snapToObjects="1">
      <p:cViewPr varScale="1">
        <p:scale>
          <a:sx n="90" d="100"/>
          <a:sy n="90" d="100"/>
        </p:scale>
        <p:origin x="129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0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B8594-E021-4149-BEE0-7ED1405CC29D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652191-7F7D-40D5-A346-58756A7570A8}">
      <dgm:prSet phldrT="[Text]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err="1">
              <a:solidFill>
                <a:schemeClr val="accent1"/>
              </a:solidFill>
            </a:rPr>
            <a:t>Avantages</a:t>
          </a:r>
          <a:r>
            <a:rPr lang="en-US">
              <a:solidFill>
                <a:schemeClr val="accent1"/>
              </a:solidFill>
            </a:rPr>
            <a:t> du PEFA</a:t>
          </a:r>
        </a:p>
      </dgm:t>
    </dgm:pt>
    <dgm:pt modelId="{0D9DFE4F-0A78-4215-B86B-9D7D81B8C3E7}" type="parTrans" cxnId="{C008A412-7056-43E3-9245-939E02E95566}">
      <dgm:prSet/>
      <dgm:spPr/>
      <dgm:t>
        <a:bodyPr/>
        <a:lstStyle/>
        <a:p>
          <a:endParaRPr lang="en-US"/>
        </a:p>
      </dgm:t>
    </dgm:pt>
    <dgm:pt modelId="{D86FADE9-00A7-4730-89AE-03CBFE7A4B8D}" type="sibTrans" cxnId="{C008A412-7056-43E3-9245-939E02E95566}">
      <dgm:prSet/>
      <dgm:spPr/>
      <dgm:t>
        <a:bodyPr/>
        <a:lstStyle/>
        <a:p>
          <a:endParaRPr lang="en-US"/>
        </a:p>
      </dgm:t>
    </dgm:pt>
    <dgm:pt modelId="{8DEC7008-09B5-4131-9232-B1FA8C9EA5C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200" err="1"/>
            <a:t>Permet</a:t>
          </a:r>
          <a:r>
            <a:rPr lang="en-US" sz="2200"/>
            <a:t> de </a:t>
          </a:r>
          <a:r>
            <a:rPr lang="en-US" sz="2200" err="1"/>
            <a:t>mesurer</a:t>
          </a:r>
          <a:r>
            <a:rPr lang="en-US" sz="2200"/>
            <a:t> les </a:t>
          </a:r>
          <a:r>
            <a:rPr lang="en-US" sz="2200" err="1"/>
            <a:t>progrès</a:t>
          </a:r>
          <a:r>
            <a:rPr lang="en-US" sz="2200"/>
            <a:t> dans le temps</a:t>
          </a:r>
        </a:p>
      </dgm:t>
    </dgm:pt>
    <dgm:pt modelId="{034C5791-CBC0-4078-8876-0107581E8C64}" type="parTrans" cxnId="{95F8E3AC-0693-4598-BE51-33968868409F}">
      <dgm:prSet/>
      <dgm:spPr/>
      <dgm:t>
        <a:bodyPr/>
        <a:lstStyle/>
        <a:p>
          <a:endParaRPr lang="en-US"/>
        </a:p>
      </dgm:t>
    </dgm:pt>
    <dgm:pt modelId="{FA7F1E43-B00D-4AD4-8B7D-FE26EC39B790}" type="sibTrans" cxnId="{95F8E3AC-0693-4598-BE51-33968868409F}">
      <dgm:prSet/>
      <dgm:spPr/>
      <dgm:t>
        <a:bodyPr/>
        <a:lstStyle/>
        <a:p>
          <a:endParaRPr lang="en-US"/>
        </a:p>
      </dgm:t>
    </dgm:pt>
    <dgm:pt modelId="{D1E57B33-A184-4B08-8A26-C048C738C06C}">
      <dgm:prSet custT="1"/>
      <dgm:spPr>
        <a:solidFill>
          <a:schemeClr val="accent2"/>
        </a:solidFill>
      </dgm:spPr>
      <dgm:t>
        <a:bodyPr/>
        <a:lstStyle/>
        <a:p>
          <a:r>
            <a:rPr lang="en-US" sz="2200"/>
            <a:t>Donne les bases pour </a:t>
          </a:r>
          <a:r>
            <a:rPr lang="en-US" sz="2200" err="1"/>
            <a:t>enclencher</a:t>
          </a:r>
          <a:r>
            <a:rPr lang="en-US" sz="2200"/>
            <a:t> les </a:t>
          </a:r>
          <a:r>
            <a:rPr lang="en-US" sz="2200" err="1"/>
            <a:t>réformes</a:t>
          </a:r>
          <a:r>
            <a:rPr lang="en-US" sz="2200"/>
            <a:t> de GFP</a:t>
          </a:r>
        </a:p>
      </dgm:t>
    </dgm:pt>
    <dgm:pt modelId="{76017B2B-E281-4B7E-858C-F88FE20B4572}" type="parTrans" cxnId="{44C44F68-C9B1-470F-8BBA-5B302E4451CF}">
      <dgm:prSet/>
      <dgm:spPr/>
      <dgm:t>
        <a:bodyPr/>
        <a:lstStyle/>
        <a:p>
          <a:endParaRPr lang="en-US"/>
        </a:p>
      </dgm:t>
    </dgm:pt>
    <dgm:pt modelId="{A6D8FB00-B1A2-42A5-A63F-D63AEF852E73}" type="sibTrans" cxnId="{44C44F68-C9B1-470F-8BBA-5B302E4451CF}">
      <dgm:prSet/>
      <dgm:spPr/>
      <dgm:t>
        <a:bodyPr/>
        <a:lstStyle/>
        <a:p>
          <a:endParaRPr lang="en-US"/>
        </a:p>
      </dgm:t>
    </dgm:pt>
    <dgm:pt modelId="{57C67E26-7D65-476E-93A1-382A298BFE72}">
      <dgm:prSet custT="1"/>
      <dgm:spPr>
        <a:solidFill>
          <a:schemeClr val="accent3"/>
        </a:solidFill>
      </dgm:spPr>
      <dgm:t>
        <a:bodyPr/>
        <a:lstStyle/>
        <a:p>
          <a:r>
            <a:rPr lang="en-US" sz="2200" err="1"/>
            <a:t>Favorise</a:t>
          </a:r>
          <a:r>
            <a:rPr lang="en-US" sz="2200"/>
            <a:t> la coordination entre les </a:t>
          </a:r>
          <a:r>
            <a:rPr lang="en-US" sz="2200" err="1"/>
            <a:t>acteurs</a:t>
          </a:r>
          <a:r>
            <a:rPr lang="en-US" sz="2200"/>
            <a:t> concern</a:t>
          </a:r>
          <a:r>
            <a:rPr lang="fr-FR" sz="2200"/>
            <a:t>é</a:t>
          </a:r>
          <a:r>
            <a:rPr lang="en-US" sz="2200"/>
            <a:t>s</a:t>
          </a:r>
        </a:p>
      </dgm:t>
    </dgm:pt>
    <dgm:pt modelId="{1D255FFD-0C93-4254-ADC2-96B2AF23F34E}" type="parTrans" cxnId="{844A3D17-64C5-4EF5-8DA4-1F309BC11EBB}">
      <dgm:prSet/>
      <dgm:spPr/>
      <dgm:t>
        <a:bodyPr/>
        <a:lstStyle/>
        <a:p>
          <a:endParaRPr lang="en-US"/>
        </a:p>
      </dgm:t>
    </dgm:pt>
    <dgm:pt modelId="{21581576-CC57-4825-9BDD-1516DBCCC271}" type="sibTrans" cxnId="{844A3D17-64C5-4EF5-8DA4-1F309BC11EBB}">
      <dgm:prSet/>
      <dgm:spPr/>
      <dgm:t>
        <a:bodyPr/>
        <a:lstStyle/>
        <a:p>
          <a:endParaRPr lang="en-US"/>
        </a:p>
      </dgm:t>
    </dgm:pt>
    <dgm:pt modelId="{BB866EC0-AD71-4A91-B0CA-CFBD4484EACB}">
      <dgm:prSet custT="1"/>
      <dgm:spPr>
        <a:solidFill>
          <a:schemeClr val="accent4"/>
        </a:solidFill>
      </dgm:spPr>
      <dgm:t>
        <a:bodyPr/>
        <a:lstStyle/>
        <a:p>
          <a:r>
            <a:rPr lang="en-US" sz="2200"/>
            <a:t>Est </a:t>
          </a:r>
          <a:r>
            <a:rPr lang="en-US" sz="2200" err="1"/>
            <a:t>largement</a:t>
          </a:r>
          <a:r>
            <a:rPr lang="en-US" sz="2200"/>
            <a:t> </a:t>
          </a:r>
          <a:r>
            <a:rPr lang="en-US" sz="2200" err="1"/>
            <a:t>reconnu</a:t>
          </a:r>
          <a:r>
            <a:rPr lang="en-US" sz="2200"/>
            <a:t> au plan international</a:t>
          </a:r>
        </a:p>
      </dgm:t>
    </dgm:pt>
    <dgm:pt modelId="{339F3B2F-53ED-45A9-9350-FE78CD4B5A36}" type="parTrans" cxnId="{E90E586F-34A5-47E8-8288-ECAC6C32449A}">
      <dgm:prSet/>
      <dgm:spPr/>
      <dgm:t>
        <a:bodyPr/>
        <a:lstStyle/>
        <a:p>
          <a:endParaRPr lang="en-US"/>
        </a:p>
      </dgm:t>
    </dgm:pt>
    <dgm:pt modelId="{378F2E37-432E-4644-9794-F27D15DB6A94}" type="sibTrans" cxnId="{E90E586F-34A5-47E8-8288-ECAC6C32449A}">
      <dgm:prSet/>
      <dgm:spPr/>
      <dgm:t>
        <a:bodyPr/>
        <a:lstStyle/>
        <a:p>
          <a:endParaRPr lang="en-US"/>
        </a:p>
      </dgm:t>
    </dgm:pt>
    <dgm:pt modelId="{98C49A40-7DF0-44C6-90FC-7C35B460B651}" type="pres">
      <dgm:prSet presAssocID="{8C4B8594-E021-4149-BEE0-7ED1405CC29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B459BE9-A58F-453E-A4C5-F871103116D7}" type="pres">
      <dgm:prSet presAssocID="{EA652191-7F7D-40D5-A346-58756A7570A8}" presName="singleCycle" presStyleCnt="0"/>
      <dgm:spPr/>
    </dgm:pt>
    <dgm:pt modelId="{3B1489D0-1421-495F-B127-44F5B962A7DB}" type="pres">
      <dgm:prSet presAssocID="{EA652191-7F7D-40D5-A346-58756A7570A8}" presName="singleCenter" presStyleLbl="node1" presStyleIdx="0" presStyleCnt="5">
        <dgm:presLayoutVars>
          <dgm:chMax val="7"/>
          <dgm:chPref val="7"/>
        </dgm:presLayoutVars>
      </dgm:prSet>
      <dgm:spPr/>
    </dgm:pt>
    <dgm:pt modelId="{014254C7-BBB3-400A-8FF2-4CCB4ABF5246}" type="pres">
      <dgm:prSet presAssocID="{034C5791-CBC0-4078-8876-0107581E8C64}" presName="Name56" presStyleLbl="parChTrans1D2" presStyleIdx="0" presStyleCnt="4"/>
      <dgm:spPr/>
    </dgm:pt>
    <dgm:pt modelId="{39DE23D7-B110-40B2-9A16-101169F35990}" type="pres">
      <dgm:prSet presAssocID="{8DEC7008-09B5-4131-9232-B1FA8C9EA5CB}" presName="text0" presStyleLbl="node1" presStyleIdx="1" presStyleCnt="5" custScaleX="172112" custScaleY="100399">
        <dgm:presLayoutVars>
          <dgm:bulletEnabled val="1"/>
        </dgm:presLayoutVars>
      </dgm:prSet>
      <dgm:spPr/>
    </dgm:pt>
    <dgm:pt modelId="{5900758C-3A31-4F06-B9DD-755EA610D3FB}" type="pres">
      <dgm:prSet presAssocID="{76017B2B-E281-4B7E-858C-F88FE20B4572}" presName="Name56" presStyleLbl="parChTrans1D2" presStyleIdx="1" presStyleCnt="4"/>
      <dgm:spPr/>
    </dgm:pt>
    <dgm:pt modelId="{524FC92D-4740-4BF1-85D7-083F40241C10}" type="pres">
      <dgm:prSet presAssocID="{D1E57B33-A184-4B08-8A26-C048C738C06C}" presName="text0" presStyleLbl="node1" presStyleIdx="2" presStyleCnt="5" custScaleX="172112" custScaleY="100399">
        <dgm:presLayoutVars>
          <dgm:bulletEnabled val="1"/>
        </dgm:presLayoutVars>
      </dgm:prSet>
      <dgm:spPr/>
    </dgm:pt>
    <dgm:pt modelId="{C33F4F14-1F56-425E-B486-03D68AEF24B4}" type="pres">
      <dgm:prSet presAssocID="{1D255FFD-0C93-4254-ADC2-96B2AF23F34E}" presName="Name56" presStyleLbl="parChTrans1D2" presStyleIdx="2" presStyleCnt="4"/>
      <dgm:spPr/>
    </dgm:pt>
    <dgm:pt modelId="{D8A34B70-7838-4F29-A56D-DFB381AA4153}" type="pres">
      <dgm:prSet presAssocID="{57C67E26-7D65-476E-93A1-382A298BFE72}" presName="text0" presStyleLbl="node1" presStyleIdx="3" presStyleCnt="5" custScaleX="172112" custScaleY="100399">
        <dgm:presLayoutVars>
          <dgm:bulletEnabled val="1"/>
        </dgm:presLayoutVars>
      </dgm:prSet>
      <dgm:spPr/>
    </dgm:pt>
    <dgm:pt modelId="{6905E2D3-D308-4AE7-B6AE-2F0994A2E6F6}" type="pres">
      <dgm:prSet presAssocID="{339F3B2F-53ED-45A9-9350-FE78CD4B5A36}" presName="Name56" presStyleLbl="parChTrans1D2" presStyleIdx="3" presStyleCnt="4"/>
      <dgm:spPr/>
    </dgm:pt>
    <dgm:pt modelId="{26D76CF5-4139-4BEA-BD92-1610D42BE1D3}" type="pres">
      <dgm:prSet presAssocID="{BB866EC0-AD71-4A91-B0CA-CFBD4484EACB}" presName="text0" presStyleLbl="node1" presStyleIdx="4" presStyleCnt="5" custScaleX="172112" custScaleY="100399">
        <dgm:presLayoutVars>
          <dgm:bulletEnabled val="1"/>
        </dgm:presLayoutVars>
      </dgm:prSet>
      <dgm:spPr/>
    </dgm:pt>
  </dgm:ptLst>
  <dgm:cxnLst>
    <dgm:cxn modelId="{363A9C00-0EEE-4CFA-93A9-C2E60E12EAEB}" type="presOf" srcId="{BB866EC0-AD71-4A91-B0CA-CFBD4484EACB}" destId="{26D76CF5-4139-4BEA-BD92-1610D42BE1D3}" srcOrd="0" destOrd="0" presId="urn:microsoft.com/office/officeart/2008/layout/RadialCluster"/>
    <dgm:cxn modelId="{C008A412-7056-43E3-9245-939E02E95566}" srcId="{8C4B8594-E021-4149-BEE0-7ED1405CC29D}" destId="{EA652191-7F7D-40D5-A346-58756A7570A8}" srcOrd="0" destOrd="0" parTransId="{0D9DFE4F-0A78-4215-B86B-9D7D81B8C3E7}" sibTransId="{D86FADE9-00A7-4730-89AE-03CBFE7A4B8D}"/>
    <dgm:cxn modelId="{844A3D17-64C5-4EF5-8DA4-1F309BC11EBB}" srcId="{EA652191-7F7D-40D5-A346-58756A7570A8}" destId="{57C67E26-7D65-476E-93A1-382A298BFE72}" srcOrd="2" destOrd="0" parTransId="{1D255FFD-0C93-4254-ADC2-96B2AF23F34E}" sibTransId="{21581576-CC57-4825-9BDD-1516DBCCC271}"/>
    <dgm:cxn modelId="{9833124A-24CA-437C-A5EE-FF7EA0FE677B}" type="presOf" srcId="{034C5791-CBC0-4078-8876-0107581E8C64}" destId="{014254C7-BBB3-400A-8FF2-4CCB4ABF5246}" srcOrd="0" destOrd="0" presId="urn:microsoft.com/office/officeart/2008/layout/RadialCluster"/>
    <dgm:cxn modelId="{890EDD64-BB13-45AE-B164-FB8A26C71F88}" type="presOf" srcId="{76017B2B-E281-4B7E-858C-F88FE20B4572}" destId="{5900758C-3A31-4F06-B9DD-755EA610D3FB}" srcOrd="0" destOrd="0" presId="urn:microsoft.com/office/officeart/2008/layout/RadialCluster"/>
    <dgm:cxn modelId="{44C44F68-C9B1-470F-8BBA-5B302E4451CF}" srcId="{EA652191-7F7D-40D5-A346-58756A7570A8}" destId="{D1E57B33-A184-4B08-8A26-C048C738C06C}" srcOrd="1" destOrd="0" parTransId="{76017B2B-E281-4B7E-858C-F88FE20B4572}" sibTransId="{A6D8FB00-B1A2-42A5-A63F-D63AEF852E73}"/>
    <dgm:cxn modelId="{E90E586F-34A5-47E8-8288-ECAC6C32449A}" srcId="{EA652191-7F7D-40D5-A346-58756A7570A8}" destId="{BB866EC0-AD71-4A91-B0CA-CFBD4484EACB}" srcOrd="3" destOrd="0" parTransId="{339F3B2F-53ED-45A9-9350-FE78CD4B5A36}" sibTransId="{378F2E37-432E-4644-9794-F27D15DB6A94}"/>
    <dgm:cxn modelId="{6947D975-FE0F-4317-8BD4-FA03704CC726}" type="presOf" srcId="{EA652191-7F7D-40D5-A346-58756A7570A8}" destId="{3B1489D0-1421-495F-B127-44F5B962A7DB}" srcOrd="0" destOrd="0" presId="urn:microsoft.com/office/officeart/2008/layout/RadialCluster"/>
    <dgm:cxn modelId="{32FE6F89-A6F9-4DFD-980F-B6CEE4139312}" type="presOf" srcId="{8C4B8594-E021-4149-BEE0-7ED1405CC29D}" destId="{98C49A40-7DF0-44C6-90FC-7C35B460B651}" srcOrd="0" destOrd="0" presId="urn:microsoft.com/office/officeart/2008/layout/RadialCluster"/>
    <dgm:cxn modelId="{95F8E3AC-0693-4598-BE51-33968868409F}" srcId="{EA652191-7F7D-40D5-A346-58756A7570A8}" destId="{8DEC7008-09B5-4131-9232-B1FA8C9EA5CB}" srcOrd="0" destOrd="0" parTransId="{034C5791-CBC0-4078-8876-0107581E8C64}" sibTransId="{FA7F1E43-B00D-4AD4-8B7D-FE26EC39B790}"/>
    <dgm:cxn modelId="{75F469C3-515F-4E92-BAAE-D64B2952FE8D}" type="presOf" srcId="{1D255FFD-0C93-4254-ADC2-96B2AF23F34E}" destId="{C33F4F14-1F56-425E-B486-03D68AEF24B4}" srcOrd="0" destOrd="0" presId="urn:microsoft.com/office/officeart/2008/layout/RadialCluster"/>
    <dgm:cxn modelId="{72C820D9-036C-402D-A827-5988612E97E7}" type="presOf" srcId="{57C67E26-7D65-476E-93A1-382A298BFE72}" destId="{D8A34B70-7838-4F29-A56D-DFB381AA4153}" srcOrd="0" destOrd="0" presId="urn:microsoft.com/office/officeart/2008/layout/RadialCluster"/>
    <dgm:cxn modelId="{D4D058DD-4682-4668-B1B0-4B2594007C3A}" type="presOf" srcId="{339F3B2F-53ED-45A9-9350-FE78CD4B5A36}" destId="{6905E2D3-D308-4AE7-B6AE-2F0994A2E6F6}" srcOrd="0" destOrd="0" presId="urn:microsoft.com/office/officeart/2008/layout/RadialCluster"/>
    <dgm:cxn modelId="{592759E1-DF81-49DD-B526-C8C65419BF4E}" type="presOf" srcId="{D1E57B33-A184-4B08-8A26-C048C738C06C}" destId="{524FC92D-4740-4BF1-85D7-083F40241C10}" srcOrd="0" destOrd="0" presId="urn:microsoft.com/office/officeart/2008/layout/RadialCluster"/>
    <dgm:cxn modelId="{6388EBF5-E118-4EAE-8A14-542E9B119190}" type="presOf" srcId="{8DEC7008-09B5-4131-9232-B1FA8C9EA5CB}" destId="{39DE23D7-B110-40B2-9A16-101169F35990}" srcOrd="0" destOrd="0" presId="urn:microsoft.com/office/officeart/2008/layout/RadialCluster"/>
    <dgm:cxn modelId="{EE804617-4E94-43BE-9820-889040318F85}" type="presParOf" srcId="{98C49A40-7DF0-44C6-90FC-7C35B460B651}" destId="{3B459BE9-A58F-453E-A4C5-F871103116D7}" srcOrd="0" destOrd="0" presId="urn:microsoft.com/office/officeart/2008/layout/RadialCluster"/>
    <dgm:cxn modelId="{E0881753-F993-4D18-91FD-67915A201729}" type="presParOf" srcId="{3B459BE9-A58F-453E-A4C5-F871103116D7}" destId="{3B1489D0-1421-495F-B127-44F5B962A7DB}" srcOrd="0" destOrd="0" presId="urn:microsoft.com/office/officeart/2008/layout/RadialCluster"/>
    <dgm:cxn modelId="{1D0EFFA2-0F10-4882-AB92-1B1B7783FA24}" type="presParOf" srcId="{3B459BE9-A58F-453E-A4C5-F871103116D7}" destId="{014254C7-BBB3-400A-8FF2-4CCB4ABF5246}" srcOrd="1" destOrd="0" presId="urn:microsoft.com/office/officeart/2008/layout/RadialCluster"/>
    <dgm:cxn modelId="{467ADEE1-AD21-4AEC-8E07-1B28B02D8ADC}" type="presParOf" srcId="{3B459BE9-A58F-453E-A4C5-F871103116D7}" destId="{39DE23D7-B110-40B2-9A16-101169F35990}" srcOrd="2" destOrd="0" presId="urn:microsoft.com/office/officeart/2008/layout/RadialCluster"/>
    <dgm:cxn modelId="{75B1A4B1-068D-4938-9D78-27FF4BEEE233}" type="presParOf" srcId="{3B459BE9-A58F-453E-A4C5-F871103116D7}" destId="{5900758C-3A31-4F06-B9DD-755EA610D3FB}" srcOrd="3" destOrd="0" presId="urn:microsoft.com/office/officeart/2008/layout/RadialCluster"/>
    <dgm:cxn modelId="{720A0666-D891-44BE-A7D2-DF0B06DD09A3}" type="presParOf" srcId="{3B459BE9-A58F-453E-A4C5-F871103116D7}" destId="{524FC92D-4740-4BF1-85D7-083F40241C10}" srcOrd="4" destOrd="0" presId="urn:microsoft.com/office/officeart/2008/layout/RadialCluster"/>
    <dgm:cxn modelId="{EB54150C-0D15-4548-8E44-2BDC21F14B60}" type="presParOf" srcId="{3B459BE9-A58F-453E-A4C5-F871103116D7}" destId="{C33F4F14-1F56-425E-B486-03D68AEF24B4}" srcOrd="5" destOrd="0" presId="urn:microsoft.com/office/officeart/2008/layout/RadialCluster"/>
    <dgm:cxn modelId="{FB262EFD-6A84-469A-9280-F3C12C1CA5A6}" type="presParOf" srcId="{3B459BE9-A58F-453E-A4C5-F871103116D7}" destId="{D8A34B70-7838-4F29-A56D-DFB381AA4153}" srcOrd="6" destOrd="0" presId="urn:microsoft.com/office/officeart/2008/layout/RadialCluster"/>
    <dgm:cxn modelId="{8783EA2E-CF89-48D8-A9DD-B65FC8B37220}" type="presParOf" srcId="{3B459BE9-A58F-453E-A4C5-F871103116D7}" destId="{6905E2D3-D308-4AE7-B6AE-2F0994A2E6F6}" srcOrd="7" destOrd="0" presId="urn:microsoft.com/office/officeart/2008/layout/RadialCluster"/>
    <dgm:cxn modelId="{BD63DC0D-01D9-4680-A6A6-C1A8B342F5D7}" type="presParOf" srcId="{3B459BE9-A58F-453E-A4C5-F871103116D7}" destId="{26D76CF5-4139-4BEA-BD92-1610D42BE1D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81BCC-636F-4219-8EBA-60FEF5FFA52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91EC10-371F-48CC-8D2C-84BDB6F6899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5700"/>
            <a:t>A</a:t>
          </a:r>
        </a:p>
      </dgm:t>
    </dgm:pt>
    <dgm:pt modelId="{77456B40-5A12-4E5E-8B61-91C532290087}" type="parTrans" cxnId="{F0CF23BA-BDD1-46BC-A7C4-AFE52F6A9C7F}">
      <dgm:prSet/>
      <dgm:spPr/>
      <dgm:t>
        <a:bodyPr/>
        <a:lstStyle/>
        <a:p>
          <a:endParaRPr lang="en-US"/>
        </a:p>
      </dgm:t>
    </dgm:pt>
    <dgm:pt modelId="{35E580DB-5765-4E1B-A95E-00E4CD8B3C63}" type="sibTrans" cxnId="{F0CF23BA-BDD1-46BC-A7C4-AFE52F6A9C7F}">
      <dgm:prSet/>
      <dgm:spPr/>
      <dgm:t>
        <a:bodyPr/>
        <a:lstStyle/>
        <a:p>
          <a:endParaRPr lang="en-US"/>
        </a:p>
      </dgm:t>
    </dgm:pt>
    <dgm:pt modelId="{081B6624-1D82-4719-9E30-E8A113A54FCA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B</a:t>
          </a:r>
        </a:p>
      </dgm:t>
    </dgm:pt>
    <dgm:pt modelId="{32F0B093-C3B1-4D78-827E-AA0858FE21C2}" type="parTrans" cxnId="{3BC22228-2684-482C-826E-96788908CEFD}">
      <dgm:prSet/>
      <dgm:spPr/>
      <dgm:t>
        <a:bodyPr/>
        <a:lstStyle/>
        <a:p>
          <a:endParaRPr lang="en-US"/>
        </a:p>
      </dgm:t>
    </dgm:pt>
    <dgm:pt modelId="{35EBF606-0F39-4416-821A-F3931201EC12}" type="sibTrans" cxnId="{3BC22228-2684-482C-826E-96788908CEFD}">
      <dgm:prSet/>
      <dgm:spPr/>
      <dgm:t>
        <a:bodyPr/>
        <a:lstStyle/>
        <a:p>
          <a:endParaRPr lang="en-US"/>
        </a:p>
      </dgm:t>
    </dgm:pt>
    <dgm:pt modelId="{F2FD5FFD-4BD5-47B7-B24A-8F3AA3D60439}">
      <dgm:prSet phldrT="[Text]"/>
      <dgm:spPr>
        <a:solidFill>
          <a:srgbClr val="4FBAD1"/>
        </a:solidFill>
      </dgm:spPr>
      <dgm:t>
        <a:bodyPr/>
        <a:lstStyle/>
        <a:p>
          <a:r>
            <a:rPr lang="en-US"/>
            <a:t>C</a:t>
          </a:r>
        </a:p>
      </dgm:t>
    </dgm:pt>
    <dgm:pt modelId="{F6AACA75-CF22-4340-8168-FC106C3D3371}" type="parTrans" cxnId="{1B3938E9-786C-4D1A-A7E8-D15CE6FD823F}">
      <dgm:prSet/>
      <dgm:spPr/>
      <dgm:t>
        <a:bodyPr/>
        <a:lstStyle/>
        <a:p>
          <a:endParaRPr lang="en-US"/>
        </a:p>
      </dgm:t>
    </dgm:pt>
    <dgm:pt modelId="{43C36ECF-9454-4A42-8D03-8D2BD7430F04}" type="sibTrans" cxnId="{1B3938E9-786C-4D1A-A7E8-D15CE6FD823F}">
      <dgm:prSet/>
      <dgm:spPr/>
      <dgm:t>
        <a:bodyPr/>
        <a:lstStyle/>
        <a:p>
          <a:endParaRPr lang="en-US"/>
        </a:p>
      </dgm:t>
    </dgm:pt>
    <dgm:pt modelId="{08AA2637-7A2D-4981-93CF-EF447A75C361}">
      <dgm:prSet/>
      <dgm:spPr>
        <a:solidFill>
          <a:schemeClr val="bg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fr-FR" dirty="0"/>
            <a:t>Niveau de performance élevé conforme aux bonnes pratiques internationales</a:t>
          </a:r>
          <a:endParaRPr lang="en-US" dirty="0"/>
        </a:p>
      </dgm:t>
    </dgm:pt>
    <dgm:pt modelId="{0341BBD0-B803-4261-9BD1-256451EA96DE}" type="parTrans" cxnId="{172B7025-1A70-4A8E-912D-A253A21AD4EF}">
      <dgm:prSet/>
      <dgm:spPr/>
      <dgm:t>
        <a:bodyPr/>
        <a:lstStyle/>
        <a:p>
          <a:endParaRPr lang="en-US"/>
        </a:p>
      </dgm:t>
    </dgm:pt>
    <dgm:pt modelId="{B707CA54-C952-4A31-8903-1D66AB3B79C2}" type="sibTrans" cxnId="{172B7025-1A70-4A8E-912D-A253A21AD4EF}">
      <dgm:prSet/>
      <dgm:spPr/>
      <dgm:t>
        <a:bodyPr/>
        <a:lstStyle/>
        <a:p>
          <a:endParaRPr lang="en-US"/>
        </a:p>
      </dgm:t>
    </dgm:pt>
    <dgm:pt modelId="{AD9B5B48-C0B8-4F44-BD8A-E0F5AB0B4B2D}">
      <dgm:prSet phldrT="[Text]"/>
      <dgm:spPr>
        <a:solidFill>
          <a:schemeClr val="bg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/>
            <a:t>Bonne performance, sup</a:t>
          </a:r>
          <a:r>
            <a:rPr lang="fr-FR"/>
            <a:t>é</a:t>
          </a:r>
          <a:r>
            <a:rPr lang="en-US" err="1"/>
            <a:t>rieure</a:t>
          </a:r>
          <a:r>
            <a:rPr lang="en-US"/>
            <a:t> au </a:t>
          </a:r>
          <a:r>
            <a:rPr lang="en-US" err="1"/>
            <a:t>niveau</a:t>
          </a:r>
          <a:r>
            <a:rPr lang="en-US"/>
            <a:t> de base</a:t>
          </a:r>
        </a:p>
      </dgm:t>
    </dgm:pt>
    <dgm:pt modelId="{D36EF1EF-23BB-40B5-B135-38AD8AF92290}" type="parTrans" cxnId="{C85B2A23-C73A-48B5-A1B0-470ACD6D42A2}">
      <dgm:prSet/>
      <dgm:spPr/>
      <dgm:t>
        <a:bodyPr/>
        <a:lstStyle/>
        <a:p>
          <a:endParaRPr lang="en-US"/>
        </a:p>
      </dgm:t>
    </dgm:pt>
    <dgm:pt modelId="{67A68835-6A4E-4F1B-8FBE-F7C302DFD04A}" type="sibTrans" cxnId="{C85B2A23-C73A-48B5-A1B0-470ACD6D42A2}">
      <dgm:prSet/>
      <dgm:spPr/>
      <dgm:t>
        <a:bodyPr/>
        <a:lstStyle/>
        <a:p>
          <a:endParaRPr lang="en-US"/>
        </a:p>
      </dgm:t>
    </dgm:pt>
    <dgm:pt modelId="{DD7D2528-496F-419E-8A65-BCE3E0542001}">
      <dgm:prSet phldrT="[Text]"/>
      <dgm:spPr>
        <a:solidFill>
          <a:schemeClr val="bg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fr-FR"/>
            <a:t>Niveau de performance de base conforme aux bonnes pratiques internationales</a:t>
          </a:r>
          <a:endParaRPr lang="en-US"/>
        </a:p>
      </dgm:t>
    </dgm:pt>
    <dgm:pt modelId="{161BDD74-A411-4321-B9FF-602C59BEC40E}" type="parTrans" cxnId="{DED6B121-2B52-467D-8BE4-BF500C0427A2}">
      <dgm:prSet/>
      <dgm:spPr/>
      <dgm:t>
        <a:bodyPr/>
        <a:lstStyle/>
        <a:p>
          <a:endParaRPr lang="en-US"/>
        </a:p>
      </dgm:t>
    </dgm:pt>
    <dgm:pt modelId="{72047D23-DFB8-46DC-8ED6-5174170CA68C}" type="sibTrans" cxnId="{DED6B121-2B52-467D-8BE4-BF500C0427A2}">
      <dgm:prSet/>
      <dgm:spPr/>
      <dgm:t>
        <a:bodyPr/>
        <a:lstStyle/>
        <a:p>
          <a:endParaRPr lang="en-US"/>
        </a:p>
      </dgm:t>
    </dgm:pt>
    <dgm:pt modelId="{643C0AF4-D375-4760-83B5-AC80F9C9E59D}">
      <dgm:prSet phldrT="[Text]"/>
      <dgm:spPr>
        <a:solidFill>
          <a:schemeClr val="bg1">
            <a:lumMod val="9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fr-FR"/>
            <a:t>Performance inférieure au niveau de base OU Informations disponibles ne permettant pas de noter la composante</a:t>
          </a:r>
          <a:endParaRPr lang="en-US"/>
        </a:p>
      </dgm:t>
    </dgm:pt>
    <dgm:pt modelId="{39903CC4-9BFD-4822-8EF8-C31EED1272A3}" type="parTrans" cxnId="{DC7C0F8E-AB6F-4D9F-99E4-A9F41E0D0EA4}">
      <dgm:prSet/>
      <dgm:spPr/>
      <dgm:t>
        <a:bodyPr/>
        <a:lstStyle/>
        <a:p>
          <a:endParaRPr lang="en-US"/>
        </a:p>
      </dgm:t>
    </dgm:pt>
    <dgm:pt modelId="{CB32B0F9-89D8-4053-9FD0-23A3437C1B50}" type="sibTrans" cxnId="{DC7C0F8E-AB6F-4D9F-99E4-A9F41E0D0EA4}">
      <dgm:prSet/>
      <dgm:spPr/>
      <dgm:t>
        <a:bodyPr/>
        <a:lstStyle/>
        <a:p>
          <a:endParaRPr lang="en-US"/>
        </a:p>
      </dgm:t>
    </dgm:pt>
    <dgm:pt modelId="{F435B3E3-8C38-4D65-82C1-C08747AF11B8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D</a:t>
          </a:r>
        </a:p>
      </dgm:t>
    </dgm:pt>
    <dgm:pt modelId="{5317622F-83CA-4FF4-AD6D-4515C9EE6ECC}" type="sibTrans" cxnId="{BB40621D-1DF4-4B6C-85A8-67F6CF75801F}">
      <dgm:prSet/>
      <dgm:spPr/>
      <dgm:t>
        <a:bodyPr/>
        <a:lstStyle/>
        <a:p>
          <a:endParaRPr lang="en-US"/>
        </a:p>
      </dgm:t>
    </dgm:pt>
    <dgm:pt modelId="{739019DC-6CD6-4529-A4B4-FBC0E4A51DEF}" type="parTrans" cxnId="{BB40621D-1DF4-4B6C-85A8-67F6CF75801F}">
      <dgm:prSet/>
      <dgm:spPr/>
      <dgm:t>
        <a:bodyPr/>
        <a:lstStyle/>
        <a:p>
          <a:endParaRPr lang="en-US"/>
        </a:p>
      </dgm:t>
    </dgm:pt>
    <dgm:pt modelId="{23C499F4-894F-4EE0-B6B1-4277C8B6AF12}" type="pres">
      <dgm:prSet presAssocID="{50881BCC-636F-4219-8EBA-60FEF5FFA52F}" presName="Name0" presStyleCnt="0">
        <dgm:presLayoutVars>
          <dgm:dir/>
          <dgm:animLvl val="lvl"/>
          <dgm:resizeHandles val="exact"/>
        </dgm:presLayoutVars>
      </dgm:prSet>
      <dgm:spPr/>
    </dgm:pt>
    <dgm:pt modelId="{E23CA682-7F91-4DF9-8CC1-EF7008A80F6B}" type="pres">
      <dgm:prSet presAssocID="{B891EC10-371F-48CC-8D2C-84BDB6F6899D}" presName="linNode" presStyleCnt="0"/>
      <dgm:spPr/>
    </dgm:pt>
    <dgm:pt modelId="{05BC51BC-B688-4937-A74C-0A99A70B1FB6}" type="pres">
      <dgm:prSet presAssocID="{B891EC10-371F-48CC-8D2C-84BDB6F6899D}" presName="parentText" presStyleLbl="node1" presStyleIdx="0" presStyleCnt="4" custScaleX="59304">
        <dgm:presLayoutVars>
          <dgm:chMax val="1"/>
          <dgm:bulletEnabled val="1"/>
        </dgm:presLayoutVars>
      </dgm:prSet>
      <dgm:spPr/>
    </dgm:pt>
    <dgm:pt modelId="{D2220BE3-F2DD-4275-9D3A-E6842C1FF5F0}" type="pres">
      <dgm:prSet presAssocID="{B891EC10-371F-48CC-8D2C-84BDB6F6899D}" presName="descendantText" presStyleLbl="alignAccFollowNode1" presStyleIdx="0" presStyleCnt="4">
        <dgm:presLayoutVars>
          <dgm:bulletEnabled val="1"/>
        </dgm:presLayoutVars>
      </dgm:prSet>
      <dgm:spPr/>
    </dgm:pt>
    <dgm:pt modelId="{154420C6-35EA-4C97-B15C-5F35C8F900CD}" type="pres">
      <dgm:prSet presAssocID="{35E580DB-5765-4E1B-A95E-00E4CD8B3C63}" presName="sp" presStyleCnt="0"/>
      <dgm:spPr/>
    </dgm:pt>
    <dgm:pt modelId="{C17D4863-72D3-4322-8F7C-29D4C50F65AE}" type="pres">
      <dgm:prSet presAssocID="{081B6624-1D82-4719-9E30-E8A113A54FCA}" presName="linNode" presStyleCnt="0"/>
      <dgm:spPr/>
    </dgm:pt>
    <dgm:pt modelId="{2F2F66E8-A6B2-4515-860D-2952F9D16AD8}" type="pres">
      <dgm:prSet presAssocID="{081B6624-1D82-4719-9E30-E8A113A54FCA}" presName="parentText" presStyleLbl="node1" presStyleIdx="1" presStyleCnt="4" custScaleX="59304">
        <dgm:presLayoutVars>
          <dgm:chMax val="1"/>
          <dgm:bulletEnabled val="1"/>
        </dgm:presLayoutVars>
      </dgm:prSet>
      <dgm:spPr/>
    </dgm:pt>
    <dgm:pt modelId="{EB8B62F9-27CB-4B44-A900-83F360EEDA47}" type="pres">
      <dgm:prSet presAssocID="{081B6624-1D82-4719-9E30-E8A113A54FCA}" presName="descendantText" presStyleLbl="alignAccFollowNode1" presStyleIdx="1" presStyleCnt="4">
        <dgm:presLayoutVars>
          <dgm:bulletEnabled val="1"/>
        </dgm:presLayoutVars>
      </dgm:prSet>
      <dgm:spPr/>
    </dgm:pt>
    <dgm:pt modelId="{09043BCE-CB8A-42FB-AFD3-B987D774DA43}" type="pres">
      <dgm:prSet presAssocID="{35EBF606-0F39-4416-821A-F3931201EC12}" presName="sp" presStyleCnt="0"/>
      <dgm:spPr/>
    </dgm:pt>
    <dgm:pt modelId="{9309A615-64AF-4179-A6F4-D24452DBD663}" type="pres">
      <dgm:prSet presAssocID="{F2FD5FFD-4BD5-47B7-B24A-8F3AA3D60439}" presName="linNode" presStyleCnt="0"/>
      <dgm:spPr/>
    </dgm:pt>
    <dgm:pt modelId="{56B10D40-BC9B-4EB5-9B87-4C5375EC643B}" type="pres">
      <dgm:prSet presAssocID="{F2FD5FFD-4BD5-47B7-B24A-8F3AA3D60439}" presName="parentText" presStyleLbl="node1" presStyleIdx="2" presStyleCnt="4" custScaleX="59304">
        <dgm:presLayoutVars>
          <dgm:chMax val="1"/>
          <dgm:bulletEnabled val="1"/>
        </dgm:presLayoutVars>
      </dgm:prSet>
      <dgm:spPr/>
    </dgm:pt>
    <dgm:pt modelId="{092F2C83-394F-4CE5-B8FA-BFD153669ED7}" type="pres">
      <dgm:prSet presAssocID="{F2FD5FFD-4BD5-47B7-B24A-8F3AA3D60439}" presName="descendantText" presStyleLbl="alignAccFollowNode1" presStyleIdx="2" presStyleCnt="4">
        <dgm:presLayoutVars>
          <dgm:bulletEnabled val="1"/>
        </dgm:presLayoutVars>
      </dgm:prSet>
      <dgm:spPr/>
    </dgm:pt>
    <dgm:pt modelId="{30114E28-C4AB-4EC5-9320-8A756633412B}" type="pres">
      <dgm:prSet presAssocID="{43C36ECF-9454-4A42-8D03-8D2BD7430F04}" presName="sp" presStyleCnt="0"/>
      <dgm:spPr/>
    </dgm:pt>
    <dgm:pt modelId="{C73E366F-30B4-4AEC-9198-CC8274A59789}" type="pres">
      <dgm:prSet presAssocID="{F435B3E3-8C38-4D65-82C1-C08747AF11B8}" presName="linNode" presStyleCnt="0"/>
      <dgm:spPr/>
    </dgm:pt>
    <dgm:pt modelId="{F12637C8-C26F-4E10-A818-F68B3B2329AF}" type="pres">
      <dgm:prSet presAssocID="{F435B3E3-8C38-4D65-82C1-C08747AF11B8}" presName="parentText" presStyleLbl="node1" presStyleIdx="3" presStyleCnt="4" custScaleX="59304">
        <dgm:presLayoutVars>
          <dgm:chMax val="1"/>
          <dgm:bulletEnabled val="1"/>
        </dgm:presLayoutVars>
      </dgm:prSet>
      <dgm:spPr/>
    </dgm:pt>
    <dgm:pt modelId="{919170A2-32E5-45F2-BDC8-EFE4213E5AC5}" type="pres">
      <dgm:prSet presAssocID="{F435B3E3-8C38-4D65-82C1-C08747AF11B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6FF201A-9BA0-4F98-BAE9-A31DF7D570E9}" type="presOf" srcId="{081B6624-1D82-4719-9E30-E8A113A54FCA}" destId="{2F2F66E8-A6B2-4515-860D-2952F9D16AD8}" srcOrd="0" destOrd="0" presId="urn:microsoft.com/office/officeart/2005/8/layout/vList5"/>
    <dgm:cxn modelId="{BB40621D-1DF4-4B6C-85A8-67F6CF75801F}" srcId="{50881BCC-636F-4219-8EBA-60FEF5FFA52F}" destId="{F435B3E3-8C38-4D65-82C1-C08747AF11B8}" srcOrd="3" destOrd="0" parTransId="{739019DC-6CD6-4529-A4B4-FBC0E4A51DEF}" sibTransId="{5317622F-83CA-4FF4-AD6D-4515C9EE6ECC}"/>
    <dgm:cxn modelId="{DED6B121-2B52-467D-8BE4-BF500C0427A2}" srcId="{F2FD5FFD-4BD5-47B7-B24A-8F3AA3D60439}" destId="{DD7D2528-496F-419E-8A65-BCE3E0542001}" srcOrd="0" destOrd="0" parTransId="{161BDD74-A411-4321-B9FF-602C59BEC40E}" sibTransId="{72047D23-DFB8-46DC-8ED6-5174170CA68C}"/>
    <dgm:cxn modelId="{C85B2A23-C73A-48B5-A1B0-470ACD6D42A2}" srcId="{081B6624-1D82-4719-9E30-E8A113A54FCA}" destId="{AD9B5B48-C0B8-4F44-BD8A-E0F5AB0B4B2D}" srcOrd="0" destOrd="0" parTransId="{D36EF1EF-23BB-40B5-B135-38AD8AF92290}" sibTransId="{67A68835-6A4E-4F1B-8FBE-F7C302DFD04A}"/>
    <dgm:cxn modelId="{172B7025-1A70-4A8E-912D-A253A21AD4EF}" srcId="{B891EC10-371F-48CC-8D2C-84BDB6F6899D}" destId="{08AA2637-7A2D-4981-93CF-EF447A75C361}" srcOrd="0" destOrd="0" parTransId="{0341BBD0-B803-4261-9BD1-256451EA96DE}" sibTransId="{B707CA54-C952-4A31-8903-1D66AB3B79C2}"/>
    <dgm:cxn modelId="{3BC22228-2684-482C-826E-96788908CEFD}" srcId="{50881BCC-636F-4219-8EBA-60FEF5FFA52F}" destId="{081B6624-1D82-4719-9E30-E8A113A54FCA}" srcOrd="1" destOrd="0" parTransId="{32F0B093-C3B1-4D78-827E-AA0858FE21C2}" sibTransId="{35EBF606-0F39-4416-821A-F3931201EC12}"/>
    <dgm:cxn modelId="{FD70CA5E-B524-4980-8C76-2113C0DBAA82}" type="presOf" srcId="{643C0AF4-D375-4760-83B5-AC80F9C9E59D}" destId="{919170A2-32E5-45F2-BDC8-EFE4213E5AC5}" srcOrd="0" destOrd="0" presId="urn:microsoft.com/office/officeart/2005/8/layout/vList5"/>
    <dgm:cxn modelId="{4EAB3E79-DCC1-4067-A4FB-E1EFABE44544}" type="presOf" srcId="{B891EC10-371F-48CC-8D2C-84BDB6F6899D}" destId="{05BC51BC-B688-4937-A74C-0A99A70B1FB6}" srcOrd="0" destOrd="0" presId="urn:microsoft.com/office/officeart/2005/8/layout/vList5"/>
    <dgm:cxn modelId="{CCEFFA79-0DD5-4504-844A-CCDB86599CCF}" type="presOf" srcId="{F435B3E3-8C38-4D65-82C1-C08747AF11B8}" destId="{F12637C8-C26F-4E10-A818-F68B3B2329AF}" srcOrd="0" destOrd="0" presId="urn:microsoft.com/office/officeart/2005/8/layout/vList5"/>
    <dgm:cxn modelId="{340CB480-4B5A-4CD9-9CBD-95322ED8639B}" type="presOf" srcId="{08AA2637-7A2D-4981-93CF-EF447A75C361}" destId="{D2220BE3-F2DD-4275-9D3A-E6842C1FF5F0}" srcOrd="0" destOrd="0" presId="urn:microsoft.com/office/officeart/2005/8/layout/vList5"/>
    <dgm:cxn modelId="{DC7C0F8E-AB6F-4D9F-99E4-A9F41E0D0EA4}" srcId="{F435B3E3-8C38-4D65-82C1-C08747AF11B8}" destId="{643C0AF4-D375-4760-83B5-AC80F9C9E59D}" srcOrd="0" destOrd="0" parTransId="{39903CC4-9BFD-4822-8EF8-C31EED1272A3}" sibTransId="{CB32B0F9-89D8-4053-9FD0-23A3437C1B50}"/>
    <dgm:cxn modelId="{F0CF23BA-BDD1-46BC-A7C4-AFE52F6A9C7F}" srcId="{50881BCC-636F-4219-8EBA-60FEF5FFA52F}" destId="{B891EC10-371F-48CC-8D2C-84BDB6F6899D}" srcOrd="0" destOrd="0" parTransId="{77456B40-5A12-4E5E-8B61-91C532290087}" sibTransId="{35E580DB-5765-4E1B-A95E-00E4CD8B3C63}"/>
    <dgm:cxn modelId="{341B62E4-07E8-4D0F-A24D-D361290BEAFA}" type="presOf" srcId="{F2FD5FFD-4BD5-47B7-B24A-8F3AA3D60439}" destId="{56B10D40-BC9B-4EB5-9B87-4C5375EC643B}" srcOrd="0" destOrd="0" presId="urn:microsoft.com/office/officeart/2005/8/layout/vList5"/>
    <dgm:cxn modelId="{82C5A9E5-E74A-4757-8AFE-7B923E020A0B}" type="presOf" srcId="{50881BCC-636F-4219-8EBA-60FEF5FFA52F}" destId="{23C499F4-894F-4EE0-B6B1-4277C8B6AF12}" srcOrd="0" destOrd="0" presId="urn:microsoft.com/office/officeart/2005/8/layout/vList5"/>
    <dgm:cxn modelId="{1B3938E9-786C-4D1A-A7E8-D15CE6FD823F}" srcId="{50881BCC-636F-4219-8EBA-60FEF5FFA52F}" destId="{F2FD5FFD-4BD5-47B7-B24A-8F3AA3D60439}" srcOrd="2" destOrd="0" parTransId="{F6AACA75-CF22-4340-8168-FC106C3D3371}" sibTransId="{43C36ECF-9454-4A42-8D03-8D2BD7430F04}"/>
    <dgm:cxn modelId="{67046AED-A11C-4C4B-99B4-3139B943DE2B}" type="presOf" srcId="{AD9B5B48-C0B8-4F44-BD8A-E0F5AB0B4B2D}" destId="{EB8B62F9-27CB-4B44-A900-83F360EEDA47}" srcOrd="0" destOrd="0" presId="urn:microsoft.com/office/officeart/2005/8/layout/vList5"/>
    <dgm:cxn modelId="{4C815BEE-EB24-415C-BF26-61E33D5C8E89}" type="presOf" srcId="{DD7D2528-496F-419E-8A65-BCE3E0542001}" destId="{092F2C83-394F-4CE5-B8FA-BFD153669ED7}" srcOrd="0" destOrd="0" presId="urn:microsoft.com/office/officeart/2005/8/layout/vList5"/>
    <dgm:cxn modelId="{8D5B7FE1-1DCB-4CDC-9050-8C957E14527F}" type="presParOf" srcId="{23C499F4-894F-4EE0-B6B1-4277C8B6AF12}" destId="{E23CA682-7F91-4DF9-8CC1-EF7008A80F6B}" srcOrd="0" destOrd="0" presId="urn:microsoft.com/office/officeart/2005/8/layout/vList5"/>
    <dgm:cxn modelId="{356A279F-D5E0-4DDA-B84E-B935582B8EC0}" type="presParOf" srcId="{E23CA682-7F91-4DF9-8CC1-EF7008A80F6B}" destId="{05BC51BC-B688-4937-A74C-0A99A70B1FB6}" srcOrd="0" destOrd="0" presId="urn:microsoft.com/office/officeart/2005/8/layout/vList5"/>
    <dgm:cxn modelId="{BE6E489C-9E0E-4E5F-99EF-A1A6E1D8C89D}" type="presParOf" srcId="{E23CA682-7F91-4DF9-8CC1-EF7008A80F6B}" destId="{D2220BE3-F2DD-4275-9D3A-E6842C1FF5F0}" srcOrd="1" destOrd="0" presId="urn:microsoft.com/office/officeart/2005/8/layout/vList5"/>
    <dgm:cxn modelId="{94309545-9D44-46F2-BC4E-CBD6D1B5C8D9}" type="presParOf" srcId="{23C499F4-894F-4EE0-B6B1-4277C8B6AF12}" destId="{154420C6-35EA-4C97-B15C-5F35C8F900CD}" srcOrd="1" destOrd="0" presId="urn:microsoft.com/office/officeart/2005/8/layout/vList5"/>
    <dgm:cxn modelId="{47779B8F-55C4-4192-BB45-AC8168C93602}" type="presParOf" srcId="{23C499F4-894F-4EE0-B6B1-4277C8B6AF12}" destId="{C17D4863-72D3-4322-8F7C-29D4C50F65AE}" srcOrd="2" destOrd="0" presId="urn:microsoft.com/office/officeart/2005/8/layout/vList5"/>
    <dgm:cxn modelId="{23B7FED2-2F12-44B3-8575-810196C85545}" type="presParOf" srcId="{C17D4863-72D3-4322-8F7C-29D4C50F65AE}" destId="{2F2F66E8-A6B2-4515-860D-2952F9D16AD8}" srcOrd="0" destOrd="0" presId="urn:microsoft.com/office/officeart/2005/8/layout/vList5"/>
    <dgm:cxn modelId="{EF6D7281-EBA8-4786-AD39-25FA876B1A56}" type="presParOf" srcId="{C17D4863-72D3-4322-8F7C-29D4C50F65AE}" destId="{EB8B62F9-27CB-4B44-A900-83F360EEDA47}" srcOrd="1" destOrd="0" presId="urn:microsoft.com/office/officeart/2005/8/layout/vList5"/>
    <dgm:cxn modelId="{64E3CC25-CAFF-49B8-9DF7-3DB641D50632}" type="presParOf" srcId="{23C499F4-894F-4EE0-B6B1-4277C8B6AF12}" destId="{09043BCE-CB8A-42FB-AFD3-B987D774DA43}" srcOrd="3" destOrd="0" presId="urn:microsoft.com/office/officeart/2005/8/layout/vList5"/>
    <dgm:cxn modelId="{9E5E90EC-D9AF-46F0-BC7C-5C2A9A5F1AB4}" type="presParOf" srcId="{23C499F4-894F-4EE0-B6B1-4277C8B6AF12}" destId="{9309A615-64AF-4179-A6F4-D24452DBD663}" srcOrd="4" destOrd="0" presId="urn:microsoft.com/office/officeart/2005/8/layout/vList5"/>
    <dgm:cxn modelId="{B7100E40-1E6C-4559-ADA8-C0072C9B04F7}" type="presParOf" srcId="{9309A615-64AF-4179-A6F4-D24452DBD663}" destId="{56B10D40-BC9B-4EB5-9B87-4C5375EC643B}" srcOrd="0" destOrd="0" presId="urn:microsoft.com/office/officeart/2005/8/layout/vList5"/>
    <dgm:cxn modelId="{DEA9F651-F28F-49A1-8A7C-3B9776B6C07E}" type="presParOf" srcId="{9309A615-64AF-4179-A6F4-D24452DBD663}" destId="{092F2C83-394F-4CE5-B8FA-BFD153669ED7}" srcOrd="1" destOrd="0" presId="urn:microsoft.com/office/officeart/2005/8/layout/vList5"/>
    <dgm:cxn modelId="{1077FB7B-E37B-4148-8297-044953E24E62}" type="presParOf" srcId="{23C499F4-894F-4EE0-B6B1-4277C8B6AF12}" destId="{30114E28-C4AB-4EC5-9320-8A756633412B}" srcOrd="5" destOrd="0" presId="urn:microsoft.com/office/officeart/2005/8/layout/vList5"/>
    <dgm:cxn modelId="{28D10601-9195-433B-B7BE-224D200982F5}" type="presParOf" srcId="{23C499F4-894F-4EE0-B6B1-4277C8B6AF12}" destId="{C73E366F-30B4-4AEC-9198-CC8274A59789}" srcOrd="6" destOrd="0" presId="urn:microsoft.com/office/officeart/2005/8/layout/vList5"/>
    <dgm:cxn modelId="{58CBC17B-520D-4AF9-8A95-BCFF9E5836D7}" type="presParOf" srcId="{C73E366F-30B4-4AEC-9198-CC8274A59789}" destId="{F12637C8-C26F-4E10-A818-F68B3B2329AF}" srcOrd="0" destOrd="0" presId="urn:microsoft.com/office/officeart/2005/8/layout/vList5"/>
    <dgm:cxn modelId="{2D16B39D-4A8F-4A4B-8062-F445AA94BD84}" type="presParOf" srcId="{C73E366F-30B4-4AEC-9198-CC8274A59789}" destId="{919170A2-32E5-45F2-BDC8-EFE4213E5A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15A6C2-7D4C-45E1-AE49-F967AB98D6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580BE2-527D-4A93-85AE-819B3C868F61}">
      <dgm:prSet phldrT="[Text]"/>
      <dgm:spPr/>
      <dgm:t>
        <a:bodyPr/>
        <a:lstStyle/>
        <a:p>
          <a:r>
            <a:rPr lang="en-US" dirty="0"/>
            <a:t>2 OU + PEFA 2016 FINALISES</a:t>
          </a:r>
        </a:p>
      </dgm:t>
    </dgm:pt>
    <dgm:pt modelId="{151DDCB3-5878-40C3-999D-65F8F1277D11}" type="parTrans" cxnId="{A6CC158F-FD21-4E89-BDD4-8EF3F9EADBEF}">
      <dgm:prSet/>
      <dgm:spPr/>
      <dgm:t>
        <a:bodyPr/>
        <a:lstStyle/>
        <a:p>
          <a:endParaRPr lang="en-US"/>
        </a:p>
      </dgm:t>
    </dgm:pt>
    <dgm:pt modelId="{8252E04E-29D9-4A25-9590-FB0F28BCE98F}" type="sibTrans" cxnId="{A6CC158F-FD21-4E89-BDD4-8EF3F9EADBEF}">
      <dgm:prSet/>
      <dgm:spPr/>
      <dgm:t>
        <a:bodyPr/>
        <a:lstStyle/>
        <a:p>
          <a:endParaRPr lang="en-US"/>
        </a:p>
      </dgm:t>
    </dgm:pt>
    <dgm:pt modelId="{5DFE708A-3FBC-4F2A-B959-DCA2012148E1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Madagascar</a:t>
          </a:r>
        </a:p>
      </dgm:t>
    </dgm:pt>
    <dgm:pt modelId="{818316D7-FFB2-4E72-8B2C-877A8A433E3C}" type="parTrans" cxnId="{AACD2EAD-B702-4CE4-B01A-65DA66AB2556}">
      <dgm:prSet/>
      <dgm:spPr/>
      <dgm:t>
        <a:bodyPr/>
        <a:lstStyle/>
        <a:p>
          <a:endParaRPr lang="en-US"/>
        </a:p>
      </dgm:t>
    </dgm:pt>
    <dgm:pt modelId="{A948A70E-D518-466E-94F0-B3B43689824A}" type="sibTrans" cxnId="{AACD2EAD-B702-4CE4-B01A-65DA66AB2556}">
      <dgm:prSet/>
      <dgm:spPr/>
      <dgm:t>
        <a:bodyPr/>
        <a:lstStyle/>
        <a:p>
          <a:endParaRPr lang="en-US"/>
        </a:p>
      </dgm:t>
    </dgm:pt>
    <dgm:pt modelId="{05AF0DD8-B1FE-4606-A8BD-CEF8CA1B9258}">
      <dgm:prSet phldrT="[Text]"/>
      <dgm:spPr/>
      <dgm:t>
        <a:bodyPr/>
        <a:lstStyle/>
        <a:p>
          <a:r>
            <a:rPr lang="en-US" dirty="0"/>
            <a:t>1 PEFA 2016 FINALISE</a:t>
          </a:r>
        </a:p>
      </dgm:t>
    </dgm:pt>
    <dgm:pt modelId="{D7D37C84-33C4-47C8-998C-BC063CF38384}" type="parTrans" cxnId="{5A13AB4C-583B-4748-98F2-50544A0EA868}">
      <dgm:prSet/>
      <dgm:spPr/>
      <dgm:t>
        <a:bodyPr/>
        <a:lstStyle/>
        <a:p>
          <a:endParaRPr lang="en-US"/>
        </a:p>
      </dgm:t>
    </dgm:pt>
    <dgm:pt modelId="{C903CE46-AB32-412E-A15E-9D67F9808AB5}" type="sibTrans" cxnId="{5A13AB4C-583B-4748-98F2-50544A0EA868}">
      <dgm:prSet/>
      <dgm:spPr/>
      <dgm:t>
        <a:bodyPr/>
        <a:lstStyle/>
        <a:p>
          <a:endParaRPr lang="en-US"/>
        </a:p>
      </dgm:t>
    </dgm:pt>
    <dgm:pt modelId="{E9286FFD-42EB-4B5C-BA54-8977F0925516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Tchad</a:t>
          </a:r>
        </a:p>
      </dgm:t>
    </dgm:pt>
    <dgm:pt modelId="{1C4ADBAA-53AE-47F3-AA15-0E5B4C31E94C}" type="parTrans" cxnId="{748226DB-F2CC-4B1A-8CAC-5BB17A3616F5}">
      <dgm:prSet/>
      <dgm:spPr/>
      <dgm:t>
        <a:bodyPr/>
        <a:lstStyle/>
        <a:p>
          <a:endParaRPr lang="en-US"/>
        </a:p>
      </dgm:t>
    </dgm:pt>
    <dgm:pt modelId="{6643C2D8-61C9-453A-826B-0CCB8782F74D}" type="sibTrans" cxnId="{748226DB-F2CC-4B1A-8CAC-5BB17A3616F5}">
      <dgm:prSet/>
      <dgm:spPr/>
      <dgm:t>
        <a:bodyPr/>
        <a:lstStyle/>
        <a:p>
          <a:endParaRPr lang="en-US"/>
        </a:p>
      </dgm:t>
    </dgm:pt>
    <dgm:pt modelId="{286489BB-C31B-4376-989E-B932E80CE970}">
      <dgm:prSet phldrT="[Text]"/>
      <dgm:spPr/>
      <dgm:t>
        <a:bodyPr/>
        <a:lstStyle/>
        <a:p>
          <a:r>
            <a:rPr lang="en-US" dirty="0"/>
            <a:t>PAS DE PEFA 2016 FINALISE</a:t>
          </a:r>
        </a:p>
      </dgm:t>
    </dgm:pt>
    <dgm:pt modelId="{AE0F25F5-49BC-48A7-A3C8-F8661E5C56D4}" type="parTrans" cxnId="{8607A6A8-8F0C-4018-A492-25EAC31CB24C}">
      <dgm:prSet/>
      <dgm:spPr/>
      <dgm:t>
        <a:bodyPr/>
        <a:lstStyle/>
        <a:p>
          <a:endParaRPr lang="en-US"/>
        </a:p>
      </dgm:t>
    </dgm:pt>
    <dgm:pt modelId="{7531C6F0-942C-4E01-B359-C12F91AEF88E}" type="sibTrans" cxnId="{8607A6A8-8F0C-4018-A492-25EAC31CB24C}">
      <dgm:prSet/>
      <dgm:spPr/>
      <dgm:t>
        <a:bodyPr/>
        <a:lstStyle/>
        <a:p>
          <a:endParaRPr lang="en-US"/>
        </a:p>
      </dgm:t>
    </dgm:pt>
    <dgm:pt modelId="{723A01EB-3724-477E-96BE-B8387F32932F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 err="1"/>
            <a:t>Guin</a:t>
          </a:r>
          <a:r>
            <a:rPr lang="fr-FR" dirty="0"/>
            <a:t>é</a:t>
          </a:r>
          <a:r>
            <a:rPr lang="en-US" dirty="0"/>
            <a:t>e Bissau</a:t>
          </a:r>
        </a:p>
      </dgm:t>
    </dgm:pt>
    <dgm:pt modelId="{8251B53C-90F7-4DC1-852B-57C026058162}" type="parTrans" cxnId="{D780803B-A506-4CB3-AE1C-6985F24932B0}">
      <dgm:prSet/>
      <dgm:spPr/>
      <dgm:t>
        <a:bodyPr/>
        <a:lstStyle/>
        <a:p>
          <a:endParaRPr lang="en-US"/>
        </a:p>
      </dgm:t>
    </dgm:pt>
    <dgm:pt modelId="{C9268588-9B11-416D-B9C2-EDD48230A6F2}" type="sibTrans" cxnId="{D780803B-A506-4CB3-AE1C-6985F24932B0}">
      <dgm:prSet/>
      <dgm:spPr/>
      <dgm:t>
        <a:bodyPr/>
        <a:lstStyle/>
        <a:p>
          <a:endParaRPr lang="en-US"/>
        </a:p>
      </dgm:t>
    </dgm:pt>
    <dgm:pt modelId="{A427CA5F-0502-45C0-8BB8-F4A8539F9EAF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Rwanda</a:t>
          </a:r>
        </a:p>
      </dgm:t>
    </dgm:pt>
    <dgm:pt modelId="{1BCA23A0-7D66-42E0-9275-7AB3CCF0F63D}" type="parTrans" cxnId="{42EA3FFF-F789-4008-8331-B417618C8842}">
      <dgm:prSet/>
      <dgm:spPr/>
      <dgm:t>
        <a:bodyPr/>
        <a:lstStyle/>
        <a:p>
          <a:endParaRPr lang="en-US"/>
        </a:p>
      </dgm:t>
    </dgm:pt>
    <dgm:pt modelId="{BA66E84B-9866-4162-90A0-7DE51B8F4CFD}" type="sibTrans" cxnId="{42EA3FFF-F789-4008-8331-B417618C8842}">
      <dgm:prSet/>
      <dgm:spPr/>
      <dgm:t>
        <a:bodyPr/>
        <a:lstStyle/>
        <a:p>
          <a:endParaRPr lang="en-US"/>
        </a:p>
      </dgm:t>
    </dgm:pt>
    <dgm:pt modelId="{4ECCFE46-5152-4791-8A3C-5837874B2343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Togo</a:t>
          </a:r>
        </a:p>
      </dgm:t>
    </dgm:pt>
    <dgm:pt modelId="{B0B75860-8C3C-4A42-AD6E-957B1D897CE9}" type="parTrans" cxnId="{D46B52BC-5054-43E3-A321-D8694707ABAB}">
      <dgm:prSet/>
      <dgm:spPr/>
      <dgm:t>
        <a:bodyPr/>
        <a:lstStyle/>
        <a:p>
          <a:endParaRPr lang="en-US"/>
        </a:p>
      </dgm:t>
    </dgm:pt>
    <dgm:pt modelId="{5ABE16CD-ABEA-49FC-92BC-1F726D596326}" type="sibTrans" cxnId="{D46B52BC-5054-43E3-A321-D8694707ABAB}">
      <dgm:prSet/>
      <dgm:spPr/>
      <dgm:t>
        <a:bodyPr/>
        <a:lstStyle/>
        <a:p>
          <a:endParaRPr lang="en-US"/>
        </a:p>
      </dgm:t>
    </dgm:pt>
    <dgm:pt modelId="{E1310C20-ABE1-4ABC-99B6-0A13EB1C4B93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Mali</a:t>
          </a:r>
        </a:p>
      </dgm:t>
    </dgm:pt>
    <dgm:pt modelId="{56D6A3F6-D93E-493A-8738-0E7D3E910327}" type="parTrans" cxnId="{E5D8BDE5-7610-4AB6-ADAC-806D5866C612}">
      <dgm:prSet/>
      <dgm:spPr/>
      <dgm:t>
        <a:bodyPr/>
        <a:lstStyle/>
        <a:p>
          <a:endParaRPr lang="en-US"/>
        </a:p>
      </dgm:t>
    </dgm:pt>
    <dgm:pt modelId="{17C4755A-CFE4-459C-A4A1-1366D1CA0E74}" type="sibTrans" cxnId="{E5D8BDE5-7610-4AB6-ADAC-806D5866C612}">
      <dgm:prSet/>
      <dgm:spPr/>
      <dgm:t>
        <a:bodyPr/>
        <a:lstStyle/>
        <a:p>
          <a:endParaRPr lang="en-US"/>
        </a:p>
      </dgm:t>
    </dgm:pt>
    <dgm:pt modelId="{D4303D2C-02AD-4960-828E-5F09FCCCDB8E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Cameroun</a:t>
          </a:r>
        </a:p>
      </dgm:t>
    </dgm:pt>
    <dgm:pt modelId="{CD6F449D-AC72-403B-B45B-6BA040A70AC4}" type="parTrans" cxnId="{52A5EE0B-3B8B-40A3-AB8A-18D8A7074B2D}">
      <dgm:prSet/>
      <dgm:spPr/>
      <dgm:t>
        <a:bodyPr/>
        <a:lstStyle/>
        <a:p>
          <a:endParaRPr lang="en-US"/>
        </a:p>
      </dgm:t>
    </dgm:pt>
    <dgm:pt modelId="{321BE354-FEF8-45FE-AA03-E0F23C3E1BF5}" type="sibTrans" cxnId="{52A5EE0B-3B8B-40A3-AB8A-18D8A7074B2D}">
      <dgm:prSet/>
      <dgm:spPr/>
      <dgm:t>
        <a:bodyPr/>
        <a:lstStyle/>
        <a:p>
          <a:endParaRPr lang="en-US"/>
        </a:p>
      </dgm:t>
    </dgm:pt>
    <dgm:pt modelId="{17CE8B01-EF05-4D3E-BD6B-EF05B4A84F1D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 err="1"/>
            <a:t>Tunisie</a:t>
          </a:r>
          <a:endParaRPr lang="en-US" dirty="0"/>
        </a:p>
      </dgm:t>
    </dgm:pt>
    <dgm:pt modelId="{C57E8ED1-DB50-40C7-92EC-B20FF4D8C591}" type="parTrans" cxnId="{73CFFC22-0F51-43B9-A8CB-F8191FCD7E8B}">
      <dgm:prSet/>
      <dgm:spPr/>
      <dgm:t>
        <a:bodyPr/>
        <a:lstStyle/>
        <a:p>
          <a:endParaRPr lang="en-US"/>
        </a:p>
      </dgm:t>
    </dgm:pt>
    <dgm:pt modelId="{CBDC8376-70D8-4A84-B1F3-3365FC360EF4}" type="sibTrans" cxnId="{73CFFC22-0F51-43B9-A8CB-F8191FCD7E8B}">
      <dgm:prSet/>
      <dgm:spPr/>
      <dgm:t>
        <a:bodyPr/>
        <a:lstStyle/>
        <a:p>
          <a:endParaRPr lang="en-US"/>
        </a:p>
      </dgm:t>
    </dgm:pt>
    <dgm:pt modelId="{4A85A298-74AE-4484-8401-81B465B55D37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Niger</a:t>
          </a:r>
        </a:p>
      </dgm:t>
    </dgm:pt>
    <dgm:pt modelId="{4A3160E7-FA68-47B2-985C-60660139DE76}" type="parTrans" cxnId="{20FB1033-C7C5-409E-983A-6290F4FD5F23}">
      <dgm:prSet/>
      <dgm:spPr/>
      <dgm:t>
        <a:bodyPr/>
        <a:lstStyle/>
        <a:p>
          <a:endParaRPr lang="en-US"/>
        </a:p>
      </dgm:t>
    </dgm:pt>
    <dgm:pt modelId="{5E8D45C0-E209-4BC3-90DC-8D03F29FB654}" type="sibTrans" cxnId="{20FB1033-C7C5-409E-983A-6290F4FD5F23}">
      <dgm:prSet/>
      <dgm:spPr/>
      <dgm:t>
        <a:bodyPr/>
        <a:lstStyle/>
        <a:p>
          <a:endParaRPr lang="en-US"/>
        </a:p>
      </dgm:t>
    </dgm:pt>
    <dgm:pt modelId="{79652CCC-70B3-4CB1-90C0-40241AC5FD72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S</a:t>
          </a:r>
          <a:r>
            <a:rPr lang="fr-FR" dirty="0"/>
            <a:t>é</a:t>
          </a:r>
          <a:r>
            <a:rPr lang="en-US" dirty="0"/>
            <a:t>n</a:t>
          </a:r>
          <a:r>
            <a:rPr lang="fr-FR" dirty="0"/>
            <a:t>é</a:t>
          </a:r>
          <a:r>
            <a:rPr lang="en-US" dirty="0"/>
            <a:t>gal	</a:t>
          </a:r>
        </a:p>
      </dgm:t>
    </dgm:pt>
    <dgm:pt modelId="{CD63AF57-88B7-47EB-B706-3180B9320D9E}" type="parTrans" cxnId="{1920FE9A-4FED-4004-8667-C2EEF275E885}">
      <dgm:prSet/>
      <dgm:spPr/>
      <dgm:t>
        <a:bodyPr/>
        <a:lstStyle/>
        <a:p>
          <a:endParaRPr lang="en-US"/>
        </a:p>
      </dgm:t>
    </dgm:pt>
    <dgm:pt modelId="{BC8E8DFF-D174-4FA0-B1E0-A788EEE87794}" type="sibTrans" cxnId="{1920FE9A-4FED-4004-8667-C2EEF275E885}">
      <dgm:prSet/>
      <dgm:spPr/>
      <dgm:t>
        <a:bodyPr/>
        <a:lstStyle/>
        <a:p>
          <a:endParaRPr lang="en-US"/>
        </a:p>
      </dgm:t>
    </dgm:pt>
    <dgm:pt modelId="{A3357DD5-F774-4934-A037-9A80A452856C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Burkina Faso</a:t>
          </a:r>
        </a:p>
      </dgm:t>
    </dgm:pt>
    <dgm:pt modelId="{7A0F1477-5E3D-497D-AE2D-15D7B7CAA485}" type="parTrans" cxnId="{4E5B1462-775F-4ABA-AB5B-C9999FBD27FC}">
      <dgm:prSet/>
      <dgm:spPr/>
      <dgm:t>
        <a:bodyPr/>
        <a:lstStyle/>
        <a:p>
          <a:endParaRPr lang="en-US"/>
        </a:p>
      </dgm:t>
    </dgm:pt>
    <dgm:pt modelId="{3921261B-0D22-4551-9661-B2AA26C19006}" type="sibTrans" cxnId="{4E5B1462-775F-4ABA-AB5B-C9999FBD27FC}">
      <dgm:prSet/>
      <dgm:spPr/>
      <dgm:t>
        <a:bodyPr/>
        <a:lstStyle/>
        <a:p>
          <a:endParaRPr lang="en-US"/>
        </a:p>
      </dgm:t>
    </dgm:pt>
    <dgm:pt modelId="{EA5AB238-9C96-44F9-9C99-98020AAF7926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Gabon</a:t>
          </a:r>
        </a:p>
      </dgm:t>
    </dgm:pt>
    <dgm:pt modelId="{900181A2-B82F-46D4-87F6-95929A6FE90B}" type="parTrans" cxnId="{F51E9EB8-9B88-4223-AA84-92A460B8D5C7}">
      <dgm:prSet/>
      <dgm:spPr/>
      <dgm:t>
        <a:bodyPr/>
        <a:lstStyle/>
        <a:p>
          <a:endParaRPr lang="en-US"/>
        </a:p>
      </dgm:t>
    </dgm:pt>
    <dgm:pt modelId="{6AC92759-BB89-4EFD-BF54-5E6DAF23EE3C}" type="sibTrans" cxnId="{F51E9EB8-9B88-4223-AA84-92A460B8D5C7}">
      <dgm:prSet/>
      <dgm:spPr/>
      <dgm:t>
        <a:bodyPr/>
        <a:lstStyle/>
        <a:p>
          <a:endParaRPr lang="en-US"/>
        </a:p>
      </dgm:t>
    </dgm:pt>
    <dgm:pt modelId="{3301A980-F090-454F-BE90-B51405DF8031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 err="1"/>
            <a:t>Mauritanie</a:t>
          </a:r>
          <a:endParaRPr lang="en-US" dirty="0"/>
        </a:p>
      </dgm:t>
    </dgm:pt>
    <dgm:pt modelId="{2BD8CB4B-E5FF-4310-A317-3F77289CA444}" type="parTrans" cxnId="{EAD17D1C-3103-46C3-9C49-AB0786982DFF}">
      <dgm:prSet/>
      <dgm:spPr/>
      <dgm:t>
        <a:bodyPr/>
        <a:lstStyle/>
        <a:p>
          <a:endParaRPr lang="en-US"/>
        </a:p>
      </dgm:t>
    </dgm:pt>
    <dgm:pt modelId="{12E580B1-1643-45D9-BD9D-D82CCEF66966}" type="sibTrans" cxnId="{EAD17D1C-3103-46C3-9C49-AB0786982DFF}">
      <dgm:prSet/>
      <dgm:spPr/>
      <dgm:t>
        <a:bodyPr/>
        <a:lstStyle/>
        <a:p>
          <a:endParaRPr lang="en-US"/>
        </a:p>
      </dgm:t>
    </dgm:pt>
    <dgm:pt modelId="{CB20B00A-E4F7-4114-86E1-10DB83C4630C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Maroc</a:t>
          </a:r>
        </a:p>
      </dgm:t>
    </dgm:pt>
    <dgm:pt modelId="{7E1BBA8D-201B-40C4-84AA-D3C3050D81EF}" type="parTrans" cxnId="{476B49F3-BB04-4DAB-9456-EC11BEA63A06}">
      <dgm:prSet/>
      <dgm:spPr/>
      <dgm:t>
        <a:bodyPr/>
        <a:lstStyle/>
        <a:p>
          <a:endParaRPr lang="en-US"/>
        </a:p>
      </dgm:t>
    </dgm:pt>
    <dgm:pt modelId="{19C25FEB-8447-4E9F-8A0B-2F3185BCF29B}" type="sibTrans" cxnId="{476B49F3-BB04-4DAB-9456-EC11BEA63A06}">
      <dgm:prSet/>
      <dgm:spPr/>
      <dgm:t>
        <a:bodyPr/>
        <a:lstStyle/>
        <a:p>
          <a:endParaRPr lang="en-US"/>
        </a:p>
      </dgm:t>
    </dgm:pt>
    <dgm:pt modelId="{6EEBFA43-E568-41A2-9ECA-24611995C23C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Cote d’Ivoire</a:t>
          </a:r>
        </a:p>
      </dgm:t>
    </dgm:pt>
    <dgm:pt modelId="{FCA46827-027D-40E5-ACCB-32EED7AA1817}" type="parTrans" cxnId="{57901950-E96C-41CD-BD74-39384D5D2A06}">
      <dgm:prSet/>
      <dgm:spPr/>
      <dgm:t>
        <a:bodyPr/>
        <a:lstStyle/>
        <a:p>
          <a:endParaRPr lang="en-US"/>
        </a:p>
      </dgm:t>
    </dgm:pt>
    <dgm:pt modelId="{43393D4A-32ED-492A-8984-8D0AA6FCB92C}" type="sibTrans" cxnId="{57901950-E96C-41CD-BD74-39384D5D2A06}">
      <dgm:prSet/>
      <dgm:spPr/>
      <dgm:t>
        <a:bodyPr/>
        <a:lstStyle/>
        <a:p>
          <a:endParaRPr lang="en-US"/>
        </a:p>
      </dgm:t>
    </dgm:pt>
    <dgm:pt modelId="{1ED85E3D-8BD7-4EB6-BAD2-F91D4999EBE4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R</a:t>
          </a:r>
          <a:r>
            <a:rPr lang="fr-FR" dirty="0"/>
            <a:t>é</a:t>
          </a:r>
          <a:r>
            <a:rPr lang="en-US" dirty="0" err="1"/>
            <a:t>publique</a:t>
          </a:r>
          <a:r>
            <a:rPr lang="en-US" dirty="0"/>
            <a:t> D</a:t>
          </a:r>
          <a:r>
            <a:rPr lang="fr-FR" dirty="0"/>
            <a:t>é</a:t>
          </a:r>
          <a:r>
            <a:rPr lang="en-US" dirty="0" err="1"/>
            <a:t>mocratique</a:t>
          </a:r>
          <a:r>
            <a:rPr lang="en-US" dirty="0"/>
            <a:t> du Congo</a:t>
          </a:r>
        </a:p>
      </dgm:t>
    </dgm:pt>
    <dgm:pt modelId="{747D7944-A29F-4EE4-8A0B-4CBA69F3D90C}" type="parTrans" cxnId="{FB384171-E3B0-47CC-AF11-E737CE34B302}">
      <dgm:prSet/>
      <dgm:spPr/>
      <dgm:t>
        <a:bodyPr/>
        <a:lstStyle/>
        <a:p>
          <a:endParaRPr lang="en-US"/>
        </a:p>
      </dgm:t>
    </dgm:pt>
    <dgm:pt modelId="{0F538C20-47FC-455D-AEB1-C346DA0726A0}" type="sibTrans" cxnId="{FB384171-E3B0-47CC-AF11-E737CE34B302}">
      <dgm:prSet/>
      <dgm:spPr/>
      <dgm:t>
        <a:bodyPr/>
        <a:lstStyle/>
        <a:p>
          <a:endParaRPr lang="en-US"/>
        </a:p>
      </dgm:t>
    </dgm:pt>
    <dgm:pt modelId="{4FF92884-DCA1-480C-B0E5-6678971CFC16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 err="1"/>
            <a:t>Guin</a:t>
          </a:r>
          <a:r>
            <a:rPr lang="fr-FR" dirty="0"/>
            <a:t>é</a:t>
          </a:r>
          <a:r>
            <a:rPr lang="en-US" dirty="0"/>
            <a:t>e Conakry</a:t>
          </a:r>
        </a:p>
      </dgm:t>
    </dgm:pt>
    <dgm:pt modelId="{1FBE55BB-9BAB-4A81-99BD-B81C396DC3B3}" type="parTrans" cxnId="{0E0148C1-610B-42D3-A6AE-26D10497A55C}">
      <dgm:prSet/>
      <dgm:spPr/>
      <dgm:t>
        <a:bodyPr/>
        <a:lstStyle/>
        <a:p>
          <a:endParaRPr lang="en-US"/>
        </a:p>
      </dgm:t>
    </dgm:pt>
    <dgm:pt modelId="{6F891070-5A0D-4F85-AC77-7CCB360DB6F9}" type="sibTrans" cxnId="{0E0148C1-610B-42D3-A6AE-26D10497A55C}">
      <dgm:prSet/>
      <dgm:spPr/>
      <dgm:t>
        <a:bodyPr/>
        <a:lstStyle/>
        <a:p>
          <a:endParaRPr lang="en-US"/>
        </a:p>
      </dgm:t>
    </dgm:pt>
    <dgm:pt modelId="{E075D4A3-A5C9-434C-B624-BCD3EE2D6740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Maurice</a:t>
          </a:r>
        </a:p>
      </dgm:t>
    </dgm:pt>
    <dgm:pt modelId="{B41AD684-A442-4FBA-BA44-6533754F38B4}" type="parTrans" cxnId="{3EF8A816-CFB3-415E-B541-DB85BF7BE096}">
      <dgm:prSet/>
      <dgm:spPr/>
      <dgm:t>
        <a:bodyPr/>
        <a:lstStyle/>
        <a:p>
          <a:endParaRPr lang="en-US"/>
        </a:p>
      </dgm:t>
    </dgm:pt>
    <dgm:pt modelId="{0CB02CAA-1D29-417C-80AF-EAC3F565A845}" type="sibTrans" cxnId="{3EF8A816-CFB3-415E-B541-DB85BF7BE096}">
      <dgm:prSet/>
      <dgm:spPr/>
      <dgm:t>
        <a:bodyPr/>
        <a:lstStyle/>
        <a:p>
          <a:endParaRPr lang="en-US"/>
        </a:p>
      </dgm:t>
    </dgm:pt>
    <dgm:pt modelId="{F55F9DB6-1973-432E-8912-4E426606E90C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B</a:t>
          </a:r>
          <a:r>
            <a:rPr lang="fr-FR" dirty="0"/>
            <a:t>é</a:t>
          </a:r>
          <a:r>
            <a:rPr lang="en-US" dirty="0" err="1"/>
            <a:t>nin</a:t>
          </a:r>
          <a:endParaRPr lang="en-US" dirty="0"/>
        </a:p>
      </dgm:t>
    </dgm:pt>
    <dgm:pt modelId="{7AE2B51B-5BE9-42FC-8999-DAA5AC7A85EB}" type="parTrans" cxnId="{67826E1F-49DD-442A-96BD-7C78478AE04C}">
      <dgm:prSet/>
      <dgm:spPr/>
      <dgm:t>
        <a:bodyPr/>
        <a:lstStyle/>
        <a:p>
          <a:endParaRPr lang="en-US"/>
        </a:p>
      </dgm:t>
    </dgm:pt>
    <dgm:pt modelId="{81CDF26B-B392-4613-8C93-D71AB35A1207}" type="sibTrans" cxnId="{67826E1F-49DD-442A-96BD-7C78478AE04C}">
      <dgm:prSet/>
      <dgm:spPr/>
      <dgm:t>
        <a:bodyPr/>
        <a:lstStyle/>
        <a:p>
          <a:endParaRPr lang="en-US"/>
        </a:p>
      </dgm:t>
    </dgm:pt>
    <dgm:pt modelId="{545E37EC-7B39-4936-886D-F26C1A13B75C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Cap Vert</a:t>
          </a:r>
        </a:p>
      </dgm:t>
    </dgm:pt>
    <dgm:pt modelId="{DE411D46-4925-4228-9A96-8F2E5D25CB5A}" type="parTrans" cxnId="{1D58F41E-43DE-42F0-876A-10D81CB3A4D8}">
      <dgm:prSet/>
      <dgm:spPr/>
      <dgm:t>
        <a:bodyPr/>
        <a:lstStyle/>
        <a:p>
          <a:endParaRPr lang="en-US"/>
        </a:p>
      </dgm:t>
    </dgm:pt>
    <dgm:pt modelId="{FC3ED376-5F01-4688-96F0-E9FCDDA8B25F}" type="sibTrans" cxnId="{1D58F41E-43DE-42F0-876A-10D81CB3A4D8}">
      <dgm:prSet/>
      <dgm:spPr/>
      <dgm:t>
        <a:bodyPr/>
        <a:lstStyle/>
        <a:p>
          <a:endParaRPr lang="en-US"/>
        </a:p>
      </dgm:t>
    </dgm:pt>
    <dgm:pt modelId="{835655A7-2A4B-4527-BC64-A47AFB4107A8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 err="1"/>
            <a:t>Centrafrique</a:t>
          </a:r>
          <a:r>
            <a:rPr lang="en-US" dirty="0"/>
            <a:t> (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cours</a:t>
          </a:r>
          <a:r>
            <a:rPr lang="en-US" dirty="0"/>
            <a:t>)</a:t>
          </a:r>
        </a:p>
      </dgm:t>
    </dgm:pt>
    <dgm:pt modelId="{BF25F4E2-A5A5-4BC8-9FC6-CDB645462349}" type="parTrans" cxnId="{F5A4AFC0-9FBB-4F77-B5AB-C14FC591313C}">
      <dgm:prSet/>
      <dgm:spPr/>
      <dgm:t>
        <a:bodyPr/>
        <a:lstStyle/>
        <a:p>
          <a:endParaRPr lang="en-US"/>
        </a:p>
      </dgm:t>
    </dgm:pt>
    <dgm:pt modelId="{00D2EF36-76B7-4B90-91B9-4EE0175173B6}" type="sibTrans" cxnId="{F5A4AFC0-9FBB-4F77-B5AB-C14FC591313C}">
      <dgm:prSet/>
      <dgm:spPr/>
      <dgm:t>
        <a:bodyPr/>
        <a:lstStyle/>
        <a:p>
          <a:endParaRPr lang="en-US"/>
        </a:p>
      </dgm:t>
    </dgm:pt>
    <dgm:pt modelId="{DF1EB385-5276-48D7-83BA-7EE5805F179C}">
      <dgm:prSet phldrT="[Text]"/>
      <dgm:spPr>
        <a:solidFill>
          <a:srgbClr val="E8F0F2">
            <a:alpha val="90000"/>
          </a:srgbClr>
        </a:solidFill>
      </dgm:spPr>
      <dgm:t>
        <a:bodyPr/>
        <a:lstStyle/>
        <a:p>
          <a:r>
            <a:rPr lang="en-US" dirty="0"/>
            <a:t>Congo</a:t>
          </a:r>
        </a:p>
      </dgm:t>
    </dgm:pt>
    <dgm:pt modelId="{5B5E3577-9406-4306-9FCD-A56C1B9EA5C0}" type="sibTrans" cxnId="{724B903E-4653-44D0-8394-9F7F105A88B4}">
      <dgm:prSet/>
      <dgm:spPr/>
      <dgm:t>
        <a:bodyPr/>
        <a:lstStyle/>
        <a:p>
          <a:endParaRPr lang="en-US"/>
        </a:p>
      </dgm:t>
    </dgm:pt>
    <dgm:pt modelId="{A39F95BB-843D-4B80-9D77-470550FCB950}" type="parTrans" cxnId="{724B903E-4653-44D0-8394-9F7F105A88B4}">
      <dgm:prSet/>
      <dgm:spPr/>
      <dgm:t>
        <a:bodyPr/>
        <a:lstStyle/>
        <a:p>
          <a:endParaRPr lang="en-US"/>
        </a:p>
      </dgm:t>
    </dgm:pt>
    <dgm:pt modelId="{B3FF3FF3-C6F8-4B84-B6A5-BCAC100F8A6D}" type="pres">
      <dgm:prSet presAssocID="{2A15A6C2-7D4C-45E1-AE49-F967AB98D6AD}" presName="Name0" presStyleCnt="0">
        <dgm:presLayoutVars>
          <dgm:dir/>
          <dgm:animLvl val="lvl"/>
          <dgm:resizeHandles val="exact"/>
        </dgm:presLayoutVars>
      </dgm:prSet>
      <dgm:spPr/>
    </dgm:pt>
    <dgm:pt modelId="{B8852E8E-EAE7-4B48-B810-45EB0462890D}" type="pres">
      <dgm:prSet presAssocID="{89580BE2-527D-4A93-85AE-819B3C868F61}" presName="composite" presStyleCnt="0"/>
      <dgm:spPr/>
    </dgm:pt>
    <dgm:pt modelId="{434F2B31-6FA4-4750-902E-028882D33065}" type="pres">
      <dgm:prSet presAssocID="{89580BE2-527D-4A93-85AE-819B3C868F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3138F64-3F29-4370-BFED-847AE6D35F5C}" type="pres">
      <dgm:prSet presAssocID="{89580BE2-527D-4A93-85AE-819B3C868F61}" presName="desTx" presStyleLbl="alignAccFollowNode1" presStyleIdx="0" presStyleCnt="3">
        <dgm:presLayoutVars>
          <dgm:bulletEnabled val="1"/>
        </dgm:presLayoutVars>
      </dgm:prSet>
      <dgm:spPr/>
    </dgm:pt>
    <dgm:pt modelId="{D3A29E1A-A199-4B15-9172-6A43ADE2DB6A}" type="pres">
      <dgm:prSet presAssocID="{8252E04E-29D9-4A25-9590-FB0F28BCE98F}" presName="space" presStyleCnt="0"/>
      <dgm:spPr/>
    </dgm:pt>
    <dgm:pt modelId="{0C8D551D-CEE0-42CF-94AB-E77B99ACC82B}" type="pres">
      <dgm:prSet presAssocID="{05AF0DD8-B1FE-4606-A8BD-CEF8CA1B9258}" presName="composite" presStyleCnt="0"/>
      <dgm:spPr/>
    </dgm:pt>
    <dgm:pt modelId="{8E1237C6-AAAF-4275-8007-9BB8E21D2BF8}" type="pres">
      <dgm:prSet presAssocID="{05AF0DD8-B1FE-4606-A8BD-CEF8CA1B92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92C3A26-5361-4860-8ADB-A9983B143C83}" type="pres">
      <dgm:prSet presAssocID="{05AF0DD8-B1FE-4606-A8BD-CEF8CA1B9258}" presName="desTx" presStyleLbl="alignAccFollowNode1" presStyleIdx="1" presStyleCnt="3" custLinFactNeighborX="330">
        <dgm:presLayoutVars>
          <dgm:bulletEnabled val="1"/>
        </dgm:presLayoutVars>
      </dgm:prSet>
      <dgm:spPr/>
    </dgm:pt>
    <dgm:pt modelId="{1C49A544-2EF2-48C4-8529-E69E06B05967}" type="pres">
      <dgm:prSet presAssocID="{C903CE46-AB32-412E-A15E-9D67F9808AB5}" presName="space" presStyleCnt="0"/>
      <dgm:spPr/>
    </dgm:pt>
    <dgm:pt modelId="{1BE594AC-5ACE-4AD2-8040-1EBD75BAB587}" type="pres">
      <dgm:prSet presAssocID="{286489BB-C31B-4376-989E-B932E80CE970}" presName="composite" presStyleCnt="0"/>
      <dgm:spPr/>
    </dgm:pt>
    <dgm:pt modelId="{9B327E17-F4A7-44AF-80CA-6D9B39B551DD}" type="pres">
      <dgm:prSet presAssocID="{286489BB-C31B-4376-989E-B932E80CE9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EC272D5-E904-4369-8C47-6A6D7D6D247F}" type="pres">
      <dgm:prSet presAssocID="{286489BB-C31B-4376-989E-B932E80CE97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2A5EE0B-3B8B-40A3-AB8A-18D8A7074B2D}" srcId="{89580BE2-527D-4A93-85AE-819B3C868F61}" destId="{D4303D2C-02AD-4960-828E-5F09FCCCDB8E}" srcOrd="0" destOrd="0" parTransId="{CD6F449D-AC72-403B-B45B-6BA040A70AC4}" sibTransId="{321BE354-FEF8-45FE-AA03-E0F23C3E1BF5}"/>
    <dgm:cxn modelId="{3EF8A816-CFB3-415E-B541-DB85BF7BE096}" srcId="{286489BB-C31B-4376-989E-B932E80CE970}" destId="{E075D4A3-A5C9-434C-B624-BCD3EE2D6740}" srcOrd="4" destOrd="0" parTransId="{B41AD684-A442-4FBA-BA44-6533754F38B4}" sibTransId="{0CB02CAA-1D29-417C-80AF-EAC3F565A845}"/>
    <dgm:cxn modelId="{EAD17D1C-3103-46C3-9C49-AB0786982DFF}" srcId="{05AF0DD8-B1FE-4606-A8BD-CEF8CA1B9258}" destId="{3301A980-F090-454F-BE90-B51405DF8031}" srcOrd="6" destOrd="0" parTransId="{2BD8CB4B-E5FF-4310-A317-3F77289CA444}" sibTransId="{12E580B1-1643-45D9-BD9D-D82CCEF66966}"/>
    <dgm:cxn modelId="{1D58F41E-43DE-42F0-876A-10D81CB3A4D8}" srcId="{286489BB-C31B-4376-989E-B932E80CE970}" destId="{545E37EC-7B39-4936-886D-F26C1A13B75C}" srcOrd="1" destOrd="0" parTransId="{DE411D46-4925-4228-9A96-8F2E5D25CB5A}" sibTransId="{FC3ED376-5F01-4688-96F0-E9FCDDA8B25F}"/>
    <dgm:cxn modelId="{67826E1F-49DD-442A-96BD-7C78478AE04C}" srcId="{286489BB-C31B-4376-989E-B932E80CE970}" destId="{F55F9DB6-1973-432E-8912-4E426606E90C}" srcOrd="0" destOrd="0" parTransId="{7AE2B51B-5BE9-42FC-8999-DAA5AC7A85EB}" sibTransId="{81CDF26B-B392-4613-8C93-D71AB35A1207}"/>
    <dgm:cxn modelId="{73CFFC22-0F51-43B9-A8CB-F8191FCD7E8B}" srcId="{89580BE2-527D-4A93-85AE-819B3C868F61}" destId="{17CE8B01-EF05-4D3E-BD6B-EF05B4A84F1D}" srcOrd="6" destOrd="0" parTransId="{C57E8ED1-DB50-40C7-92EC-B20FF4D8C591}" sibTransId="{CBDC8376-70D8-4A84-B1F3-3365FC360EF4}"/>
    <dgm:cxn modelId="{49E6EF25-8069-4976-A113-41DD746BFF59}" type="presOf" srcId="{5DFE708A-3FBC-4F2A-B959-DCA2012148E1}" destId="{23138F64-3F29-4370-BFED-847AE6D35F5C}" srcOrd="0" destOrd="1" presId="urn:microsoft.com/office/officeart/2005/8/layout/hList1"/>
    <dgm:cxn modelId="{E8BC972F-4A14-415F-A1A3-4FFD19FCE3A9}" type="presOf" srcId="{EA5AB238-9C96-44F9-9C99-98020AAF7926}" destId="{B92C3A26-5361-4860-8ADB-A9983B143C83}" srcOrd="0" destOrd="3" presId="urn:microsoft.com/office/officeart/2005/8/layout/hList1"/>
    <dgm:cxn modelId="{2994C42F-23B2-4D73-BECA-28935E79F3C6}" type="presOf" srcId="{4A85A298-74AE-4484-8401-81B465B55D37}" destId="{23138F64-3F29-4370-BFED-847AE6D35F5C}" srcOrd="0" destOrd="3" presId="urn:microsoft.com/office/officeart/2005/8/layout/hList1"/>
    <dgm:cxn modelId="{20FB1033-C7C5-409E-983A-6290F4FD5F23}" srcId="{89580BE2-527D-4A93-85AE-819B3C868F61}" destId="{4A85A298-74AE-4484-8401-81B465B55D37}" srcOrd="3" destOrd="0" parTransId="{4A3160E7-FA68-47B2-985C-60660139DE76}" sibTransId="{5E8D45C0-E209-4BC3-90DC-8D03F29FB654}"/>
    <dgm:cxn modelId="{D780803B-A506-4CB3-AE1C-6985F24932B0}" srcId="{286489BB-C31B-4376-989E-B932E80CE970}" destId="{723A01EB-3724-477E-96BE-B8387F32932F}" srcOrd="3" destOrd="0" parTransId="{8251B53C-90F7-4DC1-852B-57C026058162}" sibTransId="{C9268588-9B11-416D-B9C2-EDD48230A6F2}"/>
    <dgm:cxn modelId="{724B903E-4653-44D0-8394-9F7F105A88B4}" srcId="{05AF0DD8-B1FE-4606-A8BD-CEF8CA1B9258}" destId="{DF1EB385-5276-48D7-83BA-7EE5805F179C}" srcOrd="1" destOrd="0" parTransId="{A39F95BB-843D-4B80-9D77-470550FCB950}" sibTransId="{5B5E3577-9406-4306-9FCD-A56C1B9EA5C0}"/>
    <dgm:cxn modelId="{5A13AB4C-583B-4748-98F2-50544A0EA868}" srcId="{2A15A6C2-7D4C-45E1-AE49-F967AB98D6AD}" destId="{05AF0DD8-B1FE-4606-A8BD-CEF8CA1B9258}" srcOrd="1" destOrd="0" parTransId="{D7D37C84-33C4-47C8-998C-BC063CF38384}" sibTransId="{C903CE46-AB32-412E-A15E-9D67F9808AB5}"/>
    <dgm:cxn modelId="{91EDD94C-F5EE-4806-9312-730228446233}" type="presOf" srcId="{E075D4A3-A5C9-434C-B624-BCD3EE2D6740}" destId="{EEC272D5-E904-4369-8C47-6A6D7D6D247F}" srcOrd="0" destOrd="4" presId="urn:microsoft.com/office/officeart/2005/8/layout/hList1"/>
    <dgm:cxn modelId="{57901950-E96C-41CD-BD74-39384D5D2A06}" srcId="{05AF0DD8-B1FE-4606-A8BD-CEF8CA1B9258}" destId="{6EEBFA43-E568-41A2-9ECA-24611995C23C}" srcOrd="2" destOrd="0" parTransId="{FCA46827-027D-40E5-ACCB-32EED7AA1817}" sibTransId="{43393D4A-32ED-492A-8984-8D0AA6FCB92C}"/>
    <dgm:cxn modelId="{E9AE7B5C-939B-44A6-95BE-645D4DDF6FDE}" type="presOf" srcId="{545E37EC-7B39-4936-886D-F26C1A13B75C}" destId="{EEC272D5-E904-4369-8C47-6A6D7D6D247F}" srcOrd="0" destOrd="1" presId="urn:microsoft.com/office/officeart/2005/8/layout/hList1"/>
    <dgm:cxn modelId="{7131315D-2174-4CC4-93CA-87F21028A84F}" type="presOf" srcId="{3301A980-F090-454F-BE90-B51405DF8031}" destId="{B92C3A26-5361-4860-8ADB-A9983B143C83}" srcOrd="0" destOrd="6" presId="urn:microsoft.com/office/officeart/2005/8/layout/hList1"/>
    <dgm:cxn modelId="{F3322C60-C4E4-4B59-BACB-54321220DF4B}" type="presOf" srcId="{89580BE2-527D-4A93-85AE-819B3C868F61}" destId="{434F2B31-6FA4-4750-902E-028882D33065}" srcOrd="0" destOrd="0" presId="urn:microsoft.com/office/officeart/2005/8/layout/hList1"/>
    <dgm:cxn modelId="{4E5B1462-775F-4ABA-AB5B-C9999FBD27FC}" srcId="{05AF0DD8-B1FE-4606-A8BD-CEF8CA1B9258}" destId="{A3357DD5-F774-4934-A037-9A80A452856C}" srcOrd="0" destOrd="0" parTransId="{7A0F1477-5E3D-497D-AE2D-15D7B7CAA485}" sibTransId="{3921261B-0D22-4551-9661-B2AA26C19006}"/>
    <dgm:cxn modelId="{DEB5FD62-ABFF-47A4-AA68-24039C616E34}" type="presOf" srcId="{DF1EB385-5276-48D7-83BA-7EE5805F179C}" destId="{B92C3A26-5361-4860-8ADB-A9983B143C83}" srcOrd="0" destOrd="1" presId="urn:microsoft.com/office/officeart/2005/8/layout/hList1"/>
    <dgm:cxn modelId="{2781BB64-4A08-4F00-9592-FEF1BC66F091}" type="presOf" srcId="{286489BB-C31B-4376-989E-B932E80CE970}" destId="{9B327E17-F4A7-44AF-80CA-6D9B39B551DD}" srcOrd="0" destOrd="0" presId="urn:microsoft.com/office/officeart/2005/8/layout/hList1"/>
    <dgm:cxn modelId="{9BC4FA65-EF43-48C3-BDDC-64A5F69CD37F}" type="presOf" srcId="{E1310C20-ABE1-4ABC-99B6-0A13EB1C4B93}" destId="{23138F64-3F29-4370-BFED-847AE6D35F5C}" srcOrd="0" destOrd="2" presId="urn:microsoft.com/office/officeart/2005/8/layout/hList1"/>
    <dgm:cxn modelId="{97C0286A-862D-4A4F-810B-39AC0EA20652}" type="presOf" srcId="{A3357DD5-F774-4934-A037-9A80A452856C}" destId="{B92C3A26-5361-4860-8ADB-A9983B143C83}" srcOrd="0" destOrd="0" presId="urn:microsoft.com/office/officeart/2005/8/layout/hList1"/>
    <dgm:cxn modelId="{FB384171-E3B0-47CC-AF11-E737CE34B302}" srcId="{05AF0DD8-B1FE-4606-A8BD-CEF8CA1B9258}" destId="{1ED85E3D-8BD7-4EB6-BAD2-F91D4999EBE4}" srcOrd="7" destOrd="0" parTransId="{747D7944-A29F-4EE4-8A0B-4CBA69F3D90C}" sibTransId="{0F538C20-47FC-455D-AEB1-C346DA0726A0}"/>
    <dgm:cxn modelId="{C61CB374-0253-42F3-9F09-DEF67CD5D2DC}" type="presOf" srcId="{4FF92884-DCA1-480C-B0E5-6678971CFC16}" destId="{B92C3A26-5361-4860-8ADB-A9983B143C83}" srcOrd="0" destOrd="4" presId="urn:microsoft.com/office/officeart/2005/8/layout/hList1"/>
    <dgm:cxn modelId="{37AEB878-3B60-4E92-8482-F8BED55F1A89}" type="presOf" srcId="{835655A7-2A4B-4527-BC64-A47AFB4107A8}" destId="{EEC272D5-E904-4369-8C47-6A6D7D6D247F}" srcOrd="0" destOrd="2" presId="urn:microsoft.com/office/officeart/2005/8/layout/hList1"/>
    <dgm:cxn modelId="{B602BC79-0D97-4299-9FEB-2F5D1A65F029}" type="presOf" srcId="{6EEBFA43-E568-41A2-9ECA-24611995C23C}" destId="{B92C3A26-5361-4860-8ADB-A9983B143C83}" srcOrd="0" destOrd="2" presId="urn:microsoft.com/office/officeart/2005/8/layout/hList1"/>
    <dgm:cxn modelId="{C648AC80-592F-44CC-9680-AAA01C3DF33F}" type="presOf" srcId="{05AF0DD8-B1FE-4606-A8BD-CEF8CA1B9258}" destId="{8E1237C6-AAAF-4275-8007-9BB8E21D2BF8}" srcOrd="0" destOrd="0" presId="urn:microsoft.com/office/officeart/2005/8/layout/hList1"/>
    <dgm:cxn modelId="{03314682-4D68-4CA3-A35B-B7CF427C235A}" type="presOf" srcId="{E9286FFD-42EB-4B5C-BA54-8977F0925516}" destId="{B92C3A26-5361-4860-8ADB-A9983B143C83}" srcOrd="0" destOrd="9" presId="urn:microsoft.com/office/officeart/2005/8/layout/hList1"/>
    <dgm:cxn modelId="{ACEE4383-6189-4A01-AEF5-008AD11FF537}" type="presOf" srcId="{A427CA5F-0502-45C0-8BB8-F4A8539F9EAF}" destId="{23138F64-3F29-4370-BFED-847AE6D35F5C}" srcOrd="0" destOrd="4" presId="urn:microsoft.com/office/officeart/2005/8/layout/hList1"/>
    <dgm:cxn modelId="{4593F783-4ACF-4D34-A67B-9C6A6607FDBE}" type="presOf" srcId="{4ECCFE46-5152-4791-8A3C-5837874B2343}" destId="{23138F64-3F29-4370-BFED-847AE6D35F5C}" srcOrd="0" destOrd="5" presId="urn:microsoft.com/office/officeart/2005/8/layout/hList1"/>
    <dgm:cxn modelId="{A6CC158F-FD21-4E89-BDD4-8EF3F9EADBEF}" srcId="{2A15A6C2-7D4C-45E1-AE49-F967AB98D6AD}" destId="{89580BE2-527D-4A93-85AE-819B3C868F61}" srcOrd="0" destOrd="0" parTransId="{151DDCB3-5878-40C3-999D-65F8F1277D11}" sibTransId="{8252E04E-29D9-4A25-9590-FB0F28BCE98F}"/>
    <dgm:cxn modelId="{1920FE9A-4FED-4004-8667-C2EEF275E885}" srcId="{05AF0DD8-B1FE-4606-A8BD-CEF8CA1B9258}" destId="{79652CCC-70B3-4CB1-90C0-40241AC5FD72}" srcOrd="8" destOrd="0" parTransId="{CD63AF57-88B7-47EB-B706-3180B9320D9E}" sibTransId="{BC8E8DFF-D174-4FA0-B1E0-A788EEE87794}"/>
    <dgm:cxn modelId="{B8D1A79F-9861-402D-8012-1033188E9BCB}" type="presOf" srcId="{2A15A6C2-7D4C-45E1-AE49-F967AB98D6AD}" destId="{B3FF3FF3-C6F8-4B84-B6A5-BCAC100F8A6D}" srcOrd="0" destOrd="0" presId="urn:microsoft.com/office/officeart/2005/8/layout/hList1"/>
    <dgm:cxn modelId="{8607A6A8-8F0C-4018-A492-25EAC31CB24C}" srcId="{2A15A6C2-7D4C-45E1-AE49-F967AB98D6AD}" destId="{286489BB-C31B-4376-989E-B932E80CE970}" srcOrd="2" destOrd="0" parTransId="{AE0F25F5-49BC-48A7-A3C8-F8661E5C56D4}" sibTransId="{7531C6F0-942C-4E01-B359-C12F91AEF88E}"/>
    <dgm:cxn modelId="{F9F03DAC-C216-49E0-9F22-2191BC9B1718}" type="presOf" srcId="{CB20B00A-E4F7-4114-86E1-10DB83C4630C}" destId="{B92C3A26-5361-4860-8ADB-A9983B143C83}" srcOrd="0" destOrd="5" presId="urn:microsoft.com/office/officeart/2005/8/layout/hList1"/>
    <dgm:cxn modelId="{AACD2EAD-B702-4CE4-B01A-65DA66AB2556}" srcId="{89580BE2-527D-4A93-85AE-819B3C868F61}" destId="{5DFE708A-3FBC-4F2A-B959-DCA2012148E1}" srcOrd="1" destOrd="0" parTransId="{818316D7-FFB2-4E72-8B2C-877A8A433E3C}" sibTransId="{A948A70E-D518-466E-94F0-B3B43689824A}"/>
    <dgm:cxn modelId="{E8EA8FB2-982F-4809-93F0-D60E39CAAB9F}" type="presOf" srcId="{F55F9DB6-1973-432E-8912-4E426606E90C}" destId="{EEC272D5-E904-4369-8C47-6A6D7D6D247F}" srcOrd="0" destOrd="0" presId="urn:microsoft.com/office/officeart/2005/8/layout/hList1"/>
    <dgm:cxn modelId="{F51E9EB8-9B88-4223-AA84-92A460B8D5C7}" srcId="{05AF0DD8-B1FE-4606-A8BD-CEF8CA1B9258}" destId="{EA5AB238-9C96-44F9-9C99-98020AAF7926}" srcOrd="3" destOrd="0" parTransId="{900181A2-B82F-46D4-87F6-95929A6FE90B}" sibTransId="{6AC92759-BB89-4EFD-BF54-5E6DAF23EE3C}"/>
    <dgm:cxn modelId="{D46B52BC-5054-43E3-A321-D8694707ABAB}" srcId="{89580BE2-527D-4A93-85AE-819B3C868F61}" destId="{4ECCFE46-5152-4791-8A3C-5837874B2343}" srcOrd="5" destOrd="0" parTransId="{B0B75860-8C3C-4A42-AD6E-957B1D897CE9}" sibTransId="{5ABE16CD-ABEA-49FC-92BC-1F726D596326}"/>
    <dgm:cxn modelId="{B09CE8BF-D753-40EB-83F7-BE09ED41D8ED}" type="presOf" srcId="{79652CCC-70B3-4CB1-90C0-40241AC5FD72}" destId="{B92C3A26-5361-4860-8ADB-A9983B143C83}" srcOrd="0" destOrd="8" presId="urn:microsoft.com/office/officeart/2005/8/layout/hList1"/>
    <dgm:cxn modelId="{F5A4AFC0-9FBB-4F77-B5AB-C14FC591313C}" srcId="{286489BB-C31B-4376-989E-B932E80CE970}" destId="{835655A7-2A4B-4527-BC64-A47AFB4107A8}" srcOrd="2" destOrd="0" parTransId="{BF25F4E2-A5A5-4BC8-9FC6-CDB645462349}" sibTransId="{00D2EF36-76B7-4B90-91B9-4EE0175173B6}"/>
    <dgm:cxn modelId="{0E0148C1-610B-42D3-A6AE-26D10497A55C}" srcId="{05AF0DD8-B1FE-4606-A8BD-CEF8CA1B9258}" destId="{4FF92884-DCA1-480C-B0E5-6678971CFC16}" srcOrd="4" destOrd="0" parTransId="{1FBE55BB-9BAB-4A81-99BD-B81C396DC3B3}" sibTransId="{6F891070-5A0D-4F85-AC77-7CCB360DB6F9}"/>
    <dgm:cxn modelId="{D5AF49C5-A850-4325-B13D-3AFAD6E16DC0}" type="presOf" srcId="{17CE8B01-EF05-4D3E-BD6B-EF05B4A84F1D}" destId="{23138F64-3F29-4370-BFED-847AE6D35F5C}" srcOrd="0" destOrd="6" presId="urn:microsoft.com/office/officeart/2005/8/layout/hList1"/>
    <dgm:cxn modelId="{198B76D3-7817-4050-80D9-B7C1E43EF984}" type="presOf" srcId="{D4303D2C-02AD-4960-828E-5F09FCCCDB8E}" destId="{23138F64-3F29-4370-BFED-847AE6D35F5C}" srcOrd="0" destOrd="0" presId="urn:microsoft.com/office/officeart/2005/8/layout/hList1"/>
    <dgm:cxn modelId="{748226DB-F2CC-4B1A-8CAC-5BB17A3616F5}" srcId="{05AF0DD8-B1FE-4606-A8BD-CEF8CA1B9258}" destId="{E9286FFD-42EB-4B5C-BA54-8977F0925516}" srcOrd="9" destOrd="0" parTransId="{1C4ADBAA-53AE-47F3-AA15-0E5B4C31E94C}" sibTransId="{6643C2D8-61C9-453A-826B-0CCB8782F74D}"/>
    <dgm:cxn modelId="{386AA8DE-74BE-49B2-A9B2-269BF9B5014A}" type="presOf" srcId="{1ED85E3D-8BD7-4EB6-BAD2-F91D4999EBE4}" destId="{B92C3A26-5361-4860-8ADB-A9983B143C83}" srcOrd="0" destOrd="7" presId="urn:microsoft.com/office/officeart/2005/8/layout/hList1"/>
    <dgm:cxn modelId="{E5D8BDE5-7610-4AB6-ADAC-806D5866C612}" srcId="{89580BE2-527D-4A93-85AE-819B3C868F61}" destId="{E1310C20-ABE1-4ABC-99B6-0A13EB1C4B93}" srcOrd="2" destOrd="0" parTransId="{56D6A3F6-D93E-493A-8738-0E7D3E910327}" sibTransId="{17C4755A-CFE4-459C-A4A1-1366D1CA0E74}"/>
    <dgm:cxn modelId="{476B49F3-BB04-4DAB-9456-EC11BEA63A06}" srcId="{05AF0DD8-B1FE-4606-A8BD-CEF8CA1B9258}" destId="{CB20B00A-E4F7-4114-86E1-10DB83C4630C}" srcOrd="5" destOrd="0" parTransId="{7E1BBA8D-201B-40C4-84AA-D3C3050D81EF}" sibTransId="{19C25FEB-8447-4E9F-8A0B-2F3185BCF29B}"/>
    <dgm:cxn modelId="{DCB984F4-C628-413F-BB26-B5C84B30C8E1}" type="presOf" srcId="{723A01EB-3724-477E-96BE-B8387F32932F}" destId="{EEC272D5-E904-4369-8C47-6A6D7D6D247F}" srcOrd="0" destOrd="3" presId="urn:microsoft.com/office/officeart/2005/8/layout/hList1"/>
    <dgm:cxn modelId="{42EA3FFF-F789-4008-8331-B417618C8842}" srcId="{89580BE2-527D-4A93-85AE-819B3C868F61}" destId="{A427CA5F-0502-45C0-8BB8-F4A8539F9EAF}" srcOrd="4" destOrd="0" parTransId="{1BCA23A0-7D66-42E0-9275-7AB3CCF0F63D}" sibTransId="{BA66E84B-9866-4162-90A0-7DE51B8F4CFD}"/>
    <dgm:cxn modelId="{022FDC65-6002-4EF5-8DB0-370C63A71589}" type="presParOf" srcId="{B3FF3FF3-C6F8-4B84-B6A5-BCAC100F8A6D}" destId="{B8852E8E-EAE7-4B48-B810-45EB0462890D}" srcOrd="0" destOrd="0" presId="urn:microsoft.com/office/officeart/2005/8/layout/hList1"/>
    <dgm:cxn modelId="{7C2FE2F2-1C53-417D-B9EE-5B2280C96F33}" type="presParOf" srcId="{B8852E8E-EAE7-4B48-B810-45EB0462890D}" destId="{434F2B31-6FA4-4750-902E-028882D33065}" srcOrd="0" destOrd="0" presId="urn:microsoft.com/office/officeart/2005/8/layout/hList1"/>
    <dgm:cxn modelId="{2331F5B6-EB86-4D94-8CFD-F4CDAA6858A7}" type="presParOf" srcId="{B8852E8E-EAE7-4B48-B810-45EB0462890D}" destId="{23138F64-3F29-4370-BFED-847AE6D35F5C}" srcOrd="1" destOrd="0" presId="urn:microsoft.com/office/officeart/2005/8/layout/hList1"/>
    <dgm:cxn modelId="{FBBCCF9D-C0A5-456E-865F-2DDF221078A3}" type="presParOf" srcId="{B3FF3FF3-C6F8-4B84-B6A5-BCAC100F8A6D}" destId="{D3A29E1A-A199-4B15-9172-6A43ADE2DB6A}" srcOrd="1" destOrd="0" presId="urn:microsoft.com/office/officeart/2005/8/layout/hList1"/>
    <dgm:cxn modelId="{E977BA19-2997-4E14-A669-456FA1FBACF5}" type="presParOf" srcId="{B3FF3FF3-C6F8-4B84-B6A5-BCAC100F8A6D}" destId="{0C8D551D-CEE0-42CF-94AB-E77B99ACC82B}" srcOrd="2" destOrd="0" presId="urn:microsoft.com/office/officeart/2005/8/layout/hList1"/>
    <dgm:cxn modelId="{292D7CF0-BA44-4F59-9FB8-CBE6FCA7237D}" type="presParOf" srcId="{0C8D551D-CEE0-42CF-94AB-E77B99ACC82B}" destId="{8E1237C6-AAAF-4275-8007-9BB8E21D2BF8}" srcOrd="0" destOrd="0" presId="urn:microsoft.com/office/officeart/2005/8/layout/hList1"/>
    <dgm:cxn modelId="{A888ADF6-31DB-445F-AC0F-87AC822325F5}" type="presParOf" srcId="{0C8D551D-CEE0-42CF-94AB-E77B99ACC82B}" destId="{B92C3A26-5361-4860-8ADB-A9983B143C83}" srcOrd="1" destOrd="0" presId="urn:microsoft.com/office/officeart/2005/8/layout/hList1"/>
    <dgm:cxn modelId="{D56E9F2E-E985-43AA-A82D-25833802A7BA}" type="presParOf" srcId="{B3FF3FF3-C6F8-4B84-B6A5-BCAC100F8A6D}" destId="{1C49A544-2EF2-48C4-8529-E69E06B05967}" srcOrd="3" destOrd="0" presId="urn:microsoft.com/office/officeart/2005/8/layout/hList1"/>
    <dgm:cxn modelId="{CD0D60CC-C54A-4439-BA95-02AE1757EC90}" type="presParOf" srcId="{B3FF3FF3-C6F8-4B84-B6A5-BCAC100F8A6D}" destId="{1BE594AC-5ACE-4AD2-8040-1EBD75BAB587}" srcOrd="4" destOrd="0" presId="urn:microsoft.com/office/officeart/2005/8/layout/hList1"/>
    <dgm:cxn modelId="{697294DC-A4D0-47DB-A4E0-077DD1EECAD2}" type="presParOf" srcId="{1BE594AC-5ACE-4AD2-8040-1EBD75BAB587}" destId="{9B327E17-F4A7-44AF-80CA-6D9B39B551DD}" srcOrd="0" destOrd="0" presId="urn:microsoft.com/office/officeart/2005/8/layout/hList1"/>
    <dgm:cxn modelId="{94C8C7BF-1BCA-4AC5-B8F9-F522E7F682B7}" type="presParOf" srcId="{1BE594AC-5ACE-4AD2-8040-1EBD75BAB587}" destId="{EEC272D5-E904-4369-8C47-6A6D7D6D24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489D0-1421-495F-B127-44F5B962A7DB}">
      <dsp:nvSpPr>
        <dsp:cNvPr id="0" name=""/>
        <dsp:cNvSpPr/>
      </dsp:nvSpPr>
      <dsp:spPr>
        <a:xfrm>
          <a:off x="3163252" y="2220277"/>
          <a:ext cx="1903095" cy="1903095"/>
        </a:xfrm>
        <a:prstGeom prst="round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err="1">
              <a:solidFill>
                <a:schemeClr val="accent1"/>
              </a:solidFill>
            </a:rPr>
            <a:t>Avantages</a:t>
          </a:r>
          <a:r>
            <a:rPr lang="en-US" sz="2900" kern="1200">
              <a:solidFill>
                <a:schemeClr val="accent1"/>
              </a:solidFill>
            </a:rPr>
            <a:t> du PEFA</a:t>
          </a:r>
        </a:p>
      </dsp:txBody>
      <dsp:txXfrm>
        <a:off x="3256153" y="2313178"/>
        <a:ext cx="1717293" cy="1717293"/>
      </dsp:txXfrm>
    </dsp:sp>
    <dsp:sp modelId="{014254C7-BBB3-400A-8FF2-4CCB4ABF5246}">
      <dsp:nvSpPr>
        <dsp:cNvPr id="0" name=""/>
        <dsp:cNvSpPr/>
      </dsp:nvSpPr>
      <dsp:spPr>
        <a:xfrm rot="16200000">
          <a:off x="3643742" y="1749220"/>
          <a:ext cx="9421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21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E23D7-B110-40B2-9A16-101169F35990}">
      <dsp:nvSpPr>
        <dsp:cNvPr id="0" name=""/>
        <dsp:cNvSpPr/>
      </dsp:nvSpPr>
      <dsp:spPr>
        <a:xfrm>
          <a:off x="3017522" y="-1998"/>
          <a:ext cx="2194554" cy="128016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Permet</a:t>
          </a:r>
          <a:r>
            <a:rPr lang="en-US" sz="2200" kern="1200"/>
            <a:t> de </a:t>
          </a:r>
          <a:r>
            <a:rPr lang="en-US" sz="2200" kern="1200" err="1"/>
            <a:t>mesurer</a:t>
          </a:r>
          <a:r>
            <a:rPr lang="en-US" sz="2200" kern="1200"/>
            <a:t> les </a:t>
          </a:r>
          <a:r>
            <a:rPr lang="en-US" sz="2200" kern="1200" err="1"/>
            <a:t>progrès</a:t>
          </a:r>
          <a:r>
            <a:rPr lang="en-US" sz="2200" kern="1200"/>
            <a:t> dans le temps</a:t>
          </a:r>
        </a:p>
      </dsp:txBody>
      <dsp:txXfrm>
        <a:off x="3080014" y="60494"/>
        <a:ext cx="2069570" cy="1155177"/>
      </dsp:txXfrm>
    </dsp:sp>
    <dsp:sp modelId="{5900758C-3A31-4F06-B9DD-755EA610D3FB}">
      <dsp:nvSpPr>
        <dsp:cNvPr id="0" name=""/>
        <dsp:cNvSpPr/>
      </dsp:nvSpPr>
      <dsp:spPr>
        <a:xfrm>
          <a:off x="5066347" y="3171825"/>
          <a:ext cx="4849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49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FC92D-4740-4BF1-85D7-083F40241C10}">
      <dsp:nvSpPr>
        <dsp:cNvPr id="0" name=""/>
        <dsp:cNvSpPr/>
      </dsp:nvSpPr>
      <dsp:spPr>
        <a:xfrm>
          <a:off x="5551265" y="2531744"/>
          <a:ext cx="2194554" cy="128016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Donne les bases pour </a:t>
          </a:r>
          <a:r>
            <a:rPr lang="en-US" sz="2200" kern="1200" err="1"/>
            <a:t>enclencher</a:t>
          </a:r>
          <a:r>
            <a:rPr lang="en-US" sz="2200" kern="1200"/>
            <a:t> les </a:t>
          </a:r>
          <a:r>
            <a:rPr lang="en-US" sz="2200" kern="1200" err="1"/>
            <a:t>réformes</a:t>
          </a:r>
          <a:r>
            <a:rPr lang="en-US" sz="2200" kern="1200"/>
            <a:t> de GFP</a:t>
          </a:r>
        </a:p>
      </dsp:txBody>
      <dsp:txXfrm>
        <a:off x="5613757" y="2594236"/>
        <a:ext cx="2069570" cy="1155177"/>
      </dsp:txXfrm>
    </dsp:sp>
    <dsp:sp modelId="{C33F4F14-1F56-425E-B486-03D68AEF24B4}">
      <dsp:nvSpPr>
        <dsp:cNvPr id="0" name=""/>
        <dsp:cNvSpPr/>
      </dsp:nvSpPr>
      <dsp:spPr>
        <a:xfrm rot="5400000">
          <a:off x="3643742" y="4594429"/>
          <a:ext cx="9421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21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34B70-7838-4F29-A56D-DFB381AA4153}">
      <dsp:nvSpPr>
        <dsp:cNvPr id="0" name=""/>
        <dsp:cNvSpPr/>
      </dsp:nvSpPr>
      <dsp:spPr>
        <a:xfrm>
          <a:off x="3017522" y="5065487"/>
          <a:ext cx="2194554" cy="128016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Favorise</a:t>
          </a:r>
          <a:r>
            <a:rPr lang="en-US" sz="2200" kern="1200"/>
            <a:t> la coordination entre les </a:t>
          </a:r>
          <a:r>
            <a:rPr lang="en-US" sz="2200" kern="1200" err="1"/>
            <a:t>acteurs</a:t>
          </a:r>
          <a:r>
            <a:rPr lang="en-US" sz="2200" kern="1200"/>
            <a:t> concern</a:t>
          </a:r>
          <a:r>
            <a:rPr lang="fr-FR" sz="2200" kern="1200"/>
            <a:t>é</a:t>
          </a:r>
          <a:r>
            <a:rPr lang="en-US" sz="2200" kern="1200"/>
            <a:t>s</a:t>
          </a:r>
        </a:p>
      </dsp:txBody>
      <dsp:txXfrm>
        <a:off x="3080014" y="5127979"/>
        <a:ext cx="2069570" cy="1155177"/>
      </dsp:txXfrm>
    </dsp:sp>
    <dsp:sp modelId="{6905E2D3-D308-4AE7-B6AE-2F0994A2E6F6}">
      <dsp:nvSpPr>
        <dsp:cNvPr id="0" name=""/>
        <dsp:cNvSpPr/>
      </dsp:nvSpPr>
      <dsp:spPr>
        <a:xfrm rot="10800000">
          <a:off x="2678334" y="3171825"/>
          <a:ext cx="4849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49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76CF5-4139-4BEA-BD92-1610D42BE1D3}">
      <dsp:nvSpPr>
        <dsp:cNvPr id="0" name=""/>
        <dsp:cNvSpPr/>
      </dsp:nvSpPr>
      <dsp:spPr>
        <a:xfrm>
          <a:off x="483779" y="2531744"/>
          <a:ext cx="2194554" cy="1280161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Est </a:t>
          </a:r>
          <a:r>
            <a:rPr lang="en-US" sz="2200" kern="1200" err="1"/>
            <a:t>largement</a:t>
          </a:r>
          <a:r>
            <a:rPr lang="en-US" sz="2200" kern="1200"/>
            <a:t> </a:t>
          </a:r>
          <a:r>
            <a:rPr lang="en-US" sz="2200" kern="1200" err="1"/>
            <a:t>reconnu</a:t>
          </a:r>
          <a:r>
            <a:rPr lang="en-US" sz="2200" kern="1200"/>
            <a:t> au plan international</a:t>
          </a:r>
        </a:p>
      </dsp:txBody>
      <dsp:txXfrm>
        <a:off x="546271" y="2594236"/>
        <a:ext cx="2069570" cy="1155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20BE3-F2DD-4275-9D3A-E6842C1FF5F0}">
      <dsp:nvSpPr>
        <dsp:cNvPr id="0" name=""/>
        <dsp:cNvSpPr/>
      </dsp:nvSpPr>
      <dsp:spPr>
        <a:xfrm rot="5400000">
          <a:off x="4680777" y="-2151479"/>
          <a:ext cx="871601" cy="5396992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Niveau de performance élevé conforme aux bonnes pratiques internationales</a:t>
          </a:r>
          <a:endParaRPr lang="en-US" sz="1700" kern="1200" dirty="0"/>
        </a:p>
      </dsp:txBody>
      <dsp:txXfrm rot="-5400000">
        <a:off x="2418082" y="153764"/>
        <a:ext cx="5354444" cy="786505"/>
      </dsp:txXfrm>
    </dsp:sp>
    <dsp:sp modelId="{05BC51BC-B688-4937-A74C-0A99A70B1FB6}">
      <dsp:nvSpPr>
        <dsp:cNvPr id="0" name=""/>
        <dsp:cNvSpPr/>
      </dsp:nvSpPr>
      <dsp:spPr>
        <a:xfrm>
          <a:off x="617726" y="2265"/>
          <a:ext cx="1800355" cy="108950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A</a:t>
          </a:r>
        </a:p>
      </dsp:txBody>
      <dsp:txXfrm>
        <a:off x="670911" y="55450"/>
        <a:ext cx="1693985" cy="983131"/>
      </dsp:txXfrm>
    </dsp:sp>
    <dsp:sp modelId="{EB8B62F9-27CB-4B44-A900-83F360EEDA47}">
      <dsp:nvSpPr>
        <dsp:cNvPr id="0" name=""/>
        <dsp:cNvSpPr/>
      </dsp:nvSpPr>
      <dsp:spPr>
        <a:xfrm rot="5400000">
          <a:off x="4680777" y="-1007502"/>
          <a:ext cx="871601" cy="5396992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Bonne performance, sup</a:t>
          </a:r>
          <a:r>
            <a:rPr lang="fr-FR" sz="1700" kern="1200"/>
            <a:t>é</a:t>
          </a:r>
          <a:r>
            <a:rPr lang="en-US" sz="1700" kern="1200" err="1"/>
            <a:t>rieure</a:t>
          </a:r>
          <a:r>
            <a:rPr lang="en-US" sz="1700" kern="1200"/>
            <a:t> au </a:t>
          </a:r>
          <a:r>
            <a:rPr lang="en-US" sz="1700" kern="1200" err="1"/>
            <a:t>niveau</a:t>
          </a:r>
          <a:r>
            <a:rPr lang="en-US" sz="1700" kern="1200"/>
            <a:t> de base</a:t>
          </a:r>
        </a:p>
      </dsp:txBody>
      <dsp:txXfrm rot="-5400000">
        <a:off x="2418082" y="1297741"/>
        <a:ext cx="5354444" cy="786505"/>
      </dsp:txXfrm>
    </dsp:sp>
    <dsp:sp modelId="{2F2F66E8-A6B2-4515-860D-2952F9D16AD8}">
      <dsp:nvSpPr>
        <dsp:cNvPr id="0" name=""/>
        <dsp:cNvSpPr/>
      </dsp:nvSpPr>
      <dsp:spPr>
        <a:xfrm>
          <a:off x="617726" y="1146242"/>
          <a:ext cx="1800355" cy="108950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B</a:t>
          </a:r>
        </a:p>
      </dsp:txBody>
      <dsp:txXfrm>
        <a:off x="670911" y="1199427"/>
        <a:ext cx="1693985" cy="983131"/>
      </dsp:txXfrm>
    </dsp:sp>
    <dsp:sp modelId="{092F2C83-394F-4CE5-B8FA-BFD153669ED7}">
      <dsp:nvSpPr>
        <dsp:cNvPr id="0" name=""/>
        <dsp:cNvSpPr/>
      </dsp:nvSpPr>
      <dsp:spPr>
        <a:xfrm rot="5400000">
          <a:off x="4680777" y="136473"/>
          <a:ext cx="871601" cy="5396992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/>
            <a:t>Niveau de performance de base conforme aux bonnes pratiques internationales</a:t>
          </a:r>
          <a:endParaRPr lang="en-US" sz="1700" kern="1200"/>
        </a:p>
      </dsp:txBody>
      <dsp:txXfrm rot="-5400000">
        <a:off x="2418082" y="2441716"/>
        <a:ext cx="5354444" cy="786505"/>
      </dsp:txXfrm>
    </dsp:sp>
    <dsp:sp modelId="{56B10D40-BC9B-4EB5-9B87-4C5375EC643B}">
      <dsp:nvSpPr>
        <dsp:cNvPr id="0" name=""/>
        <dsp:cNvSpPr/>
      </dsp:nvSpPr>
      <dsp:spPr>
        <a:xfrm>
          <a:off x="617726" y="2290219"/>
          <a:ext cx="1800355" cy="1089501"/>
        </a:xfrm>
        <a:prstGeom prst="roundRect">
          <a:avLst/>
        </a:prstGeom>
        <a:solidFill>
          <a:srgbClr val="4FBA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C</a:t>
          </a:r>
        </a:p>
      </dsp:txBody>
      <dsp:txXfrm>
        <a:off x="670911" y="2343404"/>
        <a:ext cx="1693985" cy="983131"/>
      </dsp:txXfrm>
    </dsp:sp>
    <dsp:sp modelId="{919170A2-32E5-45F2-BDC8-EFE4213E5AC5}">
      <dsp:nvSpPr>
        <dsp:cNvPr id="0" name=""/>
        <dsp:cNvSpPr/>
      </dsp:nvSpPr>
      <dsp:spPr>
        <a:xfrm rot="5400000">
          <a:off x="4680777" y="1280450"/>
          <a:ext cx="871601" cy="5396992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/>
            <a:t>Performance inférieure au niveau de base OU Informations disponibles ne permettant pas de noter la composante</a:t>
          </a:r>
          <a:endParaRPr lang="en-US" sz="1700" kern="1200"/>
        </a:p>
      </dsp:txBody>
      <dsp:txXfrm rot="-5400000">
        <a:off x="2418082" y="3585693"/>
        <a:ext cx="5354444" cy="786505"/>
      </dsp:txXfrm>
    </dsp:sp>
    <dsp:sp modelId="{F12637C8-C26F-4E10-A818-F68B3B2329AF}">
      <dsp:nvSpPr>
        <dsp:cNvPr id="0" name=""/>
        <dsp:cNvSpPr/>
      </dsp:nvSpPr>
      <dsp:spPr>
        <a:xfrm>
          <a:off x="617726" y="3434195"/>
          <a:ext cx="1800355" cy="108950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D</a:t>
          </a:r>
        </a:p>
      </dsp:txBody>
      <dsp:txXfrm>
        <a:off x="670911" y="3487380"/>
        <a:ext cx="1693985" cy="98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F2B31-6FA4-4750-902E-028882D33065}">
      <dsp:nvSpPr>
        <dsp:cNvPr id="0" name=""/>
        <dsp:cNvSpPr/>
      </dsp:nvSpPr>
      <dsp:spPr>
        <a:xfrm>
          <a:off x="3429" y="80931"/>
          <a:ext cx="334327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 OU + PEFA 2016 FINALISES</a:t>
          </a:r>
        </a:p>
      </dsp:txBody>
      <dsp:txXfrm>
        <a:off x="3429" y="80931"/>
        <a:ext cx="3343274" cy="576000"/>
      </dsp:txXfrm>
    </dsp:sp>
    <dsp:sp modelId="{23138F64-3F29-4370-BFED-847AE6D35F5C}">
      <dsp:nvSpPr>
        <dsp:cNvPr id="0" name=""/>
        <dsp:cNvSpPr/>
      </dsp:nvSpPr>
      <dsp:spPr>
        <a:xfrm>
          <a:off x="3429" y="656931"/>
          <a:ext cx="3343274" cy="3788099"/>
        </a:xfrm>
        <a:prstGeom prst="rect">
          <a:avLst/>
        </a:prstGeom>
        <a:solidFill>
          <a:srgbClr val="E8F0F2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Cameroun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Madagascar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Mali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Niger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Rwanda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Togo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Tunisie</a:t>
          </a:r>
          <a:endParaRPr lang="en-US" sz="2000" kern="1200" dirty="0"/>
        </a:p>
      </dsp:txBody>
      <dsp:txXfrm>
        <a:off x="3429" y="656931"/>
        <a:ext cx="3343274" cy="3788099"/>
      </dsp:txXfrm>
    </dsp:sp>
    <dsp:sp modelId="{8E1237C6-AAAF-4275-8007-9BB8E21D2BF8}">
      <dsp:nvSpPr>
        <dsp:cNvPr id="0" name=""/>
        <dsp:cNvSpPr/>
      </dsp:nvSpPr>
      <dsp:spPr>
        <a:xfrm>
          <a:off x="3814762" y="80931"/>
          <a:ext cx="334327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 PEFA 2016 FINALISE</a:t>
          </a:r>
        </a:p>
      </dsp:txBody>
      <dsp:txXfrm>
        <a:off x="3814762" y="80931"/>
        <a:ext cx="3343274" cy="576000"/>
      </dsp:txXfrm>
    </dsp:sp>
    <dsp:sp modelId="{B92C3A26-5361-4860-8ADB-A9983B143C83}">
      <dsp:nvSpPr>
        <dsp:cNvPr id="0" name=""/>
        <dsp:cNvSpPr/>
      </dsp:nvSpPr>
      <dsp:spPr>
        <a:xfrm>
          <a:off x="3825795" y="656931"/>
          <a:ext cx="3343274" cy="3788099"/>
        </a:xfrm>
        <a:prstGeom prst="rect">
          <a:avLst/>
        </a:prstGeom>
        <a:solidFill>
          <a:srgbClr val="E8F0F2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Burkina Faso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Congo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Cote d’Ivoire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Gabon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Guin</a:t>
          </a:r>
          <a:r>
            <a:rPr lang="fr-FR" sz="2000" kern="1200" dirty="0"/>
            <a:t>é</a:t>
          </a:r>
          <a:r>
            <a:rPr lang="en-US" sz="2000" kern="1200" dirty="0"/>
            <a:t>e Conakry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Maroc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Mauritanie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</a:t>
          </a:r>
          <a:r>
            <a:rPr lang="fr-FR" sz="2000" kern="1200" dirty="0"/>
            <a:t>é</a:t>
          </a:r>
          <a:r>
            <a:rPr lang="en-US" sz="2000" kern="1200" dirty="0" err="1"/>
            <a:t>publique</a:t>
          </a:r>
          <a:r>
            <a:rPr lang="en-US" sz="2000" kern="1200" dirty="0"/>
            <a:t> D</a:t>
          </a:r>
          <a:r>
            <a:rPr lang="fr-FR" sz="2000" kern="1200" dirty="0"/>
            <a:t>é</a:t>
          </a:r>
          <a:r>
            <a:rPr lang="en-US" sz="2000" kern="1200" dirty="0" err="1"/>
            <a:t>mocratique</a:t>
          </a:r>
          <a:r>
            <a:rPr lang="en-US" sz="2000" kern="1200" dirty="0"/>
            <a:t> du Congo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</a:t>
          </a:r>
          <a:r>
            <a:rPr lang="fr-FR" sz="2000" kern="1200" dirty="0"/>
            <a:t>é</a:t>
          </a:r>
          <a:r>
            <a:rPr lang="en-US" sz="2000" kern="1200" dirty="0"/>
            <a:t>n</a:t>
          </a:r>
          <a:r>
            <a:rPr lang="fr-FR" sz="2000" kern="1200" dirty="0"/>
            <a:t>é</a:t>
          </a:r>
          <a:r>
            <a:rPr lang="en-US" sz="2000" kern="1200" dirty="0"/>
            <a:t>gal	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Tchad</a:t>
          </a:r>
        </a:p>
      </dsp:txBody>
      <dsp:txXfrm>
        <a:off x="3825795" y="656931"/>
        <a:ext cx="3343274" cy="3788099"/>
      </dsp:txXfrm>
    </dsp:sp>
    <dsp:sp modelId="{9B327E17-F4A7-44AF-80CA-6D9B39B551DD}">
      <dsp:nvSpPr>
        <dsp:cNvPr id="0" name=""/>
        <dsp:cNvSpPr/>
      </dsp:nvSpPr>
      <dsp:spPr>
        <a:xfrm>
          <a:off x="7626096" y="80931"/>
          <a:ext cx="334327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PAS DE PEFA 2016 FINALISE</a:t>
          </a:r>
        </a:p>
      </dsp:txBody>
      <dsp:txXfrm>
        <a:off x="7626096" y="80931"/>
        <a:ext cx="3343274" cy="576000"/>
      </dsp:txXfrm>
    </dsp:sp>
    <dsp:sp modelId="{EEC272D5-E904-4369-8C47-6A6D7D6D247F}">
      <dsp:nvSpPr>
        <dsp:cNvPr id="0" name=""/>
        <dsp:cNvSpPr/>
      </dsp:nvSpPr>
      <dsp:spPr>
        <a:xfrm>
          <a:off x="7626096" y="656931"/>
          <a:ext cx="3343274" cy="3788099"/>
        </a:xfrm>
        <a:prstGeom prst="rect">
          <a:avLst/>
        </a:prstGeom>
        <a:solidFill>
          <a:srgbClr val="E8F0F2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</a:t>
          </a:r>
          <a:r>
            <a:rPr lang="fr-FR" sz="2000" kern="1200" dirty="0"/>
            <a:t>é</a:t>
          </a:r>
          <a:r>
            <a:rPr lang="en-US" sz="2000" kern="1200" dirty="0" err="1"/>
            <a:t>nin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Cap Vert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Centrafrique</a:t>
          </a:r>
          <a:r>
            <a:rPr lang="en-US" sz="2000" kern="1200" dirty="0"/>
            <a:t> (</a:t>
          </a:r>
          <a:r>
            <a:rPr lang="en-US" sz="2000" kern="1200" dirty="0" err="1"/>
            <a:t>en</a:t>
          </a:r>
          <a:r>
            <a:rPr lang="en-US" sz="2000" kern="1200" dirty="0"/>
            <a:t> </a:t>
          </a:r>
          <a:r>
            <a:rPr lang="en-US" sz="2000" kern="1200" dirty="0" err="1"/>
            <a:t>cours</a:t>
          </a:r>
          <a:r>
            <a:rPr lang="en-US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Guin</a:t>
          </a:r>
          <a:r>
            <a:rPr lang="fr-FR" sz="2000" kern="1200" dirty="0"/>
            <a:t>é</a:t>
          </a:r>
          <a:r>
            <a:rPr lang="en-US" sz="2000" kern="1200" dirty="0"/>
            <a:t>e Bissau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Maurice</a:t>
          </a:r>
        </a:p>
      </dsp:txBody>
      <dsp:txXfrm>
        <a:off x="7626096" y="656931"/>
        <a:ext cx="3343274" cy="3788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2D35-F097-084F-9CB3-48FED435208E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2A4D-1B1A-9949-94CC-A696BB34E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8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5EB31-CDC4-7843-888C-905E26737E28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D4267-ED3C-AE47-84A1-A0A9689FE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95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notesMaster10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5EB31-CDC4-7843-888C-905E26737E28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D4267-ED3C-AE47-84A1-A0A9689FE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95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49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24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8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/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D4267-ED3C-AE47-84A1-A0A9689FE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375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/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D4267-ED3C-AE47-84A1-A0A9689FE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10191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9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BFE75-EE04-44E7-A37B-1B18197AB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818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D4267-ED3C-AE47-84A1-A0A9689FE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18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D4267-ED3C-AE47-84A1-A0A9689FE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26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BFE75-EE04-44E7-A37B-1B18197AB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10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D4267-ED3C-AE47-84A1-A0A9689FE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82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D4267-ED3C-AE47-84A1-A0A9689FE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54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3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D4267-ED3C-AE47-84A1-A0A9689FEF5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133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9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6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9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2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96399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5019675"/>
            <a:ext cx="6438900" cy="773944"/>
          </a:xfrm>
        </p:spPr>
        <p:txBody>
          <a:bodyPr>
            <a:normAutofit/>
          </a:bodyPr>
          <a:lstStyle>
            <a:lvl1pPr>
              <a:buFontTx/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Presenter’s name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94CAF1F-2A94-4321-A314-7E31BCAFE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248" y="1029795"/>
            <a:ext cx="3310133" cy="1106407"/>
          </a:xfrm>
          <a:prstGeom prst="rect">
            <a:avLst/>
          </a:prstGeom>
        </p:spPr>
      </p:pic>
      <p:pic>
        <p:nvPicPr>
          <p:cNvPr id="18" name="Picture 17" descr="A picture containing clock, sign, tower&#10;&#10;Description automatically generated">
            <a:extLst>
              <a:ext uri="{FF2B5EF4-FFF2-40B4-BE49-F238E27FC236}">
                <a16:creationId xmlns:a16="http://schemas.microsoft.com/office/drawing/2014/main" id="{521104F0-A33E-43BB-B2F1-6CA798369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51" t="32457" r="37743" b="192"/>
          <a:stretch/>
        </p:blipFill>
        <p:spPr>
          <a:xfrm>
            <a:off x="9110712" y="0"/>
            <a:ext cx="3081288" cy="33564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E57077D-F81C-47AF-85F8-1A4CDB94707C}"/>
              </a:ext>
            </a:extLst>
          </p:cNvPr>
          <p:cNvGrpSpPr/>
          <p:nvPr userDrawn="1"/>
        </p:nvGrpSpPr>
        <p:grpSpPr>
          <a:xfrm>
            <a:off x="0" y="6707689"/>
            <a:ext cx="12214284" cy="157071"/>
            <a:chOff x="0" y="6707689"/>
            <a:chExt cx="12214284" cy="1570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AFC385-FEED-4B15-8EA8-93531BA73052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23BC81-9389-476B-8996-41BC5EEDAF94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8D5017-ED61-45FB-8D3D-53CE502E5027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599B59C-F92A-4D74-9232-D6ADCFA230E3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BC9931-9BE8-4020-9582-FF27A337E7BB}"/>
                </a:ext>
              </a:extLst>
            </p:cNvPr>
            <p:cNvSpPr/>
            <p:nvPr userDrawn="1"/>
          </p:nvSpPr>
          <p:spPr>
            <a:xfrm>
              <a:off x="9379644" y="6707689"/>
              <a:ext cx="2834640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3%K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1251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6835" y="1882612"/>
            <a:ext cx="11095565" cy="723157"/>
          </a:xfrm>
        </p:spPr>
        <p:txBody>
          <a:bodyPr lIns="0" tIns="0" rIns="0" bIns="0" anchor="t" anchorCtr="0">
            <a:noAutofit/>
          </a:bodyPr>
          <a:lstStyle>
            <a:lvl1pPr algn="ctr">
              <a:defRPr sz="30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Name of pillar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86834" y="1547682"/>
            <a:ext cx="11095564" cy="31747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600" cap="all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Pillar #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86833" y="3016016"/>
            <a:ext cx="11095567" cy="318469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400" i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PT Sans"/>
              </a:defRPr>
            </a:lvl1pPr>
          </a:lstStyle>
          <a:p>
            <a:pPr lvl="0"/>
            <a:r>
              <a:rPr lang="en-US" dirty="0"/>
              <a:t>Insert description of pillar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384185" y="406792"/>
            <a:ext cx="1441451" cy="1081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1" name="SmartArt Placeholder 30"/>
          <p:cNvSpPr>
            <a:spLocks noGrp="1"/>
          </p:cNvSpPr>
          <p:nvPr>
            <p:ph type="dgm" sz="quarter" idx="17"/>
          </p:nvPr>
        </p:nvSpPr>
        <p:spPr>
          <a:xfrm>
            <a:off x="486833" y="2895599"/>
            <a:ext cx="11095567" cy="274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noAutofit/>
          </a:bodyPr>
          <a:lstStyle>
            <a:lvl1pPr marL="0" indent="0">
              <a:buNone/>
              <a:defRPr sz="800">
                <a:ln>
                  <a:noFill/>
                </a:ln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96399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5019675"/>
            <a:ext cx="6438900" cy="773944"/>
          </a:xfrm>
        </p:spPr>
        <p:txBody>
          <a:bodyPr>
            <a:normAutofit/>
          </a:bodyPr>
          <a:lstStyle>
            <a:lvl1pPr>
              <a:buFontTx/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Insert Presenter’s name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94CAF1F-2A94-4321-A314-7E31BCAFE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248" y="1029795"/>
            <a:ext cx="3310133" cy="1106407"/>
          </a:xfrm>
          <a:prstGeom prst="rect">
            <a:avLst/>
          </a:prstGeom>
        </p:spPr>
      </p:pic>
      <p:pic>
        <p:nvPicPr>
          <p:cNvPr id="18" name="Picture 17" descr="A picture containing clock, sign, tower&#10;&#10;Description automatically generated">
            <a:extLst>
              <a:ext uri="{FF2B5EF4-FFF2-40B4-BE49-F238E27FC236}">
                <a16:creationId xmlns:a16="http://schemas.microsoft.com/office/drawing/2014/main" id="{521104F0-A33E-43BB-B2F1-6CA798369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51" t="32457" r="37743" b="192"/>
          <a:stretch/>
        </p:blipFill>
        <p:spPr>
          <a:xfrm>
            <a:off x="9110712" y="0"/>
            <a:ext cx="3081288" cy="33564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E57077D-F81C-47AF-85F8-1A4CDB94707C}"/>
              </a:ext>
            </a:extLst>
          </p:cNvPr>
          <p:cNvGrpSpPr/>
          <p:nvPr userDrawn="1"/>
        </p:nvGrpSpPr>
        <p:grpSpPr>
          <a:xfrm>
            <a:off x="0" y="6707689"/>
            <a:ext cx="12214284" cy="157071"/>
            <a:chOff x="0" y="6707689"/>
            <a:chExt cx="12214284" cy="1570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AFC385-FEED-4B15-8EA8-93531BA73052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23BC81-9389-476B-8996-41BC5EEDAF94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8D5017-ED61-45FB-8D3D-53CE502E5027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599B59C-F92A-4D74-9232-D6ADCFA230E3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BC9931-9BE8-4020-9582-FF27A337E7BB}"/>
                </a:ext>
              </a:extLst>
            </p:cNvPr>
            <p:cNvSpPr/>
            <p:nvPr userDrawn="1"/>
          </p:nvSpPr>
          <p:spPr>
            <a:xfrm>
              <a:off x="9379644" y="6707689"/>
              <a:ext cx="2834640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13122D-67F6-469F-80F2-A2BB856259A1}"/>
              </a:ext>
            </a:extLst>
          </p:cNvPr>
          <p:cNvGrpSpPr/>
          <p:nvPr userDrawn="1"/>
        </p:nvGrpSpPr>
        <p:grpSpPr>
          <a:xfrm>
            <a:off x="0" y="-8809"/>
            <a:ext cx="12192000" cy="155986"/>
            <a:chOff x="0" y="6708774"/>
            <a:chExt cx="12192000" cy="1559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E4133D-8057-4F21-969B-26AD3C616EF2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F36E2C-247B-4DAB-9000-724047583840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A880B1-6632-400E-8F17-B77D994E076E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7AF81A-789F-44C2-87D5-436FF42D3B85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7E3078-ED6A-4A49-A5AA-88FCF5402C80}"/>
                </a:ext>
              </a:extLst>
            </p:cNvPr>
            <p:cNvSpPr/>
            <p:nvPr userDrawn="1"/>
          </p:nvSpPr>
          <p:spPr>
            <a:xfrm>
              <a:off x="9379644" y="6711665"/>
              <a:ext cx="2812356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E2718817-B522-448A-9938-FA48F0E55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13122D-67F6-469F-80F2-A2BB856259A1}"/>
              </a:ext>
            </a:extLst>
          </p:cNvPr>
          <p:cNvGrpSpPr/>
          <p:nvPr userDrawn="1"/>
        </p:nvGrpSpPr>
        <p:grpSpPr>
          <a:xfrm>
            <a:off x="0" y="-8809"/>
            <a:ext cx="12192000" cy="155986"/>
            <a:chOff x="0" y="6708774"/>
            <a:chExt cx="12192000" cy="1559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E4133D-8057-4F21-969B-26AD3C616EF2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F36E2C-247B-4DAB-9000-724047583840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A880B1-6632-400E-8F17-B77D994E076E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7AF81A-789F-44C2-87D5-436FF42D3B85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7E3078-ED6A-4A49-A5AA-88FCF5402C80}"/>
                </a:ext>
              </a:extLst>
            </p:cNvPr>
            <p:cNvSpPr/>
            <p:nvPr userDrawn="1"/>
          </p:nvSpPr>
          <p:spPr>
            <a:xfrm>
              <a:off x="9379644" y="6711665"/>
              <a:ext cx="2812356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E2718817-B522-448A-9938-FA48F0E55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94F3A4-5F95-4949-871C-4DC9311C0BA4}"/>
              </a:ext>
            </a:extLst>
          </p:cNvPr>
          <p:cNvGrpSpPr/>
          <p:nvPr userDrawn="1"/>
        </p:nvGrpSpPr>
        <p:grpSpPr>
          <a:xfrm>
            <a:off x="0" y="-8809"/>
            <a:ext cx="12192000" cy="155986"/>
            <a:chOff x="0" y="6708774"/>
            <a:chExt cx="12192000" cy="1559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0A169B-75E8-4192-9A4C-710DD3549691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4B97E4-5AEF-4A3A-A721-6A31A391B039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23A754-BF80-4FA8-97C0-924F64FC82B9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CED212-FAF4-429A-9BC8-B8D7F3B12873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73ECD7-D192-4CCC-8170-4D2912565347}"/>
                </a:ext>
              </a:extLst>
            </p:cNvPr>
            <p:cNvSpPr/>
            <p:nvPr userDrawn="1"/>
          </p:nvSpPr>
          <p:spPr>
            <a:xfrm>
              <a:off x="9379644" y="6711665"/>
              <a:ext cx="2812356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548E5072-075F-4FEC-B9AE-DCD9A7CD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FDC4EA-F315-4F09-884D-895DE75B7092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76EB7EF5-15FA-456E-85A5-DF8CAD133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94F3A4-5F95-4949-871C-4DC9311C0BA4}"/>
              </a:ext>
            </a:extLst>
          </p:cNvPr>
          <p:cNvGrpSpPr/>
          <p:nvPr userDrawn="1"/>
        </p:nvGrpSpPr>
        <p:grpSpPr>
          <a:xfrm>
            <a:off x="0" y="-8809"/>
            <a:ext cx="12192000" cy="155986"/>
            <a:chOff x="0" y="6708774"/>
            <a:chExt cx="12192000" cy="1559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0A169B-75E8-4192-9A4C-710DD3549691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4B97E4-5AEF-4A3A-A721-6A31A391B039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23A754-BF80-4FA8-97C0-924F64FC82B9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CED212-FAF4-429A-9BC8-B8D7F3B12873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73ECD7-D192-4CCC-8170-4D2912565347}"/>
                </a:ext>
              </a:extLst>
            </p:cNvPr>
            <p:cNvSpPr/>
            <p:nvPr userDrawn="1"/>
          </p:nvSpPr>
          <p:spPr>
            <a:xfrm>
              <a:off x="9379644" y="6711665"/>
              <a:ext cx="2812356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548E5072-075F-4FEC-B9AE-DCD9A7CD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FDC4EA-F315-4F09-884D-895DE75B7092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76EB7EF5-15FA-456E-85A5-DF8CAD133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B9EC75-9126-440A-9B70-2C502B74AFAF}"/>
              </a:ext>
            </a:extLst>
          </p:cNvPr>
          <p:cNvGrpSpPr/>
          <p:nvPr userDrawn="1"/>
        </p:nvGrpSpPr>
        <p:grpSpPr>
          <a:xfrm>
            <a:off x="0" y="-8809"/>
            <a:ext cx="12192000" cy="155986"/>
            <a:chOff x="0" y="6708774"/>
            <a:chExt cx="12192000" cy="1559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D1E18D-22D2-4B9A-8C40-EB46EEEC008D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12385F-9D9C-4807-9A48-4E02899490F2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C63F05-7828-4037-BF43-612C6E32AA8C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9C61F4-8AC1-47C8-979A-99BCCD7E11CF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A5F7B48-3037-4900-9BBE-0560C0449FD6}"/>
                </a:ext>
              </a:extLst>
            </p:cNvPr>
            <p:cNvSpPr/>
            <p:nvPr userDrawn="1"/>
          </p:nvSpPr>
          <p:spPr>
            <a:xfrm>
              <a:off x="9379644" y="6711665"/>
              <a:ext cx="2812356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2279788-1654-42F9-B680-31B3709E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31052F-A534-4C32-8C39-50DAD580FE1C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7E4A8F3F-641E-4341-9D55-564D3B531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B9EC75-9126-440A-9B70-2C502B74AFAF}"/>
              </a:ext>
            </a:extLst>
          </p:cNvPr>
          <p:cNvGrpSpPr/>
          <p:nvPr userDrawn="1"/>
        </p:nvGrpSpPr>
        <p:grpSpPr>
          <a:xfrm>
            <a:off x="0" y="-8809"/>
            <a:ext cx="12192000" cy="155986"/>
            <a:chOff x="0" y="6708774"/>
            <a:chExt cx="12192000" cy="1559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D1E18D-22D2-4B9A-8C40-EB46EEEC008D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12385F-9D9C-4807-9A48-4E02899490F2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C63F05-7828-4037-BF43-612C6E32AA8C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9C61F4-8AC1-47C8-979A-99BCCD7E11CF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A5F7B48-3037-4900-9BBE-0560C0449FD6}"/>
                </a:ext>
              </a:extLst>
            </p:cNvPr>
            <p:cNvSpPr/>
            <p:nvPr userDrawn="1"/>
          </p:nvSpPr>
          <p:spPr>
            <a:xfrm>
              <a:off x="9379644" y="6711665"/>
              <a:ext cx="2812356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2279788-1654-42F9-B680-31B3709E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31052F-A534-4C32-8C39-50DAD580FE1C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7E4A8F3F-641E-4341-9D55-564D3B531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3%K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1251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559984" y="1884364"/>
            <a:ext cx="9683749" cy="35829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Insert a single idea or quote. This should be related to a speaking point. This should be used as a fun, simple alternative to bullet lists.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559984" y="1655763"/>
            <a:ext cx="3657600" cy="152400"/>
            <a:chOff x="0" y="0"/>
            <a:chExt cx="115316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28829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882900" y="0"/>
              <a:ext cx="28829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65800" y="0"/>
              <a:ext cx="2882900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648700" y="0"/>
              <a:ext cx="28829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63747A5-8765-4290-AFFC-9E120502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6C8BF8-4773-4BEB-A9C2-9F26FB2426CD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C2804626-5C81-460B-8D4C-622E38B79E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44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3%K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1251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559984" y="1884364"/>
            <a:ext cx="9683749" cy="35829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Insert a single idea or quote. This should be related to a speaking point. This should be used as a fun, simple alternative to bullet lists.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559984" y="1655763"/>
            <a:ext cx="3657600" cy="152400"/>
            <a:chOff x="0" y="0"/>
            <a:chExt cx="115316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28829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882900" y="0"/>
              <a:ext cx="28829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65800" y="0"/>
              <a:ext cx="2882900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648700" y="0"/>
              <a:ext cx="28829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63747A5-8765-4290-AFFC-9E120502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6C8BF8-4773-4BEB-A9C2-9F26FB2426CD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C2804626-5C81-460B-8D4C-622E38B79E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4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_3%K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1251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B64E91D-45F3-4434-AFD9-DA879B41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4FB09E-8FD9-42D4-92B3-8745119F1D05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9DE3BBE4-5566-4AE7-A740-B2C9530EA7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_3%K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1251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B64E91D-45F3-4434-AFD9-DA879B41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4FB09E-8FD9-42D4-92B3-8745119F1D05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9DE3BBE4-5566-4AE7-A740-B2C9530EA7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F4EF91-1C02-4262-9FA8-B3070597034D}"/>
              </a:ext>
            </a:extLst>
          </p:cNvPr>
          <p:cNvGrpSpPr/>
          <p:nvPr userDrawn="1"/>
        </p:nvGrpSpPr>
        <p:grpSpPr>
          <a:xfrm>
            <a:off x="0" y="-8809"/>
            <a:ext cx="12192000" cy="155986"/>
            <a:chOff x="0" y="6708774"/>
            <a:chExt cx="12192000" cy="1559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D695EC-04DE-4857-B121-77DEC8A15DF0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1AFEA5-DC07-4260-B460-A1E668B14364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66CE4C-F950-4BD9-BA9B-800A3A96189E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89525C-7409-4E26-9078-904022031A7C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B0CC8A-68AD-42C0-9777-238F2F51FE4C}"/>
                </a:ext>
              </a:extLst>
            </p:cNvPr>
            <p:cNvSpPr/>
            <p:nvPr userDrawn="1"/>
          </p:nvSpPr>
          <p:spPr>
            <a:xfrm>
              <a:off x="9379644" y="6711665"/>
              <a:ext cx="2812356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A0B94742-DAE6-4039-B355-1A816BA8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37EA90-2AF9-418E-AB69-1778DB487A85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A48733A-0B72-46E2-B5AB-0E6A7143CA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F4EF91-1C02-4262-9FA8-B3070597034D}"/>
              </a:ext>
            </a:extLst>
          </p:cNvPr>
          <p:cNvGrpSpPr/>
          <p:nvPr userDrawn="1"/>
        </p:nvGrpSpPr>
        <p:grpSpPr>
          <a:xfrm>
            <a:off x="0" y="-8809"/>
            <a:ext cx="12192000" cy="155986"/>
            <a:chOff x="0" y="6708774"/>
            <a:chExt cx="12192000" cy="1559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D695EC-04DE-4857-B121-77DEC8A15DF0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1AFEA5-DC07-4260-B460-A1E668B14364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66CE4C-F950-4BD9-BA9B-800A3A96189E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89525C-7409-4E26-9078-904022031A7C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B0CC8A-68AD-42C0-9777-238F2F51FE4C}"/>
                </a:ext>
              </a:extLst>
            </p:cNvPr>
            <p:cNvSpPr/>
            <p:nvPr userDrawn="1"/>
          </p:nvSpPr>
          <p:spPr>
            <a:xfrm>
              <a:off x="9379644" y="6711665"/>
              <a:ext cx="2812356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A0B94742-DAE6-4039-B355-1A816BA8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37EA90-2AF9-418E-AB69-1778DB487A85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A48733A-0B72-46E2-B5AB-0E6A7143CA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1EC0C1-119C-43D0-A7E1-98F76850B9BB}"/>
              </a:ext>
            </a:extLst>
          </p:cNvPr>
          <p:cNvGrpSpPr/>
          <p:nvPr userDrawn="1"/>
        </p:nvGrpSpPr>
        <p:grpSpPr>
          <a:xfrm>
            <a:off x="0" y="-8809"/>
            <a:ext cx="12192000" cy="155986"/>
            <a:chOff x="0" y="6708774"/>
            <a:chExt cx="12192000" cy="15598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346D63-F2D2-40CC-8744-ABA60AC3B909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66348B-2D11-484D-9F6E-A92732203419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4955F8-03DC-4A87-86E9-056745CB8049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56A0CE-CDE4-4CDA-9C26-25EF77A68634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C7FAF7-CB7F-4D09-BB56-824D36A8CBEC}"/>
                </a:ext>
              </a:extLst>
            </p:cNvPr>
            <p:cNvSpPr/>
            <p:nvPr userDrawn="1"/>
          </p:nvSpPr>
          <p:spPr>
            <a:xfrm>
              <a:off x="9379644" y="6711665"/>
              <a:ext cx="2812356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A56ADD5-3766-4067-9FB8-5A2455A4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03AEF2-3428-40A0-B3CE-5BC6A21C98EF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29FA3C2C-A86B-4FF6-B49D-A439CC8814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1EC0C1-119C-43D0-A7E1-98F76850B9BB}"/>
              </a:ext>
            </a:extLst>
          </p:cNvPr>
          <p:cNvGrpSpPr/>
          <p:nvPr userDrawn="1"/>
        </p:nvGrpSpPr>
        <p:grpSpPr>
          <a:xfrm>
            <a:off x="0" y="-8809"/>
            <a:ext cx="12192000" cy="155986"/>
            <a:chOff x="0" y="6708774"/>
            <a:chExt cx="12192000" cy="15598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346D63-F2D2-40CC-8744-ABA60AC3B909}"/>
                </a:ext>
              </a:extLst>
            </p:cNvPr>
            <p:cNvSpPr/>
            <p:nvPr userDrawn="1"/>
          </p:nvSpPr>
          <p:spPr>
            <a:xfrm>
              <a:off x="0" y="6708774"/>
              <a:ext cx="2834640" cy="155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66348B-2D11-484D-9F6E-A92732203419}"/>
                </a:ext>
              </a:extLst>
            </p:cNvPr>
            <p:cNvSpPr/>
            <p:nvPr userDrawn="1"/>
          </p:nvSpPr>
          <p:spPr>
            <a:xfrm>
              <a:off x="2426004" y="6708774"/>
              <a:ext cx="2834640" cy="1559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4955F8-03DC-4A87-86E9-056745CB8049}"/>
                </a:ext>
              </a:extLst>
            </p:cNvPr>
            <p:cNvSpPr/>
            <p:nvPr userDrawn="1"/>
          </p:nvSpPr>
          <p:spPr>
            <a:xfrm>
              <a:off x="4664151" y="6708774"/>
              <a:ext cx="2834640" cy="155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56A0CE-CDE4-4CDA-9C26-25EF77A68634}"/>
                </a:ext>
              </a:extLst>
            </p:cNvPr>
            <p:cNvSpPr/>
            <p:nvPr userDrawn="1"/>
          </p:nvSpPr>
          <p:spPr>
            <a:xfrm>
              <a:off x="6910764" y="6708774"/>
              <a:ext cx="2834640" cy="153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C7FAF7-CB7F-4D09-BB56-824D36A8CBEC}"/>
                </a:ext>
              </a:extLst>
            </p:cNvPr>
            <p:cNvSpPr/>
            <p:nvPr userDrawn="1"/>
          </p:nvSpPr>
          <p:spPr>
            <a:xfrm>
              <a:off x="9379644" y="6711665"/>
              <a:ext cx="2812356" cy="153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A56ADD5-3766-4067-9FB8-5A2455A4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03AEF2-3428-40A0-B3CE-5BC6A21C98EF}"/>
              </a:ext>
            </a:extLst>
          </p:cNvPr>
          <p:cNvCxnSpPr/>
          <p:nvPr userDrawn="1"/>
        </p:nvCxnSpPr>
        <p:spPr>
          <a:xfrm rot="5400000">
            <a:off x="11406183" y="6541696"/>
            <a:ext cx="227058" cy="2117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29FA3C2C-A86B-4FF6-B49D-A439CC8814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715" y="6301057"/>
            <a:ext cx="1423225" cy="475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_3%K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1251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ED1E3F-8938-4334-BD13-4D54802FD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56043" y="1692275"/>
            <a:ext cx="1831852" cy="1831852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893A3C-B9D1-43B0-8797-2AF8FB29C2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61550" y="1692275"/>
            <a:ext cx="1831852" cy="1831852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CCEF1C03-7DBB-4F72-AEAF-69018BBCEA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67057" y="1692275"/>
            <a:ext cx="1831852" cy="1831852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89AC5A01-32D0-472D-B2D9-998169A71F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0359" y="3862053"/>
            <a:ext cx="1831852" cy="1831852"/>
          </a:xfrm>
          <a:prstGeom prst="rect">
            <a:avLst/>
          </a:prstGeom>
        </p:spPr>
      </p:pic>
      <p:pic>
        <p:nvPicPr>
          <p:cNvPr id="21" name="Picture 20" descr="A picture containing plate&#10;&#10;Description automatically generated">
            <a:extLst>
              <a:ext uri="{FF2B5EF4-FFF2-40B4-BE49-F238E27FC236}">
                <a16:creationId xmlns:a16="http://schemas.microsoft.com/office/drawing/2014/main" id="{159F34B5-A321-4BDC-B1B5-EA0B89875B5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05620" y="3862053"/>
            <a:ext cx="1831852" cy="1831852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506AE74E-AE05-41E5-8146-27D08098162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80881" y="3862053"/>
            <a:ext cx="1831852" cy="1831852"/>
          </a:xfrm>
          <a:prstGeom prst="rect">
            <a:avLst/>
          </a:prstGeom>
        </p:spPr>
      </p:pic>
      <p:pic>
        <p:nvPicPr>
          <p:cNvPr id="25" name="Picture 24" descr="A picture containing plate&#10;&#10;Description automatically generated">
            <a:extLst>
              <a:ext uri="{FF2B5EF4-FFF2-40B4-BE49-F238E27FC236}">
                <a16:creationId xmlns:a16="http://schemas.microsoft.com/office/drawing/2014/main" id="{B9AB98E8-7E79-47E3-BAB3-AB5C15F9B64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56142" y="3862053"/>
            <a:ext cx="1831852" cy="18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7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5049" y="6356351"/>
            <a:ext cx="477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E3A7-135D-0C4C-A9A7-E9F09DD633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70" r:id="rId5"/>
    <p:sldLayoutId id="2147483655" r:id="rId6"/>
    <p:sldLayoutId id="2147483652" r:id="rId7"/>
    <p:sldLayoutId id="214748365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600"/>
        </a:spcAft>
        <a:buClr>
          <a:schemeClr val="accent4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5049" y="6356351"/>
            <a:ext cx="477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E3A7-135D-0C4C-A9A7-E9F09DD6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70" r:id="rId5"/>
    <p:sldLayoutId id="2147483655" r:id="rId6"/>
    <p:sldLayoutId id="2147483652" r:id="rId7"/>
    <p:sldLayoutId id="214748365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600"/>
        </a:spcAft>
        <a:buClr>
          <a:schemeClr val="accent4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9437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D62927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62927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62927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62927"/>
              </a:buClr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62927"/>
              </a:buClr>
              <a:buSzTx/>
              <a:buFont typeface="Arial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4"/>
        </a:buClr>
        <a:buSzTx/>
        <a:buFont typeface="+mj-lt"/>
        <a:buNone/>
        <a:tabLst/>
        <a:defRPr sz="3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4"/>
        </a:buClr>
        <a:buSzTx/>
        <a:buFont typeface="Wingdings" panose="05000000000000000000" pitchFamily="2" charset="2"/>
        <a:buChar char="ü"/>
        <a:tabLst/>
        <a:defRPr sz="2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4"/>
        </a:buClr>
        <a:buSzTx/>
        <a:buFont typeface="Wingdings" panose="05000000000000000000" pitchFamily="2" charset="2"/>
        <a:buChar char="ü"/>
        <a:tabLst/>
        <a:defRPr sz="2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4"/>
        </a:buClr>
        <a:buSzTx/>
        <a:buFont typeface="Wingdings" panose="05000000000000000000" pitchFamily="2" charset="2"/>
        <a:buChar char="ü"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2880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4"/>
        </a:buClr>
        <a:buSzTx/>
        <a:buFont typeface="Wingdings" panose="05000000000000000000" pitchFamily="2" charset="2"/>
        <a:buNone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hyperlink" Target="mailto:services@pefa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30.png"/><Relationship Id="rId4" Type="http://schemas.openxmlformats.org/officeDocument/2006/relationships/diagramLayout" Target="../diagrams/layout2.xml"/><Relationship Id="rId9" Type="http://schemas.openxmlformats.org/officeDocument/2006/relationships/slide" Target="slide1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pefa.org/global-report-2022/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490" y="2286284"/>
            <a:ext cx="10717160" cy="2260601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Conférence</a:t>
            </a:r>
            <a:r>
              <a:rPr lang="en-US" sz="3200" b="1" dirty="0"/>
              <a:t> </a:t>
            </a:r>
            <a:r>
              <a:rPr lang="en-US" sz="3200" b="1" dirty="0" err="1"/>
              <a:t>internationale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/>
              <a:t>sur la </a:t>
            </a:r>
            <a:r>
              <a:rPr lang="en-US" sz="3200" b="1" dirty="0" err="1"/>
              <a:t>Réforme</a:t>
            </a:r>
            <a:r>
              <a:rPr lang="en-US" sz="3200" b="1" dirty="0"/>
              <a:t> des Finances </a:t>
            </a:r>
            <a:r>
              <a:rPr lang="en-US" sz="3200" b="1" dirty="0" err="1"/>
              <a:t>Publiques</a:t>
            </a:r>
            <a:br>
              <a:rPr lang="en-US" sz="3200" b="1" dirty="0"/>
            </a:br>
            <a:br>
              <a:rPr lang="en-US" sz="3200" b="1" dirty="0"/>
            </a:br>
            <a:r>
              <a:rPr lang="fr-FR" sz="3200" b="1" dirty="0"/>
              <a:t>Résultats des évaluations </a:t>
            </a:r>
            <a:r>
              <a:rPr lang="fr-FR" sz="3200" b="1"/>
              <a:t>PEFA portant sur la </a:t>
            </a:r>
            <a:r>
              <a:rPr lang="fr-FR" sz="3200" b="1" dirty="0"/>
              <a:t>performance des systèmes de gestion des finances publiques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4978822"/>
            <a:ext cx="7772400" cy="968604"/>
          </a:xfrm>
        </p:spPr>
        <p:txBody>
          <a:bodyPr>
            <a:normAutofit/>
          </a:bodyPr>
          <a:lstStyle/>
          <a:p>
            <a:r>
              <a:rPr lang="en-US" sz="3100" dirty="0" err="1"/>
              <a:t>Novembre</a:t>
            </a:r>
            <a:r>
              <a:rPr lang="en-US" sz="3100" dirty="0"/>
              <a:t> 2023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09801" y="5489995"/>
            <a:ext cx="4829175" cy="773944"/>
          </a:xfrm>
        </p:spPr>
        <p:txBody>
          <a:bodyPr>
            <a:normAutofit/>
          </a:bodyPr>
          <a:lstStyle/>
          <a:p>
            <a:r>
              <a:rPr lang="en-US" dirty="0"/>
              <a:t>Secrétariat PEFA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8628" y="5717835"/>
            <a:ext cx="193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+mj-lt"/>
              </a:rPr>
              <a:t>www.pefa.org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64586" y="6048226"/>
            <a:ext cx="138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+mj-lt"/>
              </a:rPr>
              <a:t>#PEFA</a:t>
            </a:r>
          </a:p>
        </p:txBody>
      </p:sp>
    </p:spTree>
    <p:extLst>
      <p:ext uri="{BB962C8B-B14F-4D97-AF65-F5344CB8AC3E}">
        <p14:creationId xmlns:p14="http://schemas.microsoft.com/office/powerpoint/2010/main" val="32526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52787" y="6356351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01254" y="1987828"/>
            <a:ext cx="9020284" cy="4368523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2"/>
              </a:solidFill>
              <a:latin typeface="Andes" panose="02000000000000000000" pitchFamily="50" charset="0"/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Andes" panose="02000000000000000000" pitchFamily="50" charset="0"/>
              </a:rPr>
              <a:t>RESULTATS DES EVALUATIONS PEFA REALISEES DANS LES PAYS PARTICIPANT A LA CIRFIP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A79E409-6C92-4CB6-B2E0-E64F7BCC57E6}"/>
              </a:ext>
            </a:extLst>
          </p:cNvPr>
          <p:cNvSpPr txBox="1">
            <a:spLocks/>
          </p:cNvSpPr>
          <p:nvPr/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2A89A-C1B0-2442-8250-577B108BB3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3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021A-C8F7-B3B4-5B31-853A1714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</a:t>
            </a:r>
            <a:r>
              <a:rPr lang="fr-FR" dirty="0"/>
              <a:t>é</a:t>
            </a:r>
            <a:r>
              <a:rPr lang="en-US" dirty="0" err="1"/>
              <a:t>gories</a:t>
            </a:r>
            <a:r>
              <a:rPr lang="en-US" dirty="0"/>
              <a:t> utilis</a:t>
            </a:r>
            <a:r>
              <a:rPr lang="fr-FR" dirty="0"/>
              <a:t>é</a:t>
            </a:r>
            <a:r>
              <a:rPr lang="en-US" dirty="0"/>
              <a:t>es pour </a:t>
            </a:r>
            <a:r>
              <a:rPr lang="en-US" dirty="0" err="1"/>
              <a:t>l’analyse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D0E3F-3B93-9C5D-4CFC-0DDDC03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9660D0A-AF24-508F-60BA-72DA92DF7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5438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F932B1-374B-0DA0-4F23-2D15C2030832}"/>
              </a:ext>
            </a:extLst>
          </p:cNvPr>
          <p:cNvSpPr txBox="1"/>
          <p:nvPr/>
        </p:nvSpPr>
        <p:spPr>
          <a:xfrm>
            <a:off x="4449171" y="6249927"/>
            <a:ext cx="48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 de PEFA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Guin</a:t>
            </a:r>
            <a:r>
              <a:rPr lang="fr-FR" dirty="0"/>
              <a:t>é</a:t>
            </a:r>
            <a:r>
              <a:rPr lang="en-US" dirty="0"/>
              <a:t>e </a:t>
            </a:r>
            <a:r>
              <a:rPr lang="en-US" dirty="0" err="1"/>
              <a:t>Equatoriale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51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BE30-3B32-3D02-6212-DC278577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2622"/>
          </a:xfrm>
        </p:spPr>
        <p:txBody>
          <a:bodyPr/>
          <a:lstStyle/>
          <a:p>
            <a:r>
              <a:rPr lang="en-US" dirty="0"/>
              <a:t>Aperçu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A471A-8F4C-559F-2AA4-0474971A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03BAC0-AD42-D1F1-733E-F4576D434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44" y="1037521"/>
            <a:ext cx="9902712" cy="58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1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EA5869F-4888-F38F-F8E2-C7633C18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970" y="0"/>
            <a:ext cx="10972800" cy="1143000"/>
          </a:xfrm>
        </p:spPr>
        <p:txBody>
          <a:bodyPr/>
          <a:lstStyle/>
          <a:p>
            <a:r>
              <a:rPr lang="en-US" dirty="0"/>
              <a:t>Points forts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E0E08-05AD-B63F-BC31-FF845E5D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9A01E3B-22DA-AC1C-FF75-6C2D53CED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0" y="1009299"/>
            <a:ext cx="4590686" cy="26946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344312-360B-EF80-1EF2-9B458F264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73" y="3914803"/>
            <a:ext cx="4578493" cy="27068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121B7E-40E8-CFB8-F5DE-582CA1CE3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877" y="3930279"/>
            <a:ext cx="4578493" cy="27007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2ADEEC-5049-A718-D0AE-456FE1F76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588" y="987718"/>
            <a:ext cx="4596782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9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EA5869F-4888-F38F-F8E2-C7633C18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</a:t>
            </a:r>
            <a:r>
              <a:rPr lang="en-US" dirty="0" err="1"/>
              <a:t>faibles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E0E08-05AD-B63F-BC31-FF845E5D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987C899-4E94-2079-27FD-91A3E81BE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4110"/>
            <a:ext cx="4578493" cy="27068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0E2CA6A-35BE-70CF-19FC-88C3E3F42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595" y="638439"/>
            <a:ext cx="4584589" cy="2700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DFB1F-D849-F4FA-8F7E-70BD0F829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498" y="3429000"/>
            <a:ext cx="4590686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3550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495" y="1192359"/>
            <a:ext cx="7801369" cy="4533107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303879" y="1448289"/>
            <a:ext cx="2750520" cy="68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Stratégie </a:t>
            </a:r>
            <a:r>
              <a:rPr lang="en-US" altLang="en-US" sz="1400" err="1">
                <a:solidFill>
                  <a:srgbClr val="000000"/>
                </a:solidFill>
              </a:rPr>
              <a:t>budgetaire</a:t>
            </a:r>
            <a:r>
              <a:rPr lang="en-US" altLang="en-US" sz="1400">
                <a:solidFill>
                  <a:srgbClr val="000000"/>
                </a:solidFill>
              </a:rPr>
              <a:t> et </a:t>
            </a:r>
            <a:r>
              <a:rPr lang="en-US" altLang="en-US" sz="1400" err="1">
                <a:solidFill>
                  <a:srgbClr val="000000"/>
                </a:solidFill>
              </a:rPr>
              <a:t>établissement</a:t>
            </a:r>
            <a:r>
              <a:rPr lang="en-US" altLang="en-US" sz="1400">
                <a:solidFill>
                  <a:srgbClr val="000000"/>
                </a:solidFill>
              </a:rPr>
              <a:t> du budget </a:t>
            </a:r>
            <a:r>
              <a:rPr lang="en-US" altLang="en-US" sz="1400" err="1">
                <a:solidFill>
                  <a:srgbClr val="000000"/>
                </a:solidFill>
              </a:rPr>
              <a:t>fondés</a:t>
            </a:r>
            <a:r>
              <a:rPr lang="en-US" altLang="en-US" sz="1400">
                <a:solidFill>
                  <a:srgbClr val="000000"/>
                </a:solidFill>
              </a:rPr>
              <a:t> sur les politiques </a:t>
            </a:r>
            <a:r>
              <a:rPr lang="en-US" altLang="en-US" sz="1400" err="1">
                <a:solidFill>
                  <a:srgbClr val="000000"/>
                </a:solidFill>
              </a:rPr>
              <a:t>publiques</a:t>
            </a:r>
            <a:r>
              <a:rPr lang="en-US" altLang="en-US" sz="1400">
                <a:solidFill>
                  <a:srgbClr val="000000"/>
                </a:solidFill>
              </a:rPr>
              <a:t>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latin typeface="Arial" panose="020B0604020202020204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719329" y="6538965"/>
            <a:ext cx="2071258" cy="40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err="1">
                <a:solidFill>
                  <a:srgbClr val="000000"/>
                </a:solidFill>
              </a:rPr>
              <a:t>Comptabilité</a:t>
            </a:r>
            <a:r>
              <a:rPr lang="en-US" altLang="en-US" sz="1400">
                <a:solidFill>
                  <a:srgbClr val="000000"/>
                </a:solidFill>
              </a:rPr>
              <a:t> et reporting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287127" y="2662665"/>
            <a:ext cx="1134442" cy="71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Transparence des finances </a:t>
            </a:r>
            <a:r>
              <a:rPr lang="en-US" altLang="en-US" sz="1400" err="1">
                <a:solidFill>
                  <a:srgbClr val="000000"/>
                </a:solidFill>
              </a:rPr>
              <a:t>publiques</a:t>
            </a:r>
            <a:endParaRPr lang="en-US" altLang="en-US" sz="1400">
              <a:solidFill>
                <a:srgbClr val="000000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060109" y="4095575"/>
            <a:ext cx="1032673" cy="68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Gestion des </a:t>
            </a:r>
            <a:r>
              <a:rPr lang="en-US" altLang="en-US" sz="1400" err="1">
                <a:solidFill>
                  <a:srgbClr val="000000"/>
                </a:solidFill>
              </a:rPr>
              <a:t>actifs</a:t>
            </a:r>
            <a:r>
              <a:rPr lang="en-US" altLang="en-US" sz="1400">
                <a:solidFill>
                  <a:srgbClr val="000000"/>
                </a:solidFill>
              </a:rPr>
              <a:t> et des </a:t>
            </a:r>
            <a:r>
              <a:rPr lang="en-US" altLang="en-US" sz="1400" err="1">
                <a:solidFill>
                  <a:srgbClr val="000000"/>
                </a:solidFill>
              </a:rPr>
              <a:t>passifs</a:t>
            </a:r>
            <a:endParaRPr lang="en-US" altLang="en-US" sz="1400">
              <a:solidFill>
                <a:srgbClr val="000000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b="1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2349287" y="4181484"/>
            <a:ext cx="1633062" cy="61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Supervision et audit </a:t>
            </a:r>
            <a:r>
              <a:rPr lang="en-US" altLang="en-US" sz="1400" err="1">
                <a:solidFill>
                  <a:srgbClr val="000000"/>
                </a:solidFill>
              </a:rPr>
              <a:t>externes</a:t>
            </a:r>
            <a:endParaRPr lang="en-US" altLang="en-US" sz="1400">
              <a:solidFill>
                <a:srgbClr val="000000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6984464" y="4138958"/>
            <a:ext cx="2189308" cy="73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err="1">
                <a:solidFill>
                  <a:srgbClr val="000000"/>
                </a:solidFill>
              </a:rPr>
              <a:t>Prévisibilité</a:t>
            </a:r>
            <a:r>
              <a:rPr lang="en-US" altLang="en-US" sz="1400">
                <a:solidFill>
                  <a:srgbClr val="000000"/>
                </a:solidFill>
              </a:rPr>
              <a:t> et </a:t>
            </a:r>
            <a:r>
              <a:rPr lang="en-US" altLang="en-US" sz="1400" err="1">
                <a:solidFill>
                  <a:srgbClr val="000000"/>
                </a:solidFill>
              </a:rPr>
              <a:t>controle</a:t>
            </a:r>
            <a:r>
              <a:rPr lang="en-US" altLang="en-US" sz="1400">
                <a:solidFill>
                  <a:srgbClr val="000000"/>
                </a:solidFill>
              </a:rPr>
              <a:t> dans </a:t>
            </a:r>
            <a:r>
              <a:rPr lang="en-US" altLang="en-US" sz="1400" err="1">
                <a:solidFill>
                  <a:srgbClr val="000000"/>
                </a:solidFill>
              </a:rPr>
              <a:t>l’exécution</a:t>
            </a:r>
            <a:r>
              <a:rPr lang="en-US" altLang="en-US" sz="1400">
                <a:solidFill>
                  <a:srgbClr val="000000"/>
                </a:solidFill>
              </a:rPr>
              <a:t> du budget</a:t>
            </a:r>
            <a:endParaRPr lang="en-US" altLang="en-US" sz="3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/>
          </a:p>
        </p:txBody>
      </p:sp>
      <p:sp>
        <p:nvSpPr>
          <p:cNvPr id="7" name="Bent Arrow 6"/>
          <p:cNvSpPr/>
          <p:nvPr/>
        </p:nvSpPr>
        <p:spPr>
          <a:xfrm rot="5400000">
            <a:off x="7102409" y="1395639"/>
            <a:ext cx="1145539" cy="1323709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Bent Arrow 35"/>
          <p:cNvSpPr/>
          <p:nvPr/>
        </p:nvSpPr>
        <p:spPr>
          <a:xfrm rot="16200000">
            <a:off x="3069254" y="4599361"/>
            <a:ext cx="1145539" cy="1323709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7054400" y="4699167"/>
            <a:ext cx="1324537" cy="1196972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>
            <a:off x="2979341" y="1448419"/>
            <a:ext cx="1324537" cy="1196972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9385085" y="4122090"/>
            <a:ext cx="1277010" cy="47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err="1">
                <a:solidFill>
                  <a:srgbClr val="000000"/>
                </a:solidFill>
              </a:rPr>
              <a:t>Fiabilité</a:t>
            </a:r>
            <a:endParaRPr lang="en-US" altLang="en-US" sz="1400">
              <a:solidFill>
                <a:srgbClr val="000000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du budget</a:t>
            </a:r>
            <a:endParaRPr lang="en-US" altLang="en-US" sz="44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/>
          </a:p>
        </p:txBody>
      </p:sp>
      <p:sp>
        <p:nvSpPr>
          <p:cNvPr id="16" name="Isosceles Triangle 15"/>
          <p:cNvSpPr/>
          <p:nvPr/>
        </p:nvSpPr>
        <p:spPr>
          <a:xfrm>
            <a:off x="5371628" y="2098019"/>
            <a:ext cx="677761" cy="2613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sosceles Triangle 41"/>
          <p:cNvSpPr/>
          <p:nvPr/>
        </p:nvSpPr>
        <p:spPr>
          <a:xfrm rot="10800000">
            <a:off x="5387743" y="5010858"/>
            <a:ext cx="677761" cy="2613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4011616" y="3331826"/>
            <a:ext cx="378995" cy="4674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Isosceles Triangle 43"/>
          <p:cNvSpPr/>
          <p:nvPr/>
        </p:nvSpPr>
        <p:spPr>
          <a:xfrm rot="5400000">
            <a:off x="7018297" y="3332753"/>
            <a:ext cx="378997" cy="46744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Isosceles Triangle 44"/>
          <p:cNvSpPr/>
          <p:nvPr/>
        </p:nvSpPr>
        <p:spPr>
          <a:xfrm rot="5400000">
            <a:off x="8903860" y="3332753"/>
            <a:ext cx="378997" cy="46744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0" y="-34350"/>
            <a:ext cx="5393050" cy="1143000"/>
          </a:xfrm>
        </p:spPr>
        <p:txBody>
          <a:bodyPr>
            <a:noAutofit/>
          </a:bodyPr>
          <a:lstStyle/>
          <a:p>
            <a:r>
              <a:rPr lang="fr-FR" sz="2400">
                <a:solidFill>
                  <a:schemeClr val="tx2"/>
                </a:solidFill>
              </a:rPr>
              <a:t>Les 7 piliers PEFA de la performance de la GFP</a:t>
            </a:r>
            <a:r>
              <a:rPr lang="en-US" sz="2400">
                <a:solidFill>
                  <a:schemeClr val="tx2"/>
                </a:solidFill>
              </a:rPr>
              <a:t> et le cycle </a:t>
            </a:r>
            <a:r>
              <a:rPr lang="en-US" sz="2400" err="1">
                <a:solidFill>
                  <a:schemeClr val="tx2"/>
                </a:solidFill>
              </a:rPr>
              <a:t>budgétaire</a:t>
            </a:r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F0AA6362-8C1C-45D5-BE3D-E82A3D852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950" y="2901453"/>
            <a:ext cx="1097280" cy="1097280"/>
          </a:xfrm>
          <a:prstGeom prst="rect">
            <a:avLst/>
          </a:prstGeom>
        </p:spPr>
      </p:pic>
      <p:pic>
        <p:nvPicPr>
          <p:cNvPr id="37" name="Picture 36" descr="A picture containing plate&#10;&#10;Description automatically generated">
            <a:extLst>
              <a:ext uri="{FF2B5EF4-FFF2-40B4-BE49-F238E27FC236}">
                <a16:creationId xmlns:a16="http://schemas.microsoft.com/office/drawing/2014/main" id="{169345E3-E6D7-422A-953F-85A181C10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720" y="2901453"/>
            <a:ext cx="1097280" cy="1097280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B926DA21-6562-4C78-A15B-88381DD4D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847" y="5428462"/>
            <a:ext cx="1097280" cy="1097280"/>
          </a:xfrm>
          <a:prstGeom prst="rect">
            <a:avLst/>
          </a:prstGeom>
        </p:spPr>
      </p:pic>
      <p:pic>
        <p:nvPicPr>
          <p:cNvPr id="46" name="Picture 45" descr="A close up of a sign&#10;&#10;Description automatically generated">
            <a:extLst>
              <a:ext uri="{FF2B5EF4-FFF2-40B4-BE49-F238E27FC236}">
                <a16:creationId xmlns:a16="http://schemas.microsoft.com/office/drawing/2014/main" id="{F7F7B148-E0C0-47D6-B003-B74A1D394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305" y="3777940"/>
            <a:ext cx="1097280" cy="1097280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04CDC6-23F4-4D67-87B3-FD8B91763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531" y="2526826"/>
            <a:ext cx="1097280" cy="10972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44773E6B-219B-4794-8846-F886F1847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3579" y="400233"/>
            <a:ext cx="1097280" cy="1097280"/>
          </a:xfrm>
          <a:prstGeom prst="rect">
            <a:avLst/>
          </a:prstGeom>
        </p:spPr>
      </p:pic>
      <p:pic>
        <p:nvPicPr>
          <p:cNvPr id="49" name="Picture 48" descr="A picture containing plate&#10;&#10;Description automatically generated">
            <a:extLst>
              <a:ext uri="{FF2B5EF4-FFF2-40B4-BE49-F238E27FC236}">
                <a16:creationId xmlns:a16="http://schemas.microsoft.com/office/drawing/2014/main" id="{47C61FFE-378C-4B32-A359-AEFE11BBF3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2703" y="2953731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79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DE3B-25B8-613C-0728-689D31F0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des notes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80C524-439E-2A14-C288-A0343726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5F749-651D-A02F-84D3-5C50E07D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610" y="1736198"/>
            <a:ext cx="6189195" cy="3654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7E9BA5-0631-A60D-6F67-38C14A4FD641}"/>
              </a:ext>
            </a:extLst>
          </p:cNvPr>
          <p:cNvSpPr txBox="1"/>
          <p:nvPr/>
        </p:nvSpPr>
        <p:spPr>
          <a:xfrm>
            <a:off x="1719618" y="5663821"/>
            <a:ext cx="372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pays avec au </a:t>
            </a:r>
            <a:r>
              <a:rPr lang="en-US" dirty="0" err="1"/>
              <a:t>moins</a:t>
            </a:r>
            <a:r>
              <a:rPr lang="en-US" dirty="0"/>
              <a:t> 2 PEFA 2016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B5B6B-FCAC-8F78-3ACB-91CB2813B7DF}"/>
              </a:ext>
            </a:extLst>
          </p:cNvPr>
          <p:cNvSpPr txBox="1"/>
          <p:nvPr/>
        </p:nvSpPr>
        <p:spPr>
          <a:xfrm>
            <a:off x="8040809" y="5697532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15 </a:t>
            </a:r>
            <a:r>
              <a:rPr lang="en-US" dirty="0"/>
              <a:t>pays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8B93CD-0AF2-ABB4-7DF7-21C02FAA6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229" y="1734252"/>
            <a:ext cx="6189195" cy="36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4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30607" y="2142344"/>
            <a:ext cx="7078133" cy="4112812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4FBBD3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ndes Bold" panose="02000000000000000000" pitchFamily="50" charset="0"/>
              </a:rPr>
              <a:t> </a:t>
            </a:r>
            <a:r>
              <a:rPr lang="en-US" sz="3600" dirty="0">
                <a:solidFill>
                  <a:srgbClr val="131A60"/>
                </a:solidFill>
                <a:latin typeface="IBM Plex Sans"/>
              </a:rPr>
              <a:t>CADRES PEFA COMPLEMENTAIRES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31A60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  <a:latin typeface="Andes Bold" panose="020000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4A41074-DB67-4D54-ACC8-D7EF4ABE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A89A-C1B0-2442-8250-577B108BB3A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eightText Pro Book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8C7B20-0543-BF50-856D-A5F215AC8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91" y="864793"/>
            <a:ext cx="2992528" cy="4239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4D4559-5E56-3D96-E9AB-7527C8205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462" y="941387"/>
            <a:ext cx="3157538" cy="408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448FA0-96DF-517B-CB9F-E735B63C7815}"/>
              </a:ext>
            </a:extLst>
          </p:cNvPr>
          <p:cNvSpPr txBox="1"/>
          <p:nvPr/>
        </p:nvSpPr>
        <p:spPr>
          <a:xfrm>
            <a:off x="9295075" y="2019631"/>
            <a:ext cx="2528515" cy="954107"/>
          </a:xfrm>
          <a:prstGeom prst="rect">
            <a:avLst/>
          </a:prstGeom>
          <a:solidFill>
            <a:srgbClr val="EEF8F0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2673B8"/>
                </a:solidFill>
              </a:rPr>
              <a:t>Cadre complémentaire pour l’évaluation de la gestion des finances publiques sensible au climat</a:t>
            </a:r>
            <a:endParaRPr lang="en-US" sz="1400" b="1" dirty="0">
              <a:solidFill>
                <a:srgbClr val="2673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30607" y="2099872"/>
            <a:ext cx="7078133" cy="4112812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4FBBD3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ndes Bold" panose="02000000000000000000" pitchFamily="50" charset="0"/>
              </a:rPr>
              <a:t> </a:t>
            </a:r>
            <a:r>
              <a:rPr lang="en-US" sz="3600" dirty="0">
                <a:solidFill>
                  <a:srgbClr val="131A60"/>
                </a:solidFill>
                <a:latin typeface="IBM Plex Sans"/>
              </a:rPr>
              <a:t>UTILISER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1A60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PEFA POUR SOUTENIR L’AMÉLIORATION DE LA GESTION DES FINANCES PUBLIQUES</a:t>
            </a:r>
          </a:p>
          <a:p>
            <a:endParaRPr lang="en-US" sz="3600" b="1" dirty="0">
              <a:solidFill>
                <a:schemeClr val="bg1">
                  <a:lumMod val="50000"/>
                </a:schemeClr>
              </a:solidFill>
              <a:latin typeface="Andes Bold" panose="020000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4A41074-DB67-4D54-ACC8-D7EF4ABE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A89A-C1B0-2442-8250-577B108BB3A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eightText Pro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56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92" y="352426"/>
            <a:ext cx="8229600" cy="77491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>
                <a:solidFill>
                  <a:srgbClr val="26456B"/>
                </a:solidFill>
                <a:highlight>
                  <a:srgbClr val="FFFF00"/>
                </a:highlight>
              </a:rPr>
            </a:br>
            <a:br>
              <a:rPr lang="en-US" sz="3600" b="1">
                <a:solidFill>
                  <a:srgbClr val="26456B"/>
                </a:solidFill>
                <a:highlight>
                  <a:srgbClr val="FFFF00"/>
                </a:highlight>
              </a:rPr>
            </a:b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E9E1-0CBD-4481-9695-5798FC7CEE9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eightText Pro Book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B1DE5-04F6-801B-4517-CF76C953CB71}"/>
              </a:ext>
            </a:extLst>
          </p:cNvPr>
          <p:cNvSpPr txBox="1"/>
          <p:nvPr/>
        </p:nvSpPr>
        <p:spPr>
          <a:xfrm>
            <a:off x="929640" y="352426"/>
            <a:ext cx="1074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23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Bebas Neue" charset="0"/>
              </a:rPr>
              <a:t>MANUEL PEFA – VOLUME IV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84094F-0F41-094F-AEB3-9F35B15E38CA}"/>
              </a:ext>
            </a:extLst>
          </p:cNvPr>
          <p:cNvSpPr/>
          <p:nvPr/>
        </p:nvSpPr>
        <p:spPr>
          <a:xfrm>
            <a:off x="310193" y="6400240"/>
            <a:ext cx="150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43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www.pefa.org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5682D-62C9-A3E7-772F-5C42BAC3C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24" y="1389086"/>
            <a:ext cx="3412031" cy="47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5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7F66-D19D-4D3C-8531-B69B0544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4" y="263597"/>
            <a:ext cx="11542964" cy="65390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Utiliser</a:t>
            </a:r>
            <a:r>
              <a:rPr lang="en-US" dirty="0"/>
              <a:t> PEFA pour </a:t>
            </a:r>
            <a:r>
              <a:rPr lang="en-US" dirty="0" err="1"/>
              <a:t>soutenir</a:t>
            </a:r>
            <a:r>
              <a:rPr lang="en-US" dirty="0"/>
              <a:t> </a:t>
            </a:r>
            <a:r>
              <a:rPr lang="en-US" dirty="0" err="1"/>
              <a:t>l’amélioration</a:t>
            </a:r>
            <a:r>
              <a:rPr lang="en-US" dirty="0"/>
              <a:t> de la GFP: étapes </a:t>
            </a:r>
            <a:r>
              <a:rPr lang="en-US" dirty="0" err="1"/>
              <a:t>clés</a:t>
            </a:r>
            <a:r>
              <a:rPr lang="en-US" dirty="0"/>
              <a:t> et questions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8A18D05-6DD6-452C-BBCD-7EB6F5C8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A89A-C1B0-2442-8250-577B108BB3A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eightText Pro Book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8E1D52-7F90-4E61-8D30-94AD14F4A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2757"/>
              </p:ext>
            </p:extLst>
          </p:nvPr>
        </p:nvGraphicFramePr>
        <p:xfrm>
          <a:off x="5234217" y="917505"/>
          <a:ext cx="6706420" cy="521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6420">
                  <a:extLst>
                    <a:ext uri="{9D8B030D-6E8A-4147-A177-3AD203B41FA5}">
                      <a16:colId xmlns:a16="http://schemas.microsoft.com/office/drawing/2014/main" val="423788061"/>
                    </a:ext>
                  </a:extLst>
                </a:gridCol>
              </a:tblGrid>
              <a:tr h="609915"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Principales questions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267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474405"/>
                  </a:ext>
                </a:extLst>
              </a:tr>
              <a:tr h="834891">
                <a:tc>
                  <a:txBody>
                    <a:bodyPr/>
                    <a:lstStyle/>
                    <a:p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Quels sont les </a:t>
                      </a:r>
                      <a:r>
                        <a:rPr lang="fr-FR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problèmes </a:t>
                      </a:r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ayant besoin d’être résolus qui sont impactés par la GFP ? 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Quelles sont les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</a:rPr>
                        <a:t>conclusions de l’</a:t>
                      </a:r>
                      <a:r>
                        <a:rPr lang="fr-FR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</a:rPr>
                        <a:t>valuation 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PEFA et d’autres diagnostics ?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5622"/>
                  </a:ext>
                </a:extLst>
              </a:tr>
              <a:tr h="587516">
                <a:tc>
                  <a:txBody>
                    <a:bodyPr/>
                    <a:lstStyle/>
                    <a:p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Quelles sont les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</a:rPr>
                        <a:t>causes 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des points forts et faibles de la performance de la GFP identifi</a:t>
                      </a:r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es par l’</a:t>
                      </a:r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valuation PEFA  et par d’autres diagnostics ?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181636"/>
                  </a:ext>
                </a:extLst>
              </a:tr>
              <a:tr h="587516">
                <a:tc>
                  <a:txBody>
                    <a:bodyPr/>
                    <a:lstStyle/>
                    <a:p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Quels sont les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fr-FR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</a:rPr>
                        <a:t>sultats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 que le gouvernement attend de la r</a:t>
                      </a:r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forme de la GFP ?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689815"/>
                  </a:ext>
                </a:extLst>
              </a:tr>
              <a:tr h="587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Quelles </a:t>
                      </a:r>
                      <a:r>
                        <a:rPr lang="fr-FR" sz="1600" b="1" noProof="0">
                          <a:solidFill>
                            <a:schemeClr val="tx1"/>
                          </a:solidFill>
                        </a:rPr>
                        <a:t>initiatives </a:t>
                      </a: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peuvent mener aux r</a:t>
                      </a:r>
                      <a:r>
                        <a:rPr lang="fr-FR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sultats escompt</a:t>
                      </a:r>
                      <a:r>
                        <a:rPr lang="fr-FR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s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Quelles sont les </a:t>
                      </a:r>
                      <a:r>
                        <a:rPr lang="fr-FR" sz="1600" b="1" noProof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fr-FR" sz="16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b="1" noProof="0">
                          <a:solidFill>
                            <a:schemeClr val="tx1"/>
                          </a:solidFill>
                        </a:rPr>
                        <a:t>formes les plus importantes </a:t>
                      </a: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et comment les s</a:t>
                      </a:r>
                      <a:r>
                        <a:rPr lang="fr-FR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quencer ?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286727"/>
                  </a:ext>
                </a:extLst>
              </a:tr>
              <a:tr h="587516">
                <a:tc>
                  <a:txBody>
                    <a:bodyPr/>
                    <a:lstStyle/>
                    <a:p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Quels sont les </a:t>
                      </a:r>
                      <a:r>
                        <a:rPr lang="fr-FR" sz="1600" b="1" noProof="0">
                          <a:solidFill>
                            <a:schemeClr val="tx1"/>
                          </a:solidFill>
                        </a:rPr>
                        <a:t>potentiels obstacles </a:t>
                      </a: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aux r</a:t>
                      </a:r>
                      <a:r>
                        <a:rPr lang="fr-FR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formes ?</a:t>
                      </a:r>
                    </a:p>
                    <a:p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Comment ces </a:t>
                      </a:r>
                      <a:r>
                        <a:rPr lang="fr-FR" sz="1600" b="0" noProof="0">
                          <a:solidFill>
                            <a:schemeClr val="tx1"/>
                          </a:solidFill>
                        </a:rPr>
                        <a:t>contraintes </a:t>
                      </a: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peuvent-elles </a:t>
                      </a:r>
                      <a:r>
                        <a:rPr lang="fr-FR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être surmontées ?</a:t>
                      </a: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862052"/>
                  </a:ext>
                </a:extLst>
              </a:tr>
              <a:tr h="587516">
                <a:tc>
                  <a:txBody>
                    <a:bodyPr/>
                    <a:lstStyle/>
                    <a:p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Quels sont les </a:t>
                      </a:r>
                      <a:r>
                        <a:rPr lang="fr-FR" sz="1600" b="1" noProof="0">
                          <a:solidFill>
                            <a:schemeClr val="tx1"/>
                          </a:solidFill>
                        </a:rPr>
                        <a:t>actions, produits attendus, responsabilit</a:t>
                      </a:r>
                      <a:r>
                        <a:rPr lang="fr-FR" sz="16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b="1" noProof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et </a:t>
                      </a:r>
                      <a:r>
                        <a:rPr lang="fr-FR" sz="1600" b="1" noProof="0">
                          <a:solidFill>
                            <a:schemeClr val="tx1"/>
                          </a:solidFill>
                        </a:rPr>
                        <a:t>calendrier</a:t>
                      </a:r>
                      <a:r>
                        <a:rPr lang="fr-FR" sz="1600" noProof="0">
                          <a:solidFill>
                            <a:schemeClr val="tx1"/>
                          </a:solidFill>
                        </a:rPr>
                        <a:t> ?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286827"/>
                  </a:ext>
                </a:extLst>
              </a:tr>
              <a:tr h="834891">
                <a:tc>
                  <a:txBody>
                    <a:bodyPr/>
                    <a:lstStyle/>
                    <a:p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Les r</a:t>
                      </a:r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formes sont-elles mises en </a:t>
                      </a:r>
                      <a:r>
                        <a:rPr lang="fr-FR" sz="1600" noProof="0" dirty="0" err="1">
                          <a:solidFill>
                            <a:schemeClr val="tx1"/>
                          </a:solidFill>
                        </a:rPr>
                        <a:t>oeuvre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 ?</a:t>
                      </a:r>
                    </a:p>
                    <a:p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Quelles sont les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</a:rPr>
                        <a:t>prochaines </a:t>
                      </a:r>
                      <a:r>
                        <a:rPr lang="fr-FR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</a:rPr>
                        <a:t>tapes 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de la r</a:t>
                      </a:r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forme ?</a:t>
                      </a:r>
                    </a:p>
                    <a:p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La r</a:t>
                      </a:r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forme a-t-elle eu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</a:rPr>
                        <a:t>l’impact souhait</a:t>
                      </a:r>
                      <a:r>
                        <a:rPr lang="fr-FR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sur les </a:t>
                      </a:r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problèmes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 identifi</a:t>
                      </a:r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es ?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670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C84D97F-B5C7-83B0-E953-F5FB0C80A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82" y="1540981"/>
            <a:ext cx="3877826" cy="644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F732F-9477-B637-E769-D8843E177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489526" y="2342433"/>
            <a:ext cx="1962886" cy="370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CC0BC6-AAAB-E5FA-CE45-58C76A2CC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616" y="2172532"/>
            <a:ext cx="3575488" cy="788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912D15-2AD8-A087-2789-BEB60764A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51" y="2916337"/>
            <a:ext cx="4022424" cy="6441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64A4F-51C0-D4A4-603E-A70FC4C40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616" y="3471537"/>
            <a:ext cx="3680648" cy="670405"/>
          </a:xfrm>
          <a:prstGeom prst="rect">
            <a:avLst/>
          </a:prstGeom>
        </p:spPr>
      </p:pic>
      <p:pic>
        <p:nvPicPr>
          <p:cNvPr id="13" name="Graphic 12" descr="Arrow Slight curve">
            <a:extLst>
              <a:ext uri="{FF2B5EF4-FFF2-40B4-BE49-F238E27FC236}">
                <a16:creationId xmlns:a16="http://schemas.microsoft.com/office/drawing/2014/main" id="{96668160-348A-4A17-B5C4-E3F3C0D173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7032" y="2670048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1A46FB-5622-1150-9ED3-34AD0517B1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982" y="4097429"/>
            <a:ext cx="3601777" cy="6046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E72FCC-293E-4AC4-ED66-FF867AAEEF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-660732" y="5416431"/>
            <a:ext cx="2067667" cy="2863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2B8F48-EF8E-C88B-CFB0-DBC8BDDB9B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658" y="4763688"/>
            <a:ext cx="3233713" cy="5520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896291-293D-BC1C-83DE-8B5F307F87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924" y="5377367"/>
            <a:ext cx="3457182" cy="5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1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52787" y="6356351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89974" y="1987828"/>
            <a:ext cx="7931564" cy="4368523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2"/>
              </a:solidFill>
              <a:latin typeface="Andes" panose="02000000000000000000" pitchFamily="50" charset="0"/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Andes" panose="02000000000000000000" pitchFamily="50" charset="0"/>
              </a:rPr>
              <a:t>RAPPELS METHODOLOGIQUES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A79E409-6C92-4CB6-B2E0-E64F7BCC57E6}"/>
              </a:ext>
            </a:extLst>
          </p:cNvPr>
          <p:cNvSpPr txBox="1">
            <a:spLocks/>
          </p:cNvSpPr>
          <p:nvPr/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2A89A-C1B0-2442-8250-577B108BB3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46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0E5C4-7A2A-3974-8A88-BDF089D4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D46B36-367A-9961-578B-76DE5FF4C3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5588" y="-24162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/>
              <a:t>Utiliser</a:t>
            </a:r>
            <a:r>
              <a:rPr lang="en-US" sz="2000" dirty="0"/>
              <a:t> PEFA pour </a:t>
            </a:r>
            <a:r>
              <a:rPr lang="en-US" sz="2000" dirty="0" err="1"/>
              <a:t>soutenir</a:t>
            </a:r>
            <a:r>
              <a:rPr lang="en-US" sz="2000" dirty="0"/>
              <a:t> </a:t>
            </a:r>
            <a:r>
              <a:rPr lang="en-US" sz="2000" dirty="0" err="1"/>
              <a:t>l’amélioration</a:t>
            </a:r>
            <a:r>
              <a:rPr lang="en-US" sz="2000" dirty="0"/>
              <a:t> de la GFP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BM Plex Sans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134790-B698-4247-B4D5-0F21A460D48C}"/>
              </a:ext>
            </a:extLst>
          </p:cNvPr>
          <p:cNvGrpSpPr>
            <a:grpSpLocks noChangeAspect="1"/>
          </p:cNvGrpSpPr>
          <p:nvPr/>
        </p:nvGrpSpPr>
        <p:grpSpPr>
          <a:xfrm>
            <a:off x="1721713" y="508102"/>
            <a:ext cx="9224022" cy="6571826"/>
            <a:chOff x="2588416" y="1324904"/>
            <a:chExt cx="4991354" cy="35561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0F9AD1-93BC-2B70-BF82-C2FEE608E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8416" y="1324904"/>
              <a:ext cx="2514729" cy="355618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6F2882D-6476-3EF3-4723-B598F60AD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3143" y="1326091"/>
              <a:ext cx="2476627" cy="3549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00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0E5C4-7A2A-3974-8A88-BDF089D4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A89A-C1B0-2442-8250-577B108BB3A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eightText Pro Book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B2D69C-7DF8-6C2F-7E96-09AD044EB675}"/>
              </a:ext>
            </a:extLst>
          </p:cNvPr>
          <p:cNvGrpSpPr>
            <a:grpSpLocks noChangeAspect="1"/>
          </p:cNvGrpSpPr>
          <p:nvPr/>
        </p:nvGrpSpPr>
        <p:grpSpPr>
          <a:xfrm>
            <a:off x="1055940" y="260492"/>
            <a:ext cx="9278976" cy="6597508"/>
            <a:chOff x="1335344" y="1028427"/>
            <a:chExt cx="7493385" cy="53279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89F367-5307-FEC8-6313-553E2B69E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5344" y="1028427"/>
              <a:ext cx="3733992" cy="53279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5AAF4F-3A27-2B6E-1CF4-EF8B8595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336" y="1041127"/>
              <a:ext cx="3759393" cy="5302523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7D46B36-367A-9961-578B-76DE5FF4C3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5588" y="-20249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/>
              <a:t>Utiliser</a:t>
            </a:r>
            <a:r>
              <a:rPr lang="en-US" sz="2000" dirty="0"/>
              <a:t> PEFA pour </a:t>
            </a:r>
            <a:r>
              <a:rPr lang="en-US" sz="2000" dirty="0" err="1"/>
              <a:t>soutenir</a:t>
            </a:r>
            <a:r>
              <a:rPr lang="en-US" sz="2000" dirty="0"/>
              <a:t> </a:t>
            </a:r>
            <a:r>
              <a:rPr lang="en-US" sz="2000" dirty="0" err="1"/>
              <a:t>l’amélioration</a:t>
            </a:r>
            <a:r>
              <a:rPr lang="en-US" sz="2000" dirty="0"/>
              <a:t> de la GFP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BM Plex San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0813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PEFA: un apport </a:t>
            </a:r>
            <a:r>
              <a:rPr lang="en-US" dirty="0" err="1"/>
              <a:t>parmi</a:t>
            </a:r>
            <a:r>
              <a:rPr lang="en-US" dirty="0"/>
              <a:t> </a:t>
            </a:r>
            <a:r>
              <a:rPr lang="en-US" dirty="0" err="1"/>
              <a:t>d’autres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5" y="1417639"/>
            <a:ext cx="10828337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Les </a:t>
            </a:r>
            <a:r>
              <a:rPr lang="en-US" sz="3000" dirty="0" err="1"/>
              <a:t>informations</a:t>
            </a:r>
            <a:r>
              <a:rPr lang="en-US" sz="3000" dirty="0"/>
              <a:t> issues des </a:t>
            </a:r>
            <a:r>
              <a:rPr lang="fr-FR" sz="3000" dirty="0"/>
              <a:t>é</a:t>
            </a:r>
            <a:r>
              <a:rPr lang="en-US" sz="3000" dirty="0"/>
              <a:t>valuations </a:t>
            </a:r>
            <a:r>
              <a:rPr lang="en-US" sz="3000" b="1" dirty="0">
                <a:solidFill>
                  <a:srgbClr val="4FBBD3"/>
                </a:solidFill>
              </a:rPr>
              <a:t>PEFA </a:t>
            </a:r>
            <a:r>
              <a:rPr lang="en-US" sz="3000" b="1" dirty="0" err="1">
                <a:solidFill>
                  <a:srgbClr val="4FBBD3"/>
                </a:solidFill>
              </a:rPr>
              <a:t>peuvent</a:t>
            </a:r>
            <a:r>
              <a:rPr lang="en-US" sz="3000" b="1" dirty="0">
                <a:solidFill>
                  <a:srgbClr val="4FBBD3"/>
                </a:solidFill>
              </a:rPr>
              <a:t> </a:t>
            </a:r>
            <a:r>
              <a:rPr lang="en-US" sz="3000" b="1" dirty="0" err="1">
                <a:solidFill>
                  <a:srgbClr val="4FBBD3"/>
                </a:solidFill>
              </a:rPr>
              <a:t>être</a:t>
            </a:r>
            <a:r>
              <a:rPr lang="en-US" sz="3000" b="1" dirty="0">
                <a:solidFill>
                  <a:srgbClr val="4FBBD3"/>
                </a:solidFill>
              </a:rPr>
              <a:t> </a:t>
            </a:r>
            <a:r>
              <a:rPr lang="en-US" sz="3000" b="1" dirty="0" err="1">
                <a:solidFill>
                  <a:srgbClr val="4FBBD3"/>
                </a:solidFill>
              </a:rPr>
              <a:t>insuffisantes</a:t>
            </a:r>
            <a:r>
              <a:rPr lang="en-US" sz="3000" dirty="0"/>
              <a:t> pour </a:t>
            </a:r>
            <a:r>
              <a:rPr lang="fr-FR" sz="3000" dirty="0"/>
              <a:t>é</a:t>
            </a:r>
            <a:r>
              <a:rPr lang="en-US" sz="3000" dirty="0" err="1"/>
              <a:t>tablir</a:t>
            </a:r>
            <a:r>
              <a:rPr lang="en-US" sz="3000" dirty="0"/>
              <a:t> un plan </a:t>
            </a:r>
            <a:r>
              <a:rPr lang="en-US" sz="3000" dirty="0" err="1"/>
              <a:t>d’actions</a:t>
            </a:r>
            <a:r>
              <a:rPr lang="en-US" sz="3000" dirty="0"/>
              <a:t> de </a:t>
            </a:r>
            <a:r>
              <a:rPr lang="en-US" sz="3000" dirty="0" err="1"/>
              <a:t>réforme</a:t>
            </a:r>
            <a:r>
              <a:rPr lang="en-US" sz="3000" dirty="0"/>
              <a:t> d</a:t>
            </a:r>
            <a:r>
              <a:rPr lang="fr-FR" sz="3000" dirty="0"/>
              <a:t>é</a:t>
            </a:r>
            <a:r>
              <a:rPr lang="en-US" sz="3000" dirty="0" err="1"/>
              <a:t>taill</a:t>
            </a:r>
            <a:r>
              <a:rPr lang="fr-FR" sz="3000" dirty="0"/>
              <a:t>é</a:t>
            </a:r>
          </a:p>
          <a:p>
            <a:r>
              <a:rPr lang="en-GB" sz="3000" b="1" dirty="0">
                <a:solidFill>
                  <a:schemeClr val="accent4"/>
                </a:solidFill>
              </a:rPr>
              <a:t>Des </a:t>
            </a:r>
            <a:r>
              <a:rPr lang="fr-FR" sz="3000" b="1" dirty="0">
                <a:solidFill>
                  <a:schemeClr val="accent4"/>
                </a:solidFill>
              </a:rPr>
              <a:t>é</a:t>
            </a:r>
            <a:r>
              <a:rPr lang="en-GB" sz="3000" b="1" dirty="0" err="1">
                <a:solidFill>
                  <a:schemeClr val="accent4"/>
                </a:solidFill>
              </a:rPr>
              <a:t>tudes</a:t>
            </a:r>
            <a:r>
              <a:rPr lang="en-GB" sz="3000" b="1" dirty="0">
                <a:solidFill>
                  <a:schemeClr val="accent4"/>
                </a:solidFill>
              </a:rPr>
              <a:t> et analyses </a:t>
            </a:r>
            <a:r>
              <a:rPr lang="en-GB" sz="3000" b="1" dirty="0" err="1">
                <a:solidFill>
                  <a:schemeClr val="accent4"/>
                </a:solidFill>
              </a:rPr>
              <a:t>compl</a:t>
            </a:r>
            <a:r>
              <a:rPr lang="fr-FR" sz="3000" b="1" dirty="0">
                <a:solidFill>
                  <a:schemeClr val="accent4"/>
                </a:solidFill>
              </a:rPr>
              <a:t>é</a:t>
            </a:r>
            <a:r>
              <a:rPr lang="en-GB" sz="3000" b="1" dirty="0" err="1">
                <a:solidFill>
                  <a:schemeClr val="accent4"/>
                </a:solidFill>
              </a:rPr>
              <a:t>mentaires</a:t>
            </a:r>
            <a:r>
              <a:rPr lang="en-GB" sz="3000" b="1" dirty="0">
                <a:solidFill>
                  <a:schemeClr val="accent4"/>
                </a:solidFill>
              </a:rPr>
              <a:t> </a:t>
            </a:r>
            <a:r>
              <a:rPr lang="en-GB" sz="3000" dirty="0" err="1"/>
              <a:t>peuvent</a:t>
            </a:r>
            <a:r>
              <a:rPr lang="en-GB" sz="3000" dirty="0"/>
              <a:t> </a:t>
            </a:r>
            <a:r>
              <a:rPr lang="en-US" sz="3000" dirty="0" err="1"/>
              <a:t>être</a:t>
            </a:r>
            <a:r>
              <a:rPr lang="en-GB" sz="3000" dirty="0"/>
              <a:t> n</a:t>
            </a:r>
            <a:r>
              <a:rPr lang="fr-FR" sz="3000" dirty="0"/>
              <a:t>é</a:t>
            </a:r>
            <a:r>
              <a:rPr lang="en-GB" sz="3000" dirty="0" err="1"/>
              <a:t>cessaires</a:t>
            </a:r>
            <a:r>
              <a:rPr lang="en-GB" sz="3000" dirty="0"/>
              <a:t> pour enricher le diagnostic sur la GFP dress</a:t>
            </a:r>
            <a:r>
              <a:rPr lang="fr-FR" sz="3000" dirty="0"/>
              <a:t>é</a:t>
            </a:r>
            <a:r>
              <a:rPr lang="en-GB" sz="3000" dirty="0"/>
              <a:t> par l’</a:t>
            </a:r>
            <a:r>
              <a:rPr lang="fr-FR" sz="3000" dirty="0"/>
              <a:t>é</a:t>
            </a:r>
            <a:r>
              <a:rPr lang="en-GB" sz="3000" dirty="0"/>
              <a:t>valuation PEFA</a:t>
            </a:r>
          </a:p>
          <a:p>
            <a:r>
              <a:rPr lang="en-US" sz="3000" dirty="0"/>
              <a:t>Des analyses d</a:t>
            </a:r>
            <a:r>
              <a:rPr lang="fr-FR" sz="3000" dirty="0"/>
              <a:t>é</a:t>
            </a:r>
            <a:r>
              <a:rPr lang="en-US" sz="3000" dirty="0" err="1"/>
              <a:t>taill</a:t>
            </a:r>
            <a:r>
              <a:rPr lang="fr-FR" sz="3000" dirty="0"/>
              <a:t>é</a:t>
            </a:r>
            <a:r>
              <a:rPr lang="en-US" sz="3000" dirty="0"/>
              <a:t>es des </a:t>
            </a:r>
            <a:r>
              <a:rPr lang="en-US" sz="3000" b="1" dirty="0">
                <a:solidFill>
                  <a:schemeClr val="accent4"/>
                </a:solidFill>
              </a:rPr>
              <a:t>causes sous-</a:t>
            </a:r>
            <a:r>
              <a:rPr lang="en-US" sz="3000" b="1" dirty="0" err="1">
                <a:solidFill>
                  <a:schemeClr val="accent4"/>
                </a:solidFill>
              </a:rPr>
              <a:t>jacentes</a:t>
            </a:r>
            <a:r>
              <a:rPr lang="en-US" sz="3000" b="1" dirty="0">
                <a:solidFill>
                  <a:schemeClr val="accent4"/>
                </a:solidFill>
              </a:rPr>
              <a:t> </a:t>
            </a:r>
            <a:r>
              <a:rPr lang="en-US" sz="3000" dirty="0" err="1"/>
              <a:t>peuvent</a:t>
            </a:r>
            <a:r>
              <a:rPr lang="en-US" sz="3000" dirty="0"/>
              <a:t> </a:t>
            </a:r>
            <a:r>
              <a:rPr lang="en-US" sz="3000" dirty="0" err="1"/>
              <a:t>être</a:t>
            </a:r>
            <a:r>
              <a:rPr lang="en-GB" sz="3000" dirty="0"/>
              <a:t> n</a:t>
            </a:r>
            <a:r>
              <a:rPr lang="fr-FR" sz="3000" dirty="0"/>
              <a:t>é</a:t>
            </a:r>
            <a:r>
              <a:rPr lang="en-GB" sz="3000" dirty="0" err="1"/>
              <a:t>cessaires</a:t>
            </a:r>
            <a:r>
              <a:rPr lang="en-GB" sz="3000" dirty="0"/>
              <a:t> pour la </a:t>
            </a:r>
            <a:r>
              <a:rPr lang="en-US" sz="3000" dirty="0"/>
              <a:t>formulation des plans </a:t>
            </a:r>
            <a:r>
              <a:rPr lang="en-US" sz="3000" dirty="0" err="1"/>
              <a:t>d’action</a:t>
            </a:r>
            <a:r>
              <a:rPr lang="en-US" sz="3000" dirty="0"/>
              <a:t> d</a:t>
            </a:r>
            <a:r>
              <a:rPr lang="fr-FR" sz="3000" dirty="0" err="1"/>
              <a:t>étaillés</a:t>
            </a:r>
            <a:endParaRPr lang="en-US" sz="3000" dirty="0"/>
          </a:p>
          <a:p>
            <a:pPr lvl="1"/>
            <a:r>
              <a:rPr lang="en-US" sz="2600" dirty="0"/>
              <a:t>De </a:t>
            </a:r>
            <a:r>
              <a:rPr lang="en-US" sz="2600" dirty="0" err="1"/>
              <a:t>telles</a:t>
            </a:r>
            <a:r>
              <a:rPr lang="en-US" sz="2600" dirty="0"/>
              <a:t> analyses </a:t>
            </a:r>
            <a:r>
              <a:rPr lang="en-US" sz="2600" dirty="0" err="1"/>
              <a:t>doivent</a:t>
            </a:r>
            <a:r>
              <a:rPr lang="en-US" sz="2600" dirty="0"/>
              <a:t> </a:t>
            </a:r>
            <a:r>
              <a:rPr lang="en-US" sz="2600" dirty="0" err="1"/>
              <a:t>cibler</a:t>
            </a:r>
            <a:r>
              <a:rPr lang="en-US" sz="2600" dirty="0"/>
              <a:t> les </a:t>
            </a:r>
            <a:r>
              <a:rPr lang="en-US" sz="2600" dirty="0" err="1"/>
              <a:t>domaines</a:t>
            </a:r>
            <a:r>
              <a:rPr lang="en-US" sz="2600" dirty="0"/>
              <a:t> </a:t>
            </a:r>
            <a:r>
              <a:rPr lang="en-US" sz="2600" dirty="0" err="1"/>
              <a:t>prioritaires</a:t>
            </a:r>
            <a:endParaRPr lang="en-US" sz="2600" dirty="0"/>
          </a:p>
          <a:p>
            <a:r>
              <a:rPr lang="en-US" sz="3000" dirty="0"/>
              <a:t>Des diagnostics </a:t>
            </a:r>
            <a:r>
              <a:rPr lang="en-US" sz="3000" dirty="0" err="1"/>
              <a:t>compl</a:t>
            </a:r>
            <a:r>
              <a:rPr lang="fr-FR" sz="3000" dirty="0"/>
              <a:t>é</a:t>
            </a:r>
            <a:r>
              <a:rPr lang="en-US" sz="3000" dirty="0" err="1"/>
              <a:t>mentaires</a:t>
            </a:r>
            <a:r>
              <a:rPr lang="en-US" sz="3000" dirty="0"/>
              <a:t> </a:t>
            </a:r>
            <a:r>
              <a:rPr lang="en-US" sz="3000" dirty="0" err="1"/>
              <a:t>sont</a:t>
            </a:r>
            <a:r>
              <a:rPr lang="en-US" sz="3000" dirty="0"/>
              <a:t> </a:t>
            </a:r>
            <a:r>
              <a:rPr lang="en-US" sz="3000" dirty="0" err="1"/>
              <a:t>disponibles</a:t>
            </a:r>
            <a:endParaRPr lang="en-US" sz="3000" dirty="0"/>
          </a:p>
          <a:p>
            <a:pPr lvl="1"/>
            <a:r>
              <a:rPr lang="en-US" dirty="0"/>
              <a:t>Transparence </a:t>
            </a:r>
            <a:r>
              <a:rPr lang="en-US" dirty="0" err="1"/>
              <a:t>budg</a:t>
            </a:r>
            <a:r>
              <a:rPr lang="fr-FR" dirty="0"/>
              <a:t>é</a:t>
            </a:r>
            <a:r>
              <a:rPr lang="en-US" dirty="0" err="1"/>
              <a:t>taire</a:t>
            </a:r>
            <a:r>
              <a:rPr lang="en-US" dirty="0"/>
              <a:t> (FTE), administration </a:t>
            </a:r>
            <a:r>
              <a:rPr lang="en-US" dirty="0" err="1"/>
              <a:t>fiscale</a:t>
            </a:r>
            <a:r>
              <a:rPr lang="en-US" dirty="0"/>
              <a:t> (TADAT), gestion des </a:t>
            </a:r>
            <a:r>
              <a:rPr lang="en-US" dirty="0" err="1"/>
              <a:t>dettes</a:t>
            </a:r>
            <a:r>
              <a:rPr lang="en-US" dirty="0"/>
              <a:t> (DEMPA), </a:t>
            </a:r>
            <a:r>
              <a:rPr lang="en-US" dirty="0" err="1"/>
              <a:t>investissement</a:t>
            </a:r>
            <a:r>
              <a:rPr lang="en-US" dirty="0"/>
              <a:t> public (PIMA), </a:t>
            </a:r>
            <a:r>
              <a:rPr lang="en-US" dirty="0" err="1"/>
              <a:t>commande</a:t>
            </a:r>
            <a:r>
              <a:rPr lang="en-US" dirty="0"/>
              <a:t> </a:t>
            </a:r>
            <a:r>
              <a:rPr lang="en-US" dirty="0" err="1"/>
              <a:t>publique</a:t>
            </a:r>
            <a:r>
              <a:rPr lang="en-US" dirty="0"/>
              <a:t> (MAPS)</a:t>
            </a:r>
            <a:endParaRPr lang="en-GB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F8127E9-2349-410E-9B00-99FD233B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A89A-C1B0-2442-8250-577B108BB3A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eightText Pro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802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92" y="352426"/>
            <a:ext cx="8229600" cy="77491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>
                <a:solidFill>
                  <a:srgbClr val="26456B"/>
                </a:solidFill>
                <a:highlight>
                  <a:srgbClr val="FFFF00"/>
                </a:highlight>
              </a:rPr>
            </a:br>
            <a:br>
              <a:rPr lang="en-US" sz="3600" b="1">
                <a:solidFill>
                  <a:srgbClr val="26456B"/>
                </a:solidFill>
                <a:highlight>
                  <a:srgbClr val="FFFF00"/>
                </a:highlight>
              </a:rPr>
            </a:b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E9E1-0CBD-4481-9695-5798FC7CEE9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eightText Pro Book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B1DE5-04F6-801B-4517-CF76C953CB71}"/>
              </a:ext>
            </a:extLst>
          </p:cNvPr>
          <p:cNvSpPr txBox="1"/>
          <p:nvPr/>
        </p:nvSpPr>
        <p:spPr>
          <a:xfrm>
            <a:off x="929640" y="352426"/>
            <a:ext cx="1074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A23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Bebas Neue" charset="0"/>
              </a:rPr>
              <a:t>INVENTAIRE DES OUTILS DE DIAGNOSTIC DE LA GFP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238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Bebas Neue" charset="0"/>
              </a:rPr>
              <a:t>(2022)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836CE-A1DF-33C2-7EB6-7F0FBC04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0" y="926035"/>
            <a:ext cx="3836936" cy="5005929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84094F-0F41-094F-AEB3-9F35B15E38CA}"/>
              </a:ext>
            </a:extLst>
          </p:cNvPr>
          <p:cNvSpPr/>
          <p:nvPr/>
        </p:nvSpPr>
        <p:spPr>
          <a:xfrm>
            <a:off x="310193" y="6400240"/>
            <a:ext cx="150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43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www.pefa.org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F2B259-12EF-60B9-AE0C-250E3760F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750" y="2193028"/>
            <a:ext cx="3110064" cy="3738936"/>
          </a:xfrm>
          <a:prstGeom prst="rect">
            <a:avLst/>
          </a:prstGeom>
          <a:ln w="12700">
            <a:solidFill>
              <a:srgbClr val="1A238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D1706C-E962-E4B7-8680-27D13409B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805" y="807151"/>
            <a:ext cx="3560018" cy="3844541"/>
          </a:xfrm>
          <a:prstGeom prst="rect">
            <a:avLst/>
          </a:prstGeom>
          <a:ln w="12700">
            <a:solidFill>
              <a:srgbClr val="1A2380"/>
            </a:solidFill>
          </a:ln>
        </p:spPr>
      </p:pic>
    </p:spTree>
    <p:extLst>
      <p:ext uri="{BB962C8B-B14F-4D97-AF65-F5344CB8AC3E}">
        <p14:creationId xmlns:p14="http://schemas.microsoft.com/office/powerpoint/2010/main" val="103235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PEFA pour le </a:t>
            </a:r>
            <a:r>
              <a:rPr lang="en-US" dirty="0" err="1"/>
              <a:t>contrôle</a:t>
            </a:r>
            <a:r>
              <a:rPr lang="en-US" dirty="0"/>
              <a:t> et le </a:t>
            </a:r>
            <a:r>
              <a:rPr lang="en-US" dirty="0" err="1"/>
              <a:t>suivi</a:t>
            </a:r>
            <a:r>
              <a:rPr lang="en-US" dirty="0"/>
              <a:t> de la </a:t>
            </a:r>
            <a:r>
              <a:rPr lang="en-US" dirty="0" err="1"/>
              <a:t>réforme</a:t>
            </a:r>
            <a:r>
              <a:rPr lang="en-US" dirty="0"/>
              <a:t> de la GFP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1291772"/>
            <a:ext cx="9820507" cy="518159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4"/>
                </a:solidFill>
              </a:rPr>
              <a:t>Fréquence</a:t>
            </a:r>
            <a:r>
              <a:rPr lang="fr-FR" dirty="0"/>
              <a:t> des évaluations envisageable</a:t>
            </a:r>
          </a:p>
          <a:p>
            <a:pPr lvl="1"/>
            <a:r>
              <a:rPr lang="fr-FR" dirty="0"/>
              <a:t>Application de l’éventail complet des indicateurs tous les 3 à 5 ans</a:t>
            </a:r>
          </a:p>
          <a:p>
            <a:r>
              <a:rPr lang="fr-FR" dirty="0"/>
              <a:t>Entre deux évaluations PEFA, le </a:t>
            </a:r>
            <a:r>
              <a:rPr lang="fr-FR" b="1" dirty="0">
                <a:solidFill>
                  <a:schemeClr val="accent4"/>
                </a:solidFill>
              </a:rPr>
              <a:t>suivi</a:t>
            </a:r>
            <a:r>
              <a:rPr lang="fr-FR" dirty="0"/>
              <a:t> des progrès de la réforme peut se traduire par les actions ci-après :</a:t>
            </a:r>
          </a:p>
          <a:p>
            <a:pPr lvl="1"/>
            <a:r>
              <a:rPr lang="fr-FR" dirty="0"/>
              <a:t>le suivi annuel de </a:t>
            </a:r>
            <a:r>
              <a:rPr lang="fr-FR" dirty="0">
                <a:solidFill>
                  <a:schemeClr val="accent4"/>
                </a:solidFill>
              </a:rPr>
              <a:t>certains indicateurs </a:t>
            </a:r>
            <a:r>
              <a:rPr lang="fr-FR" dirty="0"/>
              <a:t>et/ou composantes  (ex. les indicateurs susceptibles d'être affectés par la réforme)</a:t>
            </a:r>
          </a:p>
          <a:p>
            <a:pPr lvl="1"/>
            <a:r>
              <a:rPr lang="fr-FR" dirty="0"/>
              <a:t>une attention particulière portée sur le suivi des progrès sur la mise en œuvre des </a:t>
            </a:r>
            <a:r>
              <a:rPr lang="fr-FR" dirty="0">
                <a:solidFill>
                  <a:schemeClr val="accent4"/>
                </a:solidFill>
              </a:rPr>
              <a:t>mesures de réforme </a:t>
            </a:r>
            <a:r>
              <a:rPr lang="fr-FR" dirty="0"/>
              <a:t>(c'est-à-dire un suivi reposant sur les activités)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5A843F9-534B-4011-A721-716EC415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A89A-C1B0-2442-8250-577B108BB3A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eightText Pro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33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35FC-C3BD-4210-BC94-4C2248C2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12" y="179268"/>
            <a:ext cx="10972800" cy="5750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Plus </a:t>
            </a:r>
            <a:r>
              <a:rPr lang="en-US" dirty="0" err="1"/>
              <a:t>d’informations</a:t>
            </a:r>
            <a:r>
              <a:rPr lang="en-US" dirty="0"/>
              <a:t> sur PEFA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92100-4A62-488E-8CF8-39F65C57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A89A-C1B0-2442-8250-577B108BB3A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eightText Pro Book"/>
              <a:ea typeface="+mn-ea"/>
              <a:cs typeface="+mn-cs"/>
            </a:endParaRPr>
          </a:p>
        </p:txBody>
      </p:sp>
      <p:sp>
        <p:nvSpPr>
          <p:cNvPr id="5" name="Freeform 401">
            <a:extLst>
              <a:ext uri="{FF2B5EF4-FFF2-40B4-BE49-F238E27FC236}">
                <a16:creationId xmlns:a16="http://schemas.microsoft.com/office/drawing/2014/main" id="{C8B68B7D-B243-495F-AA90-9A2958F1CA4D}"/>
              </a:ext>
            </a:extLst>
          </p:cNvPr>
          <p:cNvSpPr>
            <a:spLocks noEditPoints="1"/>
          </p:cNvSpPr>
          <p:nvPr/>
        </p:nvSpPr>
        <p:spPr bwMode="auto">
          <a:xfrm>
            <a:off x="3110400" y="3268030"/>
            <a:ext cx="497552" cy="716570"/>
          </a:xfrm>
          <a:custGeom>
            <a:avLst/>
            <a:gdLst>
              <a:gd name="T0" fmla="*/ 606 w 627"/>
              <a:gd name="T1" fmla="*/ 903 h 903"/>
              <a:gd name="T2" fmla="*/ 559 w 627"/>
              <a:gd name="T3" fmla="*/ 834 h 903"/>
              <a:gd name="T4" fmla="*/ 581 w 627"/>
              <a:gd name="T5" fmla="*/ 819 h 903"/>
              <a:gd name="T6" fmla="*/ 627 w 627"/>
              <a:gd name="T7" fmla="*/ 887 h 903"/>
              <a:gd name="T8" fmla="*/ 606 w 627"/>
              <a:gd name="T9" fmla="*/ 903 h 903"/>
              <a:gd name="T10" fmla="*/ 513 w 627"/>
              <a:gd name="T11" fmla="*/ 766 h 903"/>
              <a:gd name="T12" fmla="*/ 467 w 627"/>
              <a:gd name="T13" fmla="*/ 698 h 903"/>
              <a:gd name="T14" fmla="*/ 488 w 627"/>
              <a:gd name="T15" fmla="*/ 683 h 903"/>
              <a:gd name="T16" fmla="*/ 535 w 627"/>
              <a:gd name="T17" fmla="*/ 751 h 903"/>
              <a:gd name="T18" fmla="*/ 513 w 627"/>
              <a:gd name="T19" fmla="*/ 766 h 903"/>
              <a:gd name="T20" fmla="*/ 420 w 627"/>
              <a:gd name="T21" fmla="*/ 630 h 903"/>
              <a:gd name="T22" fmla="*/ 373 w 627"/>
              <a:gd name="T23" fmla="*/ 561 h 903"/>
              <a:gd name="T24" fmla="*/ 394 w 627"/>
              <a:gd name="T25" fmla="*/ 547 h 903"/>
              <a:gd name="T26" fmla="*/ 441 w 627"/>
              <a:gd name="T27" fmla="*/ 615 h 903"/>
              <a:gd name="T28" fmla="*/ 420 w 627"/>
              <a:gd name="T29" fmla="*/ 630 h 903"/>
              <a:gd name="T30" fmla="*/ 326 w 627"/>
              <a:gd name="T31" fmla="*/ 493 h 903"/>
              <a:gd name="T32" fmla="*/ 280 w 627"/>
              <a:gd name="T33" fmla="*/ 424 h 903"/>
              <a:gd name="T34" fmla="*/ 302 w 627"/>
              <a:gd name="T35" fmla="*/ 410 h 903"/>
              <a:gd name="T36" fmla="*/ 348 w 627"/>
              <a:gd name="T37" fmla="*/ 478 h 903"/>
              <a:gd name="T38" fmla="*/ 326 w 627"/>
              <a:gd name="T39" fmla="*/ 493 h 903"/>
              <a:gd name="T40" fmla="*/ 233 w 627"/>
              <a:gd name="T41" fmla="*/ 356 h 903"/>
              <a:gd name="T42" fmla="*/ 187 w 627"/>
              <a:gd name="T43" fmla="*/ 288 h 903"/>
              <a:gd name="T44" fmla="*/ 209 w 627"/>
              <a:gd name="T45" fmla="*/ 274 h 903"/>
              <a:gd name="T46" fmla="*/ 255 w 627"/>
              <a:gd name="T47" fmla="*/ 342 h 903"/>
              <a:gd name="T48" fmla="*/ 233 w 627"/>
              <a:gd name="T49" fmla="*/ 356 h 903"/>
              <a:gd name="T50" fmla="*/ 141 w 627"/>
              <a:gd name="T51" fmla="*/ 220 h 903"/>
              <a:gd name="T52" fmla="*/ 94 w 627"/>
              <a:gd name="T53" fmla="*/ 152 h 903"/>
              <a:gd name="T54" fmla="*/ 115 w 627"/>
              <a:gd name="T55" fmla="*/ 138 h 903"/>
              <a:gd name="T56" fmla="*/ 162 w 627"/>
              <a:gd name="T57" fmla="*/ 206 h 903"/>
              <a:gd name="T58" fmla="*/ 141 w 627"/>
              <a:gd name="T59" fmla="*/ 220 h 903"/>
              <a:gd name="T60" fmla="*/ 48 w 627"/>
              <a:gd name="T61" fmla="*/ 84 h 903"/>
              <a:gd name="T62" fmla="*/ 0 w 627"/>
              <a:gd name="T63" fmla="*/ 15 h 903"/>
              <a:gd name="T64" fmla="*/ 22 w 627"/>
              <a:gd name="T65" fmla="*/ 0 h 903"/>
              <a:gd name="T66" fmla="*/ 68 w 627"/>
              <a:gd name="T67" fmla="*/ 68 h 903"/>
              <a:gd name="T68" fmla="*/ 48 w 627"/>
              <a:gd name="T69" fmla="*/ 84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27" h="903">
                <a:moveTo>
                  <a:pt x="606" y="903"/>
                </a:moveTo>
                <a:lnTo>
                  <a:pt x="559" y="834"/>
                </a:lnTo>
                <a:lnTo>
                  <a:pt x="581" y="819"/>
                </a:lnTo>
                <a:lnTo>
                  <a:pt x="627" y="887"/>
                </a:lnTo>
                <a:lnTo>
                  <a:pt x="606" y="903"/>
                </a:lnTo>
                <a:close/>
                <a:moveTo>
                  <a:pt x="513" y="766"/>
                </a:moveTo>
                <a:lnTo>
                  <a:pt x="467" y="698"/>
                </a:lnTo>
                <a:lnTo>
                  <a:pt x="488" y="683"/>
                </a:lnTo>
                <a:lnTo>
                  <a:pt x="535" y="751"/>
                </a:lnTo>
                <a:lnTo>
                  <a:pt x="513" y="766"/>
                </a:lnTo>
                <a:close/>
                <a:moveTo>
                  <a:pt x="420" y="630"/>
                </a:moveTo>
                <a:lnTo>
                  <a:pt x="373" y="561"/>
                </a:lnTo>
                <a:lnTo>
                  <a:pt x="394" y="547"/>
                </a:lnTo>
                <a:lnTo>
                  <a:pt x="441" y="615"/>
                </a:lnTo>
                <a:lnTo>
                  <a:pt x="420" y="630"/>
                </a:lnTo>
                <a:close/>
                <a:moveTo>
                  <a:pt x="326" y="493"/>
                </a:moveTo>
                <a:lnTo>
                  <a:pt x="280" y="424"/>
                </a:lnTo>
                <a:lnTo>
                  <a:pt x="302" y="410"/>
                </a:lnTo>
                <a:lnTo>
                  <a:pt x="348" y="478"/>
                </a:lnTo>
                <a:lnTo>
                  <a:pt x="326" y="493"/>
                </a:lnTo>
                <a:close/>
                <a:moveTo>
                  <a:pt x="233" y="356"/>
                </a:moveTo>
                <a:lnTo>
                  <a:pt x="187" y="288"/>
                </a:lnTo>
                <a:lnTo>
                  <a:pt x="209" y="274"/>
                </a:lnTo>
                <a:lnTo>
                  <a:pt x="255" y="342"/>
                </a:lnTo>
                <a:lnTo>
                  <a:pt x="233" y="356"/>
                </a:lnTo>
                <a:close/>
                <a:moveTo>
                  <a:pt x="141" y="220"/>
                </a:moveTo>
                <a:lnTo>
                  <a:pt x="94" y="152"/>
                </a:lnTo>
                <a:lnTo>
                  <a:pt x="115" y="138"/>
                </a:lnTo>
                <a:lnTo>
                  <a:pt x="162" y="206"/>
                </a:lnTo>
                <a:lnTo>
                  <a:pt x="141" y="220"/>
                </a:lnTo>
                <a:close/>
                <a:moveTo>
                  <a:pt x="48" y="84"/>
                </a:moveTo>
                <a:lnTo>
                  <a:pt x="0" y="15"/>
                </a:lnTo>
                <a:lnTo>
                  <a:pt x="22" y="0"/>
                </a:lnTo>
                <a:lnTo>
                  <a:pt x="68" y="68"/>
                </a:lnTo>
                <a:lnTo>
                  <a:pt x="48" y="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6" name="Freeform 402">
            <a:extLst>
              <a:ext uri="{FF2B5EF4-FFF2-40B4-BE49-F238E27FC236}">
                <a16:creationId xmlns:a16="http://schemas.microsoft.com/office/drawing/2014/main" id="{CC6ED0D5-6D7B-418C-8736-2E13C34FD690}"/>
              </a:ext>
            </a:extLst>
          </p:cNvPr>
          <p:cNvSpPr>
            <a:spLocks/>
          </p:cNvSpPr>
          <p:nvPr/>
        </p:nvSpPr>
        <p:spPr bwMode="auto">
          <a:xfrm>
            <a:off x="3056439" y="3188675"/>
            <a:ext cx="34916" cy="37297"/>
          </a:xfrm>
          <a:custGeom>
            <a:avLst/>
            <a:gdLst>
              <a:gd name="T0" fmla="*/ 22 w 44"/>
              <a:gd name="T1" fmla="*/ 47 h 47"/>
              <a:gd name="T2" fmla="*/ 0 w 44"/>
              <a:gd name="T3" fmla="*/ 15 h 47"/>
              <a:gd name="T4" fmla="*/ 22 w 44"/>
              <a:gd name="T5" fmla="*/ 0 h 47"/>
              <a:gd name="T6" fmla="*/ 44 w 44"/>
              <a:gd name="T7" fmla="*/ 32 h 47"/>
              <a:gd name="T8" fmla="*/ 22 w 44"/>
              <a:gd name="T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7">
                <a:moveTo>
                  <a:pt x="22" y="47"/>
                </a:moveTo>
                <a:lnTo>
                  <a:pt x="0" y="15"/>
                </a:lnTo>
                <a:lnTo>
                  <a:pt x="22" y="0"/>
                </a:lnTo>
                <a:lnTo>
                  <a:pt x="44" y="32"/>
                </a:lnTo>
                <a:lnTo>
                  <a:pt x="22" y="47"/>
                </a:lnTo>
                <a:close/>
              </a:path>
            </a:pathLst>
          </a:custGeom>
          <a:solidFill>
            <a:srgbClr val="F9F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7" name="Freeform 403">
            <a:extLst>
              <a:ext uri="{FF2B5EF4-FFF2-40B4-BE49-F238E27FC236}">
                <a16:creationId xmlns:a16="http://schemas.microsoft.com/office/drawing/2014/main" id="{E533FA2D-99F8-4F41-A756-6C3C2BD7D8C3}"/>
              </a:ext>
            </a:extLst>
          </p:cNvPr>
          <p:cNvSpPr>
            <a:spLocks/>
          </p:cNvSpPr>
          <p:nvPr/>
        </p:nvSpPr>
        <p:spPr bwMode="auto">
          <a:xfrm>
            <a:off x="3056439" y="3188675"/>
            <a:ext cx="34916" cy="37297"/>
          </a:xfrm>
          <a:custGeom>
            <a:avLst/>
            <a:gdLst>
              <a:gd name="T0" fmla="*/ 22 w 44"/>
              <a:gd name="T1" fmla="*/ 47 h 47"/>
              <a:gd name="T2" fmla="*/ 0 w 44"/>
              <a:gd name="T3" fmla="*/ 15 h 47"/>
              <a:gd name="T4" fmla="*/ 22 w 44"/>
              <a:gd name="T5" fmla="*/ 0 h 47"/>
              <a:gd name="T6" fmla="*/ 44 w 44"/>
              <a:gd name="T7" fmla="*/ 32 h 47"/>
              <a:gd name="T8" fmla="*/ 22 w 44"/>
              <a:gd name="T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7">
                <a:moveTo>
                  <a:pt x="22" y="47"/>
                </a:moveTo>
                <a:lnTo>
                  <a:pt x="0" y="15"/>
                </a:lnTo>
                <a:lnTo>
                  <a:pt x="22" y="0"/>
                </a:lnTo>
                <a:lnTo>
                  <a:pt x="44" y="32"/>
                </a:lnTo>
                <a:lnTo>
                  <a:pt x="22" y="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8" name="Freeform 404">
            <a:extLst>
              <a:ext uri="{FF2B5EF4-FFF2-40B4-BE49-F238E27FC236}">
                <a16:creationId xmlns:a16="http://schemas.microsoft.com/office/drawing/2014/main" id="{9CADA830-98EB-45A2-8A34-5CAAE9B31513}"/>
              </a:ext>
            </a:extLst>
          </p:cNvPr>
          <p:cNvSpPr>
            <a:spLocks noEditPoints="1"/>
          </p:cNvSpPr>
          <p:nvPr/>
        </p:nvSpPr>
        <p:spPr bwMode="auto">
          <a:xfrm>
            <a:off x="3603190" y="2466551"/>
            <a:ext cx="908608" cy="121413"/>
          </a:xfrm>
          <a:custGeom>
            <a:avLst/>
            <a:gdLst>
              <a:gd name="T0" fmla="*/ 2 w 1145"/>
              <a:gd name="T1" fmla="*/ 153 h 153"/>
              <a:gd name="T2" fmla="*/ 0 w 1145"/>
              <a:gd name="T3" fmla="*/ 127 h 153"/>
              <a:gd name="T4" fmla="*/ 78 w 1145"/>
              <a:gd name="T5" fmla="*/ 119 h 153"/>
              <a:gd name="T6" fmla="*/ 80 w 1145"/>
              <a:gd name="T7" fmla="*/ 145 h 153"/>
              <a:gd name="T8" fmla="*/ 2 w 1145"/>
              <a:gd name="T9" fmla="*/ 153 h 153"/>
              <a:gd name="T10" fmla="*/ 158 w 1145"/>
              <a:gd name="T11" fmla="*/ 137 h 153"/>
              <a:gd name="T12" fmla="*/ 155 w 1145"/>
              <a:gd name="T13" fmla="*/ 111 h 153"/>
              <a:gd name="T14" fmla="*/ 232 w 1145"/>
              <a:gd name="T15" fmla="*/ 102 h 153"/>
              <a:gd name="T16" fmla="*/ 235 w 1145"/>
              <a:gd name="T17" fmla="*/ 127 h 153"/>
              <a:gd name="T18" fmla="*/ 158 w 1145"/>
              <a:gd name="T19" fmla="*/ 137 h 153"/>
              <a:gd name="T20" fmla="*/ 313 w 1145"/>
              <a:gd name="T21" fmla="*/ 119 h 153"/>
              <a:gd name="T22" fmla="*/ 310 w 1145"/>
              <a:gd name="T23" fmla="*/ 93 h 153"/>
              <a:gd name="T24" fmla="*/ 387 w 1145"/>
              <a:gd name="T25" fmla="*/ 84 h 153"/>
              <a:gd name="T26" fmla="*/ 390 w 1145"/>
              <a:gd name="T27" fmla="*/ 110 h 153"/>
              <a:gd name="T28" fmla="*/ 313 w 1145"/>
              <a:gd name="T29" fmla="*/ 119 h 153"/>
              <a:gd name="T30" fmla="*/ 467 w 1145"/>
              <a:gd name="T31" fmla="*/ 102 h 153"/>
              <a:gd name="T32" fmla="*/ 464 w 1145"/>
              <a:gd name="T33" fmla="*/ 76 h 153"/>
              <a:gd name="T34" fmla="*/ 542 w 1145"/>
              <a:gd name="T35" fmla="*/ 67 h 153"/>
              <a:gd name="T36" fmla="*/ 545 w 1145"/>
              <a:gd name="T37" fmla="*/ 92 h 153"/>
              <a:gd name="T38" fmla="*/ 467 w 1145"/>
              <a:gd name="T39" fmla="*/ 102 h 153"/>
              <a:gd name="T40" fmla="*/ 622 w 1145"/>
              <a:gd name="T41" fmla="*/ 84 h 153"/>
              <a:gd name="T42" fmla="*/ 619 w 1145"/>
              <a:gd name="T43" fmla="*/ 58 h 153"/>
              <a:gd name="T44" fmla="*/ 696 w 1145"/>
              <a:gd name="T45" fmla="*/ 50 h 153"/>
              <a:gd name="T46" fmla="*/ 699 w 1145"/>
              <a:gd name="T47" fmla="*/ 76 h 153"/>
              <a:gd name="T48" fmla="*/ 622 w 1145"/>
              <a:gd name="T49" fmla="*/ 84 h 153"/>
              <a:gd name="T50" fmla="*/ 777 w 1145"/>
              <a:gd name="T51" fmla="*/ 67 h 153"/>
              <a:gd name="T52" fmla="*/ 774 w 1145"/>
              <a:gd name="T53" fmla="*/ 41 h 153"/>
              <a:gd name="T54" fmla="*/ 851 w 1145"/>
              <a:gd name="T55" fmla="*/ 33 h 153"/>
              <a:gd name="T56" fmla="*/ 854 w 1145"/>
              <a:gd name="T57" fmla="*/ 58 h 153"/>
              <a:gd name="T58" fmla="*/ 777 w 1145"/>
              <a:gd name="T59" fmla="*/ 67 h 153"/>
              <a:gd name="T60" fmla="*/ 932 w 1145"/>
              <a:gd name="T61" fmla="*/ 49 h 153"/>
              <a:gd name="T62" fmla="*/ 928 w 1145"/>
              <a:gd name="T63" fmla="*/ 23 h 153"/>
              <a:gd name="T64" fmla="*/ 1006 w 1145"/>
              <a:gd name="T65" fmla="*/ 15 h 153"/>
              <a:gd name="T66" fmla="*/ 1009 w 1145"/>
              <a:gd name="T67" fmla="*/ 41 h 153"/>
              <a:gd name="T68" fmla="*/ 932 w 1145"/>
              <a:gd name="T69" fmla="*/ 49 h 153"/>
              <a:gd name="T70" fmla="*/ 1086 w 1145"/>
              <a:gd name="T71" fmla="*/ 32 h 153"/>
              <a:gd name="T72" fmla="*/ 1083 w 1145"/>
              <a:gd name="T73" fmla="*/ 6 h 153"/>
              <a:gd name="T74" fmla="*/ 1142 w 1145"/>
              <a:gd name="T75" fmla="*/ 0 h 153"/>
              <a:gd name="T76" fmla="*/ 1145 w 1145"/>
              <a:gd name="T77" fmla="*/ 25 h 153"/>
              <a:gd name="T78" fmla="*/ 1086 w 1145"/>
              <a:gd name="T79" fmla="*/ 3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45" h="153">
                <a:moveTo>
                  <a:pt x="2" y="153"/>
                </a:moveTo>
                <a:lnTo>
                  <a:pt x="0" y="127"/>
                </a:lnTo>
                <a:lnTo>
                  <a:pt x="78" y="119"/>
                </a:lnTo>
                <a:lnTo>
                  <a:pt x="80" y="145"/>
                </a:lnTo>
                <a:lnTo>
                  <a:pt x="2" y="153"/>
                </a:lnTo>
                <a:close/>
                <a:moveTo>
                  <a:pt x="158" y="137"/>
                </a:moveTo>
                <a:lnTo>
                  <a:pt x="155" y="111"/>
                </a:lnTo>
                <a:lnTo>
                  <a:pt x="232" y="102"/>
                </a:lnTo>
                <a:lnTo>
                  <a:pt x="235" y="127"/>
                </a:lnTo>
                <a:lnTo>
                  <a:pt x="158" y="137"/>
                </a:lnTo>
                <a:close/>
                <a:moveTo>
                  <a:pt x="313" y="119"/>
                </a:moveTo>
                <a:lnTo>
                  <a:pt x="310" y="93"/>
                </a:lnTo>
                <a:lnTo>
                  <a:pt x="387" y="84"/>
                </a:lnTo>
                <a:lnTo>
                  <a:pt x="390" y="110"/>
                </a:lnTo>
                <a:lnTo>
                  <a:pt x="313" y="119"/>
                </a:lnTo>
                <a:close/>
                <a:moveTo>
                  <a:pt x="467" y="102"/>
                </a:moveTo>
                <a:lnTo>
                  <a:pt x="464" y="76"/>
                </a:lnTo>
                <a:lnTo>
                  <a:pt x="542" y="67"/>
                </a:lnTo>
                <a:lnTo>
                  <a:pt x="545" y="92"/>
                </a:lnTo>
                <a:lnTo>
                  <a:pt x="467" y="102"/>
                </a:lnTo>
                <a:close/>
                <a:moveTo>
                  <a:pt x="622" y="84"/>
                </a:moveTo>
                <a:lnTo>
                  <a:pt x="619" y="58"/>
                </a:lnTo>
                <a:lnTo>
                  <a:pt x="696" y="50"/>
                </a:lnTo>
                <a:lnTo>
                  <a:pt x="699" y="76"/>
                </a:lnTo>
                <a:lnTo>
                  <a:pt x="622" y="84"/>
                </a:lnTo>
                <a:close/>
                <a:moveTo>
                  <a:pt x="777" y="67"/>
                </a:moveTo>
                <a:lnTo>
                  <a:pt x="774" y="41"/>
                </a:lnTo>
                <a:lnTo>
                  <a:pt x="851" y="33"/>
                </a:lnTo>
                <a:lnTo>
                  <a:pt x="854" y="58"/>
                </a:lnTo>
                <a:lnTo>
                  <a:pt x="777" y="67"/>
                </a:lnTo>
                <a:close/>
                <a:moveTo>
                  <a:pt x="932" y="49"/>
                </a:moveTo>
                <a:lnTo>
                  <a:pt x="928" y="23"/>
                </a:lnTo>
                <a:lnTo>
                  <a:pt x="1006" y="15"/>
                </a:lnTo>
                <a:lnTo>
                  <a:pt x="1009" y="41"/>
                </a:lnTo>
                <a:lnTo>
                  <a:pt x="932" y="49"/>
                </a:lnTo>
                <a:close/>
                <a:moveTo>
                  <a:pt x="1086" y="32"/>
                </a:moveTo>
                <a:lnTo>
                  <a:pt x="1083" y="6"/>
                </a:lnTo>
                <a:lnTo>
                  <a:pt x="1142" y="0"/>
                </a:lnTo>
                <a:lnTo>
                  <a:pt x="1145" y="25"/>
                </a:lnTo>
                <a:lnTo>
                  <a:pt x="1086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9" name="Freeform 405">
            <a:extLst>
              <a:ext uri="{FF2B5EF4-FFF2-40B4-BE49-F238E27FC236}">
                <a16:creationId xmlns:a16="http://schemas.microsoft.com/office/drawing/2014/main" id="{267732DD-18D0-4041-A7FF-DE63820839A2}"/>
              </a:ext>
            </a:extLst>
          </p:cNvPr>
          <p:cNvSpPr>
            <a:spLocks noEditPoints="1"/>
          </p:cNvSpPr>
          <p:nvPr/>
        </p:nvSpPr>
        <p:spPr bwMode="auto">
          <a:xfrm>
            <a:off x="4049162" y="3066470"/>
            <a:ext cx="835602" cy="989549"/>
          </a:xfrm>
          <a:custGeom>
            <a:avLst/>
            <a:gdLst>
              <a:gd name="T0" fmla="*/ 20 w 1053"/>
              <a:gd name="T1" fmla="*/ 1247 h 1247"/>
              <a:gd name="T2" fmla="*/ 0 w 1053"/>
              <a:gd name="T3" fmla="*/ 1230 h 1247"/>
              <a:gd name="T4" fmla="*/ 50 w 1053"/>
              <a:gd name="T5" fmla="*/ 1170 h 1247"/>
              <a:gd name="T6" fmla="*/ 70 w 1053"/>
              <a:gd name="T7" fmla="*/ 1187 h 1247"/>
              <a:gd name="T8" fmla="*/ 20 w 1053"/>
              <a:gd name="T9" fmla="*/ 1247 h 1247"/>
              <a:gd name="T10" fmla="*/ 120 w 1053"/>
              <a:gd name="T11" fmla="*/ 1127 h 1247"/>
              <a:gd name="T12" fmla="*/ 100 w 1053"/>
              <a:gd name="T13" fmla="*/ 1110 h 1247"/>
              <a:gd name="T14" fmla="*/ 151 w 1053"/>
              <a:gd name="T15" fmla="*/ 1051 h 1247"/>
              <a:gd name="T16" fmla="*/ 170 w 1053"/>
              <a:gd name="T17" fmla="*/ 1067 h 1247"/>
              <a:gd name="T18" fmla="*/ 120 w 1053"/>
              <a:gd name="T19" fmla="*/ 1127 h 1247"/>
              <a:gd name="T20" fmla="*/ 221 w 1053"/>
              <a:gd name="T21" fmla="*/ 1007 h 1247"/>
              <a:gd name="T22" fmla="*/ 200 w 1053"/>
              <a:gd name="T23" fmla="*/ 991 h 1247"/>
              <a:gd name="T24" fmla="*/ 251 w 1053"/>
              <a:gd name="T25" fmla="*/ 931 h 1247"/>
              <a:gd name="T26" fmla="*/ 271 w 1053"/>
              <a:gd name="T27" fmla="*/ 948 h 1247"/>
              <a:gd name="T28" fmla="*/ 221 w 1053"/>
              <a:gd name="T29" fmla="*/ 1007 h 1247"/>
              <a:gd name="T30" fmla="*/ 321 w 1053"/>
              <a:gd name="T31" fmla="*/ 889 h 1247"/>
              <a:gd name="T32" fmla="*/ 300 w 1053"/>
              <a:gd name="T33" fmla="*/ 872 h 1247"/>
              <a:gd name="T34" fmla="*/ 351 w 1053"/>
              <a:gd name="T35" fmla="*/ 812 h 1247"/>
              <a:gd name="T36" fmla="*/ 371 w 1053"/>
              <a:gd name="T37" fmla="*/ 829 h 1247"/>
              <a:gd name="T38" fmla="*/ 321 w 1053"/>
              <a:gd name="T39" fmla="*/ 889 h 1247"/>
              <a:gd name="T40" fmla="*/ 421 w 1053"/>
              <a:gd name="T41" fmla="*/ 769 h 1247"/>
              <a:gd name="T42" fmla="*/ 401 w 1053"/>
              <a:gd name="T43" fmla="*/ 753 h 1247"/>
              <a:gd name="T44" fmla="*/ 451 w 1053"/>
              <a:gd name="T45" fmla="*/ 693 h 1247"/>
              <a:gd name="T46" fmla="*/ 471 w 1053"/>
              <a:gd name="T47" fmla="*/ 709 h 1247"/>
              <a:gd name="T48" fmla="*/ 421 w 1053"/>
              <a:gd name="T49" fmla="*/ 769 h 1247"/>
              <a:gd name="T50" fmla="*/ 521 w 1053"/>
              <a:gd name="T51" fmla="*/ 650 h 1247"/>
              <a:gd name="T52" fmla="*/ 502 w 1053"/>
              <a:gd name="T53" fmla="*/ 633 h 1247"/>
              <a:gd name="T54" fmla="*/ 551 w 1053"/>
              <a:gd name="T55" fmla="*/ 573 h 1247"/>
              <a:gd name="T56" fmla="*/ 572 w 1053"/>
              <a:gd name="T57" fmla="*/ 591 h 1247"/>
              <a:gd name="T58" fmla="*/ 521 w 1053"/>
              <a:gd name="T59" fmla="*/ 650 h 1247"/>
              <a:gd name="T60" fmla="*/ 621 w 1053"/>
              <a:gd name="T61" fmla="*/ 531 h 1247"/>
              <a:gd name="T62" fmla="*/ 602 w 1053"/>
              <a:gd name="T63" fmla="*/ 514 h 1247"/>
              <a:gd name="T64" fmla="*/ 651 w 1053"/>
              <a:gd name="T65" fmla="*/ 454 h 1247"/>
              <a:gd name="T66" fmla="*/ 672 w 1053"/>
              <a:gd name="T67" fmla="*/ 471 h 1247"/>
              <a:gd name="T68" fmla="*/ 621 w 1053"/>
              <a:gd name="T69" fmla="*/ 531 h 1247"/>
              <a:gd name="T70" fmla="*/ 721 w 1053"/>
              <a:gd name="T71" fmla="*/ 411 h 1247"/>
              <a:gd name="T72" fmla="*/ 702 w 1053"/>
              <a:gd name="T73" fmla="*/ 395 h 1247"/>
              <a:gd name="T74" fmla="*/ 752 w 1053"/>
              <a:gd name="T75" fmla="*/ 335 h 1247"/>
              <a:gd name="T76" fmla="*/ 772 w 1053"/>
              <a:gd name="T77" fmla="*/ 351 h 1247"/>
              <a:gd name="T78" fmla="*/ 721 w 1053"/>
              <a:gd name="T79" fmla="*/ 411 h 1247"/>
              <a:gd name="T80" fmla="*/ 822 w 1053"/>
              <a:gd name="T81" fmla="*/ 292 h 1247"/>
              <a:gd name="T82" fmla="*/ 802 w 1053"/>
              <a:gd name="T83" fmla="*/ 275 h 1247"/>
              <a:gd name="T84" fmla="*/ 852 w 1053"/>
              <a:gd name="T85" fmla="*/ 216 h 1247"/>
              <a:gd name="T86" fmla="*/ 872 w 1053"/>
              <a:gd name="T87" fmla="*/ 233 h 1247"/>
              <a:gd name="T88" fmla="*/ 822 w 1053"/>
              <a:gd name="T89" fmla="*/ 292 h 1247"/>
              <a:gd name="T90" fmla="*/ 922 w 1053"/>
              <a:gd name="T91" fmla="*/ 173 h 1247"/>
              <a:gd name="T92" fmla="*/ 902 w 1053"/>
              <a:gd name="T93" fmla="*/ 156 h 1247"/>
              <a:gd name="T94" fmla="*/ 952 w 1053"/>
              <a:gd name="T95" fmla="*/ 97 h 1247"/>
              <a:gd name="T96" fmla="*/ 972 w 1053"/>
              <a:gd name="T97" fmla="*/ 113 h 1247"/>
              <a:gd name="T98" fmla="*/ 922 w 1053"/>
              <a:gd name="T99" fmla="*/ 173 h 1247"/>
              <a:gd name="T100" fmla="*/ 1022 w 1053"/>
              <a:gd name="T101" fmla="*/ 53 h 1247"/>
              <a:gd name="T102" fmla="*/ 1003 w 1053"/>
              <a:gd name="T103" fmla="*/ 37 h 1247"/>
              <a:gd name="T104" fmla="*/ 1034 w 1053"/>
              <a:gd name="T105" fmla="*/ 0 h 1247"/>
              <a:gd name="T106" fmla="*/ 1053 w 1053"/>
              <a:gd name="T107" fmla="*/ 16 h 1247"/>
              <a:gd name="T108" fmla="*/ 1022 w 1053"/>
              <a:gd name="T109" fmla="*/ 53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53" h="1247">
                <a:moveTo>
                  <a:pt x="20" y="1247"/>
                </a:moveTo>
                <a:lnTo>
                  <a:pt x="0" y="1230"/>
                </a:lnTo>
                <a:lnTo>
                  <a:pt x="50" y="1170"/>
                </a:lnTo>
                <a:lnTo>
                  <a:pt x="70" y="1187"/>
                </a:lnTo>
                <a:lnTo>
                  <a:pt x="20" y="1247"/>
                </a:lnTo>
                <a:close/>
                <a:moveTo>
                  <a:pt x="120" y="1127"/>
                </a:moveTo>
                <a:lnTo>
                  <a:pt x="100" y="1110"/>
                </a:lnTo>
                <a:lnTo>
                  <a:pt x="151" y="1051"/>
                </a:lnTo>
                <a:lnTo>
                  <a:pt x="170" y="1067"/>
                </a:lnTo>
                <a:lnTo>
                  <a:pt x="120" y="1127"/>
                </a:lnTo>
                <a:close/>
                <a:moveTo>
                  <a:pt x="221" y="1007"/>
                </a:moveTo>
                <a:lnTo>
                  <a:pt x="200" y="991"/>
                </a:lnTo>
                <a:lnTo>
                  <a:pt x="251" y="931"/>
                </a:lnTo>
                <a:lnTo>
                  <a:pt x="271" y="948"/>
                </a:lnTo>
                <a:lnTo>
                  <a:pt x="221" y="1007"/>
                </a:lnTo>
                <a:close/>
                <a:moveTo>
                  <a:pt x="321" y="889"/>
                </a:moveTo>
                <a:lnTo>
                  <a:pt x="300" y="872"/>
                </a:lnTo>
                <a:lnTo>
                  <a:pt x="351" y="812"/>
                </a:lnTo>
                <a:lnTo>
                  <a:pt x="371" y="829"/>
                </a:lnTo>
                <a:lnTo>
                  <a:pt x="321" y="889"/>
                </a:lnTo>
                <a:close/>
                <a:moveTo>
                  <a:pt x="421" y="769"/>
                </a:moveTo>
                <a:lnTo>
                  <a:pt x="401" y="753"/>
                </a:lnTo>
                <a:lnTo>
                  <a:pt x="451" y="693"/>
                </a:lnTo>
                <a:lnTo>
                  <a:pt x="471" y="709"/>
                </a:lnTo>
                <a:lnTo>
                  <a:pt x="421" y="769"/>
                </a:lnTo>
                <a:close/>
                <a:moveTo>
                  <a:pt x="521" y="650"/>
                </a:moveTo>
                <a:lnTo>
                  <a:pt x="502" y="633"/>
                </a:lnTo>
                <a:lnTo>
                  <a:pt x="551" y="573"/>
                </a:lnTo>
                <a:lnTo>
                  <a:pt x="572" y="591"/>
                </a:lnTo>
                <a:lnTo>
                  <a:pt x="521" y="650"/>
                </a:lnTo>
                <a:close/>
                <a:moveTo>
                  <a:pt x="621" y="531"/>
                </a:moveTo>
                <a:lnTo>
                  <a:pt x="602" y="514"/>
                </a:lnTo>
                <a:lnTo>
                  <a:pt x="651" y="454"/>
                </a:lnTo>
                <a:lnTo>
                  <a:pt x="672" y="471"/>
                </a:lnTo>
                <a:lnTo>
                  <a:pt x="621" y="531"/>
                </a:lnTo>
                <a:close/>
                <a:moveTo>
                  <a:pt x="721" y="411"/>
                </a:moveTo>
                <a:lnTo>
                  <a:pt x="702" y="395"/>
                </a:lnTo>
                <a:lnTo>
                  <a:pt x="752" y="335"/>
                </a:lnTo>
                <a:lnTo>
                  <a:pt x="772" y="351"/>
                </a:lnTo>
                <a:lnTo>
                  <a:pt x="721" y="411"/>
                </a:lnTo>
                <a:close/>
                <a:moveTo>
                  <a:pt x="822" y="292"/>
                </a:moveTo>
                <a:lnTo>
                  <a:pt x="802" y="275"/>
                </a:lnTo>
                <a:lnTo>
                  <a:pt x="852" y="216"/>
                </a:lnTo>
                <a:lnTo>
                  <a:pt x="872" y="233"/>
                </a:lnTo>
                <a:lnTo>
                  <a:pt x="822" y="292"/>
                </a:lnTo>
                <a:close/>
                <a:moveTo>
                  <a:pt x="922" y="173"/>
                </a:moveTo>
                <a:lnTo>
                  <a:pt x="902" y="156"/>
                </a:lnTo>
                <a:lnTo>
                  <a:pt x="952" y="97"/>
                </a:lnTo>
                <a:lnTo>
                  <a:pt x="972" y="113"/>
                </a:lnTo>
                <a:lnTo>
                  <a:pt x="922" y="173"/>
                </a:lnTo>
                <a:close/>
                <a:moveTo>
                  <a:pt x="1022" y="53"/>
                </a:moveTo>
                <a:lnTo>
                  <a:pt x="1003" y="37"/>
                </a:lnTo>
                <a:lnTo>
                  <a:pt x="1034" y="0"/>
                </a:lnTo>
                <a:lnTo>
                  <a:pt x="1053" y="16"/>
                </a:lnTo>
                <a:lnTo>
                  <a:pt x="1022" y="5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0" name="Freeform 406">
            <a:extLst>
              <a:ext uri="{FF2B5EF4-FFF2-40B4-BE49-F238E27FC236}">
                <a16:creationId xmlns:a16="http://schemas.microsoft.com/office/drawing/2014/main" id="{64EAE27E-BEBB-448F-A7EC-4DCF1FD814C9}"/>
              </a:ext>
            </a:extLst>
          </p:cNvPr>
          <p:cNvSpPr>
            <a:spLocks noEditPoints="1"/>
          </p:cNvSpPr>
          <p:nvPr/>
        </p:nvSpPr>
        <p:spPr bwMode="auto">
          <a:xfrm>
            <a:off x="4049162" y="3066470"/>
            <a:ext cx="835602" cy="989549"/>
          </a:xfrm>
          <a:custGeom>
            <a:avLst/>
            <a:gdLst>
              <a:gd name="T0" fmla="*/ 20 w 1053"/>
              <a:gd name="T1" fmla="*/ 1247 h 1247"/>
              <a:gd name="T2" fmla="*/ 0 w 1053"/>
              <a:gd name="T3" fmla="*/ 1230 h 1247"/>
              <a:gd name="T4" fmla="*/ 50 w 1053"/>
              <a:gd name="T5" fmla="*/ 1170 h 1247"/>
              <a:gd name="T6" fmla="*/ 70 w 1053"/>
              <a:gd name="T7" fmla="*/ 1187 h 1247"/>
              <a:gd name="T8" fmla="*/ 20 w 1053"/>
              <a:gd name="T9" fmla="*/ 1247 h 1247"/>
              <a:gd name="T10" fmla="*/ 120 w 1053"/>
              <a:gd name="T11" fmla="*/ 1127 h 1247"/>
              <a:gd name="T12" fmla="*/ 100 w 1053"/>
              <a:gd name="T13" fmla="*/ 1110 h 1247"/>
              <a:gd name="T14" fmla="*/ 151 w 1053"/>
              <a:gd name="T15" fmla="*/ 1051 h 1247"/>
              <a:gd name="T16" fmla="*/ 170 w 1053"/>
              <a:gd name="T17" fmla="*/ 1067 h 1247"/>
              <a:gd name="T18" fmla="*/ 120 w 1053"/>
              <a:gd name="T19" fmla="*/ 1127 h 1247"/>
              <a:gd name="T20" fmla="*/ 221 w 1053"/>
              <a:gd name="T21" fmla="*/ 1007 h 1247"/>
              <a:gd name="T22" fmla="*/ 200 w 1053"/>
              <a:gd name="T23" fmla="*/ 991 h 1247"/>
              <a:gd name="T24" fmla="*/ 251 w 1053"/>
              <a:gd name="T25" fmla="*/ 931 h 1247"/>
              <a:gd name="T26" fmla="*/ 271 w 1053"/>
              <a:gd name="T27" fmla="*/ 948 h 1247"/>
              <a:gd name="T28" fmla="*/ 221 w 1053"/>
              <a:gd name="T29" fmla="*/ 1007 h 1247"/>
              <a:gd name="T30" fmla="*/ 321 w 1053"/>
              <a:gd name="T31" fmla="*/ 889 h 1247"/>
              <a:gd name="T32" fmla="*/ 300 w 1053"/>
              <a:gd name="T33" fmla="*/ 872 h 1247"/>
              <a:gd name="T34" fmla="*/ 351 w 1053"/>
              <a:gd name="T35" fmla="*/ 812 h 1247"/>
              <a:gd name="T36" fmla="*/ 371 w 1053"/>
              <a:gd name="T37" fmla="*/ 829 h 1247"/>
              <a:gd name="T38" fmla="*/ 321 w 1053"/>
              <a:gd name="T39" fmla="*/ 889 h 1247"/>
              <a:gd name="T40" fmla="*/ 421 w 1053"/>
              <a:gd name="T41" fmla="*/ 769 h 1247"/>
              <a:gd name="T42" fmla="*/ 401 w 1053"/>
              <a:gd name="T43" fmla="*/ 753 h 1247"/>
              <a:gd name="T44" fmla="*/ 451 w 1053"/>
              <a:gd name="T45" fmla="*/ 693 h 1247"/>
              <a:gd name="T46" fmla="*/ 471 w 1053"/>
              <a:gd name="T47" fmla="*/ 709 h 1247"/>
              <a:gd name="T48" fmla="*/ 421 w 1053"/>
              <a:gd name="T49" fmla="*/ 769 h 1247"/>
              <a:gd name="T50" fmla="*/ 521 w 1053"/>
              <a:gd name="T51" fmla="*/ 650 h 1247"/>
              <a:gd name="T52" fmla="*/ 502 w 1053"/>
              <a:gd name="T53" fmla="*/ 633 h 1247"/>
              <a:gd name="T54" fmla="*/ 551 w 1053"/>
              <a:gd name="T55" fmla="*/ 573 h 1247"/>
              <a:gd name="T56" fmla="*/ 572 w 1053"/>
              <a:gd name="T57" fmla="*/ 591 h 1247"/>
              <a:gd name="T58" fmla="*/ 521 w 1053"/>
              <a:gd name="T59" fmla="*/ 650 h 1247"/>
              <a:gd name="T60" fmla="*/ 621 w 1053"/>
              <a:gd name="T61" fmla="*/ 531 h 1247"/>
              <a:gd name="T62" fmla="*/ 602 w 1053"/>
              <a:gd name="T63" fmla="*/ 514 h 1247"/>
              <a:gd name="T64" fmla="*/ 651 w 1053"/>
              <a:gd name="T65" fmla="*/ 454 h 1247"/>
              <a:gd name="T66" fmla="*/ 672 w 1053"/>
              <a:gd name="T67" fmla="*/ 471 h 1247"/>
              <a:gd name="T68" fmla="*/ 621 w 1053"/>
              <a:gd name="T69" fmla="*/ 531 h 1247"/>
              <a:gd name="T70" fmla="*/ 721 w 1053"/>
              <a:gd name="T71" fmla="*/ 411 h 1247"/>
              <a:gd name="T72" fmla="*/ 702 w 1053"/>
              <a:gd name="T73" fmla="*/ 395 h 1247"/>
              <a:gd name="T74" fmla="*/ 752 w 1053"/>
              <a:gd name="T75" fmla="*/ 335 h 1247"/>
              <a:gd name="T76" fmla="*/ 772 w 1053"/>
              <a:gd name="T77" fmla="*/ 351 h 1247"/>
              <a:gd name="T78" fmla="*/ 721 w 1053"/>
              <a:gd name="T79" fmla="*/ 411 h 1247"/>
              <a:gd name="T80" fmla="*/ 822 w 1053"/>
              <a:gd name="T81" fmla="*/ 292 h 1247"/>
              <a:gd name="T82" fmla="*/ 802 w 1053"/>
              <a:gd name="T83" fmla="*/ 275 h 1247"/>
              <a:gd name="T84" fmla="*/ 852 w 1053"/>
              <a:gd name="T85" fmla="*/ 216 h 1247"/>
              <a:gd name="T86" fmla="*/ 872 w 1053"/>
              <a:gd name="T87" fmla="*/ 233 h 1247"/>
              <a:gd name="T88" fmla="*/ 822 w 1053"/>
              <a:gd name="T89" fmla="*/ 292 h 1247"/>
              <a:gd name="T90" fmla="*/ 922 w 1053"/>
              <a:gd name="T91" fmla="*/ 173 h 1247"/>
              <a:gd name="T92" fmla="*/ 902 w 1053"/>
              <a:gd name="T93" fmla="*/ 156 h 1247"/>
              <a:gd name="T94" fmla="*/ 952 w 1053"/>
              <a:gd name="T95" fmla="*/ 97 h 1247"/>
              <a:gd name="T96" fmla="*/ 972 w 1053"/>
              <a:gd name="T97" fmla="*/ 113 h 1247"/>
              <a:gd name="T98" fmla="*/ 922 w 1053"/>
              <a:gd name="T99" fmla="*/ 173 h 1247"/>
              <a:gd name="T100" fmla="*/ 1022 w 1053"/>
              <a:gd name="T101" fmla="*/ 53 h 1247"/>
              <a:gd name="T102" fmla="*/ 1003 w 1053"/>
              <a:gd name="T103" fmla="*/ 37 h 1247"/>
              <a:gd name="T104" fmla="*/ 1034 w 1053"/>
              <a:gd name="T105" fmla="*/ 0 h 1247"/>
              <a:gd name="T106" fmla="*/ 1053 w 1053"/>
              <a:gd name="T107" fmla="*/ 16 h 1247"/>
              <a:gd name="T108" fmla="*/ 1022 w 1053"/>
              <a:gd name="T109" fmla="*/ 53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53" h="1247">
                <a:moveTo>
                  <a:pt x="20" y="1247"/>
                </a:moveTo>
                <a:lnTo>
                  <a:pt x="0" y="1230"/>
                </a:lnTo>
                <a:lnTo>
                  <a:pt x="50" y="1170"/>
                </a:lnTo>
                <a:lnTo>
                  <a:pt x="70" y="1187"/>
                </a:lnTo>
                <a:lnTo>
                  <a:pt x="20" y="1247"/>
                </a:lnTo>
                <a:moveTo>
                  <a:pt x="120" y="1127"/>
                </a:moveTo>
                <a:lnTo>
                  <a:pt x="100" y="1110"/>
                </a:lnTo>
                <a:lnTo>
                  <a:pt x="151" y="1051"/>
                </a:lnTo>
                <a:lnTo>
                  <a:pt x="170" y="1067"/>
                </a:lnTo>
                <a:lnTo>
                  <a:pt x="120" y="1127"/>
                </a:lnTo>
                <a:moveTo>
                  <a:pt x="221" y="1007"/>
                </a:moveTo>
                <a:lnTo>
                  <a:pt x="200" y="991"/>
                </a:lnTo>
                <a:lnTo>
                  <a:pt x="251" y="931"/>
                </a:lnTo>
                <a:lnTo>
                  <a:pt x="271" y="948"/>
                </a:lnTo>
                <a:lnTo>
                  <a:pt x="221" y="1007"/>
                </a:lnTo>
                <a:moveTo>
                  <a:pt x="321" y="889"/>
                </a:moveTo>
                <a:lnTo>
                  <a:pt x="300" y="872"/>
                </a:lnTo>
                <a:lnTo>
                  <a:pt x="351" y="812"/>
                </a:lnTo>
                <a:lnTo>
                  <a:pt x="371" y="829"/>
                </a:lnTo>
                <a:lnTo>
                  <a:pt x="321" y="889"/>
                </a:lnTo>
                <a:moveTo>
                  <a:pt x="421" y="769"/>
                </a:moveTo>
                <a:lnTo>
                  <a:pt x="401" y="753"/>
                </a:lnTo>
                <a:lnTo>
                  <a:pt x="451" y="693"/>
                </a:lnTo>
                <a:lnTo>
                  <a:pt x="471" y="709"/>
                </a:lnTo>
                <a:lnTo>
                  <a:pt x="421" y="769"/>
                </a:lnTo>
                <a:moveTo>
                  <a:pt x="521" y="650"/>
                </a:moveTo>
                <a:lnTo>
                  <a:pt x="502" y="633"/>
                </a:lnTo>
                <a:lnTo>
                  <a:pt x="551" y="573"/>
                </a:lnTo>
                <a:lnTo>
                  <a:pt x="572" y="591"/>
                </a:lnTo>
                <a:lnTo>
                  <a:pt x="521" y="650"/>
                </a:lnTo>
                <a:moveTo>
                  <a:pt x="621" y="531"/>
                </a:moveTo>
                <a:lnTo>
                  <a:pt x="602" y="514"/>
                </a:lnTo>
                <a:lnTo>
                  <a:pt x="651" y="454"/>
                </a:lnTo>
                <a:lnTo>
                  <a:pt x="672" y="471"/>
                </a:lnTo>
                <a:lnTo>
                  <a:pt x="621" y="531"/>
                </a:lnTo>
                <a:moveTo>
                  <a:pt x="721" y="411"/>
                </a:moveTo>
                <a:lnTo>
                  <a:pt x="702" y="395"/>
                </a:lnTo>
                <a:lnTo>
                  <a:pt x="752" y="335"/>
                </a:lnTo>
                <a:lnTo>
                  <a:pt x="772" y="351"/>
                </a:lnTo>
                <a:lnTo>
                  <a:pt x="721" y="411"/>
                </a:lnTo>
                <a:moveTo>
                  <a:pt x="822" y="292"/>
                </a:moveTo>
                <a:lnTo>
                  <a:pt x="802" y="275"/>
                </a:lnTo>
                <a:lnTo>
                  <a:pt x="852" y="216"/>
                </a:lnTo>
                <a:lnTo>
                  <a:pt x="872" y="233"/>
                </a:lnTo>
                <a:lnTo>
                  <a:pt x="822" y="292"/>
                </a:lnTo>
                <a:moveTo>
                  <a:pt x="922" y="173"/>
                </a:moveTo>
                <a:lnTo>
                  <a:pt x="902" y="156"/>
                </a:lnTo>
                <a:lnTo>
                  <a:pt x="952" y="97"/>
                </a:lnTo>
                <a:lnTo>
                  <a:pt x="972" y="113"/>
                </a:lnTo>
                <a:lnTo>
                  <a:pt x="922" y="173"/>
                </a:lnTo>
                <a:moveTo>
                  <a:pt x="1022" y="53"/>
                </a:moveTo>
                <a:lnTo>
                  <a:pt x="1003" y="37"/>
                </a:lnTo>
                <a:lnTo>
                  <a:pt x="1034" y="0"/>
                </a:lnTo>
                <a:lnTo>
                  <a:pt x="1053" y="16"/>
                </a:lnTo>
                <a:lnTo>
                  <a:pt x="1022" y="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1" name="Freeform 407">
            <a:extLst>
              <a:ext uri="{FF2B5EF4-FFF2-40B4-BE49-F238E27FC236}">
                <a16:creationId xmlns:a16="http://schemas.microsoft.com/office/drawing/2014/main" id="{3CD02B92-E691-4B6A-A59A-616B0ABF4C1C}"/>
              </a:ext>
            </a:extLst>
          </p:cNvPr>
          <p:cNvSpPr>
            <a:spLocks noEditPoints="1"/>
          </p:cNvSpPr>
          <p:nvPr/>
        </p:nvSpPr>
        <p:spPr bwMode="auto">
          <a:xfrm>
            <a:off x="5471191" y="3067263"/>
            <a:ext cx="650706" cy="953839"/>
          </a:xfrm>
          <a:custGeom>
            <a:avLst/>
            <a:gdLst>
              <a:gd name="T0" fmla="*/ 798 w 820"/>
              <a:gd name="T1" fmla="*/ 1202 h 1202"/>
              <a:gd name="T2" fmla="*/ 781 w 820"/>
              <a:gd name="T3" fmla="*/ 1179 h 1202"/>
              <a:gd name="T4" fmla="*/ 803 w 820"/>
              <a:gd name="T5" fmla="*/ 1164 h 1202"/>
              <a:gd name="T6" fmla="*/ 820 w 820"/>
              <a:gd name="T7" fmla="*/ 1188 h 1202"/>
              <a:gd name="T8" fmla="*/ 798 w 820"/>
              <a:gd name="T9" fmla="*/ 1202 h 1202"/>
              <a:gd name="T10" fmla="*/ 738 w 820"/>
              <a:gd name="T11" fmla="*/ 1114 h 1202"/>
              <a:gd name="T12" fmla="*/ 695 w 820"/>
              <a:gd name="T13" fmla="*/ 1049 h 1202"/>
              <a:gd name="T14" fmla="*/ 716 w 820"/>
              <a:gd name="T15" fmla="*/ 1034 h 1202"/>
              <a:gd name="T16" fmla="*/ 760 w 820"/>
              <a:gd name="T17" fmla="*/ 1099 h 1202"/>
              <a:gd name="T18" fmla="*/ 738 w 820"/>
              <a:gd name="T19" fmla="*/ 1114 h 1202"/>
              <a:gd name="T20" fmla="*/ 651 w 820"/>
              <a:gd name="T21" fmla="*/ 985 h 1202"/>
              <a:gd name="T22" fmla="*/ 608 w 820"/>
              <a:gd name="T23" fmla="*/ 920 h 1202"/>
              <a:gd name="T24" fmla="*/ 630 w 820"/>
              <a:gd name="T25" fmla="*/ 905 h 1202"/>
              <a:gd name="T26" fmla="*/ 673 w 820"/>
              <a:gd name="T27" fmla="*/ 970 h 1202"/>
              <a:gd name="T28" fmla="*/ 651 w 820"/>
              <a:gd name="T29" fmla="*/ 985 h 1202"/>
              <a:gd name="T30" fmla="*/ 565 w 820"/>
              <a:gd name="T31" fmla="*/ 855 h 1202"/>
              <a:gd name="T32" fmla="*/ 520 w 820"/>
              <a:gd name="T33" fmla="*/ 791 h 1202"/>
              <a:gd name="T34" fmla="*/ 542 w 820"/>
              <a:gd name="T35" fmla="*/ 776 h 1202"/>
              <a:gd name="T36" fmla="*/ 585 w 820"/>
              <a:gd name="T37" fmla="*/ 840 h 1202"/>
              <a:gd name="T38" fmla="*/ 565 w 820"/>
              <a:gd name="T39" fmla="*/ 855 h 1202"/>
              <a:gd name="T40" fmla="*/ 477 w 820"/>
              <a:gd name="T41" fmla="*/ 726 h 1202"/>
              <a:gd name="T42" fmla="*/ 434 w 820"/>
              <a:gd name="T43" fmla="*/ 661 h 1202"/>
              <a:gd name="T44" fmla="*/ 455 w 820"/>
              <a:gd name="T45" fmla="*/ 646 h 1202"/>
              <a:gd name="T46" fmla="*/ 499 w 820"/>
              <a:gd name="T47" fmla="*/ 711 h 1202"/>
              <a:gd name="T48" fmla="*/ 477 w 820"/>
              <a:gd name="T49" fmla="*/ 726 h 1202"/>
              <a:gd name="T50" fmla="*/ 391 w 820"/>
              <a:gd name="T51" fmla="*/ 597 h 1202"/>
              <a:gd name="T52" fmla="*/ 347 w 820"/>
              <a:gd name="T53" fmla="*/ 532 h 1202"/>
              <a:gd name="T54" fmla="*/ 369 w 820"/>
              <a:gd name="T55" fmla="*/ 517 h 1202"/>
              <a:gd name="T56" fmla="*/ 412 w 820"/>
              <a:gd name="T57" fmla="*/ 582 h 1202"/>
              <a:gd name="T58" fmla="*/ 391 w 820"/>
              <a:gd name="T59" fmla="*/ 597 h 1202"/>
              <a:gd name="T60" fmla="*/ 304 w 820"/>
              <a:gd name="T61" fmla="*/ 467 h 1202"/>
              <a:gd name="T62" fmla="*/ 261 w 820"/>
              <a:gd name="T63" fmla="*/ 402 h 1202"/>
              <a:gd name="T64" fmla="*/ 282 w 820"/>
              <a:gd name="T65" fmla="*/ 387 h 1202"/>
              <a:gd name="T66" fmla="*/ 326 w 820"/>
              <a:gd name="T67" fmla="*/ 452 h 1202"/>
              <a:gd name="T68" fmla="*/ 304 w 820"/>
              <a:gd name="T69" fmla="*/ 467 h 1202"/>
              <a:gd name="T70" fmla="*/ 217 w 820"/>
              <a:gd name="T71" fmla="*/ 338 h 1202"/>
              <a:gd name="T72" fmla="*/ 174 w 820"/>
              <a:gd name="T73" fmla="*/ 273 h 1202"/>
              <a:gd name="T74" fmla="*/ 195 w 820"/>
              <a:gd name="T75" fmla="*/ 258 h 1202"/>
              <a:gd name="T76" fmla="*/ 239 w 820"/>
              <a:gd name="T77" fmla="*/ 323 h 1202"/>
              <a:gd name="T78" fmla="*/ 217 w 820"/>
              <a:gd name="T79" fmla="*/ 338 h 1202"/>
              <a:gd name="T80" fmla="*/ 130 w 820"/>
              <a:gd name="T81" fmla="*/ 208 h 1202"/>
              <a:gd name="T82" fmla="*/ 86 w 820"/>
              <a:gd name="T83" fmla="*/ 144 h 1202"/>
              <a:gd name="T84" fmla="*/ 108 w 820"/>
              <a:gd name="T85" fmla="*/ 130 h 1202"/>
              <a:gd name="T86" fmla="*/ 151 w 820"/>
              <a:gd name="T87" fmla="*/ 194 h 1202"/>
              <a:gd name="T88" fmla="*/ 130 w 820"/>
              <a:gd name="T89" fmla="*/ 208 h 1202"/>
              <a:gd name="T90" fmla="*/ 43 w 820"/>
              <a:gd name="T91" fmla="*/ 79 h 1202"/>
              <a:gd name="T92" fmla="*/ 0 w 820"/>
              <a:gd name="T93" fmla="*/ 14 h 1202"/>
              <a:gd name="T94" fmla="*/ 21 w 820"/>
              <a:gd name="T95" fmla="*/ 0 h 1202"/>
              <a:gd name="T96" fmla="*/ 65 w 820"/>
              <a:gd name="T97" fmla="*/ 65 h 1202"/>
              <a:gd name="T98" fmla="*/ 43 w 820"/>
              <a:gd name="T99" fmla="*/ 79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20" h="1202">
                <a:moveTo>
                  <a:pt x="798" y="1202"/>
                </a:moveTo>
                <a:lnTo>
                  <a:pt x="781" y="1179"/>
                </a:lnTo>
                <a:lnTo>
                  <a:pt x="803" y="1164"/>
                </a:lnTo>
                <a:lnTo>
                  <a:pt x="820" y="1188"/>
                </a:lnTo>
                <a:lnTo>
                  <a:pt x="798" y="1202"/>
                </a:lnTo>
                <a:close/>
                <a:moveTo>
                  <a:pt x="738" y="1114"/>
                </a:moveTo>
                <a:lnTo>
                  <a:pt x="695" y="1049"/>
                </a:lnTo>
                <a:lnTo>
                  <a:pt x="716" y="1034"/>
                </a:lnTo>
                <a:lnTo>
                  <a:pt x="760" y="1099"/>
                </a:lnTo>
                <a:lnTo>
                  <a:pt x="738" y="1114"/>
                </a:lnTo>
                <a:close/>
                <a:moveTo>
                  <a:pt x="651" y="985"/>
                </a:moveTo>
                <a:lnTo>
                  <a:pt x="608" y="920"/>
                </a:lnTo>
                <a:lnTo>
                  <a:pt x="630" y="905"/>
                </a:lnTo>
                <a:lnTo>
                  <a:pt x="673" y="970"/>
                </a:lnTo>
                <a:lnTo>
                  <a:pt x="651" y="985"/>
                </a:lnTo>
                <a:close/>
                <a:moveTo>
                  <a:pt x="565" y="855"/>
                </a:moveTo>
                <a:lnTo>
                  <a:pt x="520" y="791"/>
                </a:lnTo>
                <a:lnTo>
                  <a:pt x="542" y="776"/>
                </a:lnTo>
                <a:lnTo>
                  <a:pt x="585" y="840"/>
                </a:lnTo>
                <a:lnTo>
                  <a:pt x="565" y="855"/>
                </a:lnTo>
                <a:close/>
                <a:moveTo>
                  <a:pt x="477" y="726"/>
                </a:moveTo>
                <a:lnTo>
                  <a:pt x="434" y="661"/>
                </a:lnTo>
                <a:lnTo>
                  <a:pt x="455" y="646"/>
                </a:lnTo>
                <a:lnTo>
                  <a:pt x="499" y="711"/>
                </a:lnTo>
                <a:lnTo>
                  <a:pt x="477" y="726"/>
                </a:lnTo>
                <a:close/>
                <a:moveTo>
                  <a:pt x="391" y="597"/>
                </a:moveTo>
                <a:lnTo>
                  <a:pt x="347" y="532"/>
                </a:lnTo>
                <a:lnTo>
                  <a:pt x="369" y="517"/>
                </a:lnTo>
                <a:lnTo>
                  <a:pt x="412" y="582"/>
                </a:lnTo>
                <a:lnTo>
                  <a:pt x="391" y="597"/>
                </a:lnTo>
                <a:close/>
                <a:moveTo>
                  <a:pt x="304" y="467"/>
                </a:moveTo>
                <a:lnTo>
                  <a:pt x="261" y="402"/>
                </a:lnTo>
                <a:lnTo>
                  <a:pt x="282" y="387"/>
                </a:lnTo>
                <a:lnTo>
                  <a:pt x="326" y="452"/>
                </a:lnTo>
                <a:lnTo>
                  <a:pt x="304" y="467"/>
                </a:lnTo>
                <a:close/>
                <a:moveTo>
                  <a:pt x="217" y="338"/>
                </a:moveTo>
                <a:lnTo>
                  <a:pt x="174" y="273"/>
                </a:lnTo>
                <a:lnTo>
                  <a:pt x="195" y="258"/>
                </a:lnTo>
                <a:lnTo>
                  <a:pt x="239" y="323"/>
                </a:lnTo>
                <a:lnTo>
                  <a:pt x="217" y="338"/>
                </a:lnTo>
                <a:close/>
                <a:moveTo>
                  <a:pt x="130" y="208"/>
                </a:moveTo>
                <a:lnTo>
                  <a:pt x="86" y="144"/>
                </a:lnTo>
                <a:lnTo>
                  <a:pt x="108" y="130"/>
                </a:lnTo>
                <a:lnTo>
                  <a:pt x="151" y="194"/>
                </a:lnTo>
                <a:lnTo>
                  <a:pt x="130" y="208"/>
                </a:lnTo>
                <a:close/>
                <a:moveTo>
                  <a:pt x="43" y="79"/>
                </a:moveTo>
                <a:lnTo>
                  <a:pt x="0" y="14"/>
                </a:lnTo>
                <a:lnTo>
                  <a:pt x="21" y="0"/>
                </a:lnTo>
                <a:lnTo>
                  <a:pt x="65" y="65"/>
                </a:lnTo>
                <a:lnTo>
                  <a:pt x="43" y="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2" name="Freeform 408">
            <a:extLst>
              <a:ext uri="{FF2B5EF4-FFF2-40B4-BE49-F238E27FC236}">
                <a16:creationId xmlns:a16="http://schemas.microsoft.com/office/drawing/2014/main" id="{AFDC2919-DC37-420D-9180-2352908A8FD3}"/>
              </a:ext>
            </a:extLst>
          </p:cNvPr>
          <p:cNvSpPr>
            <a:spLocks noEditPoints="1"/>
          </p:cNvSpPr>
          <p:nvPr/>
        </p:nvSpPr>
        <p:spPr bwMode="auto">
          <a:xfrm>
            <a:off x="5471191" y="3067263"/>
            <a:ext cx="650706" cy="953839"/>
          </a:xfrm>
          <a:custGeom>
            <a:avLst/>
            <a:gdLst>
              <a:gd name="T0" fmla="*/ 798 w 820"/>
              <a:gd name="T1" fmla="*/ 1202 h 1202"/>
              <a:gd name="T2" fmla="*/ 781 w 820"/>
              <a:gd name="T3" fmla="*/ 1179 h 1202"/>
              <a:gd name="T4" fmla="*/ 803 w 820"/>
              <a:gd name="T5" fmla="*/ 1164 h 1202"/>
              <a:gd name="T6" fmla="*/ 820 w 820"/>
              <a:gd name="T7" fmla="*/ 1188 h 1202"/>
              <a:gd name="T8" fmla="*/ 798 w 820"/>
              <a:gd name="T9" fmla="*/ 1202 h 1202"/>
              <a:gd name="T10" fmla="*/ 738 w 820"/>
              <a:gd name="T11" fmla="*/ 1114 h 1202"/>
              <a:gd name="T12" fmla="*/ 695 w 820"/>
              <a:gd name="T13" fmla="*/ 1049 h 1202"/>
              <a:gd name="T14" fmla="*/ 716 w 820"/>
              <a:gd name="T15" fmla="*/ 1034 h 1202"/>
              <a:gd name="T16" fmla="*/ 760 w 820"/>
              <a:gd name="T17" fmla="*/ 1099 h 1202"/>
              <a:gd name="T18" fmla="*/ 738 w 820"/>
              <a:gd name="T19" fmla="*/ 1114 h 1202"/>
              <a:gd name="T20" fmla="*/ 651 w 820"/>
              <a:gd name="T21" fmla="*/ 985 h 1202"/>
              <a:gd name="T22" fmla="*/ 608 w 820"/>
              <a:gd name="T23" fmla="*/ 920 h 1202"/>
              <a:gd name="T24" fmla="*/ 630 w 820"/>
              <a:gd name="T25" fmla="*/ 905 h 1202"/>
              <a:gd name="T26" fmla="*/ 673 w 820"/>
              <a:gd name="T27" fmla="*/ 970 h 1202"/>
              <a:gd name="T28" fmla="*/ 651 w 820"/>
              <a:gd name="T29" fmla="*/ 985 h 1202"/>
              <a:gd name="T30" fmla="*/ 565 w 820"/>
              <a:gd name="T31" fmla="*/ 855 h 1202"/>
              <a:gd name="T32" fmla="*/ 520 w 820"/>
              <a:gd name="T33" fmla="*/ 791 h 1202"/>
              <a:gd name="T34" fmla="*/ 542 w 820"/>
              <a:gd name="T35" fmla="*/ 776 h 1202"/>
              <a:gd name="T36" fmla="*/ 585 w 820"/>
              <a:gd name="T37" fmla="*/ 840 h 1202"/>
              <a:gd name="T38" fmla="*/ 565 w 820"/>
              <a:gd name="T39" fmla="*/ 855 h 1202"/>
              <a:gd name="T40" fmla="*/ 477 w 820"/>
              <a:gd name="T41" fmla="*/ 726 h 1202"/>
              <a:gd name="T42" fmla="*/ 434 w 820"/>
              <a:gd name="T43" fmla="*/ 661 h 1202"/>
              <a:gd name="T44" fmla="*/ 455 w 820"/>
              <a:gd name="T45" fmla="*/ 646 h 1202"/>
              <a:gd name="T46" fmla="*/ 499 w 820"/>
              <a:gd name="T47" fmla="*/ 711 h 1202"/>
              <a:gd name="T48" fmla="*/ 477 w 820"/>
              <a:gd name="T49" fmla="*/ 726 h 1202"/>
              <a:gd name="T50" fmla="*/ 391 w 820"/>
              <a:gd name="T51" fmla="*/ 597 h 1202"/>
              <a:gd name="T52" fmla="*/ 347 w 820"/>
              <a:gd name="T53" fmla="*/ 532 h 1202"/>
              <a:gd name="T54" fmla="*/ 369 w 820"/>
              <a:gd name="T55" fmla="*/ 517 h 1202"/>
              <a:gd name="T56" fmla="*/ 412 w 820"/>
              <a:gd name="T57" fmla="*/ 582 h 1202"/>
              <a:gd name="T58" fmla="*/ 391 w 820"/>
              <a:gd name="T59" fmla="*/ 597 h 1202"/>
              <a:gd name="T60" fmla="*/ 304 w 820"/>
              <a:gd name="T61" fmla="*/ 467 h 1202"/>
              <a:gd name="T62" fmla="*/ 261 w 820"/>
              <a:gd name="T63" fmla="*/ 402 h 1202"/>
              <a:gd name="T64" fmla="*/ 282 w 820"/>
              <a:gd name="T65" fmla="*/ 387 h 1202"/>
              <a:gd name="T66" fmla="*/ 326 w 820"/>
              <a:gd name="T67" fmla="*/ 452 h 1202"/>
              <a:gd name="T68" fmla="*/ 304 w 820"/>
              <a:gd name="T69" fmla="*/ 467 h 1202"/>
              <a:gd name="T70" fmla="*/ 217 w 820"/>
              <a:gd name="T71" fmla="*/ 338 h 1202"/>
              <a:gd name="T72" fmla="*/ 174 w 820"/>
              <a:gd name="T73" fmla="*/ 273 h 1202"/>
              <a:gd name="T74" fmla="*/ 195 w 820"/>
              <a:gd name="T75" fmla="*/ 258 h 1202"/>
              <a:gd name="T76" fmla="*/ 239 w 820"/>
              <a:gd name="T77" fmla="*/ 323 h 1202"/>
              <a:gd name="T78" fmla="*/ 217 w 820"/>
              <a:gd name="T79" fmla="*/ 338 h 1202"/>
              <a:gd name="T80" fmla="*/ 130 w 820"/>
              <a:gd name="T81" fmla="*/ 208 h 1202"/>
              <a:gd name="T82" fmla="*/ 86 w 820"/>
              <a:gd name="T83" fmla="*/ 144 h 1202"/>
              <a:gd name="T84" fmla="*/ 108 w 820"/>
              <a:gd name="T85" fmla="*/ 130 h 1202"/>
              <a:gd name="T86" fmla="*/ 151 w 820"/>
              <a:gd name="T87" fmla="*/ 194 h 1202"/>
              <a:gd name="T88" fmla="*/ 130 w 820"/>
              <a:gd name="T89" fmla="*/ 208 h 1202"/>
              <a:gd name="T90" fmla="*/ 43 w 820"/>
              <a:gd name="T91" fmla="*/ 79 h 1202"/>
              <a:gd name="T92" fmla="*/ 0 w 820"/>
              <a:gd name="T93" fmla="*/ 14 h 1202"/>
              <a:gd name="T94" fmla="*/ 21 w 820"/>
              <a:gd name="T95" fmla="*/ 0 h 1202"/>
              <a:gd name="T96" fmla="*/ 65 w 820"/>
              <a:gd name="T97" fmla="*/ 65 h 1202"/>
              <a:gd name="T98" fmla="*/ 43 w 820"/>
              <a:gd name="T99" fmla="*/ 79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20" h="1202">
                <a:moveTo>
                  <a:pt x="798" y="1202"/>
                </a:moveTo>
                <a:lnTo>
                  <a:pt x="781" y="1179"/>
                </a:lnTo>
                <a:lnTo>
                  <a:pt x="803" y="1164"/>
                </a:lnTo>
                <a:lnTo>
                  <a:pt x="820" y="1188"/>
                </a:lnTo>
                <a:lnTo>
                  <a:pt x="798" y="1202"/>
                </a:lnTo>
                <a:moveTo>
                  <a:pt x="738" y="1114"/>
                </a:moveTo>
                <a:lnTo>
                  <a:pt x="695" y="1049"/>
                </a:lnTo>
                <a:lnTo>
                  <a:pt x="716" y="1034"/>
                </a:lnTo>
                <a:lnTo>
                  <a:pt x="760" y="1099"/>
                </a:lnTo>
                <a:lnTo>
                  <a:pt x="738" y="1114"/>
                </a:lnTo>
                <a:moveTo>
                  <a:pt x="651" y="985"/>
                </a:moveTo>
                <a:lnTo>
                  <a:pt x="608" y="920"/>
                </a:lnTo>
                <a:lnTo>
                  <a:pt x="630" y="905"/>
                </a:lnTo>
                <a:lnTo>
                  <a:pt x="673" y="970"/>
                </a:lnTo>
                <a:lnTo>
                  <a:pt x="651" y="985"/>
                </a:lnTo>
                <a:moveTo>
                  <a:pt x="565" y="855"/>
                </a:moveTo>
                <a:lnTo>
                  <a:pt x="520" y="791"/>
                </a:lnTo>
                <a:lnTo>
                  <a:pt x="542" y="776"/>
                </a:lnTo>
                <a:lnTo>
                  <a:pt x="585" y="840"/>
                </a:lnTo>
                <a:lnTo>
                  <a:pt x="565" y="855"/>
                </a:lnTo>
                <a:moveTo>
                  <a:pt x="477" y="726"/>
                </a:moveTo>
                <a:lnTo>
                  <a:pt x="434" y="661"/>
                </a:lnTo>
                <a:lnTo>
                  <a:pt x="455" y="646"/>
                </a:lnTo>
                <a:lnTo>
                  <a:pt x="499" y="711"/>
                </a:lnTo>
                <a:lnTo>
                  <a:pt x="477" y="726"/>
                </a:lnTo>
                <a:moveTo>
                  <a:pt x="391" y="597"/>
                </a:moveTo>
                <a:lnTo>
                  <a:pt x="347" y="532"/>
                </a:lnTo>
                <a:lnTo>
                  <a:pt x="369" y="517"/>
                </a:lnTo>
                <a:lnTo>
                  <a:pt x="412" y="582"/>
                </a:lnTo>
                <a:lnTo>
                  <a:pt x="391" y="597"/>
                </a:lnTo>
                <a:moveTo>
                  <a:pt x="304" y="467"/>
                </a:moveTo>
                <a:lnTo>
                  <a:pt x="261" y="402"/>
                </a:lnTo>
                <a:lnTo>
                  <a:pt x="282" y="387"/>
                </a:lnTo>
                <a:lnTo>
                  <a:pt x="326" y="452"/>
                </a:lnTo>
                <a:lnTo>
                  <a:pt x="304" y="467"/>
                </a:lnTo>
                <a:moveTo>
                  <a:pt x="217" y="338"/>
                </a:moveTo>
                <a:lnTo>
                  <a:pt x="174" y="273"/>
                </a:lnTo>
                <a:lnTo>
                  <a:pt x="195" y="258"/>
                </a:lnTo>
                <a:lnTo>
                  <a:pt x="239" y="323"/>
                </a:lnTo>
                <a:lnTo>
                  <a:pt x="217" y="338"/>
                </a:lnTo>
                <a:moveTo>
                  <a:pt x="130" y="208"/>
                </a:moveTo>
                <a:lnTo>
                  <a:pt x="86" y="144"/>
                </a:lnTo>
                <a:lnTo>
                  <a:pt x="108" y="130"/>
                </a:lnTo>
                <a:lnTo>
                  <a:pt x="151" y="194"/>
                </a:lnTo>
                <a:lnTo>
                  <a:pt x="130" y="208"/>
                </a:lnTo>
                <a:moveTo>
                  <a:pt x="43" y="79"/>
                </a:moveTo>
                <a:lnTo>
                  <a:pt x="0" y="14"/>
                </a:lnTo>
                <a:lnTo>
                  <a:pt x="21" y="0"/>
                </a:lnTo>
                <a:lnTo>
                  <a:pt x="65" y="65"/>
                </a:lnTo>
                <a:lnTo>
                  <a:pt x="43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3" name="Freeform 409">
            <a:extLst>
              <a:ext uri="{FF2B5EF4-FFF2-40B4-BE49-F238E27FC236}">
                <a16:creationId xmlns:a16="http://schemas.microsoft.com/office/drawing/2014/main" id="{77CF3CBE-DDCC-45D8-8BF9-E12CFB5EB934}"/>
              </a:ext>
            </a:extLst>
          </p:cNvPr>
          <p:cNvSpPr>
            <a:spLocks noEditPoints="1"/>
          </p:cNvSpPr>
          <p:nvPr/>
        </p:nvSpPr>
        <p:spPr bwMode="auto">
          <a:xfrm>
            <a:off x="5825112" y="2470518"/>
            <a:ext cx="783228" cy="220605"/>
          </a:xfrm>
          <a:custGeom>
            <a:avLst/>
            <a:gdLst>
              <a:gd name="T0" fmla="*/ 980 w 987"/>
              <a:gd name="T1" fmla="*/ 278 h 278"/>
              <a:gd name="T2" fmla="*/ 905 w 987"/>
              <a:gd name="T3" fmla="*/ 259 h 278"/>
              <a:gd name="T4" fmla="*/ 911 w 987"/>
              <a:gd name="T5" fmla="*/ 234 h 278"/>
              <a:gd name="T6" fmla="*/ 987 w 987"/>
              <a:gd name="T7" fmla="*/ 253 h 278"/>
              <a:gd name="T8" fmla="*/ 980 w 987"/>
              <a:gd name="T9" fmla="*/ 278 h 278"/>
              <a:gd name="T10" fmla="*/ 829 w 987"/>
              <a:gd name="T11" fmla="*/ 239 h 278"/>
              <a:gd name="T12" fmla="*/ 754 w 987"/>
              <a:gd name="T13" fmla="*/ 220 h 278"/>
              <a:gd name="T14" fmla="*/ 760 w 987"/>
              <a:gd name="T15" fmla="*/ 195 h 278"/>
              <a:gd name="T16" fmla="*/ 836 w 987"/>
              <a:gd name="T17" fmla="*/ 214 h 278"/>
              <a:gd name="T18" fmla="*/ 829 w 987"/>
              <a:gd name="T19" fmla="*/ 239 h 278"/>
              <a:gd name="T20" fmla="*/ 679 w 987"/>
              <a:gd name="T21" fmla="*/ 201 h 278"/>
              <a:gd name="T22" fmla="*/ 604 w 987"/>
              <a:gd name="T23" fmla="*/ 181 h 278"/>
              <a:gd name="T24" fmla="*/ 610 w 987"/>
              <a:gd name="T25" fmla="*/ 155 h 278"/>
              <a:gd name="T26" fmla="*/ 685 w 987"/>
              <a:gd name="T27" fmla="*/ 175 h 278"/>
              <a:gd name="T28" fmla="*/ 679 w 987"/>
              <a:gd name="T29" fmla="*/ 201 h 278"/>
              <a:gd name="T30" fmla="*/ 528 w 987"/>
              <a:gd name="T31" fmla="*/ 162 h 278"/>
              <a:gd name="T32" fmla="*/ 452 w 987"/>
              <a:gd name="T33" fmla="*/ 142 h 278"/>
              <a:gd name="T34" fmla="*/ 459 w 987"/>
              <a:gd name="T35" fmla="*/ 117 h 278"/>
              <a:gd name="T36" fmla="*/ 534 w 987"/>
              <a:gd name="T37" fmla="*/ 137 h 278"/>
              <a:gd name="T38" fmla="*/ 528 w 987"/>
              <a:gd name="T39" fmla="*/ 162 h 278"/>
              <a:gd name="T40" fmla="*/ 377 w 987"/>
              <a:gd name="T41" fmla="*/ 122 h 278"/>
              <a:gd name="T42" fmla="*/ 301 w 987"/>
              <a:gd name="T43" fmla="*/ 103 h 278"/>
              <a:gd name="T44" fmla="*/ 308 w 987"/>
              <a:gd name="T45" fmla="*/ 78 h 278"/>
              <a:gd name="T46" fmla="*/ 384 w 987"/>
              <a:gd name="T47" fmla="*/ 98 h 278"/>
              <a:gd name="T48" fmla="*/ 377 w 987"/>
              <a:gd name="T49" fmla="*/ 122 h 278"/>
              <a:gd name="T50" fmla="*/ 226 w 987"/>
              <a:gd name="T51" fmla="*/ 83 h 278"/>
              <a:gd name="T52" fmla="*/ 151 w 987"/>
              <a:gd name="T53" fmla="*/ 65 h 278"/>
              <a:gd name="T54" fmla="*/ 157 w 987"/>
              <a:gd name="T55" fmla="*/ 39 h 278"/>
              <a:gd name="T56" fmla="*/ 232 w 987"/>
              <a:gd name="T57" fmla="*/ 58 h 278"/>
              <a:gd name="T58" fmla="*/ 226 w 987"/>
              <a:gd name="T59" fmla="*/ 83 h 278"/>
              <a:gd name="T60" fmla="*/ 75 w 987"/>
              <a:gd name="T61" fmla="*/ 45 h 278"/>
              <a:gd name="T62" fmla="*/ 0 w 987"/>
              <a:gd name="T63" fmla="*/ 25 h 278"/>
              <a:gd name="T64" fmla="*/ 6 w 987"/>
              <a:gd name="T65" fmla="*/ 0 h 278"/>
              <a:gd name="T66" fmla="*/ 82 w 987"/>
              <a:gd name="T67" fmla="*/ 19 h 278"/>
              <a:gd name="T68" fmla="*/ 75 w 987"/>
              <a:gd name="T69" fmla="*/ 4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7" h="278">
                <a:moveTo>
                  <a:pt x="980" y="278"/>
                </a:moveTo>
                <a:lnTo>
                  <a:pt x="905" y="259"/>
                </a:lnTo>
                <a:lnTo>
                  <a:pt x="911" y="234"/>
                </a:lnTo>
                <a:lnTo>
                  <a:pt x="987" y="253"/>
                </a:lnTo>
                <a:lnTo>
                  <a:pt x="980" y="278"/>
                </a:lnTo>
                <a:close/>
                <a:moveTo>
                  <a:pt x="829" y="239"/>
                </a:moveTo>
                <a:lnTo>
                  <a:pt x="754" y="220"/>
                </a:lnTo>
                <a:lnTo>
                  <a:pt x="760" y="195"/>
                </a:lnTo>
                <a:lnTo>
                  <a:pt x="836" y="214"/>
                </a:lnTo>
                <a:lnTo>
                  <a:pt x="829" y="239"/>
                </a:lnTo>
                <a:close/>
                <a:moveTo>
                  <a:pt x="679" y="201"/>
                </a:moveTo>
                <a:lnTo>
                  <a:pt x="604" y="181"/>
                </a:lnTo>
                <a:lnTo>
                  <a:pt x="610" y="155"/>
                </a:lnTo>
                <a:lnTo>
                  <a:pt x="685" y="175"/>
                </a:lnTo>
                <a:lnTo>
                  <a:pt x="679" y="201"/>
                </a:lnTo>
                <a:close/>
                <a:moveTo>
                  <a:pt x="528" y="162"/>
                </a:moveTo>
                <a:lnTo>
                  <a:pt x="452" y="142"/>
                </a:lnTo>
                <a:lnTo>
                  <a:pt x="459" y="117"/>
                </a:lnTo>
                <a:lnTo>
                  <a:pt x="534" y="137"/>
                </a:lnTo>
                <a:lnTo>
                  <a:pt x="528" y="162"/>
                </a:lnTo>
                <a:close/>
                <a:moveTo>
                  <a:pt x="377" y="122"/>
                </a:moveTo>
                <a:lnTo>
                  <a:pt x="301" y="103"/>
                </a:lnTo>
                <a:lnTo>
                  <a:pt x="308" y="78"/>
                </a:lnTo>
                <a:lnTo>
                  <a:pt x="384" y="98"/>
                </a:lnTo>
                <a:lnTo>
                  <a:pt x="377" y="122"/>
                </a:lnTo>
                <a:close/>
                <a:moveTo>
                  <a:pt x="226" y="83"/>
                </a:moveTo>
                <a:lnTo>
                  <a:pt x="151" y="65"/>
                </a:lnTo>
                <a:lnTo>
                  <a:pt x="157" y="39"/>
                </a:lnTo>
                <a:lnTo>
                  <a:pt x="232" y="58"/>
                </a:lnTo>
                <a:lnTo>
                  <a:pt x="226" y="83"/>
                </a:lnTo>
                <a:close/>
                <a:moveTo>
                  <a:pt x="75" y="45"/>
                </a:moveTo>
                <a:lnTo>
                  <a:pt x="0" y="25"/>
                </a:lnTo>
                <a:lnTo>
                  <a:pt x="6" y="0"/>
                </a:lnTo>
                <a:lnTo>
                  <a:pt x="82" y="19"/>
                </a:lnTo>
                <a:lnTo>
                  <a:pt x="75" y="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4" name="Freeform 410">
            <a:extLst>
              <a:ext uri="{FF2B5EF4-FFF2-40B4-BE49-F238E27FC236}">
                <a16:creationId xmlns:a16="http://schemas.microsoft.com/office/drawing/2014/main" id="{2395C3BD-D545-43F4-9338-D3BEDC11C029}"/>
              </a:ext>
            </a:extLst>
          </p:cNvPr>
          <p:cNvSpPr>
            <a:spLocks noEditPoints="1"/>
          </p:cNvSpPr>
          <p:nvPr/>
        </p:nvSpPr>
        <p:spPr bwMode="auto">
          <a:xfrm>
            <a:off x="7635184" y="2575266"/>
            <a:ext cx="925272" cy="115064"/>
          </a:xfrm>
          <a:custGeom>
            <a:avLst/>
            <a:gdLst>
              <a:gd name="T0" fmla="*/ 4 w 1166"/>
              <a:gd name="T1" fmla="*/ 145 h 145"/>
              <a:gd name="T2" fmla="*/ 0 w 1166"/>
              <a:gd name="T3" fmla="*/ 119 h 145"/>
              <a:gd name="T4" fmla="*/ 78 w 1166"/>
              <a:gd name="T5" fmla="*/ 111 h 145"/>
              <a:gd name="T6" fmla="*/ 81 w 1166"/>
              <a:gd name="T7" fmla="*/ 137 h 145"/>
              <a:gd name="T8" fmla="*/ 4 w 1166"/>
              <a:gd name="T9" fmla="*/ 145 h 145"/>
              <a:gd name="T10" fmla="*/ 158 w 1166"/>
              <a:gd name="T11" fmla="*/ 129 h 145"/>
              <a:gd name="T12" fmla="*/ 155 w 1166"/>
              <a:gd name="T13" fmla="*/ 103 h 145"/>
              <a:gd name="T14" fmla="*/ 232 w 1166"/>
              <a:gd name="T15" fmla="*/ 96 h 145"/>
              <a:gd name="T16" fmla="*/ 236 w 1166"/>
              <a:gd name="T17" fmla="*/ 121 h 145"/>
              <a:gd name="T18" fmla="*/ 158 w 1166"/>
              <a:gd name="T19" fmla="*/ 129 h 145"/>
              <a:gd name="T20" fmla="*/ 313 w 1166"/>
              <a:gd name="T21" fmla="*/ 113 h 145"/>
              <a:gd name="T22" fmla="*/ 311 w 1166"/>
              <a:gd name="T23" fmla="*/ 87 h 145"/>
              <a:gd name="T24" fmla="*/ 388 w 1166"/>
              <a:gd name="T25" fmla="*/ 79 h 145"/>
              <a:gd name="T26" fmla="*/ 390 w 1166"/>
              <a:gd name="T27" fmla="*/ 105 h 145"/>
              <a:gd name="T28" fmla="*/ 313 w 1166"/>
              <a:gd name="T29" fmla="*/ 113 h 145"/>
              <a:gd name="T30" fmla="*/ 468 w 1166"/>
              <a:gd name="T31" fmla="*/ 97 h 145"/>
              <a:gd name="T32" fmla="*/ 466 w 1166"/>
              <a:gd name="T33" fmla="*/ 71 h 145"/>
              <a:gd name="T34" fmla="*/ 543 w 1166"/>
              <a:gd name="T35" fmla="*/ 64 h 145"/>
              <a:gd name="T36" fmla="*/ 546 w 1166"/>
              <a:gd name="T37" fmla="*/ 89 h 145"/>
              <a:gd name="T38" fmla="*/ 468 w 1166"/>
              <a:gd name="T39" fmla="*/ 97 h 145"/>
              <a:gd name="T40" fmla="*/ 623 w 1166"/>
              <a:gd name="T41" fmla="*/ 81 h 145"/>
              <a:gd name="T42" fmla="*/ 620 w 1166"/>
              <a:gd name="T43" fmla="*/ 55 h 145"/>
              <a:gd name="T44" fmla="*/ 698 w 1166"/>
              <a:gd name="T45" fmla="*/ 47 h 145"/>
              <a:gd name="T46" fmla="*/ 701 w 1166"/>
              <a:gd name="T47" fmla="*/ 73 h 145"/>
              <a:gd name="T48" fmla="*/ 623 w 1166"/>
              <a:gd name="T49" fmla="*/ 81 h 145"/>
              <a:gd name="T50" fmla="*/ 778 w 1166"/>
              <a:gd name="T51" fmla="*/ 65 h 145"/>
              <a:gd name="T52" fmla="*/ 775 w 1166"/>
              <a:gd name="T53" fmla="*/ 39 h 145"/>
              <a:gd name="T54" fmla="*/ 852 w 1166"/>
              <a:gd name="T55" fmla="*/ 32 h 145"/>
              <a:gd name="T56" fmla="*/ 855 w 1166"/>
              <a:gd name="T57" fmla="*/ 57 h 145"/>
              <a:gd name="T58" fmla="*/ 778 w 1166"/>
              <a:gd name="T59" fmla="*/ 65 h 145"/>
              <a:gd name="T60" fmla="*/ 933 w 1166"/>
              <a:gd name="T61" fmla="*/ 49 h 145"/>
              <a:gd name="T62" fmla="*/ 931 w 1166"/>
              <a:gd name="T63" fmla="*/ 23 h 145"/>
              <a:gd name="T64" fmla="*/ 1008 w 1166"/>
              <a:gd name="T65" fmla="*/ 15 h 145"/>
              <a:gd name="T66" fmla="*/ 1010 w 1166"/>
              <a:gd name="T67" fmla="*/ 41 h 145"/>
              <a:gd name="T68" fmla="*/ 933 w 1166"/>
              <a:gd name="T69" fmla="*/ 49 h 145"/>
              <a:gd name="T70" fmla="*/ 1087 w 1166"/>
              <a:gd name="T71" fmla="*/ 33 h 145"/>
              <a:gd name="T72" fmla="*/ 1085 w 1166"/>
              <a:gd name="T73" fmla="*/ 7 h 145"/>
              <a:gd name="T74" fmla="*/ 1163 w 1166"/>
              <a:gd name="T75" fmla="*/ 0 h 145"/>
              <a:gd name="T76" fmla="*/ 1166 w 1166"/>
              <a:gd name="T77" fmla="*/ 25 h 145"/>
              <a:gd name="T78" fmla="*/ 1087 w 1166"/>
              <a:gd name="T79" fmla="*/ 3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66" h="145">
                <a:moveTo>
                  <a:pt x="4" y="145"/>
                </a:moveTo>
                <a:lnTo>
                  <a:pt x="0" y="119"/>
                </a:lnTo>
                <a:lnTo>
                  <a:pt x="78" y="111"/>
                </a:lnTo>
                <a:lnTo>
                  <a:pt x="81" y="137"/>
                </a:lnTo>
                <a:lnTo>
                  <a:pt x="4" y="145"/>
                </a:lnTo>
                <a:close/>
                <a:moveTo>
                  <a:pt x="158" y="129"/>
                </a:moveTo>
                <a:lnTo>
                  <a:pt x="155" y="103"/>
                </a:lnTo>
                <a:lnTo>
                  <a:pt x="232" y="96"/>
                </a:lnTo>
                <a:lnTo>
                  <a:pt x="236" y="121"/>
                </a:lnTo>
                <a:lnTo>
                  <a:pt x="158" y="129"/>
                </a:lnTo>
                <a:close/>
                <a:moveTo>
                  <a:pt x="313" y="113"/>
                </a:moveTo>
                <a:lnTo>
                  <a:pt x="311" y="87"/>
                </a:lnTo>
                <a:lnTo>
                  <a:pt x="388" y="79"/>
                </a:lnTo>
                <a:lnTo>
                  <a:pt x="390" y="105"/>
                </a:lnTo>
                <a:lnTo>
                  <a:pt x="313" y="113"/>
                </a:lnTo>
                <a:close/>
                <a:moveTo>
                  <a:pt x="468" y="97"/>
                </a:moveTo>
                <a:lnTo>
                  <a:pt x="466" y="71"/>
                </a:lnTo>
                <a:lnTo>
                  <a:pt x="543" y="64"/>
                </a:lnTo>
                <a:lnTo>
                  <a:pt x="546" y="89"/>
                </a:lnTo>
                <a:lnTo>
                  <a:pt x="468" y="97"/>
                </a:lnTo>
                <a:close/>
                <a:moveTo>
                  <a:pt x="623" y="81"/>
                </a:moveTo>
                <a:lnTo>
                  <a:pt x="620" y="55"/>
                </a:lnTo>
                <a:lnTo>
                  <a:pt x="698" y="47"/>
                </a:lnTo>
                <a:lnTo>
                  <a:pt x="701" y="73"/>
                </a:lnTo>
                <a:lnTo>
                  <a:pt x="623" y="81"/>
                </a:lnTo>
                <a:close/>
                <a:moveTo>
                  <a:pt x="778" y="65"/>
                </a:moveTo>
                <a:lnTo>
                  <a:pt x="775" y="39"/>
                </a:lnTo>
                <a:lnTo>
                  <a:pt x="852" y="32"/>
                </a:lnTo>
                <a:lnTo>
                  <a:pt x="855" y="57"/>
                </a:lnTo>
                <a:lnTo>
                  <a:pt x="778" y="65"/>
                </a:lnTo>
                <a:close/>
                <a:moveTo>
                  <a:pt x="933" y="49"/>
                </a:moveTo>
                <a:lnTo>
                  <a:pt x="931" y="23"/>
                </a:lnTo>
                <a:lnTo>
                  <a:pt x="1008" y="15"/>
                </a:lnTo>
                <a:lnTo>
                  <a:pt x="1010" y="41"/>
                </a:lnTo>
                <a:lnTo>
                  <a:pt x="933" y="49"/>
                </a:lnTo>
                <a:close/>
                <a:moveTo>
                  <a:pt x="1087" y="33"/>
                </a:moveTo>
                <a:lnTo>
                  <a:pt x="1085" y="7"/>
                </a:lnTo>
                <a:lnTo>
                  <a:pt x="1163" y="0"/>
                </a:lnTo>
                <a:lnTo>
                  <a:pt x="1166" y="25"/>
                </a:lnTo>
                <a:lnTo>
                  <a:pt x="1087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5" name="Freeform 411">
            <a:extLst>
              <a:ext uri="{FF2B5EF4-FFF2-40B4-BE49-F238E27FC236}">
                <a16:creationId xmlns:a16="http://schemas.microsoft.com/office/drawing/2014/main" id="{B2A9E2FC-CB75-4F82-AD68-831246C4C2F5}"/>
              </a:ext>
            </a:extLst>
          </p:cNvPr>
          <p:cNvSpPr>
            <a:spLocks noEditPoints="1"/>
          </p:cNvSpPr>
          <p:nvPr/>
        </p:nvSpPr>
        <p:spPr bwMode="auto">
          <a:xfrm>
            <a:off x="8827879" y="2980767"/>
            <a:ext cx="418991" cy="980026"/>
          </a:xfrm>
          <a:custGeom>
            <a:avLst/>
            <a:gdLst>
              <a:gd name="T0" fmla="*/ 24 w 528"/>
              <a:gd name="T1" fmla="*/ 1235 h 1235"/>
              <a:gd name="T2" fmla="*/ 0 w 528"/>
              <a:gd name="T3" fmla="*/ 1225 h 1235"/>
              <a:gd name="T4" fmla="*/ 29 w 528"/>
              <a:gd name="T5" fmla="*/ 1152 h 1235"/>
              <a:gd name="T6" fmla="*/ 54 w 528"/>
              <a:gd name="T7" fmla="*/ 1163 h 1235"/>
              <a:gd name="T8" fmla="*/ 24 w 528"/>
              <a:gd name="T9" fmla="*/ 1235 h 1235"/>
              <a:gd name="T10" fmla="*/ 83 w 528"/>
              <a:gd name="T11" fmla="*/ 1091 h 1235"/>
              <a:gd name="T12" fmla="*/ 59 w 528"/>
              <a:gd name="T13" fmla="*/ 1081 h 1235"/>
              <a:gd name="T14" fmla="*/ 89 w 528"/>
              <a:gd name="T15" fmla="*/ 1009 h 1235"/>
              <a:gd name="T16" fmla="*/ 112 w 528"/>
              <a:gd name="T17" fmla="*/ 1018 h 1235"/>
              <a:gd name="T18" fmla="*/ 83 w 528"/>
              <a:gd name="T19" fmla="*/ 1091 h 1235"/>
              <a:gd name="T20" fmla="*/ 142 w 528"/>
              <a:gd name="T21" fmla="*/ 947 h 1235"/>
              <a:gd name="T22" fmla="*/ 119 w 528"/>
              <a:gd name="T23" fmla="*/ 937 h 1235"/>
              <a:gd name="T24" fmla="*/ 147 w 528"/>
              <a:gd name="T25" fmla="*/ 865 h 1235"/>
              <a:gd name="T26" fmla="*/ 172 w 528"/>
              <a:gd name="T27" fmla="*/ 875 h 1235"/>
              <a:gd name="T28" fmla="*/ 142 w 528"/>
              <a:gd name="T29" fmla="*/ 947 h 1235"/>
              <a:gd name="T30" fmla="*/ 201 w 528"/>
              <a:gd name="T31" fmla="*/ 803 h 1235"/>
              <a:gd name="T32" fmla="*/ 177 w 528"/>
              <a:gd name="T33" fmla="*/ 792 h 1235"/>
              <a:gd name="T34" fmla="*/ 207 w 528"/>
              <a:gd name="T35" fmla="*/ 720 h 1235"/>
              <a:gd name="T36" fmla="*/ 231 w 528"/>
              <a:gd name="T37" fmla="*/ 731 h 1235"/>
              <a:gd name="T38" fmla="*/ 201 w 528"/>
              <a:gd name="T39" fmla="*/ 803 h 1235"/>
              <a:gd name="T40" fmla="*/ 261 w 528"/>
              <a:gd name="T41" fmla="*/ 658 h 1235"/>
              <a:gd name="T42" fmla="*/ 237 w 528"/>
              <a:gd name="T43" fmla="*/ 649 h 1235"/>
              <a:gd name="T44" fmla="*/ 266 w 528"/>
              <a:gd name="T45" fmla="*/ 577 h 1235"/>
              <a:gd name="T46" fmla="*/ 291 w 528"/>
              <a:gd name="T47" fmla="*/ 586 h 1235"/>
              <a:gd name="T48" fmla="*/ 261 w 528"/>
              <a:gd name="T49" fmla="*/ 658 h 1235"/>
              <a:gd name="T50" fmla="*/ 320 w 528"/>
              <a:gd name="T51" fmla="*/ 515 h 1235"/>
              <a:gd name="T52" fmla="*/ 296 w 528"/>
              <a:gd name="T53" fmla="*/ 505 h 1235"/>
              <a:gd name="T54" fmla="*/ 326 w 528"/>
              <a:gd name="T55" fmla="*/ 432 h 1235"/>
              <a:gd name="T56" fmla="*/ 350 w 528"/>
              <a:gd name="T57" fmla="*/ 443 h 1235"/>
              <a:gd name="T58" fmla="*/ 320 w 528"/>
              <a:gd name="T59" fmla="*/ 515 h 1235"/>
              <a:gd name="T60" fmla="*/ 380 w 528"/>
              <a:gd name="T61" fmla="*/ 371 h 1235"/>
              <a:gd name="T62" fmla="*/ 356 w 528"/>
              <a:gd name="T63" fmla="*/ 360 h 1235"/>
              <a:gd name="T64" fmla="*/ 385 w 528"/>
              <a:gd name="T65" fmla="*/ 288 h 1235"/>
              <a:gd name="T66" fmla="*/ 409 w 528"/>
              <a:gd name="T67" fmla="*/ 298 h 1235"/>
              <a:gd name="T68" fmla="*/ 380 w 528"/>
              <a:gd name="T69" fmla="*/ 371 h 1235"/>
              <a:gd name="T70" fmla="*/ 438 w 528"/>
              <a:gd name="T71" fmla="*/ 226 h 1235"/>
              <a:gd name="T72" fmla="*/ 415 w 528"/>
              <a:gd name="T73" fmla="*/ 217 h 1235"/>
              <a:gd name="T74" fmla="*/ 445 w 528"/>
              <a:gd name="T75" fmla="*/ 145 h 1235"/>
              <a:gd name="T76" fmla="*/ 468 w 528"/>
              <a:gd name="T77" fmla="*/ 154 h 1235"/>
              <a:gd name="T78" fmla="*/ 438 w 528"/>
              <a:gd name="T79" fmla="*/ 226 h 1235"/>
              <a:gd name="T80" fmla="*/ 498 w 528"/>
              <a:gd name="T81" fmla="*/ 82 h 1235"/>
              <a:gd name="T82" fmla="*/ 474 w 528"/>
              <a:gd name="T83" fmla="*/ 72 h 1235"/>
              <a:gd name="T84" fmla="*/ 503 w 528"/>
              <a:gd name="T85" fmla="*/ 0 h 1235"/>
              <a:gd name="T86" fmla="*/ 528 w 528"/>
              <a:gd name="T87" fmla="*/ 11 h 1235"/>
              <a:gd name="T88" fmla="*/ 498 w 528"/>
              <a:gd name="T89" fmla="*/ 82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28" h="1235">
                <a:moveTo>
                  <a:pt x="24" y="1235"/>
                </a:moveTo>
                <a:lnTo>
                  <a:pt x="0" y="1225"/>
                </a:lnTo>
                <a:lnTo>
                  <a:pt x="29" y="1152"/>
                </a:lnTo>
                <a:lnTo>
                  <a:pt x="54" y="1163"/>
                </a:lnTo>
                <a:lnTo>
                  <a:pt x="24" y="1235"/>
                </a:lnTo>
                <a:close/>
                <a:moveTo>
                  <a:pt x="83" y="1091"/>
                </a:moveTo>
                <a:lnTo>
                  <a:pt x="59" y="1081"/>
                </a:lnTo>
                <a:lnTo>
                  <a:pt x="89" y="1009"/>
                </a:lnTo>
                <a:lnTo>
                  <a:pt x="112" y="1018"/>
                </a:lnTo>
                <a:lnTo>
                  <a:pt x="83" y="1091"/>
                </a:lnTo>
                <a:close/>
                <a:moveTo>
                  <a:pt x="142" y="947"/>
                </a:moveTo>
                <a:lnTo>
                  <a:pt x="119" y="937"/>
                </a:lnTo>
                <a:lnTo>
                  <a:pt x="147" y="865"/>
                </a:lnTo>
                <a:lnTo>
                  <a:pt x="172" y="875"/>
                </a:lnTo>
                <a:lnTo>
                  <a:pt x="142" y="947"/>
                </a:lnTo>
                <a:close/>
                <a:moveTo>
                  <a:pt x="201" y="803"/>
                </a:moveTo>
                <a:lnTo>
                  <a:pt x="177" y="792"/>
                </a:lnTo>
                <a:lnTo>
                  <a:pt x="207" y="720"/>
                </a:lnTo>
                <a:lnTo>
                  <a:pt x="231" y="731"/>
                </a:lnTo>
                <a:lnTo>
                  <a:pt x="201" y="803"/>
                </a:lnTo>
                <a:close/>
                <a:moveTo>
                  <a:pt x="261" y="658"/>
                </a:moveTo>
                <a:lnTo>
                  <a:pt x="237" y="649"/>
                </a:lnTo>
                <a:lnTo>
                  <a:pt x="266" y="577"/>
                </a:lnTo>
                <a:lnTo>
                  <a:pt x="291" y="586"/>
                </a:lnTo>
                <a:lnTo>
                  <a:pt x="261" y="658"/>
                </a:lnTo>
                <a:close/>
                <a:moveTo>
                  <a:pt x="320" y="515"/>
                </a:moveTo>
                <a:lnTo>
                  <a:pt x="296" y="505"/>
                </a:lnTo>
                <a:lnTo>
                  <a:pt x="326" y="432"/>
                </a:lnTo>
                <a:lnTo>
                  <a:pt x="350" y="443"/>
                </a:lnTo>
                <a:lnTo>
                  <a:pt x="320" y="515"/>
                </a:lnTo>
                <a:close/>
                <a:moveTo>
                  <a:pt x="380" y="371"/>
                </a:moveTo>
                <a:lnTo>
                  <a:pt x="356" y="360"/>
                </a:lnTo>
                <a:lnTo>
                  <a:pt x="385" y="288"/>
                </a:lnTo>
                <a:lnTo>
                  <a:pt x="409" y="298"/>
                </a:lnTo>
                <a:lnTo>
                  <a:pt x="380" y="371"/>
                </a:lnTo>
                <a:close/>
                <a:moveTo>
                  <a:pt x="438" y="226"/>
                </a:moveTo>
                <a:lnTo>
                  <a:pt x="415" y="217"/>
                </a:lnTo>
                <a:lnTo>
                  <a:pt x="445" y="145"/>
                </a:lnTo>
                <a:lnTo>
                  <a:pt x="468" y="154"/>
                </a:lnTo>
                <a:lnTo>
                  <a:pt x="438" y="226"/>
                </a:lnTo>
                <a:close/>
                <a:moveTo>
                  <a:pt x="498" y="82"/>
                </a:moveTo>
                <a:lnTo>
                  <a:pt x="474" y="72"/>
                </a:lnTo>
                <a:lnTo>
                  <a:pt x="503" y="0"/>
                </a:lnTo>
                <a:lnTo>
                  <a:pt x="528" y="11"/>
                </a:lnTo>
                <a:lnTo>
                  <a:pt x="498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6" name="Freeform 417">
            <a:extLst>
              <a:ext uri="{FF2B5EF4-FFF2-40B4-BE49-F238E27FC236}">
                <a16:creationId xmlns:a16="http://schemas.microsoft.com/office/drawing/2014/main" id="{B9D4BBBD-D3EE-4307-8250-E1EBBC46B4FB}"/>
              </a:ext>
            </a:extLst>
          </p:cNvPr>
          <p:cNvSpPr>
            <a:spLocks noEditPoints="1"/>
          </p:cNvSpPr>
          <p:nvPr/>
        </p:nvSpPr>
        <p:spPr bwMode="auto">
          <a:xfrm>
            <a:off x="6239341" y="3006954"/>
            <a:ext cx="635629" cy="1126038"/>
          </a:xfrm>
          <a:custGeom>
            <a:avLst/>
            <a:gdLst>
              <a:gd name="T0" fmla="*/ 23 w 801"/>
              <a:gd name="T1" fmla="*/ 1419 h 1419"/>
              <a:gd name="T2" fmla="*/ 0 w 801"/>
              <a:gd name="T3" fmla="*/ 1405 h 1419"/>
              <a:gd name="T4" fmla="*/ 38 w 801"/>
              <a:gd name="T5" fmla="*/ 1337 h 1419"/>
              <a:gd name="T6" fmla="*/ 61 w 801"/>
              <a:gd name="T7" fmla="*/ 1350 h 1419"/>
              <a:gd name="T8" fmla="*/ 23 w 801"/>
              <a:gd name="T9" fmla="*/ 1419 h 1419"/>
              <a:gd name="T10" fmla="*/ 98 w 801"/>
              <a:gd name="T11" fmla="*/ 1281 h 1419"/>
              <a:gd name="T12" fmla="*/ 75 w 801"/>
              <a:gd name="T13" fmla="*/ 1269 h 1419"/>
              <a:gd name="T14" fmla="*/ 113 w 801"/>
              <a:gd name="T15" fmla="*/ 1201 h 1419"/>
              <a:gd name="T16" fmla="*/ 136 w 801"/>
              <a:gd name="T17" fmla="*/ 1213 h 1419"/>
              <a:gd name="T18" fmla="*/ 98 w 801"/>
              <a:gd name="T19" fmla="*/ 1281 h 1419"/>
              <a:gd name="T20" fmla="*/ 174 w 801"/>
              <a:gd name="T21" fmla="*/ 1145 h 1419"/>
              <a:gd name="T22" fmla="*/ 152 w 801"/>
              <a:gd name="T23" fmla="*/ 1133 h 1419"/>
              <a:gd name="T24" fmla="*/ 189 w 801"/>
              <a:gd name="T25" fmla="*/ 1065 h 1419"/>
              <a:gd name="T26" fmla="*/ 211 w 801"/>
              <a:gd name="T27" fmla="*/ 1077 h 1419"/>
              <a:gd name="T28" fmla="*/ 174 w 801"/>
              <a:gd name="T29" fmla="*/ 1145 h 1419"/>
              <a:gd name="T30" fmla="*/ 250 w 801"/>
              <a:gd name="T31" fmla="*/ 1009 h 1419"/>
              <a:gd name="T32" fmla="*/ 227 w 801"/>
              <a:gd name="T33" fmla="*/ 997 h 1419"/>
              <a:gd name="T34" fmla="*/ 264 w 801"/>
              <a:gd name="T35" fmla="*/ 929 h 1419"/>
              <a:gd name="T36" fmla="*/ 287 w 801"/>
              <a:gd name="T37" fmla="*/ 941 h 1419"/>
              <a:gd name="T38" fmla="*/ 250 w 801"/>
              <a:gd name="T39" fmla="*/ 1009 h 1419"/>
              <a:gd name="T40" fmla="*/ 325 w 801"/>
              <a:gd name="T41" fmla="*/ 873 h 1419"/>
              <a:gd name="T42" fmla="*/ 302 w 801"/>
              <a:gd name="T43" fmla="*/ 861 h 1419"/>
              <a:gd name="T44" fmla="*/ 340 w 801"/>
              <a:gd name="T45" fmla="*/ 792 h 1419"/>
              <a:gd name="T46" fmla="*/ 363 w 801"/>
              <a:gd name="T47" fmla="*/ 805 h 1419"/>
              <a:gd name="T48" fmla="*/ 325 w 801"/>
              <a:gd name="T49" fmla="*/ 873 h 1419"/>
              <a:gd name="T50" fmla="*/ 400 w 801"/>
              <a:gd name="T51" fmla="*/ 737 h 1419"/>
              <a:gd name="T52" fmla="*/ 377 w 801"/>
              <a:gd name="T53" fmla="*/ 724 h 1419"/>
              <a:gd name="T54" fmla="*/ 416 w 801"/>
              <a:gd name="T55" fmla="*/ 656 h 1419"/>
              <a:gd name="T56" fmla="*/ 438 w 801"/>
              <a:gd name="T57" fmla="*/ 669 h 1419"/>
              <a:gd name="T58" fmla="*/ 400 w 801"/>
              <a:gd name="T59" fmla="*/ 737 h 1419"/>
              <a:gd name="T60" fmla="*/ 475 w 801"/>
              <a:gd name="T61" fmla="*/ 601 h 1419"/>
              <a:gd name="T62" fmla="*/ 453 w 801"/>
              <a:gd name="T63" fmla="*/ 587 h 1419"/>
              <a:gd name="T64" fmla="*/ 491 w 801"/>
              <a:gd name="T65" fmla="*/ 519 h 1419"/>
              <a:gd name="T66" fmla="*/ 514 w 801"/>
              <a:gd name="T67" fmla="*/ 533 h 1419"/>
              <a:gd name="T68" fmla="*/ 475 w 801"/>
              <a:gd name="T69" fmla="*/ 601 h 1419"/>
              <a:gd name="T70" fmla="*/ 551 w 801"/>
              <a:gd name="T71" fmla="*/ 464 h 1419"/>
              <a:gd name="T72" fmla="*/ 528 w 801"/>
              <a:gd name="T73" fmla="*/ 451 h 1419"/>
              <a:gd name="T74" fmla="*/ 566 w 801"/>
              <a:gd name="T75" fmla="*/ 383 h 1419"/>
              <a:gd name="T76" fmla="*/ 589 w 801"/>
              <a:gd name="T77" fmla="*/ 395 h 1419"/>
              <a:gd name="T78" fmla="*/ 551 w 801"/>
              <a:gd name="T79" fmla="*/ 464 h 1419"/>
              <a:gd name="T80" fmla="*/ 627 w 801"/>
              <a:gd name="T81" fmla="*/ 327 h 1419"/>
              <a:gd name="T82" fmla="*/ 604 w 801"/>
              <a:gd name="T83" fmla="*/ 315 h 1419"/>
              <a:gd name="T84" fmla="*/ 642 w 801"/>
              <a:gd name="T85" fmla="*/ 247 h 1419"/>
              <a:gd name="T86" fmla="*/ 664 w 801"/>
              <a:gd name="T87" fmla="*/ 259 h 1419"/>
              <a:gd name="T88" fmla="*/ 627 w 801"/>
              <a:gd name="T89" fmla="*/ 327 h 1419"/>
              <a:gd name="T90" fmla="*/ 702 w 801"/>
              <a:gd name="T91" fmla="*/ 191 h 1419"/>
              <a:gd name="T92" fmla="*/ 680 w 801"/>
              <a:gd name="T93" fmla="*/ 179 h 1419"/>
              <a:gd name="T94" fmla="*/ 717 w 801"/>
              <a:gd name="T95" fmla="*/ 111 h 1419"/>
              <a:gd name="T96" fmla="*/ 739 w 801"/>
              <a:gd name="T97" fmla="*/ 123 h 1419"/>
              <a:gd name="T98" fmla="*/ 702 w 801"/>
              <a:gd name="T99" fmla="*/ 191 h 1419"/>
              <a:gd name="T100" fmla="*/ 778 w 801"/>
              <a:gd name="T101" fmla="*/ 55 h 1419"/>
              <a:gd name="T102" fmla="*/ 755 w 801"/>
              <a:gd name="T103" fmla="*/ 43 h 1419"/>
              <a:gd name="T104" fmla="*/ 779 w 801"/>
              <a:gd name="T105" fmla="*/ 0 h 1419"/>
              <a:gd name="T106" fmla="*/ 801 w 801"/>
              <a:gd name="T107" fmla="*/ 13 h 1419"/>
              <a:gd name="T108" fmla="*/ 778 w 801"/>
              <a:gd name="T109" fmla="*/ 55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1" h="1419">
                <a:moveTo>
                  <a:pt x="23" y="1419"/>
                </a:moveTo>
                <a:lnTo>
                  <a:pt x="0" y="1405"/>
                </a:lnTo>
                <a:lnTo>
                  <a:pt x="38" y="1337"/>
                </a:lnTo>
                <a:lnTo>
                  <a:pt x="61" y="1350"/>
                </a:lnTo>
                <a:lnTo>
                  <a:pt x="23" y="1419"/>
                </a:lnTo>
                <a:close/>
                <a:moveTo>
                  <a:pt x="98" y="1281"/>
                </a:moveTo>
                <a:lnTo>
                  <a:pt x="75" y="1269"/>
                </a:lnTo>
                <a:lnTo>
                  <a:pt x="113" y="1201"/>
                </a:lnTo>
                <a:lnTo>
                  <a:pt x="136" y="1213"/>
                </a:lnTo>
                <a:lnTo>
                  <a:pt x="98" y="1281"/>
                </a:lnTo>
                <a:close/>
                <a:moveTo>
                  <a:pt x="174" y="1145"/>
                </a:moveTo>
                <a:lnTo>
                  <a:pt x="152" y="1133"/>
                </a:lnTo>
                <a:lnTo>
                  <a:pt x="189" y="1065"/>
                </a:lnTo>
                <a:lnTo>
                  <a:pt x="211" y="1077"/>
                </a:lnTo>
                <a:lnTo>
                  <a:pt x="174" y="1145"/>
                </a:lnTo>
                <a:close/>
                <a:moveTo>
                  <a:pt x="250" y="1009"/>
                </a:moveTo>
                <a:lnTo>
                  <a:pt x="227" y="997"/>
                </a:lnTo>
                <a:lnTo>
                  <a:pt x="264" y="929"/>
                </a:lnTo>
                <a:lnTo>
                  <a:pt x="287" y="941"/>
                </a:lnTo>
                <a:lnTo>
                  <a:pt x="250" y="1009"/>
                </a:lnTo>
                <a:close/>
                <a:moveTo>
                  <a:pt x="325" y="873"/>
                </a:moveTo>
                <a:lnTo>
                  <a:pt x="302" y="861"/>
                </a:lnTo>
                <a:lnTo>
                  <a:pt x="340" y="792"/>
                </a:lnTo>
                <a:lnTo>
                  <a:pt x="363" y="805"/>
                </a:lnTo>
                <a:lnTo>
                  <a:pt x="325" y="873"/>
                </a:lnTo>
                <a:close/>
                <a:moveTo>
                  <a:pt x="400" y="737"/>
                </a:moveTo>
                <a:lnTo>
                  <a:pt x="377" y="724"/>
                </a:lnTo>
                <a:lnTo>
                  <a:pt x="416" y="656"/>
                </a:lnTo>
                <a:lnTo>
                  <a:pt x="438" y="669"/>
                </a:lnTo>
                <a:lnTo>
                  <a:pt x="400" y="737"/>
                </a:lnTo>
                <a:close/>
                <a:moveTo>
                  <a:pt x="475" y="601"/>
                </a:moveTo>
                <a:lnTo>
                  <a:pt x="453" y="587"/>
                </a:lnTo>
                <a:lnTo>
                  <a:pt x="491" y="519"/>
                </a:lnTo>
                <a:lnTo>
                  <a:pt x="514" y="533"/>
                </a:lnTo>
                <a:lnTo>
                  <a:pt x="475" y="601"/>
                </a:lnTo>
                <a:close/>
                <a:moveTo>
                  <a:pt x="551" y="464"/>
                </a:moveTo>
                <a:lnTo>
                  <a:pt x="528" y="451"/>
                </a:lnTo>
                <a:lnTo>
                  <a:pt x="566" y="383"/>
                </a:lnTo>
                <a:lnTo>
                  <a:pt x="589" y="395"/>
                </a:lnTo>
                <a:lnTo>
                  <a:pt x="551" y="464"/>
                </a:lnTo>
                <a:close/>
                <a:moveTo>
                  <a:pt x="627" y="327"/>
                </a:moveTo>
                <a:lnTo>
                  <a:pt x="604" y="315"/>
                </a:lnTo>
                <a:lnTo>
                  <a:pt x="642" y="247"/>
                </a:lnTo>
                <a:lnTo>
                  <a:pt x="664" y="259"/>
                </a:lnTo>
                <a:lnTo>
                  <a:pt x="627" y="327"/>
                </a:lnTo>
                <a:close/>
                <a:moveTo>
                  <a:pt x="702" y="191"/>
                </a:moveTo>
                <a:lnTo>
                  <a:pt x="680" y="179"/>
                </a:lnTo>
                <a:lnTo>
                  <a:pt x="717" y="111"/>
                </a:lnTo>
                <a:lnTo>
                  <a:pt x="739" y="123"/>
                </a:lnTo>
                <a:lnTo>
                  <a:pt x="702" y="191"/>
                </a:lnTo>
                <a:close/>
                <a:moveTo>
                  <a:pt x="778" y="55"/>
                </a:moveTo>
                <a:lnTo>
                  <a:pt x="755" y="43"/>
                </a:lnTo>
                <a:lnTo>
                  <a:pt x="779" y="0"/>
                </a:lnTo>
                <a:lnTo>
                  <a:pt x="801" y="13"/>
                </a:lnTo>
                <a:lnTo>
                  <a:pt x="778" y="5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7" name="Freeform 418">
            <a:extLst>
              <a:ext uri="{FF2B5EF4-FFF2-40B4-BE49-F238E27FC236}">
                <a16:creationId xmlns:a16="http://schemas.microsoft.com/office/drawing/2014/main" id="{E226F737-BD74-4A4E-933A-C7DB3C9EA6E4}"/>
              </a:ext>
            </a:extLst>
          </p:cNvPr>
          <p:cNvSpPr>
            <a:spLocks noEditPoints="1"/>
          </p:cNvSpPr>
          <p:nvPr/>
        </p:nvSpPr>
        <p:spPr bwMode="auto">
          <a:xfrm>
            <a:off x="6239341" y="3006954"/>
            <a:ext cx="635629" cy="1126038"/>
          </a:xfrm>
          <a:custGeom>
            <a:avLst/>
            <a:gdLst>
              <a:gd name="T0" fmla="*/ 23 w 801"/>
              <a:gd name="T1" fmla="*/ 1419 h 1419"/>
              <a:gd name="T2" fmla="*/ 0 w 801"/>
              <a:gd name="T3" fmla="*/ 1405 h 1419"/>
              <a:gd name="T4" fmla="*/ 38 w 801"/>
              <a:gd name="T5" fmla="*/ 1337 h 1419"/>
              <a:gd name="T6" fmla="*/ 61 w 801"/>
              <a:gd name="T7" fmla="*/ 1350 h 1419"/>
              <a:gd name="T8" fmla="*/ 23 w 801"/>
              <a:gd name="T9" fmla="*/ 1419 h 1419"/>
              <a:gd name="T10" fmla="*/ 98 w 801"/>
              <a:gd name="T11" fmla="*/ 1281 h 1419"/>
              <a:gd name="T12" fmla="*/ 75 w 801"/>
              <a:gd name="T13" fmla="*/ 1269 h 1419"/>
              <a:gd name="T14" fmla="*/ 113 w 801"/>
              <a:gd name="T15" fmla="*/ 1201 h 1419"/>
              <a:gd name="T16" fmla="*/ 136 w 801"/>
              <a:gd name="T17" fmla="*/ 1213 h 1419"/>
              <a:gd name="T18" fmla="*/ 98 w 801"/>
              <a:gd name="T19" fmla="*/ 1281 h 1419"/>
              <a:gd name="T20" fmla="*/ 174 w 801"/>
              <a:gd name="T21" fmla="*/ 1145 h 1419"/>
              <a:gd name="T22" fmla="*/ 152 w 801"/>
              <a:gd name="T23" fmla="*/ 1133 h 1419"/>
              <a:gd name="T24" fmla="*/ 189 w 801"/>
              <a:gd name="T25" fmla="*/ 1065 h 1419"/>
              <a:gd name="T26" fmla="*/ 211 w 801"/>
              <a:gd name="T27" fmla="*/ 1077 h 1419"/>
              <a:gd name="T28" fmla="*/ 174 w 801"/>
              <a:gd name="T29" fmla="*/ 1145 h 1419"/>
              <a:gd name="T30" fmla="*/ 250 w 801"/>
              <a:gd name="T31" fmla="*/ 1009 h 1419"/>
              <a:gd name="T32" fmla="*/ 227 w 801"/>
              <a:gd name="T33" fmla="*/ 997 h 1419"/>
              <a:gd name="T34" fmla="*/ 264 w 801"/>
              <a:gd name="T35" fmla="*/ 929 h 1419"/>
              <a:gd name="T36" fmla="*/ 287 w 801"/>
              <a:gd name="T37" fmla="*/ 941 h 1419"/>
              <a:gd name="T38" fmla="*/ 250 w 801"/>
              <a:gd name="T39" fmla="*/ 1009 h 1419"/>
              <a:gd name="T40" fmla="*/ 325 w 801"/>
              <a:gd name="T41" fmla="*/ 873 h 1419"/>
              <a:gd name="T42" fmla="*/ 302 w 801"/>
              <a:gd name="T43" fmla="*/ 861 h 1419"/>
              <a:gd name="T44" fmla="*/ 340 w 801"/>
              <a:gd name="T45" fmla="*/ 792 h 1419"/>
              <a:gd name="T46" fmla="*/ 363 w 801"/>
              <a:gd name="T47" fmla="*/ 805 h 1419"/>
              <a:gd name="T48" fmla="*/ 325 w 801"/>
              <a:gd name="T49" fmla="*/ 873 h 1419"/>
              <a:gd name="T50" fmla="*/ 400 w 801"/>
              <a:gd name="T51" fmla="*/ 737 h 1419"/>
              <a:gd name="T52" fmla="*/ 377 w 801"/>
              <a:gd name="T53" fmla="*/ 724 h 1419"/>
              <a:gd name="T54" fmla="*/ 416 w 801"/>
              <a:gd name="T55" fmla="*/ 656 h 1419"/>
              <a:gd name="T56" fmla="*/ 438 w 801"/>
              <a:gd name="T57" fmla="*/ 669 h 1419"/>
              <a:gd name="T58" fmla="*/ 400 w 801"/>
              <a:gd name="T59" fmla="*/ 737 h 1419"/>
              <a:gd name="T60" fmla="*/ 475 w 801"/>
              <a:gd name="T61" fmla="*/ 601 h 1419"/>
              <a:gd name="T62" fmla="*/ 453 w 801"/>
              <a:gd name="T63" fmla="*/ 587 h 1419"/>
              <a:gd name="T64" fmla="*/ 491 w 801"/>
              <a:gd name="T65" fmla="*/ 519 h 1419"/>
              <a:gd name="T66" fmla="*/ 514 w 801"/>
              <a:gd name="T67" fmla="*/ 533 h 1419"/>
              <a:gd name="T68" fmla="*/ 475 w 801"/>
              <a:gd name="T69" fmla="*/ 601 h 1419"/>
              <a:gd name="T70" fmla="*/ 551 w 801"/>
              <a:gd name="T71" fmla="*/ 464 h 1419"/>
              <a:gd name="T72" fmla="*/ 528 w 801"/>
              <a:gd name="T73" fmla="*/ 451 h 1419"/>
              <a:gd name="T74" fmla="*/ 566 w 801"/>
              <a:gd name="T75" fmla="*/ 383 h 1419"/>
              <a:gd name="T76" fmla="*/ 589 w 801"/>
              <a:gd name="T77" fmla="*/ 395 h 1419"/>
              <a:gd name="T78" fmla="*/ 551 w 801"/>
              <a:gd name="T79" fmla="*/ 464 h 1419"/>
              <a:gd name="T80" fmla="*/ 627 w 801"/>
              <a:gd name="T81" fmla="*/ 327 h 1419"/>
              <a:gd name="T82" fmla="*/ 604 w 801"/>
              <a:gd name="T83" fmla="*/ 315 h 1419"/>
              <a:gd name="T84" fmla="*/ 642 w 801"/>
              <a:gd name="T85" fmla="*/ 247 h 1419"/>
              <a:gd name="T86" fmla="*/ 664 w 801"/>
              <a:gd name="T87" fmla="*/ 259 h 1419"/>
              <a:gd name="T88" fmla="*/ 627 w 801"/>
              <a:gd name="T89" fmla="*/ 327 h 1419"/>
              <a:gd name="T90" fmla="*/ 702 w 801"/>
              <a:gd name="T91" fmla="*/ 191 h 1419"/>
              <a:gd name="T92" fmla="*/ 680 w 801"/>
              <a:gd name="T93" fmla="*/ 179 h 1419"/>
              <a:gd name="T94" fmla="*/ 717 w 801"/>
              <a:gd name="T95" fmla="*/ 111 h 1419"/>
              <a:gd name="T96" fmla="*/ 739 w 801"/>
              <a:gd name="T97" fmla="*/ 123 h 1419"/>
              <a:gd name="T98" fmla="*/ 702 w 801"/>
              <a:gd name="T99" fmla="*/ 191 h 1419"/>
              <a:gd name="T100" fmla="*/ 778 w 801"/>
              <a:gd name="T101" fmla="*/ 55 h 1419"/>
              <a:gd name="T102" fmla="*/ 755 w 801"/>
              <a:gd name="T103" fmla="*/ 43 h 1419"/>
              <a:gd name="T104" fmla="*/ 779 w 801"/>
              <a:gd name="T105" fmla="*/ 0 h 1419"/>
              <a:gd name="T106" fmla="*/ 801 w 801"/>
              <a:gd name="T107" fmla="*/ 13 h 1419"/>
              <a:gd name="T108" fmla="*/ 778 w 801"/>
              <a:gd name="T109" fmla="*/ 55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1" h="1419">
                <a:moveTo>
                  <a:pt x="23" y="1419"/>
                </a:moveTo>
                <a:lnTo>
                  <a:pt x="0" y="1405"/>
                </a:lnTo>
                <a:lnTo>
                  <a:pt x="38" y="1337"/>
                </a:lnTo>
                <a:lnTo>
                  <a:pt x="61" y="1350"/>
                </a:lnTo>
                <a:lnTo>
                  <a:pt x="23" y="1419"/>
                </a:lnTo>
                <a:moveTo>
                  <a:pt x="98" y="1281"/>
                </a:moveTo>
                <a:lnTo>
                  <a:pt x="75" y="1269"/>
                </a:lnTo>
                <a:lnTo>
                  <a:pt x="113" y="1201"/>
                </a:lnTo>
                <a:lnTo>
                  <a:pt x="136" y="1213"/>
                </a:lnTo>
                <a:lnTo>
                  <a:pt x="98" y="1281"/>
                </a:lnTo>
                <a:moveTo>
                  <a:pt x="174" y="1145"/>
                </a:moveTo>
                <a:lnTo>
                  <a:pt x="152" y="1133"/>
                </a:lnTo>
                <a:lnTo>
                  <a:pt x="189" y="1065"/>
                </a:lnTo>
                <a:lnTo>
                  <a:pt x="211" y="1077"/>
                </a:lnTo>
                <a:lnTo>
                  <a:pt x="174" y="1145"/>
                </a:lnTo>
                <a:moveTo>
                  <a:pt x="250" y="1009"/>
                </a:moveTo>
                <a:lnTo>
                  <a:pt x="227" y="997"/>
                </a:lnTo>
                <a:lnTo>
                  <a:pt x="264" y="929"/>
                </a:lnTo>
                <a:lnTo>
                  <a:pt x="287" y="941"/>
                </a:lnTo>
                <a:lnTo>
                  <a:pt x="250" y="1009"/>
                </a:lnTo>
                <a:moveTo>
                  <a:pt x="325" y="873"/>
                </a:moveTo>
                <a:lnTo>
                  <a:pt x="302" y="861"/>
                </a:lnTo>
                <a:lnTo>
                  <a:pt x="340" y="792"/>
                </a:lnTo>
                <a:lnTo>
                  <a:pt x="363" y="805"/>
                </a:lnTo>
                <a:lnTo>
                  <a:pt x="325" y="873"/>
                </a:lnTo>
                <a:moveTo>
                  <a:pt x="400" y="737"/>
                </a:moveTo>
                <a:lnTo>
                  <a:pt x="377" y="724"/>
                </a:lnTo>
                <a:lnTo>
                  <a:pt x="416" y="656"/>
                </a:lnTo>
                <a:lnTo>
                  <a:pt x="438" y="669"/>
                </a:lnTo>
                <a:lnTo>
                  <a:pt x="400" y="737"/>
                </a:lnTo>
                <a:moveTo>
                  <a:pt x="475" y="601"/>
                </a:moveTo>
                <a:lnTo>
                  <a:pt x="453" y="587"/>
                </a:lnTo>
                <a:lnTo>
                  <a:pt x="491" y="519"/>
                </a:lnTo>
                <a:lnTo>
                  <a:pt x="514" y="533"/>
                </a:lnTo>
                <a:lnTo>
                  <a:pt x="475" y="601"/>
                </a:lnTo>
                <a:moveTo>
                  <a:pt x="551" y="464"/>
                </a:moveTo>
                <a:lnTo>
                  <a:pt x="528" y="451"/>
                </a:lnTo>
                <a:lnTo>
                  <a:pt x="566" y="383"/>
                </a:lnTo>
                <a:lnTo>
                  <a:pt x="589" y="395"/>
                </a:lnTo>
                <a:lnTo>
                  <a:pt x="551" y="464"/>
                </a:lnTo>
                <a:moveTo>
                  <a:pt x="627" y="327"/>
                </a:moveTo>
                <a:lnTo>
                  <a:pt x="604" y="315"/>
                </a:lnTo>
                <a:lnTo>
                  <a:pt x="642" y="247"/>
                </a:lnTo>
                <a:lnTo>
                  <a:pt x="664" y="259"/>
                </a:lnTo>
                <a:lnTo>
                  <a:pt x="627" y="327"/>
                </a:lnTo>
                <a:moveTo>
                  <a:pt x="702" y="191"/>
                </a:moveTo>
                <a:lnTo>
                  <a:pt x="680" y="179"/>
                </a:lnTo>
                <a:lnTo>
                  <a:pt x="717" y="111"/>
                </a:lnTo>
                <a:lnTo>
                  <a:pt x="739" y="123"/>
                </a:lnTo>
                <a:lnTo>
                  <a:pt x="702" y="191"/>
                </a:lnTo>
                <a:moveTo>
                  <a:pt x="778" y="55"/>
                </a:moveTo>
                <a:lnTo>
                  <a:pt x="755" y="43"/>
                </a:lnTo>
                <a:lnTo>
                  <a:pt x="779" y="0"/>
                </a:lnTo>
                <a:lnTo>
                  <a:pt x="801" y="13"/>
                </a:lnTo>
                <a:lnTo>
                  <a:pt x="778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8" name="Freeform 419">
            <a:extLst>
              <a:ext uri="{FF2B5EF4-FFF2-40B4-BE49-F238E27FC236}">
                <a16:creationId xmlns:a16="http://schemas.microsoft.com/office/drawing/2014/main" id="{E69C35D9-CB40-4B19-B2A5-2973D5BCF5DC}"/>
              </a:ext>
            </a:extLst>
          </p:cNvPr>
          <p:cNvSpPr>
            <a:spLocks noEditPoints="1"/>
          </p:cNvSpPr>
          <p:nvPr/>
        </p:nvSpPr>
        <p:spPr bwMode="auto">
          <a:xfrm>
            <a:off x="7355857" y="3119637"/>
            <a:ext cx="649912" cy="953839"/>
          </a:xfrm>
          <a:custGeom>
            <a:avLst/>
            <a:gdLst>
              <a:gd name="T0" fmla="*/ 797 w 819"/>
              <a:gd name="T1" fmla="*/ 1202 h 1202"/>
              <a:gd name="T2" fmla="*/ 781 w 819"/>
              <a:gd name="T3" fmla="*/ 1177 h 1202"/>
              <a:gd name="T4" fmla="*/ 803 w 819"/>
              <a:gd name="T5" fmla="*/ 1163 h 1202"/>
              <a:gd name="T6" fmla="*/ 819 w 819"/>
              <a:gd name="T7" fmla="*/ 1188 h 1202"/>
              <a:gd name="T8" fmla="*/ 797 w 819"/>
              <a:gd name="T9" fmla="*/ 1202 h 1202"/>
              <a:gd name="T10" fmla="*/ 738 w 819"/>
              <a:gd name="T11" fmla="*/ 1114 h 1202"/>
              <a:gd name="T12" fmla="*/ 695 w 819"/>
              <a:gd name="T13" fmla="*/ 1049 h 1202"/>
              <a:gd name="T14" fmla="*/ 716 w 819"/>
              <a:gd name="T15" fmla="*/ 1034 h 1202"/>
              <a:gd name="T16" fmla="*/ 760 w 819"/>
              <a:gd name="T17" fmla="*/ 1099 h 1202"/>
              <a:gd name="T18" fmla="*/ 738 w 819"/>
              <a:gd name="T19" fmla="*/ 1114 h 1202"/>
              <a:gd name="T20" fmla="*/ 650 w 819"/>
              <a:gd name="T21" fmla="*/ 984 h 1202"/>
              <a:gd name="T22" fmla="*/ 607 w 819"/>
              <a:gd name="T23" fmla="*/ 920 h 1202"/>
              <a:gd name="T24" fmla="*/ 629 w 819"/>
              <a:gd name="T25" fmla="*/ 905 h 1202"/>
              <a:gd name="T26" fmla="*/ 672 w 819"/>
              <a:gd name="T27" fmla="*/ 969 h 1202"/>
              <a:gd name="T28" fmla="*/ 650 w 819"/>
              <a:gd name="T29" fmla="*/ 984 h 1202"/>
              <a:gd name="T30" fmla="*/ 564 w 819"/>
              <a:gd name="T31" fmla="*/ 855 h 1202"/>
              <a:gd name="T32" fmla="*/ 521 w 819"/>
              <a:gd name="T33" fmla="*/ 790 h 1202"/>
              <a:gd name="T34" fmla="*/ 542 w 819"/>
              <a:gd name="T35" fmla="*/ 775 h 1202"/>
              <a:gd name="T36" fmla="*/ 585 w 819"/>
              <a:gd name="T37" fmla="*/ 840 h 1202"/>
              <a:gd name="T38" fmla="*/ 564 w 819"/>
              <a:gd name="T39" fmla="*/ 855 h 1202"/>
              <a:gd name="T40" fmla="*/ 477 w 819"/>
              <a:gd name="T41" fmla="*/ 726 h 1202"/>
              <a:gd name="T42" fmla="*/ 434 w 819"/>
              <a:gd name="T43" fmla="*/ 661 h 1202"/>
              <a:gd name="T44" fmla="*/ 456 w 819"/>
              <a:gd name="T45" fmla="*/ 646 h 1202"/>
              <a:gd name="T46" fmla="*/ 499 w 819"/>
              <a:gd name="T47" fmla="*/ 711 h 1202"/>
              <a:gd name="T48" fmla="*/ 477 w 819"/>
              <a:gd name="T49" fmla="*/ 726 h 1202"/>
              <a:gd name="T50" fmla="*/ 391 w 819"/>
              <a:gd name="T51" fmla="*/ 596 h 1202"/>
              <a:gd name="T52" fmla="*/ 347 w 819"/>
              <a:gd name="T53" fmla="*/ 532 h 1202"/>
              <a:gd name="T54" fmla="*/ 369 w 819"/>
              <a:gd name="T55" fmla="*/ 517 h 1202"/>
              <a:gd name="T56" fmla="*/ 412 w 819"/>
              <a:gd name="T57" fmla="*/ 581 h 1202"/>
              <a:gd name="T58" fmla="*/ 391 w 819"/>
              <a:gd name="T59" fmla="*/ 596 h 1202"/>
              <a:gd name="T60" fmla="*/ 304 w 819"/>
              <a:gd name="T61" fmla="*/ 467 h 1202"/>
              <a:gd name="T62" fmla="*/ 260 w 819"/>
              <a:gd name="T63" fmla="*/ 402 h 1202"/>
              <a:gd name="T64" fmla="*/ 281 w 819"/>
              <a:gd name="T65" fmla="*/ 387 h 1202"/>
              <a:gd name="T66" fmla="*/ 325 w 819"/>
              <a:gd name="T67" fmla="*/ 452 h 1202"/>
              <a:gd name="T68" fmla="*/ 304 w 819"/>
              <a:gd name="T69" fmla="*/ 467 h 1202"/>
              <a:gd name="T70" fmla="*/ 216 w 819"/>
              <a:gd name="T71" fmla="*/ 338 h 1202"/>
              <a:gd name="T72" fmla="*/ 173 w 819"/>
              <a:gd name="T73" fmla="*/ 273 h 1202"/>
              <a:gd name="T74" fmla="*/ 195 w 819"/>
              <a:gd name="T75" fmla="*/ 258 h 1202"/>
              <a:gd name="T76" fmla="*/ 238 w 819"/>
              <a:gd name="T77" fmla="*/ 322 h 1202"/>
              <a:gd name="T78" fmla="*/ 216 w 819"/>
              <a:gd name="T79" fmla="*/ 338 h 1202"/>
              <a:gd name="T80" fmla="*/ 130 w 819"/>
              <a:gd name="T81" fmla="*/ 208 h 1202"/>
              <a:gd name="T82" fmla="*/ 86 w 819"/>
              <a:gd name="T83" fmla="*/ 143 h 1202"/>
              <a:gd name="T84" fmla="*/ 108 w 819"/>
              <a:gd name="T85" fmla="*/ 129 h 1202"/>
              <a:gd name="T86" fmla="*/ 151 w 819"/>
              <a:gd name="T87" fmla="*/ 194 h 1202"/>
              <a:gd name="T88" fmla="*/ 130 w 819"/>
              <a:gd name="T89" fmla="*/ 208 h 1202"/>
              <a:gd name="T90" fmla="*/ 43 w 819"/>
              <a:gd name="T91" fmla="*/ 79 h 1202"/>
              <a:gd name="T92" fmla="*/ 0 w 819"/>
              <a:gd name="T93" fmla="*/ 14 h 1202"/>
              <a:gd name="T94" fmla="*/ 21 w 819"/>
              <a:gd name="T95" fmla="*/ 0 h 1202"/>
              <a:gd name="T96" fmla="*/ 65 w 819"/>
              <a:gd name="T97" fmla="*/ 65 h 1202"/>
              <a:gd name="T98" fmla="*/ 43 w 819"/>
              <a:gd name="T99" fmla="*/ 79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19" h="1202">
                <a:moveTo>
                  <a:pt x="797" y="1202"/>
                </a:moveTo>
                <a:lnTo>
                  <a:pt x="781" y="1177"/>
                </a:lnTo>
                <a:lnTo>
                  <a:pt x="803" y="1163"/>
                </a:lnTo>
                <a:lnTo>
                  <a:pt x="819" y="1188"/>
                </a:lnTo>
                <a:lnTo>
                  <a:pt x="797" y="1202"/>
                </a:lnTo>
                <a:close/>
                <a:moveTo>
                  <a:pt x="738" y="1114"/>
                </a:moveTo>
                <a:lnTo>
                  <a:pt x="695" y="1049"/>
                </a:lnTo>
                <a:lnTo>
                  <a:pt x="716" y="1034"/>
                </a:lnTo>
                <a:lnTo>
                  <a:pt x="760" y="1099"/>
                </a:lnTo>
                <a:lnTo>
                  <a:pt x="738" y="1114"/>
                </a:lnTo>
                <a:close/>
                <a:moveTo>
                  <a:pt x="650" y="984"/>
                </a:moveTo>
                <a:lnTo>
                  <a:pt x="607" y="920"/>
                </a:lnTo>
                <a:lnTo>
                  <a:pt x="629" y="905"/>
                </a:lnTo>
                <a:lnTo>
                  <a:pt x="672" y="969"/>
                </a:lnTo>
                <a:lnTo>
                  <a:pt x="650" y="984"/>
                </a:lnTo>
                <a:close/>
                <a:moveTo>
                  <a:pt x="564" y="855"/>
                </a:moveTo>
                <a:lnTo>
                  <a:pt x="521" y="790"/>
                </a:lnTo>
                <a:lnTo>
                  <a:pt x="542" y="775"/>
                </a:lnTo>
                <a:lnTo>
                  <a:pt x="585" y="840"/>
                </a:lnTo>
                <a:lnTo>
                  <a:pt x="564" y="855"/>
                </a:lnTo>
                <a:close/>
                <a:moveTo>
                  <a:pt x="477" y="726"/>
                </a:moveTo>
                <a:lnTo>
                  <a:pt x="434" y="661"/>
                </a:lnTo>
                <a:lnTo>
                  <a:pt x="456" y="646"/>
                </a:lnTo>
                <a:lnTo>
                  <a:pt x="499" y="711"/>
                </a:lnTo>
                <a:lnTo>
                  <a:pt x="477" y="726"/>
                </a:lnTo>
                <a:close/>
                <a:moveTo>
                  <a:pt x="391" y="596"/>
                </a:moveTo>
                <a:lnTo>
                  <a:pt x="347" y="532"/>
                </a:lnTo>
                <a:lnTo>
                  <a:pt x="369" y="517"/>
                </a:lnTo>
                <a:lnTo>
                  <a:pt x="412" y="581"/>
                </a:lnTo>
                <a:lnTo>
                  <a:pt x="391" y="596"/>
                </a:lnTo>
                <a:close/>
                <a:moveTo>
                  <a:pt x="304" y="467"/>
                </a:moveTo>
                <a:lnTo>
                  <a:pt x="260" y="402"/>
                </a:lnTo>
                <a:lnTo>
                  <a:pt x="281" y="387"/>
                </a:lnTo>
                <a:lnTo>
                  <a:pt x="325" y="452"/>
                </a:lnTo>
                <a:lnTo>
                  <a:pt x="304" y="467"/>
                </a:lnTo>
                <a:close/>
                <a:moveTo>
                  <a:pt x="216" y="338"/>
                </a:moveTo>
                <a:lnTo>
                  <a:pt x="173" y="273"/>
                </a:lnTo>
                <a:lnTo>
                  <a:pt x="195" y="258"/>
                </a:lnTo>
                <a:lnTo>
                  <a:pt x="238" y="322"/>
                </a:lnTo>
                <a:lnTo>
                  <a:pt x="216" y="338"/>
                </a:lnTo>
                <a:close/>
                <a:moveTo>
                  <a:pt x="130" y="208"/>
                </a:moveTo>
                <a:lnTo>
                  <a:pt x="86" y="143"/>
                </a:lnTo>
                <a:lnTo>
                  <a:pt x="108" y="129"/>
                </a:lnTo>
                <a:lnTo>
                  <a:pt x="151" y="194"/>
                </a:lnTo>
                <a:lnTo>
                  <a:pt x="130" y="208"/>
                </a:lnTo>
                <a:close/>
                <a:moveTo>
                  <a:pt x="43" y="79"/>
                </a:moveTo>
                <a:lnTo>
                  <a:pt x="0" y="14"/>
                </a:lnTo>
                <a:lnTo>
                  <a:pt x="21" y="0"/>
                </a:lnTo>
                <a:lnTo>
                  <a:pt x="65" y="65"/>
                </a:lnTo>
                <a:lnTo>
                  <a:pt x="43" y="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9" name="Oval 463">
            <a:extLst>
              <a:ext uri="{FF2B5EF4-FFF2-40B4-BE49-F238E27FC236}">
                <a16:creationId xmlns:a16="http://schemas.microsoft.com/office/drawing/2014/main" id="{15BE19C1-0AB4-4F0B-A38D-F7969554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417" y="2099140"/>
            <a:ext cx="1094297" cy="10942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20" name="Freeform 464">
            <a:extLst>
              <a:ext uri="{FF2B5EF4-FFF2-40B4-BE49-F238E27FC236}">
                <a16:creationId xmlns:a16="http://schemas.microsoft.com/office/drawing/2014/main" id="{D4CD77A6-4EAB-4AA2-AD2C-A723B7AC01E5}"/>
              </a:ext>
            </a:extLst>
          </p:cNvPr>
          <p:cNvSpPr>
            <a:spLocks/>
          </p:cNvSpPr>
          <p:nvPr/>
        </p:nvSpPr>
        <p:spPr bwMode="auto">
          <a:xfrm>
            <a:off x="2831867" y="2642718"/>
            <a:ext cx="448352" cy="408675"/>
          </a:xfrm>
          <a:custGeom>
            <a:avLst/>
            <a:gdLst>
              <a:gd name="T0" fmla="*/ 46 w 548"/>
              <a:gd name="T1" fmla="*/ 20 h 499"/>
              <a:gd name="T2" fmla="*/ 0 w 548"/>
              <a:gd name="T3" fmla="*/ 499 h 499"/>
              <a:gd name="T4" fmla="*/ 548 w 548"/>
              <a:gd name="T5" fmla="*/ 499 h 499"/>
              <a:gd name="T6" fmla="*/ 517 w 548"/>
              <a:gd name="T7" fmla="*/ 0 h 499"/>
              <a:gd name="T8" fmla="*/ 46 w 548"/>
              <a:gd name="T9" fmla="*/ 2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" h="499">
                <a:moveTo>
                  <a:pt x="46" y="20"/>
                </a:moveTo>
                <a:cubicBezTo>
                  <a:pt x="46" y="20"/>
                  <a:pt x="68" y="350"/>
                  <a:pt x="0" y="499"/>
                </a:cubicBezTo>
                <a:cubicBezTo>
                  <a:pt x="548" y="499"/>
                  <a:pt x="548" y="499"/>
                  <a:pt x="548" y="499"/>
                </a:cubicBezTo>
                <a:cubicBezTo>
                  <a:pt x="548" y="499"/>
                  <a:pt x="496" y="201"/>
                  <a:pt x="517" y="0"/>
                </a:cubicBezTo>
                <a:cubicBezTo>
                  <a:pt x="46" y="20"/>
                  <a:pt x="46" y="20"/>
                  <a:pt x="46" y="20"/>
                </a:cubicBezTo>
              </a:path>
            </a:pathLst>
          </a:custGeom>
          <a:solidFill>
            <a:srgbClr val="3C2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21" name="Freeform 465">
            <a:extLst>
              <a:ext uri="{FF2B5EF4-FFF2-40B4-BE49-F238E27FC236}">
                <a16:creationId xmlns:a16="http://schemas.microsoft.com/office/drawing/2014/main" id="{5843F022-1CA3-41EC-904A-4BE51815A905}"/>
              </a:ext>
            </a:extLst>
          </p:cNvPr>
          <p:cNvSpPr>
            <a:spLocks/>
          </p:cNvSpPr>
          <p:nvPr/>
        </p:nvSpPr>
        <p:spPr bwMode="auto">
          <a:xfrm>
            <a:off x="2711248" y="2780794"/>
            <a:ext cx="707841" cy="414230"/>
          </a:xfrm>
          <a:custGeom>
            <a:avLst/>
            <a:gdLst>
              <a:gd name="T0" fmla="*/ 800 w 865"/>
              <a:gd name="T1" fmla="*/ 322 h 506"/>
              <a:gd name="T2" fmla="*/ 596 w 865"/>
              <a:gd name="T3" fmla="*/ 243 h 506"/>
              <a:gd name="T4" fmla="*/ 566 w 865"/>
              <a:gd name="T5" fmla="*/ 0 h 506"/>
              <a:gd name="T6" fmla="*/ 432 w 865"/>
              <a:gd name="T7" fmla="*/ 0 h 506"/>
              <a:gd name="T8" fmla="*/ 299 w 865"/>
              <a:gd name="T9" fmla="*/ 0 h 506"/>
              <a:gd name="T10" fmla="*/ 268 w 865"/>
              <a:gd name="T11" fmla="*/ 243 h 506"/>
              <a:gd name="T12" fmla="*/ 65 w 865"/>
              <a:gd name="T13" fmla="*/ 322 h 506"/>
              <a:gd name="T14" fmla="*/ 0 w 865"/>
              <a:gd name="T15" fmla="*/ 412 h 506"/>
              <a:gd name="T16" fmla="*/ 3 w 865"/>
              <a:gd name="T17" fmla="*/ 506 h 506"/>
              <a:gd name="T18" fmla="*/ 862 w 865"/>
              <a:gd name="T19" fmla="*/ 506 h 506"/>
              <a:gd name="T20" fmla="*/ 865 w 865"/>
              <a:gd name="T21" fmla="*/ 412 h 506"/>
              <a:gd name="T22" fmla="*/ 800 w 865"/>
              <a:gd name="T23" fmla="*/ 322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5" h="506">
                <a:moveTo>
                  <a:pt x="800" y="322"/>
                </a:moveTo>
                <a:cubicBezTo>
                  <a:pt x="761" y="300"/>
                  <a:pt x="597" y="243"/>
                  <a:pt x="596" y="243"/>
                </a:cubicBezTo>
                <a:cubicBezTo>
                  <a:pt x="559" y="181"/>
                  <a:pt x="566" y="0"/>
                  <a:pt x="566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99" y="0"/>
                  <a:pt x="306" y="181"/>
                  <a:pt x="268" y="243"/>
                </a:cubicBezTo>
                <a:cubicBezTo>
                  <a:pt x="268" y="243"/>
                  <a:pt x="104" y="300"/>
                  <a:pt x="65" y="322"/>
                </a:cubicBezTo>
                <a:cubicBezTo>
                  <a:pt x="26" y="343"/>
                  <a:pt x="0" y="368"/>
                  <a:pt x="0" y="412"/>
                </a:cubicBezTo>
                <a:cubicBezTo>
                  <a:pt x="0" y="442"/>
                  <a:pt x="3" y="479"/>
                  <a:pt x="3" y="506"/>
                </a:cubicBezTo>
                <a:cubicBezTo>
                  <a:pt x="862" y="506"/>
                  <a:pt x="862" y="506"/>
                  <a:pt x="862" y="506"/>
                </a:cubicBezTo>
                <a:cubicBezTo>
                  <a:pt x="862" y="473"/>
                  <a:pt x="865" y="442"/>
                  <a:pt x="865" y="412"/>
                </a:cubicBezTo>
                <a:cubicBezTo>
                  <a:pt x="865" y="368"/>
                  <a:pt x="839" y="343"/>
                  <a:pt x="800" y="322"/>
                </a:cubicBezTo>
              </a:path>
            </a:pathLst>
          </a:custGeom>
          <a:solidFill>
            <a:srgbClr val="72544E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22" name="Freeform 466">
            <a:extLst>
              <a:ext uri="{FF2B5EF4-FFF2-40B4-BE49-F238E27FC236}">
                <a16:creationId xmlns:a16="http://schemas.microsoft.com/office/drawing/2014/main" id="{0FF9073E-8A3A-4FFA-98CD-9A47D7EC7034}"/>
              </a:ext>
            </a:extLst>
          </p:cNvPr>
          <p:cNvSpPr>
            <a:spLocks/>
          </p:cNvSpPr>
          <p:nvPr/>
        </p:nvSpPr>
        <p:spPr bwMode="auto">
          <a:xfrm>
            <a:off x="2844563" y="2367358"/>
            <a:ext cx="433275" cy="538816"/>
          </a:xfrm>
          <a:custGeom>
            <a:avLst/>
            <a:gdLst>
              <a:gd name="T0" fmla="*/ 517 w 529"/>
              <a:gd name="T1" fmla="*/ 293 h 659"/>
              <a:gd name="T2" fmla="*/ 488 w 529"/>
              <a:gd name="T3" fmla="*/ 301 h 659"/>
              <a:gd name="T4" fmla="*/ 268 w 529"/>
              <a:gd name="T5" fmla="*/ 0 h 659"/>
              <a:gd name="T6" fmla="*/ 268 w 529"/>
              <a:gd name="T7" fmla="*/ 0 h 659"/>
              <a:gd name="T8" fmla="*/ 266 w 529"/>
              <a:gd name="T9" fmla="*/ 0 h 659"/>
              <a:gd name="T10" fmla="*/ 263 w 529"/>
              <a:gd name="T11" fmla="*/ 0 h 659"/>
              <a:gd name="T12" fmla="*/ 263 w 529"/>
              <a:gd name="T13" fmla="*/ 0 h 659"/>
              <a:gd name="T14" fmla="*/ 45 w 529"/>
              <a:gd name="T15" fmla="*/ 301 h 659"/>
              <a:gd name="T16" fmla="*/ 13 w 529"/>
              <a:gd name="T17" fmla="*/ 293 h 659"/>
              <a:gd name="T18" fmla="*/ 55 w 529"/>
              <a:gd name="T19" fmla="*/ 394 h 659"/>
              <a:gd name="T20" fmla="*/ 76 w 529"/>
              <a:gd name="T21" fmla="*/ 472 h 659"/>
              <a:gd name="T22" fmla="*/ 263 w 529"/>
              <a:gd name="T23" fmla="*/ 659 h 659"/>
              <a:gd name="T24" fmla="*/ 268 w 529"/>
              <a:gd name="T25" fmla="*/ 659 h 659"/>
              <a:gd name="T26" fmla="*/ 455 w 529"/>
              <a:gd name="T27" fmla="*/ 472 h 659"/>
              <a:gd name="T28" fmla="*/ 476 w 529"/>
              <a:gd name="T29" fmla="*/ 395 h 659"/>
              <a:gd name="T30" fmla="*/ 517 w 529"/>
              <a:gd name="T31" fmla="*/ 293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9" h="659">
                <a:moveTo>
                  <a:pt x="517" y="293"/>
                </a:moveTo>
                <a:cubicBezTo>
                  <a:pt x="507" y="272"/>
                  <a:pt x="493" y="288"/>
                  <a:pt x="488" y="301"/>
                </a:cubicBezTo>
                <a:cubicBezTo>
                  <a:pt x="492" y="155"/>
                  <a:pt x="438" y="3"/>
                  <a:pt x="268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267" y="0"/>
                  <a:pt x="267" y="0"/>
                  <a:pt x="266" y="0"/>
                </a:cubicBezTo>
                <a:cubicBezTo>
                  <a:pt x="265" y="0"/>
                  <a:pt x="264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93" y="3"/>
                  <a:pt x="41" y="155"/>
                  <a:pt x="45" y="301"/>
                </a:cubicBezTo>
                <a:cubicBezTo>
                  <a:pt x="38" y="289"/>
                  <a:pt x="23" y="270"/>
                  <a:pt x="13" y="293"/>
                </a:cubicBezTo>
                <a:cubicBezTo>
                  <a:pt x="0" y="321"/>
                  <a:pt x="37" y="413"/>
                  <a:pt x="55" y="394"/>
                </a:cubicBezTo>
                <a:cubicBezTo>
                  <a:pt x="61" y="422"/>
                  <a:pt x="68" y="449"/>
                  <a:pt x="76" y="472"/>
                </a:cubicBezTo>
                <a:cubicBezTo>
                  <a:pt x="129" y="617"/>
                  <a:pt x="239" y="655"/>
                  <a:pt x="263" y="659"/>
                </a:cubicBezTo>
                <a:cubicBezTo>
                  <a:pt x="268" y="659"/>
                  <a:pt x="268" y="659"/>
                  <a:pt x="268" y="659"/>
                </a:cubicBezTo>
                <a:cubicBezTo>
                  <a:pt x="293" y="655"/>
                  <a:pt x="403" y="617"/>
                  <a:pt x="455" y="472"/>
                </a:cubicBezTo>
                <a:cubicBezTo>
                  <a:pt x="463" y="449"/>
                  <a:pt x="470" y="423"/>
                  <a:pt x="476" y="395"/>
                </a:cubicBezTo>
                <a:cubicBezTo>
                  <a:pt x="495" y="409"/>
                  <a:pt x="529" y="320"/>
                  <a:pt x="517" y="293"/>
                </a:cubicBezTo>
              </a:path>
            </a:pathLst>
          </a:custGeom>
          <a:solidFill>
            <a:srgbClr val="72544E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23" name="Freeform 467">
            <a:extLst>
              <a:ext uri="{FF2B5EF4-FFF2-40B4-BE49-F238E27FC236}">
                <a16:creationId xmlns:a16="http://schemas.microsoft.com/office/drawing/2014/main" id="{1BA774FD-AD25-432C-A85E-E65A97639DC9}"/>
              </a:ext>
            </a:extLst>
          </p:cNvPr>
          <p:cNvSpPr>
            <a:spLocks/>
          </p:cNvSpPr>
          <p:nvPr/>
        </p:nvSpPr>
        <p:spPr bwMode="auto">
          <a:xfrm>
            <a:off x="2830279" y="2341171"/>
            <a:ext cx="457081" cy="281708"/>
          </a:xfrm>
          <a:custGeom>
            <a:avLst/>
            <a:gdLst>
              <a:gd name="T0" fmla="*/ 68 w 559"/>
              <a:gd name="T1" fmla="*/ 344 h 344"/>
              <a:gd name="T2" fmla="*/ 112 w 559"/>
              <a:gd name="T3" fmla="*/ 208 h 344"/>
              <a:gd name="T4" fmla="*/ 88 w 559"/>
              <a:gd name="T5" fmla="*/ 275 h 344"/>
              <a:gd name="T6" fmla="*/ 231 w 559"/>
              <a:gd name="T7" fmla="*/ 270 h 344"/>
              <a:gd name="T8" fmla="*/ 241 w 559"/>
              <a:gd name="T9" fmla="*/ 215 h 344"/>
              <a:gd name="T10" fmla="*/ 250 w 559"/>
              <a:gd name="T11" fmla="*/ 269 h 344"/>
              <a:gd name="T12" fmla="*/ 339 w 559"/>
              <a:gd name="T13" fmla="*/ 265 h 344"/>
              <a:gd name="T14" fmla="*/ 346 w 559"/>
              <a:gd name="T15" fmla="*/ 216 h 344"/>
              <a:gd name="T16" fmla="*/ 356 w 559"/>
              <a:gd name="T17" fmla="*/ 266 h 344"/>
              <a:gd name="T18" fmla="*/ 484 w 559"/>
              <a:gd name="T19" fmla="*/ 282 h 344"/>
              <a:gd name="T20" fmla="*/ 472 w 559"/>
              <a:gd name="T21" fmla="*/ 217 h 344"/>
              <a:gd name="T22" fmla="*/ 503 w 559"/>
              <a:gd name="T23" fmla="*/ 344 h 344"/>
              <a:gd name="T24" fmla="*/ 535 w 559"/>
              <a:gd name="T25" fmla="*/ 325 h 344"/>
              <a:gd name="T26" fmla="*/ 283 w 559"/>
              <a:gd name="T27" fmla="*/ 0 h 344"/>
              <a:gd name="T28" fmla="*/ 34 w 559"/>
              <a:gd name="T29" fmla="*/ 319 h 344"/>
              <a:gd name="T30" fmla="*/ 68 w 559"/>
              <a:gd name="T31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9" h="344">
                <a:moveTo>
                  <a:pt x="68" y="344"/>
                </a:moveTo>
                <a:cubicBezTo>
                  <a:pt x="68" y="344"/>
                  <a:pt x="71" y="258"/>
                  <a:pt x="112" y="208"/>
                </a:cubicBezTo>
                <a:cubicBezTo>
                  <a:pt x="112" y="208"/>
                  <a:pt x="88" y="254"/>
                  <a:pt x="88" y="275"/>
                </a:cubicBezTo>
                <a:cubicBezTo>
                  <a:pt x="88" y="275"/>
                  <a:pt x="157" y="271"/>
                  <a:pt x="231" y="270"/>
                </a:cubicBezTo>
                <a:cubicBezTo>
                  <a:pt x="241" y="215"/>
                  <a:pt x="241" y="215"/>
                  <a:pt x="241" y="215"/>
                </a:cubicBezTo>
                <a:cubicBezTo>
                  <a:pt x="250" y="269"/>
                  <a:pt x="250" y="269"/>
                  <a:pt x="250" y="269"/>
                </a:cubicBezTo>
                <a:cubicBezTo>
                  <a:pt x="250" y="269"/>
                  <a:pt x="287" y="266"/>
                  <a:pt x="339" y="265"/>
                </a:cubicBezTo>
                <a:cubicBezTo>
                  <a:pt x="346" y="216"/>
                  <a:pt x="346" y="216"/>
                  <a:pt x="346" y="216"/>
                </a:cubicBezTo>
                <a:cubicBezTo>
                  <a:pt x="356" y="266"/>
                  <a:pt x="356" y="266"/>
                  <a:pt x="356" y="266"/>
                </a:cubicBezTo>
                <a:cubicBezTo>
                  <a:pt x="356" y="266"/>
                  <a:pt x="431" y="271"/>
                  <a:pt x="484" y="282"/>
                </a:cubicBezTo>
                <a:cubicBezTo>
                  <a:pt x="484" y="282"/>
                  <a:pt x="484" y="242"/>
                  <a:pt x="472" y="217"/>
                </a:cubicBezTo>
                <a:cubicBezTo>
                  <a:pt x="496" y="242"/>
                  <a:pt x="503" y="344"/>
                  <a:pt x="503" y="344"/>
                </a:cubicBezTo>
                <a:cubicBezTo>
                  <a:pt x="503" y="344"/>
                  <a:pt x="522" y="311"/>
                  <a:pt x="535" y="325"/>
                </a:cubicBezTo>
                <a:cubicBezTo>
                  <a:pt x="535" y="325"/>
                  <a:pt x="559" y="0"/>
                  <a:pt x="283" y="0"/>
                </a:cubicBezTo>
                <a:cubicBezTo>
                  <a:pt x="0" y="0"/>
                  <a:pt x="34" y="319"/>
                  <a:pt x="34" y="319"/>
                </a:cubicBezTo>
                <a:cubicBezTo>
                  <a:pt x="46" y="305"/>
                  <a:pt x="68" y="344"/>
                  <a:pt x="68" y="3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24" name="Freeform 468">
            <a:extLst>
              <a:ext uri="{FF2B5EF4-FFF2-40B4-BE49-F238E27FC236}">
                <a16:creationId xmlns:a16="http://schemas.microsoft.com/office/drawing/2014/main" id="{D50A9634-73D8-408A-9062-33B6168A63E5}"/>
              </a:ext>
            </a:extLst>
          </p:cNvPr>
          <p:cNvSpPr>
            <a:spLocks/>
          </p:cNvSpPr>
          <p:nvPr/>
        </p:nvSpPr>
        <p:spPr bwMode="auto">
          <a:xfrm>
            <a:off x="2711248" y="2979180"/>
            <a:ext cx="707841" cy="215844"/>
          </a:xfrm>
          <a:custGeom>
            <a:avLst/>
            <a:gdLst>
              <a:gd name="T0" fmla="*/ 0 w 865"/>
              <a:gd name="T1" fmla="*/ 169 h 263"/>
              <a:gd name="T2" fmla="*/ 3 w 865"/>
              <a:gd name="T3" fmla="*/ 263 h 263"/>
              <a:gd name="T4" fmla="*/ 862 w 865"/>
              <a:gd name="T5" fmla="*/ 263 h 263"/>
              <a:gd name="T6" fmla="*/ 865 w 865"/>
              <a:gd name="T7" fmla="*/ 169 h 263"/>
              <a:gd name="T8" fmla="*/ 800 w 865"/>
              <a:gd name="T9" fmla="*/ 79 h 263"/>
              <a:gd name="T10" fmla="*/ 596 w 865"/>
              <a:gd name="T11" fmla="*/ 0 h 263"/>
              <a:gd name="T12" fmla="*/ 268 w 865"/>
              <a:gd name="T13" fmla="*/ 0 h 263"/>
              <a:gd name="T14" fmla="*/ 65 w 865"/>
              <a:gd name="T15" fmla="*/ 79 h 263"/>
              <a:gd name="T16" fmla="*/ 0 w 865"/>
              <a:gd name="T17" fmla="*/ 169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263">
                <a:moveTo>
                  <a:pt x="0" y="169"/>
                </a:moveTo>
                <a:cubicBezTo>
                  <a:pt x="0" y="199"/>
                  <a:pt x="3" y="236"/>
                  <a:pt x="3" y="263"/>
                </a:cubicBezTo>
                <a:cubicBezTo>
                  <a:pt x="862" y="263"/>
                  <a:pt x="862" y="263"/>
                  <a:pt x="862" y="263"/>
                </a:cubicBezTo>
                <a:cubicBezTo>
                  <a:pt x="862" y="230"/>
                  <a:pt x="865" y="199"/>
                  <a:pt x="865" y="169"/>
                </a:cubicBezTo>
                <a:cubicBezTo>
                  <a:pt x="865" y="125"/>
                  <a:pt x="839" y="100"/>
                  <a:pt x="800" y="79"/>
                </a:cubicBezTo>
                <a:cubicBezTo>
                  <a:pt x="761" y="57"/>
                  <a:pt x="597" y="0"/>
                  <a:pt x="596" y="0"/>
                </a:cubicBezTo>
                <a:cubicBezTo>
                  <a:pt x="423" y="101"/>
                  <a:pt x="268" y="0"/>
                  <a:pt x="268" y="0"/>
                </a:cubicBezTo>
                <a:cubicBezTo>
                  <a:pt x="268" y="0"/>
                  <a:pt x="104" y="57"/>
                  <a:pt x="65" y="79"/>
                </a:cubicBezTo>
                <a:cubicBezTo>
                  <a:pt x="26" y="100"/>
                  <a:pt x="0" y="125"/>
                  <a:pt x="0" y="169"/>
                </a:cubicBezTo>
              </a:path>
            </a:pathLst>
          </a:custGeom>
          <a:solidFill>
            <a:srgbClr val="BDE0C7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25" name="Freeform 469">
            <a:extLst>
              <a:ext uri="{FF2B5EF4-FFF2-40B4-BE49-F238E27FC236}">
                <a16:creationId xmlns:a16="http://schemas.microsoft.com/office/drawing/2014/main" id="{0B95038B-1487-41BC-BDD8-1F517141CF99}"/>
              </a:ext>
            </a:extLst>
          </p:cNvPr>
          <p:cNvSpPr>
            <a:spLocks noEditPoints="1"/>
          </p:cNvSpPr>
          <p:nvPr/>
        </p:nvSpPr>
        <p:spPr bwMode="auto">
          <a:xfrm>
            <a:off x="2835834" y="2341171"/>
            <a:ext cx="218225" cy="668164"/>
          </a:xfrm>
          <a:custGeom>
            <a:avLst/>
            <a:gdLst>
              <a:gd name="T0" fmla="*/ 13 w 267"/>
              <a:gd name="T1" fmla="*/ 817 h 817"/>
              <a:gd name="T2" fmla="*/ 42 w 267"/>
              <a:gd name="T3" fmla="*/ 411 h 817"/>
              <a:gd name="T4" fmla="*/ 23 w 267"/>
              <a:gd name="T5" fmla="*/ 328 h 817"/>
              <a:gd name="T6" fmla="*/ 23 w 267"/>
              <a:gd name="T7" fmla="*/ 328 h 817"/>
              <a:gd name="T8" fmla="*/ 23 w 267"/>
              <a:gd name="T9" fmla="*/ 328 h 817"/>
              <a:gd name="T10" fmla="*/ 23 w 267"/>
              <a:gd name="T11" fmla="*/ 328 h 817"/>
              <a:gd name="T12" fmla="*/ 23 w 267"/>
              <a:gd name="T13" fmla="*/ 328 h 817"/>
              <a:gd name="T14" fmla="*/ 23 w 267"/>
              <a:gd name="T15" fmla="*/ 327 h 817"/>
              <a:gd name="T16" fmla="*/ 23 w 267"/>
              <a:gd name="T17" fmla="*/ 327 h 817"/>
              <a:gd name="T18" fmla="*/ 23 w 267"/>
              <a:gd name="T19" fmla="*/ 327 h 817"/>
              <a:gd name="T20" fmla="*/ 23 w 267"/>
              <a:gd name="T21" fmla="*/ 327 h 817"/>
              <a:gd name="T22" fmla="*/ 23 w 267"/>
              <a:gd name="T23" fmla="*/ 327 h 817"/>
              <a:gd name="T24" fmla="*/ 23 w 267"/>
              <a:gd name="T25" fmla="*/ 327 h 817"/>
              <a:gd name="T26" fmla="*/ 24 w 267"/>
              <a:gd name="T27" fmla="*/ 326 h 817"/>
              <a:gd name="T28" fmla="*/ 24 w 267"/>
              <a:gd name="T29" fmla="*/ 326 h 817"/>
              <a:gd name="T30" fmla="*/ 24 w 267"/>
              <a:gd name="T31" fmla="*/ 326 h 817"/>
              <a:gd name="T32" fmla="*/ 24 w 267"/>
              <a:gd name="T33" fmla="*/ 326 h 817"/>
              <a:gd name="T34" fmla="*/ 24 w 267"/>
              <a:gd name="T35" fmla="*/ 325 h 817"/>
              <a:gd name="T36" fmla="*/ 24 w 267"/>
              <a:gd name="T37" fmla="*/ 325 h 817"/>
              <a:gd name="T38" fmla="*/ 24 w 267"/>
              <a:gd name="T39" fmla="*/ 325 h 817"/>
              <a:gd name="T40" fmla="*/ 224 w 267"/>
              <a:gd name="T41" fmla="*/ 4 h 817"/>
              <a:gd name="T42" fmla="*/ 27 w 267"/>
              <a:gd name="T43" fmla="*/ 319 h 817"/>
              <a:gd name="T44" fmla="*/ 225 w 267"/>
              <a:gd name="T45" fmla="*/ 4 h 817"/>
              <a:gd name="T46" fmla="*/ 225 w 267"/>
              <a:gd name="T47" fmla="*/ 4 h 817"/>
              <a:gd name="T48" fmla="*/ 225 w 267"/>
              <a:gd name="T49" fmla="*/ 4 h 817"/>
              <a:gd name="T50" fmla="*/ 228 w 267"/>
              <a:gd name="T51" fmla="*/ 3 h 817"/>
              <a:gd name="T52" fmla="*/ 228 w 267"/>
              <a:gd name="T53" fmla="*/ 3 h 817"/>
              <a:gd name="T54" fmla="*/ 230 w 267"/>
              <a:gd name="T55" fmla="*/ 3 h 817"/>
              <a:gd name="T56" fmla="*/ 233 w 267"/>
              <a:gd name="T57" fmla="*/ 3 h 817"/>
              <a:gd name="T58" fmla="*/ 233 w 267"/>
              <a:gd name="T59" fmla="*/ 3 h 817"/>
              <a:gd name="T60" fmla="*/ 234 w 267"/>
              <a:gd name="T61" fmla="*/ 2 h 817"/>
              <a:gd name="T62" fmla="*/ 235 w 267"/>
              <a:gd name="T63" fmla="*/ 2 h 817"/>
              <a:gd name="T64" fmla="*/ 235 w 267"/>
              <a:gd name="T65" fmla="*/ 2 h 817"/>
              <a:gd name="T66" fmla="*/ 236 w 267"/>
              <a:gd name="T67" fmla="*/ 2 h 817"/>
              <a:gd name="T68" fmla="*/ 237 w 267"/>
              <a:gd name="T69" fmla="*/ 2 h 817"/>
              <a:gd name="T70" fmla="*/ 237 w 267"/>
              <a:gd name="T71" fmla="*/ 2 h 817"/>
              <a:gd name="T72" fmla="*/ 238 w 267"/>
              <a:gd name="T73" fmla="*/ 2 h 817"/>
              <a:gd name="T74" fmla="*/ 242 w 267"/>
              <a:gd name="T75" fmla="*/ 2 h 817"/>
              <a:gd name="T76" fmla="*/ 242 w 267"/>
              <a:gd name="T77" fmla="*/ 2 h 817"/>
              <a:gd name="T78" fmla="*/ 242 w 267"/>
              <a:gd name="T79" fmla="*/ 2 h 817"/>
              <a:gd name="T80" fmla="*/ 255 w 267"/>
              <a:gd name="T81" fmla="*/ 1 h 817"/>
              <a:gd name="T82" fmla="*/ 255 w 267"/>
              <a:gd name="T83" fmla="*/ 1 h 817"/>
              <a:gd name="T84" fmla="*/ 256 w 267"/>
              <a:gd name="T85" fmla="*/ 0 h 817"/>
              <a:gd name="T86" fmla="*/ 262 w 267"/>
              <a:gd name="T87" fmla="*/ 0 h 817"/>
              <a:gd name="T88" fmla="*/ 262 w 267"/>
              <a:gd name="T89" fmla="*/ 0 h 817"/>
              <a:gd name="T90" fmla="*/ 263 w 267"/>
              <a:gd name="T91" fmla="*/ 0 h 817"/>
              <a:gd name="T92" fmla="*/ 267 w 267"/>
              <a:gd name="T93" fmla="*/ 0 h 817"/>
              <a:gd name="T94" fmla="*/ 267 w 267"/>
              <a:gd name="T95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7" h="817">
                <a:moveTo>
                  <a:pt x="42" y="411"/>
                </a:moveTo>
                <a:cubicBezTo>
                  <a:pt x="45" y="478"/>
                  <a:pt x="51" y="683"/>
                  <a:pt x="13" y="817"/>
                </a:cubicBezTo>
                <a:cubicBezTo>
                  <a:pt x="13" y="817"/>
                  <a:pt x="13" y="817"/>
                  <a:pt x="13" y="817"/>
                </a:cubicBezTo>
                <a:cubicBezTo>
                  <a:pt x="51" y="683"/>
                  <a:pt x="45" y="478"/>
                  <a:pt x="42" y="411"/>
                </a:cubicBezTo>
                <a:cubicBezTo>
                  <a:pt x="42" y="411"/>
                  <a:pt x="42" y="411"/>
                  <a:pt x="42" y="411"/>
                </a:cubicBezTo>
                <a:moveTo>
                  <a:pt x="23" y="328"/>
                </a:moveTo>
                <a:cubicBezTo>
                  <a:pt x="23" y="328"/>
                  <a:pt x="23" y="328"/>
                  <a:pt x="23" y="328"/>
                </a:cubicBezTo>
                <a:cubicBezTo>
                  <a:pt x="23" y="328"/>
                  <a:pt x="23" y="328"/>
                  <a:pt x="23" y="328"/>
                </a:cubicBezTo>
                <a:moveTo>
                  <a:pt x="23" y="328"/>
                </a:moveTo>
                <a:cubicBezTo>
                  <a:pt x="23" y="328"/>
                  <a:pt x="23" y="328"/>
                  <a:pt x="23" y="328"/>
                </a:cubicBezTo>
                <a:cubicBezTo>
                  <a:pt x="23" y="328"/>
                  <a:pt x="23" y="328"/>
                  <a:pt x="23" y="328"/>
                </a:cubicBezTo>
                <a:moveTo>
                  <a:pt x="23" y="328"/>
                </a:moveTo>
                <a:cubicBezTo>
                  <a:pt x="23" y="328"/>
                  <a:pt x="23" y="328"/>
                  <a:pt x="23" y="328"/>
                </a:cubicBezTo>
                <a:cubicBezTo>
                  <a:pt x="23" y="328"/>
                  <a:pt x="23" y="328"/>
                  <a:pt x="23" y="328"/>
                </a:cubicBezTo>
                <a:moveTo>
                  <a:pt x="23" y="327"/>
                </a:moveTo>
                <a:cubicBezTo>
                  <a:pt x="23" y="327"/>
                  <a:pt x="23" y="327"/>
                  <a:pt x="23" y="327"/>
                </a:cubicBezTo>
                <a:cubicBezTo>
                  <a:pt x="23" y="327"/>
                  <a:pt x="23" y="327"/>
                  <a:pt x="23" y="327"/>
                </a:cubicBezTo>
                <a:moveTo>
                  <a:pt x="23" y="327"/>
                </a:moveTo>
                <a:cubicBezTo>
                  <a:pt x="23" y="327"/>
                  <a:pt x="23" y="327"/>
                  <a:pt x="23" y="327"/>
                </a:cubicBezTo>
                <a:cubicBezTo>
                  <a:pt x="23" y="327"/>
                  <a:pt x="23" y="327"/>
                  <a:pt x="23" y="327"/>
                </a:cubicBezTo>
                <a:moveTo>
                  <a:pt x="23" y="327"/>
                </a:moveTo>
                <a:cubicBezTo>
                  <a:pt x="23" y="327"/>
                  <a:pt x="23" y="327"/>
                  <a:pt x="23" y="327"/>
                </a:cubicBezTo>
                <a:cubicBezTo>
                  <a:pt x="23" y="327"/>
                  <a:pt x="23" y="327"/>
                  <a:pt x="23" y="327"/>
                </a:cubicBezTo>
                <a:moveTo>
                  <a:pt x="23" y="327"/>
                </a:moveTo>
                <a:cubicBezTo>
                  <a:pt x="23" y="327"/>
                  <a:pt x="23" y="327"/>
                  <a:pt x="23" y="327"/>
                </a:cubicBezTo>
                <a:cubicBezTo>
                  <a:pt x="23" y="327"/>
                  <a:pt x="23" y="327"/>
                  <a:pt x="23" y="327"/>
                </a:cubicBezTo>
                <a:moveTo>
                  <a:pt x="24" y="326"/>
                </a:moveTo>
                <a:cubicBezTo>
                  <a:pt x="24" y="326"/>
                  <a:pt x="24" y="326"/>
                  <a:pt x="24" y="326"/>
                </a:cubicBezTo>
                <a:cubicBezTo>
                  <a:pt x="24" y="326"/>
                  <a:pt x="24" y="326"/>
                  <a:pt x="24" y="326"/>
                </a:cubicBezTo>
                <a:moveTo>
                  <a:pt x="24" y="326"/>
                </a:moveTo>
                <a:cubicBezTo>
                  <a:pt x="24" y="326"/>
                  <a:pt x="24" y="326"/>
                  <a:pt x="24" y="326"/>
                </a:cubicBezTo>
                <a:cubicBezTo>
                  <a:pt x="24" y="326"/>
                  <a:pt x="24" y="326"/>
                  <a:pt x="24" y="326"/>
                </a:cubicBezTo>
                <a:moveTo>
                  <a:pt x="24" y="326"/>
                </a:moveTo>
                <a:cubicBezTo>
                  <a:pt x="24" y="326"/>
                  <a:pt x="24" y="326"/>
                  <a:pt x="24" y="326"/>
                </a:cubicBezTo>
                <a:cubicBezTo>
                  <a:pt x="24" y="326"/>
                  <a:pt x="24" y="326"/>
                  <a:pt x="24" y="326"/>
                </a:cubicBezTo>
                <a:moveTo>
                  <a:pt x="24" y="325"/>
                </a:moveTo>
                <a:cubicBezTo>
                  <a:pt x="24" y="325"/>
                  <a:pt x="24" y="325"/>
                  <a:pt x="24" y="325"/>
                </a:cubicBezTo>
                <a:cubicBezTo>
                  <a:pt x="24" y="325"/>
                  <a:pt x="24" y="325"/>
                  <a:pt x="24" y="325"/>
                </a:cubicBezTo>
                <a:moveTo>
                  <a:pt x="24" y="325"/>
                </a:moveTo>
                <a:cubicBezTo>
                  <a:pt x="24" y="325"/>
                  <a:pt x="24" y="325"/>
                  <a:pt x="24" y="325"/>
                </a:cubicBezTo>
                <a:cubicBezTo>
                  <a:pt x="24" y="325"/>
                  <a:pt x="24" y="325"/>
                  <a:pt x="24" y="325"/>
                </a:cubicBezTo>
                <a:moveTo>
                  <a:pt x="224" y="4"/>
                </a:moveTo>
                <a:cubicBezTo>
                  <a:pt x="0" y="40"/>
                  <a:pt x="27" y="313"/>
                  <a:pt x="27" y="319"/>
                </a:cubicBezTo>
                <a:cubicBezTo>
                  <a:pt x="27" y="319"/>
                  <a:pt x="27" y="319"/>
                  <a:pt x="27" y="319"/>
                </a:cubicBezTo>
                <a:cubicBezTo>
                  <a:pt x="27" y="313"/>
                  <a:pt x="0" y="40"/>
                  <a:pt x="224" y="4"/>
                </a:cubicBezTo>
                <a:moveTo>
                  <a:pt x="225" y="4"/>
                </a:moveTo>
                <a:cubicBezTo>
                  <a:pt x="225" y="4"/>
                  <a:pt x="225" y="4"/>
                  <a:pt x="224" y="4"/>
                </a:cubicBezTo>
                <a:cubicBezTo>
                  <a:pt x="225" y="4"/>
                  <a:pt x="225" y="4"/>
                  <a:pt x="225" y="4"/>
                </a:cubicBezTo>
                <a:moveTo>
                  <a:pt x="226" y="4"/>
                </a:moveTo>
                <a:cubicBezTo>
                  <a:pt x="225" y="4"/>
                  <a:pt x="225" y="4"/>
                  <a:pt x="225" y="4"/>
                </a:cubicBezTo>
                <a:cubicBezTo>
                  <a:pt x="225" y="4"/>
                  <a:pt x="225" y="4"/>
                  <a:pt x="226" y="4"/>
                </a:cubicBezTo>
                <a:moveTo>
                  <a:pt x="228" y="3"/>
                </a:moveTo>
                <a:cubicBezTo>
                  <a:pt x="228" y="3"/>
                  <a:pt x="227" y="3"/>
                  <a:pt x="226" y="4"/>
                </a:cubicBezTo>
                <a:cubicBezTo>
                  <a:pt x="227" y="3"/>
                  <a:pt x="228" y="3"/>
                  <a:pt x="228" y="3"/>
                </a:cubicBezTo>
                <a:moveTo>
                  <a:pt x="230" y="3"/>
                </a:moveTo>
                <a:cubicBezTo>
                  <a:pt x="230" y="3"/>
                  <a:pt x="230" y="3"/>
                  <a:pt x="230" y="3"/>
                </a:cubicBezTo>
                <a:cubicBezTo>
                  <a:pt x="230" y="3"/>
                  <a:pt x="230" y="3"/>
                  <a:pt x="230" y="3"/>
                </a:cubicBezTo>
                <a:moveTo>
                  <a:pt x="233" y="3"/>
                </a:moveTo>
                <a:cubicBezTo>
                  <a:pt x="232" y="3"/>
                  <a:pt x="231" y="3"/>
                  <a:pt x="230" y="3"/>
                </a:cubicBezTo>
                <a:cubicBezTo>
                  <a:pt x="231" y="3"/>
                  <a:pt x="232" y="3"/>
                  <a:pt x="233" y="3"/>
                </a:cubicBezTo>
                <a:moveTo>
                  <a:pt x="234" y="2"/>
                </a:moveTo>
                <a:cubicBezTo>
                  <a:pt x="234" y="2"/>
                  <a:pt x="234" y="2"/>
                  <a:pt x="234" y="2"/>
                </a:cubicBezTo>
                <a:cubicBezTo>
                  <a:pt x="234" y="2"/>
                  <a:pt x="234" y="2"/>
                  <a:pt x="234" y="2"/>
                </a:cubicBezTo>
                <a:moveTo>
                  <a:pt x="235" y="2"/>
                </a:moveTo>
                <a:cubicBezTo>
                  <a:pt x="235" y="2"/>
                  <a:pt x="235" y="2"/>
                  <a:pt x="235" y="2"/>
                </a:cubicBezTo>
                <a:cubicBezTo>
                  <a:pt x="235" y="2"/>
                  <a:pt x="235" y="2"/>
                  <a:pt x="235" y="2"/>
                </a:cubicBezTo>
                <a:moveTo>
                  <a:pt x="237" y="2"/>
                </a:moveTo>
                <a:cubicBezTo>
                  <a:pt x="236" y="2"/>
                  <a:pt x="236" y="2"/>
                  <a:pt x="236" y="2"/>
                </a:cubicBezTo>
                <a:cubicBezTo>
                  <a:pt x="236" y="2"/>
                  <a:pt x="236" y="2"/>
                  <a:pt x="237" y="2"/>
                </a:cubicBezTo>
                <a:moveTo>
                  <a:pt x="237" y="2"/>
                </a:moveTo>
                <a:cubicBezTo>
                  <a:pt x="237" y="2"/>
                  <a:pt x="237" y="2"/>
                  <a:pt x="237" y="2"/>
                </a:cubicBezTo>
                <a:cubicBezTo>
                  <a:pt x="237" y="2"/>
                  <a:pt x="237" y="2"/>
                  <a:pt x="237" y="2"/>
                </a:cubicBezTo>
                <a:moveTo>
                  <a:pt x="239" y="2"/>
                </a:moveTo>
                <a:cubicBezTo>
                  <a:pt x="239" y="2"/>
                  <a:pt x="238" y="2"/>
                  <a:pt x="238" y="2"/>
                </a:cubicBezTo>
                <a:cubicBezTo>
                  <a:pt x="238" y="2"/>
                  <a:pt x="239" y="2"/>
                  <a:pt x="239" y="2"/>
                </a:cubicBezTo>
                <a:moveTo>
                  <a:pt x="242" y="2"/>
                </a:moveTo>
                <a:cubicBezTo>
                  <a:pt x="241" y="2"/>
                  <a:pt x="240" y="2"/>
                  <a:pt x="239" y="2"/>
                </a:cubicBezTo>
                <a:cubicBezTo>
                  <a:pt x="240" y="2"/>
                  <a:pt x="241" y="2"/>
                  <a:pt x="242" y="2"/>
                </a:cubicBezTo>
                <a:moveTo>
                  <a:pt x="253" y="1"/>
                </a:moveTo>
                <a:cubicBezTo>
                  <a:pt x="250" y="1"/>
                  <a:pt x="246" y="1"/>
                  <a:pt x="242" y="2"/>
                </a:cubicBezTo>
                <a:cubicBezTo>
                  <a:pt x="246" y="1"/>
                  <a:pt x="250" y="1"/>
                  <a:pt x="253" y="1"/>
                </a:cubicBezTo>
                <a:moveTo>
                  <a:pt x="255" y="1"/>
                </a:move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5" y="1"/>
                </a:cubicBezTo>
                <a:moveTo>
                  <a:pt x="256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56" y="0"/>
                  <a:pt x="256" y="0"/>
                  <a:pt x="256" y="0"/>
                </a:cubicBezTo>
                <a:moveTo>
                  <a:pt x="262" y="0"/>
                </a:moveTo>
                <a:cubicBezTo>
                  <a:pt x="261" y="0"/>
                  <a:pt x="261" y="0"/>
                  <a:pt x="260" y="0"/>
                </a:cubicBezTo>
                <a:cubicBezTo>
                  <a:pt x="261" y="0"/>
                  <a:pt x="261" y="0"/>
                  <a:pt x="262" y="0"/>
                </a:cubicBezTo>
                <a:moveTo>
                  <a:pt x="267" y="0"/>
                </a:moveTo>
                <a:cubicBezTo>
                  <a:pt x="266" y="0"/>
                  <a:pt x="264" y="0"/>
                  <a:pt x="263" y="0"/>
                </a:cubicBezTo>
                <a:cubicBezTo>
                  <a:pt x="264" y="0"/>
                  <a:pt x="266" y="0"/>
                  <a:pt x="267" y="0"/>
                </a:cubicBezTo>
                <a:moveTo>
                  <a:pt x="267" y="0"/>
                </a:moveTo>
                <a:cubicBezTo>
                  <a:pt x="267" y="0"/>
                  <a:pt x="267" y="0"/>
                  <a:pt x="267" y="0"/>
                </a:cubicBezTo>
                <a:cubicBezTo>
                  <a:pt x="267" y="0"/>
                  <a:pt x="267" y="0"/>
                  <a:pt x="267" y="0"/>
                </a:cubicBezTo>
              </a:path>
            </a:pathLst>
          </a:custGeom>
          <a:solidFill>
            <a:srgbClr val="B4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26" name="Freeform 470">
            <a:extLst>
              <a:ext uri="{FF2B5EF4-FFF2-40B4-BE49-F238E27FC236}">
                <a16:creationId xmlns:a16="http://schemas.microsoft.com/office/drawing/2014/main" id="{A4A0C5A4-B456-4C17-AF3D-317A6734738B}"/>
              </a:ext>
            </a:extLst>
          </p:cNvPr>
          <p:cNvSpPr>
            <a:spLocks/>
          </p:cNvSpPr>
          <p:nvPr/>
        </p:nvSpPr>
        <p:spPr bwMode="auto">
          <a:xfrm>
            <a:off x="2846150" y="2677634"/>
            <a:ext cx="110303" cy="331701"/>
          </a:xfrm>
          <a:custGeom>
            <a:avLst/>
            <a:gdLst>
              <a:gd name="T0" fmla="*/ 29 w 134"/>
              <a:gd name="T1" fmla="*/ 0 h 406"/>
              <a:gd name="T2" fmla="*/ 0 w 134"/>
              <a:gd name="T3" fmla="*/ 406 h 406"/>
              <a:gd name="T4" fmla="*/ 103 w 134"/>
              <a:gd name="T5" fmla="*/ 369 h 406"/>
              <a:gd name="T6" fmla="*/ 103 w 134"/>
              <a:gd name="T7" fmla="*/ 369 h 406"/>
              <a:gd name="T8" fmla="*/ 134 w 134"/>
              <a:gd name="T9" fmla="*/ 197 h 406"/>
              <a:gd name="T10" fmla="*/ 74 w 134"/>
              <a:gd name="T11" fmla="*/ 93 h 406"/>
              <a:gd name="T12" fmla="*/ 53 w 134"/>
              <a:gd name="T13" fmla="*/ 15 h 406"/>
              <a:gd name="T14" fmla="*/ 48 w 134"/>
              <a:gd name="T15" fmla="*/ 17 h 406"/>
              <a:gd name="T16" fmla="*/ 29 w 134"/>
              <a:gd name="T1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406">
                <a:moveTo>
                  <a:pt x="29" y="0"/>
                </a:moveTo>
                <a:cubicBezTo>
                  <a:pt x="32" y="67"/>
                  <a:pt x="38" y="272"/>
                  <a:pt x="0" y="406"/>
                </a:cubicBezTo>
                <a:cubicBezTo>
                  <a:pt x="52" y="387"/>
                  <a:pt x="103" y="369"/>
                  <a:pt x="103" y="369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126" y="332"/>
                  <a:pt x="132" y="255"/>
                  <a:pt x="134" y="197"/>
                </a:cubicBezTo>
                <a:cubicBezTo>
                  <a:pt x="111" y="171"/>
                  <a:pt x="90" y="137"/>
                  <a:pt x="74" y="93"/>
                </a:cubicBezTo>
                <a:cubicBezTo>
                  <a:pt x="66" y="70"/>
                  <a:pt x="59" y="43"/>
                  <a:pt x="53" y="15"/>
                </a:cubicBezTo>
                <a:cubicBezTo>
                  <a:pt x="52" y="16"/>
                  <a:pt x="50" y="17"/>
                  <a:pt x="48" y="17"/>
                </a:cubicBezTo>
                <a:cubicBezTo>
                  <a:pt x="42" y="17"/>
                  <a:pt x="35" y="10"/>
                  <a:pt x="29" y="0"/>
                </a:cubicBezTo>
              </a:path>
            </a:pathLst>
          </a:custGeom>
          <a:solidFill>
            <a:srgbClr val="665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27" name="Freeform 471">
            <a:extLst>
              <a:ext uri="{FF2B5EF4-FFF2-40B4-BE49-F238E27FC236}">
                <a16:creationId xmlns:a16="http://schemas.microsoft.com/office/drawing/2014/main" id="{9BE7FB11-A751-41BD-89D9-489896E8EEA3}"/>
              </a:ext>
            </a:extLst>
          </p:cNvPr>
          <p:cNvSpPr>
            <a:spLocks/>
          </p:cNvSpPr>
          <p:nvPr/>
        </p:nvSpPr>
        <p:spPr bwMode="auto">
          <a:xfrm>
            <a:off x="2931059" y="2838722"/>
            <a:ext cx="134109" cy="177754"/>
          </a:xfrm>
          <a:custGeom>
            <a:avLst/>
            <a:gdLst>
              <a:gd name="T0" fmla="*/ 31 w 164"/>
              <a:gd name="T1" fmla="*/ 0 h 217"/>
              <a:gd name="T2" fmla="*/ 0 w 164"/>
              <a:gd name="T3" fmla="*/ 172 h 217"/>
              <a:gd name="T4" fmla="*/ 164 w 164"/>
              <a:gd name="T5" fmla="*/ 217 h 217"/>
              <a:gd name="T6" fmla="*/ 164 w 164"/>
              <a:gd name="T7" fmla="*/ 83 h 217"/>
              <a:gd name="T8" fmla="*/ 163 w 164"/>
              <a:gd name="T9" fmla="*/ 83 h 217"/>
              <a:gd name="T10" fmla="*/ 158 w 164"/>
              <a:gd name="T11" fmla="*/ 83 h 217"/>
              <a:gd name="T12" fmla="*/ 31 w 164"/>
              <a:gd name="T13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217">
                <a:moveTo>
                  <a:pt x="31" y="0"/>
                </a:moveTo>
                <a:cubicBezTo>
                  <a:pt x="29" y="58"/>
                  <a:pt x="23" y="135"/>
                  <a:pt x="0" y="172"/>
                </a:cubicBezTo>
                <a:cubicBezTo>
                  <a:pt x="0" y="172"/>
                  <a:pt x="68" y="216"/>
                  <a:pt x="164" y="217"/>
                </a:cubicBezTo>
                <a:cubicBezTo>
                  <a:pt x="164" y="83"/>
                  <a:pt x="164" y="83"/>
                  <a:pt x="164" y="83"/>
                </a:cubicBezTo>
                <a:cubicBezTo>
                  <a:pt x="164" y="83"/>
                  <a:pt x="164" y="83"/>
                  <a:pt x="163" y="83"/>
                </a:cubicBezTo>
                <a:cubicBezTo>
                  <a:pt x="158" y="83"/>
                  <a:pt x="158" y="83"/>
                  <a:pt x="158" y="83"/>
                </a:cubicBezTo>
                <a:cubicBezTo>
                  <a:pt x="141" y="80"/>
                  <a:pt x="83" y="61"/>
                  <a:pt x="31" y="0"/>
                </a:cubicBezTo>
              </a:path>
            </a:pathLst>
          </a:custGeom>
          <a:solidFill>
            <a:srgbClr val="89645D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28" name="Freeform 472">
            <a:extLst>
              <a:ext uri="{FF2B5EF4-FFF2-40B4-BE49-F238E27FC236}">
                <a16:creationId xmlns:a16="http://schemas.microsoft.com/office/drawing/2014/main" id="{4EEE5A1B-FC43-4A38-BF0D-D058E7DAA127}"/>
              </a:ext>
            </a:extLst>
          </p:cNvPr>
          <p:cNvSpPr>
            <a:spLocks noEditPoints="1"/>
          </p:cNvSpPr>
          <p:nvPr/>
        </p:nvSpPr>
        <p:spPr bwMode="auto">
          <a:xfrm>
            <a:off x="2849324" y="2510989"/>
            <a:ext cx="215844" cy="395185"/>
          </a:xfrm>
          <a:custGeom>
            <a:avLst/>
            <a:gdLst>
              <a:gd name="T0" fmla="*/ 10 w 263"/>
              <a:gd name="T1" fmla="*/ 111 h 483"/>
              <a:gd name="T2" fmla="*/ 10 w 263"/>
              <a:gd name="T3" fmla="*/ 111 h 483"/>
              <a:gd name="T4" fmla="*/ 10 w 263"/>
              <a:gd name="T5" fmla="*/ 111 h 483"/>
              <a:gd name="T6" fmla="*/ 10 w 263"/>
              <a:gd name="T7" fmla="*/ 111 h 483"/>
              <a:gd name="T8" fmla="*/ 88 w 263"/>
              <a:gd name="T9" fmla="*/ 0 h 483"/>
              <a:gd name="T10" fmla="*/ 44 w 263"/>
              <a:gd name="T11" fmla="*/ 136 h 483"/>
              <a:gd name="T12" fmla="*/ 17 w 263"/>
              <a:gd name="T13" fmla="*/ 108 h 483"/>
              <a:gd name="T14" fmla="*/ 10 w 263"/>
              <a:gd name="T15" fmla="*/ 111 h 483"/>
              <a:gd name="T16" fmla="*/ 10 w 263"/>
              <a:gd name="T17" fmla="*/ 111 h 483"/>
              <a:gd name="T18" fmla="*/ 7 w 263"/>
              <a:gd name="T19" fmla="*/ 117 h 483"/>
              <a:gd name="T20" fmla="*/ 7 w 263"/>
              <a:gd name="T21" fmla="*/ 117 h 483"/>
              <a:gd name="T22" fmla="*/ 7 w 263"/>
              <a:gd name="T23" fmla="*/ 117 h 483"/>
              <a:gd name="T24" fmla="*/ 7 w 263"/>
              <a:gd name="T25" fmla="*/ 117 h 483"/>
              <a:gd name="T26" fmla="*/ 7 w 263"/>
              <a:gd name="T27" fmla="*/ 117 h 483"/>
              <a:gd name="T28" fmla="*/ 7 w 263"/>
              <a:gd name="T29" fmla="*/ 117 h 483"/>
              <a:gd name="T30" fmla="*/ 7 w 263"/>
              <a:gd name="T31" fmla="*/ 117 h 483"/>
              <a:gd name="T32" fmla="*/ 7 w 263"/>
              <a:gd name="T33" fmla="*/ 118 h 483"/>
              <a:gd name="T34" fmla="*/ 7 w 263"/>
              <a:gd name="T35" fmla="*/ 118 h 483"/>
              <a:gd name="T36" fmla="*/ 7 w 263"/>
              <a:gd name="T37" fmla="*/ 118 h 483"/>
              <a:gd name="T38" fmla="*/ 7 w 263"/>
              <a:gd name="T39" fmla="*/ 118 h 483"/>
              <a:gd name="T40" fmla="*/ 7 w 263"/>
              <a:gd name="T41" fmla="*/ 118 h 483"/>
              <a:gd name="T42" fmla="*/ 7 w 263"/>
              <a:gd name="T43" fmla="*/ 118 h 483"/>
              <a:gd name="T44" fmla="*/ 6 w 263"/>
              <a:gd name="T45" fmla="*/ 119 h 483"/>
              <a:gd name="T46" fmla="*/ 6 w 263"/>
              <a:gd name="T47" fmla="*/ 119 h 483"/>
              <a:gd name="T48" fmla="*/ 6 w 263"/>
              <a:gd name="T49" fmla="*/ 119 h 483"/>
              <a:gd name="T50" fmla="*/ 6 w 263"/>
              <a:gd name="T51" fmla="*/ 119 h 483"/>
              <a:gd name="T52" fmla="*/ 6 w 263"/>
              <a:gd name="T53" fmla="*/ 119 h 483"/>
              <a:gd name="T54" fmla="*/ 6 w 263"/>
              <a:gd name="T55" fmla="*/ 119 h 483"/>
              <a:gd name="T56" fmla="*/ 6 w 263"/>
              <a:gd name="T57" fmla="*/ 119 h 483"/>
              <a:gd name="T58" fmla="*/ 6 w 263"/>
              <a:gd name="T59" fmla="*/ 119 h 483"/>
              <a:gd name="T60" fmla="*/ 6 w 263"/>
              <a:gd name="T61" fmla="*/ 120 h 483"/>
              <a:gd name="T62" fmla="*/ 6 w 263"/>
              <a:gd name="T63" fmla="*/ 120 h 483"/>
              <a:gd name="T64" fmla="*/ 6 w 263"/>
              <a:gd name="T65" fmla="*/ 120 h 483"/>
              <a:gd name="T66" fmla="*/ 6 w 263"/>
              <a:gd name="T67" fmla="*/ 120 h 483"/>
              <a:gd name="T68" fmla="*/ 6 w 263"/>
              <a:gd name="T69" fmla="*/ 120 h 483"/>
              <a:gd name="T70" fmla="*/ 6 w 263"/>
              <a:gd name="T71" fmla="*/ 120 h 483"/>
              <a:gd name="T72" fmla="*/ 25 w 263"/>
              <a:gd name="T73" fmla="*/ 203 h 483"/>
              <a:gd name="T74" fmla="*/ 25 w 263"/>
              <a:gd name="T75" fmla="*/ 203 h 483"/>
              <a:gd name="T76" fmla="*/ 25 w 263"/>
              <a:gd name="T77" fmla="*/ 203 h 483"/>
              <a:gd name="T78" fmla="*/ 44 w 263"/>
              <a:gd name="T79" fmla="*/ 220 h 483"/>
              <a:gd name="T80" fmla="*/ 49 w 263"/>
              <a:gd name="T81" fmla="*/ 218 h 483"/>
              <a:gd name="T82" fmla="*/ 70 w 263"/>
              <a:gd name="T83" fmla="*/ 296 h 483"/>
              <a:gd name="T84" fmla="*/ 130 w 263"/>
              <a:gd name="T85" fmla="*/ 400 h 483"/>
              <a:gd name="T86" fmla="*/ 257 w 263"/>
              <a:gd name="T87" fmla="*/ 483 h 483"/>
              <a:gd name="T88" fmla="*/ 262 w 263"/>
              <a:gd name="T89" fmla="*/ 483 h 483"/>
              <a:gd name="T90" fmla="*/ 263 w 263"/>
              <a:gd name="T91" fmla="*/ 483 h 483"/>
              <a:gd name="T92" fmla="*/ 263 w 263"/>
              <a:gd name="T93" fmla="*/ 59 h 483"/>
              <a:gd name="T94" fmla="*/ 226 w 263"/>
              <a:gd name="T95" fmla="*/ 61 h 483"/>
              <a:gd name="T96" fmla="*/ 217 w 263"/>
              <a:gd name="T97" fmla="*/ 7 h 483"/>
              <a:gd name="T98" fmla="*/ 207 w 263"/>
              <a:gd name="T99" fmla="*/ 62 h 483"/>
              <a:gd name="T100" fmla="*/ 64 w 263"/>
              <a:gd name="T101" fmla="*/ 67 h 483"/>
              <a:gd name="T102" fmla="*/ 88 w 263"/>
              <a:gd name="T10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3" h="483">
                <a:moveTo>
                  <a:pt x="10" y="111"/>
                </a:moveTo>
                <a:cubicBezTo>
                  <a:pt x="10" y="111"/>
                  <a:pt x="10" y="111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moveTo>
                  <a:pt x="88" y="0"/>
                </a:moveTo>
                <a:cubicBezTo>
                  <a:pt x="47" y="50"/>
                  <a:pt x="44" y="136"/>
                  <a:pt x="44" y="136"/>
                </a:cubicBezTo>
                <a:cubicBezTo>
                  <a:pt x="44" y="136"/>
                  <a:pt x="29" y="108"/>
                  <a:pt x="17" y="108"/>
                </a:cubicBezTo>
                <a:cubicBezTo>
                  <a:pt x="14" y="108"/>
                  <a:pt x="12" y="109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3"/>
                  <a:pt x="8" y="115"/>
                  <a:pt x="7" y="117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8"/>
                  <a:pt x="7" y="118"/>
                  <a:pt x="7" y="118"/>
                </a:cubicBezTo>
                <a:cubicBezTo>
                  <a:pt x="7" y="118"/>
                  <a:pt x="7" y="118"/>
                  <a:pt x="7" y="118"/>
                </a:cubicBezTo>
                <a:cubicBezTo>
                  <a:pt x="7" y="118"/>
                  <a:pt x="7" y="118"/>
                  <a:pt x="7" y="118"/>
                </a:cubicBezTo>
                <a:cubicBezTo>
                  <a:pt x="7" y="118"/>
                  <a:pt x="7" y="118"/>
                  <a:pt x="7" y="118"/>
                </a:cubicBezTo>
                <a:cubicBezTo>
                  <a:pt x="7" y="118"/>
                  <a:pt x="7" y="118"/>
                  <a:pt x="7" y="118"/>
                </a:cubicBezTo>
                <a:cubicBezTo>
                  <a:pt x="7" y="118"/>
                  <a:pt x="7" y="118"/>
                  <a:pt x="7" y="118"/>
                </a:cubicBezTo>
                <a:cubicBezTo>
                  <a:pt x="7" y="118"/>
                  <a:pt x="7" y="118"/>
                  <a:pt x="6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0"/>
                  <a:pt x="6" y="120"/>
                  <a:pt x="6" y="120"/>
                </a:cubicBezTo>
                <a:cubicBezTo>
                  <a:pt x="0" y="140"/>
                  <a:pt x="12" y="180"/>
                  <a:pt x="25" y="203"/>
                </a:cubicBezTo>
                <a:cubicBezTo>
                  <a:pt x="25" y="203"/>
                  <a:pt x="25" y="203"/>
                  <a:pt x="25" y="203"/>
                </a:cubicBezTo>
                <a:cubicBezTo>
                  <a:pt x="25" y="203"/>
                  <a:pt x="25" y="203"/>
                  <a:pt x="25" y="203"/>
                </a:cubicBezTo>
                <a:cubicBezTo>
                  <a:pt x="31" y="213"/>
                  <a:pt x="38" y="220"/>
                  <a:pt x="44" y="220"/>
                </a:cubicBezTo>
                <a:cubicBezTo>
                  <a:pt x="46" y="220"/>
                  <a:pt x="48" y="219"/>
                  <a:pt x="49" y="218"/>
                </a:cubicBezTo>
                <a:cubicBezTo>
                  <a:pt x="55" y="246"/>
                  <a:pt x="62" y="273"/>
                  <a:pt x="70" y="296"/>
                </a:cubicBezTo>
                <a:cubicBezTo>
                  <a:pt x="86" y="340"/>
                  <a:pt x="107" y="374"/>
                  <a:pt x="130" y="400"/>
                </a:cubicBezTo>
                <a:cubicBezTo>
                  <a:pt x="182" y="461"/>
                  <a:pt x="240" y="480"/>
                  <a:pt x="257" y="483"/>
                </a:cubicBezTo>
                <a:cubicBezTo>
                  <a:pt x="262" y="483"/>
                  <a:pt x="262" y="483"/>
                  <a:pt x="262" y="483"/>
                </a:cubicBezTo>
                <a:cubicBezTo>
                  <a:pt x="263" y="483"/>
                  <a:pt x="263" y="483"/>
                  <a:pt x="263" y="483"/>
                </a:cubicBezTo>
                <a:cubicBezTo>
                  <a:pt x="263" y="59"/>
                  <a:pt x="263" y="59"/>
                  <a:pt x="263" y="59"/>
                </a:cubicBezTo>
                <a:cubicBezTo>
                  <a:pt x="240" y="60"/>
                  <a:pt x="226" y="61"/>
                  <a:pt x="226" y="61"/>
                </a:cubicBezTo>
                <a:cubicBezTo>
                  <a:pt x="217" y="7"/>
                  <a:pt x="217" y="7"/>
                  <a:pt x="217" y="7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133" y="63"/>
                  <a:pt x="64" y="67"/>
                  <a:pt x="64" y="67"/>
                </a:cubicBezTo>
                <a:cubicBezTo>
                  <a:pt x="64" y="46"/>
                  <a:pt x="88" y="0"/>
                  <a:pt x="88" y="0"/>
                </a:cubicBezTo>
              </a:path>
            </a:pathLst>
          </a:custGeom>
          <a:solidFill>
            <a:srgbClr val="89645D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29" name="Freeform 473">
            <a:extLst>
              <a:ext uri="{FF2B5EF4-FFF2-40B4-BE49-F238E27FC236}">
                <a16:creationId xmlns:a16="http://schemas.microsoft.com/office/drawing/2014/main" id="{3EFFD353-DB5D-46A7-ADC3-22AE24B1CFA1}"/>
              </a:ext>
            </a:extLst>
          </p:cNvPr>
          <p:cNvSpPr>
            <a:spLocks/>
          </p:cNvSpPr>
          <p:nvPr/>
        </p:nvSpPr>
        <p:spPr bwMode="auto">
          <a:xfrm>
            <a:off x="2835834" y="2341171"/>
            <a:ext cx="229335" cy="281708"/>
          </a:xfrm>
          <a:custGeom>
            <a:avLst/>
            <a:gdLst>
              <a:gd name="T0" fmla="*/ 276 w 280"/>
              <a:gd name="T1" fmla="*/ 0 h 344"/>
              <a:gd name="T2" fmla="*/ 276 w 280"/>
              <a:gd name="T3" fmla="*/ 0 h 344"/>
              <a:gd name="T4" fmla="*/ 267 w 280"/>
              <a:gd name="T5" fmla="*/ 0 h 344"/>
              <a:gd name="T6" fmla="*/ 267 w 280"/>
              <a:gd name="T7" fmla="*/ 0 h 344"/>
              <a:gd name="T8" fmla="*/ 267 w 280"/>
              <a:gd name="T9" fmla="*/ 0 h 344"/>
              <a:gd name="T10" fmla="*/ 263 w 280"/>
              <a:gd name="T11" fmla="*/ 0 h 344"/>
              <a:gd name="T12" fmla="*/ 262 w 280"/>
              <a:gd name="T13" fmla="*/ 0 h 344"/>
              <a:gd name="T14" fmla="*/ 260 w 280"/>
              <a:gd name="T15" fmla="*/ 0 h 344"/>
              <a:gd name="T16" fmla="*/ 256 w 280"/>
              <a:gd name="T17" fmla="*/ 0 h 344"/>
              <a:gd name="T18" fmla="*/ 256 w 280"/>
              <a:gd name="T19" fmla="*/ 0 h 344"/>
              <a:gd name="T20" fmla="*/ 255 w 280"/>
              <a:gd name="T21" fmla="*/ 1 h 344"/>
              <a:gd name="T22" fmla="*/ 254 w 280"/>
              <a:gd name="T23" fmla="*/ 1 h 344"/>
              <a:gd name="T24" fmla="*/ 253 w 280"/>
              <a:gd name="T25" fmla="*/ 1 h 344"/>
              <a:gd name="T26" fmla="*/ 242 w 280"/>
              <a:gd name="T27" fmla="*/ 2 h 344"/>
              <a:gd name="T28" fmla="*/ 242 w 280"/>
              <a:gd name="T29" fmla="*/ 2 h 344"/>
              <a:gd name="T30" fmla="*/ 239 w 280"/>
              <a:gd name="T31" fmla="*/ 2 h 344"/>
              <a:gd name="T32" fmla="*/ 239 w 280"/>
              <a:gd name="T33" fmla="*/ 2 h 344"/>
              <a:gd name="T34" fmla="*/ 238 w 280"/>
              <a:gd name="T35" fmla="*/ 2 h 344"/>
              <a:gd name="T36" fmla="*/ 237 w 280"/>
              <a:gd name="T37" fmla="*/ 2 h 344"/>
              <a:gd name="T38" fmla="*/ 237 w 280"/>
              <a:gd name="T39" fmla="*/ 2 h 344"/>
              <a:gd name="T40" fmla="*/ 237 w 280"/>
              <a:gd name="T41" fmla="*/ 2 h 344"/>
              <a:gd name="T42" fmla="*/ 236 w 280"/>
              <a:gd name="T43" fmla="*/ 2 h 344"/>
              <a:gd name="T44" fmla="*/ 235 w 280"/>
              <a:gd name="T45" fmla="*/ 2 h 344"/>
              <a:gd name="T46" fmla="*/ 235 w 280"/>
              <a:gd name="T47" fmla="*/ 2 h 344"/>
              <a:gd name="T48" fmla="*/ 234 w 280"/>
              <a:gd name="T49" fmla="*/ 2 h 344"/>
              <a:gd name="T50" fmla="*/ 234 w 280"/>
              <a:gd name="T51" fmla="*/ 2 h 344"/>
              <a:gd name="T52" fmla="*/ 233 w 280"/>
              <a:gd name="T53" fmla="*/ 3 h 344"/>
              <a:gd name="T54" fmla="*/ 230 w 280"/>
              <a:gd name="T55" fmla="*/ 3 h 344"/>
              <a:gd name="T56" fmla="*/ 230 w 280"/>
              <a:gd name="T57" fmla="*/ 3 h 344"/>
              <a:gd name="T58" fmla="*/ 230 w 280"/>
              <a:gd name="T59" fmla="*/ 3 h 344"/>
              <a:gd name="T60" fmla="*/ 228 w 280"/>
              <a:gd name="T61" fmla="*/ 3 h 344"/>
              <a:gd name="T62" fmla="*/ 226 w 280"/>
              <a:gd name="T63" fmla="*/ 4 h 344"/>
              <a:gd name="T64" fmla="*/ 226 w 280"/>
              <a:gd name="T65" fmla="*/ 4 h 344"/>
              <a:gd name="T66" fmla="*/ 225 w 280"/>
              <a:gd name="T67" fmla="*/ 4 h 344"/>
              <a:gd name="T68" fmla="*/ 225 w 280"/>
              <a:gd name="T69" fmla="*/ 4 h 344"/>
              <a:gd name="T70" fmla="*/ 224 w 280"/>
              <a:gd name="T71" fmla="*/ 4 h 344"/>
              <a:gd name="T72" fmla="*/ 224 w 280"/>
              <a:gd name="T73" fmla="*/ 4 h 344"/>
              <a:gd name="T74" fmla="*/ 27 w 280"/>
              <a:gd name="T75" fmla="*/ 319 h 344"/>
              <a:gd name="T76" fmla="*/ 27 w 280"/>
              <a:gd name="T77" fmla="*/ 319 h 344"/>
              <a:gd name="T78" fmla="*/ 27 w 280"/>
              <a:gd name="T79" fmla="*/ 319 h 344"/>
              <a:gd name="T80" fmla="*/ 27 w 280"/>
              <a:gd name="T81" fmla="*/ 319 h 344"/>
              <a:gd name="T82" fmla="*/ 27 w 280"/>
              <a:gd name="T83" fmla="*/ 319 h 344"/>
              <a:gd name="T84" fmla="*/ 34 w 280"/>
              <a:gd name="T85" fmla="*/ 316 h 344"/>
              <a:gd name="T86" fmla="*/ 61 w 280"/>
              <a:gd name="T87" fmla="*/ 344 h 344"/>
              <a:gd name="T88" fmla="*/ 105 w 280"/>
              <a:gd name="T89" fmla="*/ 208 h 344"/>
              <a:gd name="T90" fmla="*/ 81 w 280"/>
              <a:gd name="T91" fmla="*/ 275 h 344"/>
              <a:gd name="T92" fmla="*/ 224 w 280"/>
              <a:gd name="T93" fmla="*/ 270 h 344"/>
              <a:gd name="T94" fmla="*/ 234 w 280"/>
              <a:gd name="T95" fmla="*/ 215 h 344"/>
              <a:gd name="T96" fmla="*/ 243 w 280"/>
              <a:gd name="T97" fmla="*/ 269 h 344"/>
              <a:gd name="T98" fmla="*/ 280 w 280"/>
              <a:gd name="T99" fmla="*/ 267 h 344"/>
              <a:gd name="T100" fmla="*/ 280 w 280"/>
              <a:gd name="T101" fmla="*/ 0 h 344"/>
              <a:gd name="T102" fmla="*/ 276 w 280"/>
              <a:gd name="T103" fmla="*/ 0 h 344"/>
              <a:gd name="T104" fmla="*/ 276 w 280"/>
              <a:gd name="T105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344">
                <a:moveTo>
                  <a:pt x="276" y="0"/>
                </a:moveTo>
                <a:cubicBezTo>
                  <a:pt x="276" y="0"/>
                  <a:pt x="276" y="0"/>
                  <a:pt x="276" y="0"/>
                </a:cubicBezTo>
                <a:cubicBezTo>
                  <a:pt x="273" y="0"/>
                  <a:pt x="270" y="0"/>
                  <a:pt x="267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266" y="0"/>
                  <a:pt x="264" y="0"/>
                  <a:pt x="263" y="0"/>
                </a:cubicBezTo>
                <a:cubicBezTo>
                  <a:pt x="263" y="0"/>
                  <a:pt x="262" y="0"/>
                  <a:pt x="262" y="0"/>
                </a:cubicBezTo>
                <a:cubicBezTo>
                  <a:pt x="261" y="0"/>
                  <a:pt x="261" y="0"/>
                  <a:pt x="260" y="0"/>
                </a:cubicBezTo>
                <a:cubicBezTo>
                  <a:pt x="259" y="0"/>
                  <a:pt x="257" y="0"/>
                  <a:pt x="256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55" y="0"/>
                  <a:pt x="255" y="1"/>
                  <a:pt x="255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3" y="1"/>
                  <a:pt x="253" y="1"/>
                </a:cubicBezTo>
                <a:cubicBezTo>
                  <a:pt x="250" y="1"/>
                  <a:pt x="246" y="1"/>
                  <a:pt x="242" y="2"/>
                </a:cubicBezTo>
                <a:cubicBezTo>
                  <a:pt x="242" y="2"/>
                  <a:pt x="242" y="2"/>
                  <a:pt x="242" y="2"/>
                </a:cubicBezTo>
                <a:cubicBezTo>
                  <a:pt x="241" y="2"/>
                  <a:pt x="240" y="2"/>
                  <a:pt x="239" y="2"/>
                </a:cubicBezTo>
                <a:cubicBezTo>
                  <a:pt x="239" y="2"/>
                  <a:pt x="239" y="2"/>
                  <a:pt x="239" y="2"/>
                </a:cubicBezTo>
                <a:cubicBezTo>
                  <a:pt x="239" y="2"/>
                  <a:pt x="238" y="2"/>
                  <a:pt x="238" y="2"/>
                </a:cubicBezTo>
                <a:cubicBezTo>
                  <a:pt x="237" y="2"/>
                  <a:pt x="237" y="2"/>
                  <a:pt x="237" y="2"/>
                </a:cubicBezTo>
                <a:cubicBezTo>
                  <a:pt x="237" y="2"/>
                  <a:pt x="237" y="2"/>
                  <a:pt x="237" y="2"/>
                </a:cubicBezTo>
                <a:cubicBezTo>
                  <a:pt x="237" y="2"/>
                  <a:pt x="237" y="2"/>
                  <a:pt x="237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5" y="2"/>
                  <a:pt x="235" y="2"/>
                  <a:pt x="235" y="2"/>
                </a:cubicBezTo>
                <a:cubicBezTo>
                  <a:pt x="235" y="2"/>
                  <a:pt x="235" y="2"/>
                  <a:pt x="235" y="2"/>
                </a:cubicBezTo>
                <a:cubicBezTo>
                  <a:pt x="235" y="2"/>
                  <a:pt x="234" y="2"/>
                  <a:pt x="234" y="2"/>
                </a:cubicBezTo>
                <a:cubicBezTo>
                  <a:pt x="234" y="2"/>
                  <a:pt x="234" y="2"/>
                  <a:pt x="234" y="2"/>
                </a:cubicBezTo>
                <a:cubicBezTo>
                  <a:pt x="234" y="3"/>
                  <a:pt x="233" y="3"/>
                  <a:pt x="233" y="3"/>
                </a:cubicBezTo>
                <a:cubicBezTo>
                  <a:pt x="232" y="3"/>
                  <a:pt x="231" y="3"/>
                  <a:pt x="230" y="3"/>
                </a:cubicBezTo>
                <a:cubicBezTo>
                  <a:pt x="230" y="3"/>
                  <a:pt x="230" y="3"/>
                  <a:pt x="230" y="3"/>
                </a:cubicBezTo>
                <a:cubicBezTo>
                  <a:pt x="230" y="3"/>
                  <a:pt x="230" y="3"/>
                  <a:pt x="230" y="3"/>
                </a:cubicBezTo>
                <a:cubicBezTo>
                  <a:pt x="229" y="3"/>
                  <a:pt x="229" y="3"/>
                  <a:pt x="228" y="3"/>
                </a:cubicBezTo>
                <a:cubicBezTo>
                  <a:pt x="228" y="3"/>
                  <a:pt x="227" y="3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5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cubicBezTo>
                  <a:pt x="225" y="4"/>
                  <a:pt x="225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0" y="40"/>
                  <a:pt x="27" y="313"/>
                  <a:pt x="27" y="319"/>
                </a:cubicBezTo>
                <a:cubicBezTo>
                  <a:pt x="27" y="319"/>
                  <a:pt x="27" y="319"/>
                  <a:pt x="27" y="319"/>
                </a:cubicBezTo>
                <a:cubicBezTo>
                  <a:pt x="27" y="319"/>
                  <a:pt x="27" y="319"/>
                  <a:pt x="27" y="319"/>
                </a:cubicBezTo>
                <a:cubicBezTo>
                  <a:pt x="27" y="319"/>
                  <a:pt x="27" y="319"/>
                  <a:pt x="27" y="319"/>
                </a:cubicBezTo>
                <a:cubicBezTo>
                  <a:pt x="27" y="319"/>
                  <a:pt x="27" y="319"/>
                  <a:pt x="27" y="319"/>
                </a:cubicBezTo>
                <a:cubicBezTo>
                  <a:pt x="29" y="317"/>
                  <a:pt x="31" y="316"/>
                  <a:pt x="34" y="316"/>
                </a:cubicBezTo>
                <a:cubicBezTo>
                  <a:pt x="46" y="316"/>
                  <a:pt x="61" y="344"/>
                  <a:pt x="61" y="344"/>
                </a:cubicBezTo>
                <a:cubicBezTo>
                  <a:pt x="61" y="344"/>
                  <a:pt x="64" y="258"/>
                  <a:pt x="105" y="208"/>
                </a:cubicBezTo>
                <a:cubicBezTo>
                  <a:pt x="105" y="208"/>
                  <a:pt x="81" y="254"/>
                  <a:pt x="81" y="275"/>
                </a:cubicBezTo>
                <a:cubicBezTo>
                  <a:pt x="81" y="275"/>
                  <a:pt x="150" y="271"/>
                  <a:pt x="224" y="270"/>
                </a:cubicBezTo>
                <a:cubicBezTo>
                  <a:pt x="234" y="215"/>
                  <a:pt x="234" y="215"/>
                  <a:pt x="234" y="215"/>
                </a:cubicBezTo>
                <a:cubicBezTo>
                  <a:pt x="243" y="269"/>
                  <a:pt x="243" y="269"/>
                  <a:pt x="243" y="269"/>
                </a:cubicBezTo>
                <a:cubicBezTo>
                  <a:pt x="243" y="269"/>
                  <a:pt x="257" y="268"/>
                  <a:pt x="280" y="267"/>
                </a:cubicBezTo>
                <a:cubicBezTo>
                  <a:pt x="280" y="0"/>
                  <a:pt x="280" y="0"/>
                  <a:pt x="280" y="0"/>
                </a:cubicBezTo>
                <a:cubicBezTo>
                  <a:pt x="279" y="0"/>
                  <a:pt x="278" y="0"/>
                  <a:pt x="276" y="0"/>
                </a:cubicBezTo>
                <a:cubicBezTo>
                  <a:pt x="276" y="0"/>
                  <a:pt x="276" y="0"/>
                  <a:pt x="276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0" name="Freeform 474">
            <a:extLst>
              <a:ext uri="{FF2B5EF4-FFF2-40B4-BE49-F238E27FC236}">
                <a16:creationId xmlns:a16="http://schemas.microsoft.com/office/drawing/2014/main" id="{2593EFC9-AD9A-4196-AA7F-EA71CC0AFCC9}"/>
              </a:ext>
            </a:extLst>
          </p:cNvPr>
          <p:cNvSpPr>
            <a:spLocks/>
          </p:cNvSpPr>
          <p:nvPr/>
        </p:nvSpPr>
        <p:spPr bwMode="auto">
          <a:xfrm>
            <a:off x="2724738" y="2979180"/>
            <a:ext cx="340431" cy="214257"/>
          </a:xfrm>
          <a:custGeom>
            <a:avLst/>
            <a:gdLst>
              <a:gd name="T0" fmla="*/ 252 w 416"/>
              <a:gd name="T1" fmla="*/ 0 h 262"/>
              <a:gd name="T2" fmla="*/ 149 w 416"/>
              <a:gd name="T3" fmla="*/ 37 h 262"/>
              <a:gd name="T4" fmla="*/ 149 w 416"/>
              <a:gd name="T5" fmla="*/ 37 h 262"/>
              <a:gd name="T6" fmla="*/ 149 w 416"/>
              <a:gd name="T7" fmla="*/ 37 h 262"/>
              <a:gd name="T8" fmla="*/ 49 w 416"/>
              <a:gd name="T9" fmla="*/ 79 h 262"/>
              <a:gd name="T10" fmla="*/ 49 w 416"/>
              <a:gd name="T11" fmla="*/ 79 h 262"/>
              <a:gd name="T12" fmla="*/ 0 w 416"/>
              <a:gd name="T13" fmla="*/ 117 h 262"/>
              <a:gd name="T14" fmla="*/ 416 w 416"/>
              <a:gd name="T15" fmla="*/ 262 h 262"/>
              <a:gd name="T16" fmla="*/ 416 w 416"/>
              <a:gd name="T17" fmla="*/ 262 h 262"/>
              <a:gd name="T18" fmla="*/ 416 w 416"/>
              <a:gd name="T19" fmla="*/ 45 h 262"/>
              <a:gd name="T20" fmla="*/ 252 w 416"/>
              <a:gd name="T21" fmla="*/ 0 h 262"/>
              <a:gd name="T22" fmla="*/ 252 w 416"/>
              <a:gd name="T2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6" h="262">
                <a:moveTo>
                  <a:pt x="252" y="0"/>
                </a:moveTo>
                <a:cubicBezTo>
                  <a:pt x="252" y="0"/>
                  <a:pt x="201" y="18"/>
                  <a:pt x="149" y="37"/>
                </a:cubicBezTo>
                <a:cubicBezTo>
                  <a:pt x="149" y="37"/>
                  <a:pt x="149" y="37"/>
                  <a:pt x="149" y="37"/>
                </a:cubicBezTo>
                <a:cubicBezTo>
                  <a:pt x="149" y="37"/>
                  <a:pt x="149" y="37"/>
                  <a:pt x="149" y="37"/>
                </a:cubicBezTo>
                <a:cubicBezTo>
                  <a:pt x="108" y="53"/>
                  <a:pt x="66" y="69"/>
                  <a:pt x="49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29" y="90"/>
                  <a:pt x="12" y="102"/>
                  <a:pt x="0" y="117"/>
                </a:cubicBezTo>
                <a:cubicBezTo>
                  <a:pt x="115" y="208"/>
                  <a:pt x="259" y="262"/>
                  <a:pt x="416" y="262"/>
                </a:cubicBezTo>
                <a:cubicBezTo>
                  <a:pt x="416" y="262"/>
                  <a:pt x="416" y="262"/>
                  <a:pt x="416" y="262"/>
                </a:cubicBezTo>
                <a:cubicBezTo>
                  <a:pt x="416" y="45"/>
                  <a:pt x="416" y="45"/>
                  <a:pt x="416" y="45"/>
                </a:cubicBezTo>
                <a:cubicBezTo>
                  <a:pt x="320" y="44"/>
                  <a:pt x="252" y="0"/>
                  <a:pt x="252" y="0"/>
                </a:cubicBezTo>
                <a:cubicBezTo>
                  <a:pt x="252" y="0"/>
                  <a:pt x="252" y="0"/>
                  <a:pt x="252" y="0"/>
                </a:cubicBezTo>
              </a:path>
            </a:pathLst>
          </a:custGeom>
          <a:solidFill>
            <a:srgbClr val="36A489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1" name="Oval 477">
            <a:extLst>
              <a:ext uri="{FF2B5EF4-FFF2-40B4-BE49-F238E27FC236}">
                <a16:creationId xmlns:a16="http://schemas.microsoft.com/office/drawing/2014/main" id="{D1A7A93B-317E-4720-9EE8-1CFA63BDC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210" y="1807910"/>
            <a:ext cx="1336327" cy="1337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2" name="Freeform 478">
            <a:extLst>
              <a:ext uri="{FF2B5EF4-FFF2-40B4-BE49-F238E27FC236}">
                <a16:creationId xmlns:a16="http://schemas.microsoft.com/office/drawing/2014/main" id="{2EE259FB-07DB-467C-B95B-C3705A62E1BC}"/>
              </a:ext>
            </a:extLst>
          </p:cNvPr>
          <p:cNvSpPr>
            <a:spLocks/>
          </p:cNvSpPr>
          <p:nvPr/>
        </p:nvSpPr>
        <p:spPr bwMode="auto">
          <a:xfrm>
            <a:off x="4970466" y="2475279"/>
            <a:ext cx="7936" cy="6349"/>
          </a:xfrm>
          <a:custGeom>
            <a:avLst/>
            <a:gdLst>
              <a:gd name="T0" fmla="*/ 0 w 10"/>
              <a:gd name="T1" fmla="*/ 0 h 8"/>
              <a:gd name="T2" fmla="*/ 10 w 10"/>
              <a:gd name="T3" fmla="*/ 7 h 8"/>
              <a:gd name="T4" fmla="*/ 10 w 10"/>
              <a:gd name="T5" fmla="*/ 8 h 8"/>
              <a:gd name="T6" fmla="*/ 0 w 10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8">
                <a:moveTo>
                  <a:pt x="0" y="0"/>
                </a:moveTo>
                <a:cubicBezTo>
                  <a:pt x="3" y="2"/>
                  <a:pt x="6" y="5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6"/>
                  <a:pt x="4" y="3"/>
                  <a:pt x="0" y="0"/>
                </a:cubicBezTo>
              </a:path>
            </a:pathLst>
          </a:custGeom>
          <a:solidFill>
            <a:srgbClr val="8BA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3" name="Freeform 479">
            <a:extLst>
              <a:ext uri="{FF2B5EF4-FFF2-40B4-BE49-F238E27FC236}">
                <a16:creationId xmlns:a16="http://schemas.microsoft.com/office/drawing/2014/main" id="{927E1823-4E6C-44EC-B8AE-A66FF2F97348}"/>
              </a:ext>
            </a:extLst>
          </p:cNvPr>
          <p:cNvSpPr>
            <a:spLocks/>
          </p:cNvSpPr>
          <p:nvPr/>
        </p:nvSpPr>
        <p:spPr bwMode="auto">
          <a:xfrm>
            <a:off x="4791125" y="2666524"/>
            <a:ext cx="747518" cy="457875"/>
          </a:xfrm>
          <a:custGeom>
            <a:avLst/>
            <a:gdLst>
              <a:gd name="T0" fmla="*/ 20 w 914"/>
              <a:gd name="T1" fmla="*/ 417 h 559"/>
              <a:gd name="T2" fmla="*/ 266 w 914"/>
              <a:gd name="T3" fmla="*/ 282 h 559"/>
              <a:gd name="T4" fmla="*/ 305 w 914"/>
              <a:gd name="T5" fmla="*/ 0 h 559"/>
              <a:gd name="T6" fmla="*/ 457 w 914"/>
              <a:gd name="T7" fmla="*/ 0 h 559"/>
              <a:gd name="T8" fmla="*/ 609 w 914"/>
              <a:gd name="T9" fmla="*/ 0 h 559"/>
              <a:gd name="T10" fmla="*/ 648 w 914"/>
              <a:gd name="T11" fmla="*/ 282 h 559"/>
              <a:gd name="T12" fmla="*/ 894 w 914"/>
              <a:gd name="T13" fmla="*/ 417 h 559"/>
              <a:gd name="T14" fmla="*/ 867 w 914"/>
              <a:gd name="T15" fmla="*/ 500 h 559"/>
              <a:gd name="T16" fmla="*/ 457 w 914"/>
              <a:gd name="T17" fmla="*/ 559 h 559"/>
              <a:gd name="T18" fmla="*/ 47 w 914"/>
              <a:gd name="T19" fmla="*/ 500 h 559"/>
              <a:gd name="T20" fmla="*/ 20 w 914"/>
              <a:gd name="T21" fmla="*/ 417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4" h="559">
                <a:moveTo>
                  <a:pt x="20" y="417"/>
                </a:moveTo>
                <a:cubicBezTo>
                  <a:pt x="170" y="395"/>
                  <a:pt x="266" y="282"/>
                  <a:pt x="266" y="282"/>
                </a:cubicBezTo>
                <a:cubicBezTo>
                  <a:pt x="314" y="218"/>
                  <a:pt x="305" y="0"/>
                  <a:pt x="305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609" y="0"/>
                  <a:pt x="609" y="0"/>
                  <a:pt x="609" y="0"/>
                </a:cubicBezTo>
                <a:cubicBezTo>
                  <a:pt x="609" y="0"/>
                  <a:pt x="600" y="218"/>
                  <a:pt x="648" y="282"/>
                </a:cubicBezTo>
                <a:cubicBezTo>
                  <a:pt x="648" y="282"/>
                  <a:pt x="744" y="395"/>
                  <a:pt x="894" y="417"/>
                </a:cubicBezTo>
                <a:cubicBezTo>
                  <a:pt x="894" y="417"/>
                  <a:pt x="914" y="422"/>
                  <a:pt x="867" y="500"/>
                </a:cubicBezTo>
                <a:cubicBezTo>
                  <a:pt x="843" y="539"/>
                  <a:pt x="651" y="559"/>
                  <a:pt x="457" y="559"/>
                </a:cubicBezTo>
                <a:cubicBezTo>
                  <a:pt x="263" y="559"/>
                  <a:pt x="71" y="539"/>
                  <a:pt x="47" y="500"/>
                </a:cubicBezTo>
                <a:cubicBezTo>
                  <a:pt x="0" y="422"/>
                  <a:pt x="20" y="417"/>
                  <a:pt x="20" y="417"/>
                </a:cubicBezTo>
              </a:path>
            </a:pathLst>
          </a:custGeom>
          <a:solidFill>
            <a:srgbClr val="D77F63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4" name="Oval 480">
            <a:extLst>
              <a:ext uri="{FF2B5EF4-FFF2-40B4-BE49-F238E27FC236}">
                <a16:creationId xmlns:a16="http://schemas.microsoft.com/office/drawing/2014/main" id="{524E7FDE-614D-4DDF-9665-9D6E10479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42" y="3051392"/>
            <a:ext cx="18252" cy="19839"/>
          </a:xfrm>
          <a:prstGeom prst="ellipse">
            <a:avLst/>
          </a:prstGeom>
          <a:solidFill>
            <a:srgbClr val="D1D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5" name="Freeform 481">
            <a:extLst>
              <a:ext uri="{FF2B5EF4-FFF2-40B4-BE49-F238E27FC236}">
                <a16:creationId xmlns:a16="http://schemas.microsoft.com/office/drawing/2014/main" id="{9F12D261-6720-47FE-916B-92DC9A021B10}"/>
              </a:ext>
            </a:extLst>
          </p:cNvPr>
          <p:cNvSpPr>
            <a:spLocks/>
          </p:cNvSpPr>
          <p:nvPr/>
        </p:nvSpPr>
        <p:spPr bwMode="auto">
          <a:xfrm>
            <a:off x="4906189" y="2195159"/>
            <a:ext cx="527707" cy="598332"/>
          </a:xfrm>
          <a:custGeom>
            <a:avLst/>
            <a:gdLst>
              <a:gd name="T0" fmla="*/ 31 w 645"/>
              <a:gd name="T1" fmla="*/ 336 h 731"/>
              <a:gd name="T2" fmla="*/ 68 w 645"/>
              <a:gd name="T3" fmla="*/ 350 h 731"/>
              <a:gd name="T4" fmla="*/ 68 w 645"/>
              <a:gd name="T5" fmla="*/ 343 h 731"/>
              <a:gd name="T6" fmla="*/ 318 w 645"/>
              <a:gd name="T7" fmla="*/ 0 h 731"/>
              <a:gd name="T8" fmla="*/ 318 w 645"/>
              <a:gd name="T9" fmla="*/ 0 h 731"/>
              <a:gd name="T10" fmla="*/ 321 w 645"/>
              <a:gd name="T11" fmla="*/ 0 h 731"/>
              <a:gd name="T12" fmla="*/ 324 w 645"/>
              <a:gd name="T13" fmla="*/ 0 h 731"/>
              <a:gd name="T14" fmla="*/ 324 w 645"/>
              <a:gd name="T15" fmla="*/ 0 h 731"/>
              <a:gd name="T16" fmla="*/ 572 w 645"/>
              <a:gd name="T17" fmla="*/ 343 h 731"/>
              <a:gd name="T18" fmla="*/ 572 w 645"/>
              <a:gd name="T19" fmla="*/ 350 h 731"/>
              <a:gd name="T20" fmla="*/ 609 w 645"/>
              <a:gd name="T21" fmla="*/ 336 h 731"/>
              <a:gd name="T22" fmla="*/ 554 w 645"/>
              <a:gd name="T23" fmla="*/ 497 h 731"/>
              <a:gd name="T24" fmla="*/ 537 w 645"/>
              <a:gd name="T25" fmla="*/ 588 h 731"/>
              <a:gd name="T26" fmla="*/ 416 w 645"/>
              <a:gd name="T27" fmla="*/ 716 h 731"/>
              <a:gd name="T28" fmla="*/ 321 w 645"/>
              <a:gd name="T29" fmla="*/ 729 h 731"/>
              <a:gd name="T30" fmla="*/ 225 w 645"/>
              <a:gd name="T31" fmla="*/ 716 h 731"/>
              <a:gd name="T32" fmla="*/ 105 w 645"/>
              <a:gd name="T33" fmla="*/ 588 h 731"/>
              <a:gd name="T34" fmla="*/ 88 w 645"/>
              <a:gd name="T35" fmla="*/ 498 h 731"/>
              <a:gd name="T36" fmla="*/ 88 w 645"/>
              <a:gd name="T37" fmla="*/ 498 h 731"/>
              <a:gd name="T38" fmla="*/ 31 w 645"/>
              <a:gd name="T39" fmla="*/ 336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5" h="731">
                <a:moveTo>
                  <a:pt x="31" y="336"/>
                </a:moveTo>
                <a:cubicBezTo>
                  <a:pt x="48" y="331"/>
                  <a:pt x="61" y="343"/>
                  <a:pt x="68" y="350"/>
                </a:cubicBezTo>
                <a:cubicBezTo>
                  <a:pt x="68" y="348"/>
                  <a:pt x="68" y="345"/>
                  <a:pt x="68" y="343"/>
                </a:cubicBezTo>
                <a:cubicBezTo>
                  <a:pt x="64" y="177"/>
                  <a:pt x="125" y="4"/>
                  <a:pt x="318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319" y="0"/>
                  <a:pt x="320" y="0"/>
                  <a:pt x="321" y="0"/>
                </a:cubicBezTo>
                <a:cubicBezTo>
                  <a:pt x="322" y="0"/>
                  <a:pt x="323" y="0"/>
                  <a:pt x="324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518" y="4"/>
                  <a:pt x="577" y="177"/>
                  <a:pt x="572" y="343"/>
                </a:cubicBezTo>
                <a:cubicBezTo>
                  <a:pt x="572" y="345"/>
                  <a:pt x="572" y="347"/>
                  <a:pt x="572" y="350"/>
                </a:cubicBezTo>
                <a:cubicBezTo>
                  <a:pt x="579" y="343"/>
                  <a:pt x="592" y="331"/>
                  <a:pt x="609" y="336"/>
                </a:cubicBezTo>
                <a:cubicBezTo>
                  <a:pt x="645" y="347"/>
                  <a:pt x="630" y="477"/>
                  <a:pt x="554" y="497"/>
                </a:cubicBezTo>
                <a:cubicBezTo>
                  <a:pt x="549" y="532"/>
                  <a:pt x="542" y="575"/>
                  <a:pt x="537" y="588"/>
                </a:cubicBezTo>
                <a:cubicBezTo>
                  <a:pt x="528" y="612"/>
                  <a:pt x="450" y="700"/>
                  <a:pt x="416" y="716"/>
                </a:cubicBezTo>
                <a:cubicBezTo>
                  <a:pt x="383" y="731"/>
                  <a:pt x="321" y="729"/>
                  <a:pt x="321" y="729"/>
                </a:cubicBezTo>
                <a:cubicBezTo>
                  <a:pt x="321" y="729"/>
                  <a:pt x="259" y="731"/>
                  <a:pt x="225" y="716"/>
                </a:cubicBezTo>
                <a:cubicBezTo>
                  <a:pt x="192" y="700"/>
                  <a:pt x="113" y="612"/>
                  <a:pt x="105" y="588"/>
                </a:cubicBezTo>
                <a:cubicBezTo>
                  <a:pt x="100" y="575"/>
                  <a:pt x="93" y="532"/>
                  <a:pt x="88" y="498"/>
                </a:cubicBezTo>
                <a:cubicBezTo>
                  <a:pt x="88" y="498"/>
                  <a:pt x="88" y="498"/>
                  <a:pt x="88" y="498"/>
                </a:cubicBezTo>
                <a:cubicBezTo>
                  <a:pt x="10" y="479"/>
                  <a:pt x="0" y="345"/>
                  <a:pt x="31" y="336"/>
                </a:cubicBezTo>
              </a:path>
            </a:pathLst>
          </a:custGeom>
          <a:solidFill>
            <a:srgbClr val="D77F63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6" name="Freeform 482">
            <a:extLst>
              <a:ext uri="{FF2B5EF4-FFF2-40B4-BE49-F238E27FC236}">
                <a16:creationId xmlns:a16="http://schemas.microsoft.com/office/drawing/2014/main" id="{ABB05A7E-21CD-4D83-8388-88E8ED494FC7}"/>
              </a:ext>
            </a:extLst>
          </p:cNvPr>
          <p:cNvSpPr>
            <a:spLocks/>
          </p:cNvSpPr>
          <p:nvPr/>
        </p:nvSpPr>
        <p:spPr bwMode="auto">
          <a:xfrm>
            <a:off x="4919678" y="2146753"/>
            <a:ext cx="495965" cy="339637"/>
          </a:xfrm>
          <a:custGeom>
            <a:avLst/>
            <a:gdLst>
              <a:gd name="T0" fmla="*/ 15 w 606"/>
              <a:gd name="T1" fmla="*/ 395 h 415"/>
              <a:gd name="T2" fmla="*/ 57 w 606"/>
              <a:gd name="T3" fmla="*/ 161 h 415"/>
              <a:gd name="T4" fmla="*/ 98 w 606"/>
              <a:gd name="T5" fmla="*/ 80 h 415"/>
              <a:gd name="T6" fmla="*/ 172 w 606"/>
              <a:gd name="T7" fmla="*/ 17 h 415"/>
              <a:gd name="T8" fmla="*/ 145 w 606"/>
              <a:gd name="T9" fmla="*/ 67 h 415"/>
              <a:gd name="T10" fmla="*/ 213 w 606"/>
              <a:gd name="T11" fmla="*/ 11 h 415"/>
              <a:gd name="T12" fmla="*/ 184 w 606"/>
              <a:gd name="T13" fmla="*/ 60 h 415"/>
              <a:gd name="T14" fmla="*/ 298 w 606"/>
              <a:gd name="T15" fmla="*/ 6 h 415"/>
              <a:gd name="T16" fmla="*/ 247 w 606"/>
              <a:gd name="T17" fmla="*/ 44 h 415"/>
              <a:gd name="T18" fmla="*/ 326 w 606"/>
              <a:gd name="T19" fmla="*/ 0 h 415"/>
              <a:gd name="T20" fmla="*/ 282 w 606"/>
              <a:gd name="T21" fmla="*/ 42 h 415"/>
              <a:gd name="T22" fmla="*/ 399 w 606"/>
              <a:gd name="T23" fmla="*/ 14 h 415"/>
              <a:gd name="T24" fmla="*/ 340 w 606"/>
              <a:gd name="T25" fmla="*/ 39 h 415"/>
              <a:gd name="T26" fmla="*/ 420 w 606"/>
              <a:gd name="T27" fmla="*/ 13 h 415"/>
              <a:gd name="T28" fmla="*/ 562 w 606"/>
              <a:gd name="T29" fmla="*/ 162 h 415"/>
              <a:gd name="T30" fmla="*/ 593 w 606"/>
              <a:gd name="T31" fmla="*/ 395 h 415"/>
              <a:gd name="T32" fmla="*/ 558 w 606"/>
              <a:gd name="T33" fmla="*/ 415 h 415"/>
              <a:gd name="T34" fmla="*/ 535 w 606"/>
              <a:gd name="T35" fmla="*/ 353 h 415"/>
              <a:gd name="T36" fmla="*/ 500 w 606"/>
              <a:gd name="T37" fmla="*/ 231 h 415"/>
              <a:gd name="T38" fmla="*/ 410 w 606"/>
              <a:gd name="T39" fmla="*/ 177 h 415"/>
              <a:gd name="T40" fmla="*/ 257 w 606"/>
              <a:gd name="T41" fmla="*/ 183 h 415"/>
              <a:gd name="T42" fmla="*/ 140 w 606"/>
              <a:gd name="T43" fmla="*/ 204 h 415"/>
              <a:gd name="T44" fmla="*/ 87 w 606"/>
              <a:gd name="T45" fmla="*/ 341 h 415"/>
              <a:gd name="T46" fmla="*/ 60 w 606"/>
              <a:gd name="T47" fmla="*/ 415 h 415"/>
              <a:gd name="T48" fmla="*/ 15 w 606"/>
              <a:gd name="T49" fmla="*/ 39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6" h="415">
                <a:moveTo>
                  <a:pt x="15" y="395"/>
                </a:moveTo>
                <a:cubicBezTo>
                  <a:pt x="15" y="395"/>
                  <a:pt x="0" y="148"/>
                  <a:pt x="57" y="161"/>
                </a:cubicBezTo>
                <a:cubicBezTo>
                  <a:pt x="57" y="161"/>
                  <a:pt x="53" y="107"/>
                  <a:pt x="98" y="80"/>
                </a:cubicBezTo>
                <a:cubicBezTo>
                  <a:pt x="144" y="54"/>
                  <a:pt x="172" y="17"/>
                  <a:pt x="172" y="17"/>
                </a:cubicBezTo>
                <a:cubicBezTo>
                  <a:pt x="172" y="17"/>
                  <a:pt x="177" y="47"/>
                  <a:pt x="145" y="67"/>
                </a:cubicBezTo>
                <a:cubicBezTo>
                  <a:pt x="145" y="67"/>
                  <a:pt x="184" y="49"/>
                  <a:pt x="213" y="11"/>
                </a:cubicBezTo>
                <a:cubicBezTo>
                  <a:pt x="213" y="11"/>
                  <a:pt x="205" y="44"/>
                  <a:pt x="184" y="60"/>
                </a:cubicBezTo>
                <a:cubicBezTo>
                  <a:pt x="184" y="60"/>
                  <a:pt x="233" y="15"/>
                  <a:pt x="298" y="6"/>
                </a:cubicBezTo>
                <a:cubicBezTo>
                  <a:pt x="298" y="6"/>
                  <a:pt x="267" y="13"/>
                  <a:pt x="247" y="44"/>
                </a:cubicBezTo>
                <a:cubicBezTo>
                  <a:pt x="247" y="44"/>
                  <a:pt x="313" y="22"/>
                  <a:pt x="326" y="0"/>
                </a:cubicBezTo>
                <a:cubicBezTo>
                  <a:pt x="326" y="0"/>
                  <a:pt x="313" y="34"/>
                  <a:pt x="282" y="42"/>
                </a:cubicBezTo>
                <a:cubicBezTo>
                  <a:pt x="282" y="42"/>
                  <a:pt x="345" y="18"/>
                  <a:pt x="399" y="14"/>
                </a:cubicBezTo>
                <a:cubicBezTo>
                  <a:pt x="399" y="14"/>
                  <a:pt x="362" y="25"/>
                  <a:pt x="340" y="39"/>
                </a:cubicBezTo>
                <a:cubicBezTo>
                  <a:pt x="340" y="39"/>
                  <a:pt x="400" y="20"/>
                  <a:pt x="420" y="13"/>
                </a:cubicBezTo>
                <a:cubicBezTo>
                  <a:pt x="420" y="13"/>
                  <a:pt x="518" y="57"/>
                  <a:pt x="562" y="162"/>
                </a:cubicBezTo>
                <a:cubicBezTo>
                  <a:pt x="606" y="268"/>
                  <a:pt x="593" y="395"/>
                  <a:pt x="593" y="395"/>
                </a:cubicBezTo>
                <a:cubicBezTo>
                  <a:pt x="593" y="395"/>
                  <a:pt x="574" y="401"/>
                  <a:pt x="558" y="415"/>
                </a:cubicBezTo>
                <a:cubicBezTo>
                  <a:pt x="558" y="415"/>
                  <a:pt x="536" y="370"/>
                  <a:pt x="535" y="353"/>
                </a:cubicBezTo>
                <a:cubicBezTo>
                  <a:pt x="534" y="327"/>
                  <a:pt x="516" y="255"/>
                  <a:pt x="500" y="231"/>
                </a:cubicBezTo>
                <a:cubicBezTo>
                  <a:pt x="484" y="207"/>
                  <a:pt x="447" y="168"/>
                  <a:pt x="410" y="177"/>
                </a:cubicBezTo>
                <a:cubicBezTo>
                  <a:pt x="374" y="186"/>
                  <a:pt x="311" y="190"/>
                  <a:pt x="257" y="183"/>
                </a:cubicBezTo>
                <a:cubicBezTo>
                  <a:pt x="203" y="176"/>
                  <a:pt x="153" y="182"/>
                  <a:pt x="140" y="204"/>
                </a:cubicBezTo>
                <a:cubicBezTo>
                  <a:pt x="140" y="204"/>
                  <a:pt x="98" y="321"/>
                  <a:pt x="87" y="341"/>
                </a:cubicBezTo>
                <a:cubicBezTo>
                  <a:pt x="75" y="362"/>
                  <a:pt x="69" y="384"/>
                  <a:pt x="60" y="415"/>
                </a:cubicBezTo>
                <a:cubicBezTo>
                  <a:pt x="60" y="415"/>
                  <a:pt x="32" y="386"/>
                  <a:pt x="15" y="395"/>
                </a:cubicBezTo>
              </a:path>
            </a:pathLst>
          </a:custGeom>
          <a:solidFill>
            <a:srgbClr val="31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7" name="Freeform 483">
            <a:extLst>
              <a:ext uri="{FF2B5EF4-FFF2-40B4-BE49-F238E27FC236}">
                <a16:creationId xmlns:a16="http://schemas.microsoft.com/office/drawing/2014/main" id="{4F1B19D0-F50C-47F4-81EE-7689556E8F2D}"/>
              </a:ext>
            </a:extLst>
          </p:cNvPr>
          <p:cNvSpPr>
            <a:spLocks/>
          </p:cNvSpPr>
          <p:nvPr/>
        </p:nvSpPr>
        <p:spPr bwMode="auto">
          <a:xfrm>
            <a:off x="4754622" y="2897444"/>
            <a:ext cx="834808" cy="253934"/>
          </a:xfrm>
          <a:custGeom>
            <a:avLst/>
            <a:gdLst>
              <a:gd name="T0" fmla="*/ 1016 w 1020"/>
              <a:gd name="T1" fmla="*/ 310 h 310"/>
              <a:gd name="T2" fmla="*/ 1020 w 1020"/>
              <a:gd name="T3" fmla="*/ 199 h 310"/>
              <a:gd name="T4" fmla="*/ 943 w 1020"/>
              <a:gd name="T5" fmla="*/ 93 h 310"/>
              <a:gd name="T6" fmla="*/ 703 w 1020"/>
              <a:gd name="T7" fmla="*/ 0 h 310"/>
              <a:gd name="T8" fmla="*/ 510 w 1020"/>
              <a:gd name="T9" fmla="*/ 113 h 310"/>
              <a:gd name="T10" fmla="*/ 307 w 1020"/>
              <a:gd name="T11" fmla="*/ 5 h 310"/>
              <a:gd name="T12" fmla="*/ 77 w 1020"/>
              <a:gd name="T13" fmla="*/ 93 h 310"/>
              <a:gd name="T14" fmla="*/ 0 w 1020"/>
              <a:gd name="T15" fmla="*/ 199 h 310"/>
              <a:gd name="T16" fmla="*/ 4 w 1020"/>
              <a:gd name="T17" fmla="*/ 310 h 310"/>
              <a:gd name="T18" fmla="*/ 1016 w 1020"/>
              <a:gd name="T19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0" h="310">
                <a:moveTo>
                  <a:pt x="1016" y="310"/>
                </a:moveTo>
                <a:cubicBezTo>
                  <a:pt x="1016" y="271"/>
                  <a:pt x="1020" y="234"/>
                  <a:pt x="1020" y="199"/>
                </a:cubicBezTo>
                <a:cubicBezTo>
                  <a:pt x="1020" y="148"/>
                  <a:pt x="989" y="118"/>
                  <a:pt x="943" y="93"/>
                </a:cubicBezTo>
                <a:cubicBezTo>
                  <a:pt x="897" y="67"/>
                  <a:pt x="703" y="0"/>
                  <a:pt x="703" y="0"/>
                </a:cubicBezTo>
                <a:cubicBezTo>
                  <a:pt x="703" y="103"/>
                  <a:pt x="510" y="113"/>
                  <a:pt x="510" y="113"/>
                </a:cubicBezTo>
                <a:cubicBezTo>
                  <a:pt x="510" y="113"/>
                  <a:pt x="307" y="103"/>
                  <a:pt x="307" y="5"/>
                </a:cubicBezTo>
                <a:cubicBezTo>
                  <a:pt x="307" y="5"/>
                  <a:pt x="123" y="67"/>
                  <a:pt x="77" y="93"/>
                </a:cubicBezTo>
                <a:cubicBezTo>
                  <a:pt x="31" y="118"/>
                  <a:pt x="0" y="148"/>
                  <a:pt x="0" y="199"/>
                </a:cubicBezTo>
                <a:cubicBezTo>
                  <a:pt x="0" y="234"/>
                  <a:pt x="4" y="278"/>
                  <a:pt x="4" y="310"/>
                </a:cubicBezTo>
                <a:cubicBezTo>
                  <a:pt x="1016" y="310"/>
                  <a:pt x="1016" y="310"/>
                  <a:pt x="1016" y="310"/>
                </a:cubicBezTo>
              </a:path>
            </a:pathLst>
          </a:custGeom>
          <a:solidFill>
            <a:srgbClr val="1E6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8" name="Freeform 484">
            <a:extLst>
              <a:ext uri="{FF2B5EF4-FFF2-40B4-BE49-F238E27FC236}">
                <a16:creationId xmlns:a16="http://schemas.microsoft.com/office/drawing/2014/main" id="{14541AAA-74C7-4699-B585-507B2B1450A0}"/>
              </a:ext>
            </a:extLst>
          </p:cNvPr>
          <p:cNvSpPr>
            <a:spLocks noEditPoints="1"/>
          </p:cNvSpPr>
          <p:nvPr/>
        </p:nvSpPr>
        <p:spPr bwMode="auto">
          <a:xfrm>
            <a:off x="4876034" y="2151514"/>
            <a:ext cx="301547" cy="796718"/>
          </a:xfrm>
          <a:custGeom>
            <a:avLst/>
            <a:gdLst>
              <a:gd name="T0" fmla="*/ 162 w 369"/>
              <a:gd name="T1" fmla="*/ 911 h 973"/>
              <a:gd name="T2" fmla="*/ 0 w 369"/>
              <a:gd name="T3" fmla="*/ 973 h 973"/>
              <a:gd name="T4" fmla="*/ 162 w 369"/>
              <a:gd name="T5" fmla="*/ 911 h 973"/>
              <a:gd name="T6" fmla="*/ 163 w 369"/>
              <a:gd name="T7" fmla="*/ 911 h 973"/>
              <a:gd name="T8" fmla="*/ 163 w 369"/>
              <a:gd name="T9" fmla="*/ 911 h 973"/>
              <a:gd name="T10" fmla="*/ 163 w 369"/>
              <a:gd name="T11" fmla="*/ 911 h 973"/>
              <a:gd name="T12" fmla="*/ 163 w 369"/>
              <a:gd name="T13" fmla="*/ 910 h 973"/>
              <a:gd name="T14" fmla="*/ 163 w 369"/>
              <a:gd name="T15" fmla="*/ 910 h 973"/>
              <a:gd name="T16" fmla="*/ 191 w 369"/>
              <a:gd name="T17" fmla="*/ 826 h 973"/>
              <a:gd name="T18" fmla="*/ 201 w 369"/>
              <a:gd name="T19" fmla="*/ 717 h 973"/>
              <a:gd name="T20" fmla="*/ 105 w 369"/>
              <a:gd name="T21" fmla="*/ 403 h 973"/>
              <a:gd name="T22" fmla="*/ 105 w 369"/>
              <a:gd name="T23" fmla="*/ 403 h 973"/>
              <a:gd name="T24" fmla="*/ 100 w 369"/>
              <a:gd name="T25" fmla="*/ 398 h 973"/>
              <a:gd name="T26" fmla="*/ 99 w 369"/>
              <a:gd name="T27" fmla="*/ 398 h 973"/>
              <a:gd name="T28" fmla="*/ 68 w 369"/>
              <a:gd name="T29" fmla="*/ 389 h 973"/>
              <a:gd name="T30" fmla="*/ 51 w 369"/>
              <a:gd name="T31" fmla="*/ 432 h 973"/>
              <a:gd name="T32" fmla="*/ 68 w 369"/>
              <a:gd name="T33" fmla="*/ 389 h 973"/>
              <a:gd name="T34" fmla="*/ 75 w 369"/>
              <a:gd name="T35" fmla="*/ 388 h 973"/>
              <a:gd name="T36" fmla="*/ 85 w 369"/>
              <a:gd name="T37" fmla="*/ 390 h 973"/>
              <a:gd name="T38" fmla="*/ 106 w 369"/>
              <a:gd name="T39" fmla="*/ 155 h 973"/>
              <a:gd name="T40" fmla="*/ 106 w 369"/>
              <a:gd name="T41" fmla="*/ 155 h 973"/>
              <a:gd name="T42" fmla="*/ 106 w 369"/>
              <a:gd name="T43" fmla="*/ 155 h 973"/>
              <a:gd name="T44" fmla="*/ 106 w 369"/>
              <a:gd name="T45" fmla="*/ 155 h 973"/>
              <a:gd name="T46" fmla="*/ 300 w 369"/>
              <a:gd name="T47" fmla="*/ 38 h 973"/>
              <a:gd name="T48" fmla="*/ 266 w 369"/>
              <a:gd name="T49" fmla="*/ 5 h 973"/>
              <a:gd name="T50" fmla="*/ 266 w 369"/>
              <a:gd name="T51" fmla="*/ 5 h 973"/>
              <a:gd name="T52" fmla="*/ 266 w 369"/>
              <a:gd name="T53" fmla="*/ 5 h 973"/>
              <a:gd name="T54" fmla="*/ 266 w 369"/>
              <a:gd name="T55" fmla="*/ 5 h 973"/>
              <a:gd name="T56" fmla="*/ 266 w 369"/>
              <a:gd name="T57" fmla="*/ 5 h 973"/>
              <a:gd name="T58" fmla="*/ 300 w 369"/>
              <a:gd name="T59" fmla="*/ 38 h 973"/>
              <a:gd name="T60" fmla="*/ 369 w 369"/>
              <a:gd name="T61" fmla="*/ 4 h 973"/>
              <a:gd name="T62" fmla="*/ 256 w 369"/>
              <a:gd name="T63" fmla="*/ 39 h 973"/>
              <a:gd name="T64" fmla="*/ 348 w 369"/>
              <a:gd name="T65" fmla="*/ 0 h 973"/>
              <a:gd name="T66" fmla="*/ 348 w 369"/>
              <a:gd name="T67" fmla="*/ 0 h 973"/>
              <a:gd name="T68" fmla="*/ 348 w 369"/>
              <a:gd name="T69" fmla="*/ 0 h 973"/>
              <a:gd name="T70" fmla="*/ 349 w 369"/>
              <a:gd name="T71" fmla="*/ 0 h 973"/>
              <a:gd name="T72" fmla="*/ 349 w 369"/>
              <a:gd name="T73" fmla="*/ 0 h 973"/>
              <a:gd name="T74" fmla="*/ 349 w 369"/>
              <a:gd name="T75" fmla="*/ 0 h 973"/>
              <a:gd name="T76" fmla="*/ 350 w 369"/>
              <a:gd name="T77" fmla="*/ 0 h 973"/>
              <a:gd name="T78" fmla="*/ 350 w 369"/>
              <a:gd name="T79" fmla="*/ 0 h 973"/>
              <a:gd name="T80" fmla="*/ 350 w 369"/>
              <a:gd name="T81" fmla="*/ 0 h 973"/>
              <a:gd name="T82" fmla="*/ 350 w 369"/>
              <a:gd name="T83" fmla="*/ 0 h 973"/>
              <a:gd name="T84" fmla="*/ 350 w 369"/>
              <a:gd name="T85" fmla="*/ 0 h 973"/>
              <a:gd name="T86" fmla="*/ 351 w 369"/>
              <a:gd name="T87" fmla="*/ 0 h 973"/>
              <a:gd name="T88" fmla="*/ 351 w 369"/>
              <a:gd name="T89" fmla="*/ 0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9" h="973">
                <a:moveTo>
                  <a:pt x="163" y="911"/>
                </a:moveTo>
                <a:cubicBezTo>
                  <a:pt x="163" y="911"/>
                  <a:pt x="163" y="911"/>
                  <a:pt x="162" y="911"/>
                </a:cubicBezTo>
                <a:cubicBezTo>
                  <a:pt x="162" y="911"/>
                  <a:pt x="161" y="913"/>
                  <a:pt x="158" y="917"/>
                </a:cubicBezTo>
                <a:cubicBezTo>
                  <a:pt x="147" y="920"/>
                  <a:pt x="65" y="948"/>
                  <a:pt x="0" y="973"/>
                </a:cubicBezTo>
                <a:cubicBezTo>
                  <a:pt x="65" y="948"/>
                  <a:pt x="146" y="920"/>
                  <a:pt x="158" y="917"/>
                </a:cubicBezTo>
                <a:cubicBezTo>
                  <a:pt x="161" y="913"/>
                  <a:pt x="162" y="911"/>
                  <a:pt x="162" y="911"/>
                </a:cubicBezTo>
                <a:cubicBezTo>
                  <a:pt x="163" y="911"/>
                  <a:pt x="163" y="911"/>
                  <a:pt x="163" y="911"/>
                </a:cubicBezTo>
                <a:moveTo>
                  <a:pt x="163" y="911"/>
                </a:moveTo>
                <a:cubicBezTo>
                  <a:pt x="163" y="911"/>
                  <a:pt x="163" y="911"/>
                  <a:pt x="163" y="911"/>
                </a:cubicBezTo>
                <a:cubicBezTo>
                  <a:pt x="163" y="911"/>
                  <a:pt x="163" y="911"/>
                  <a:pt x="163" y="911"/>
                </a:cubicBezTo>
                <a:moveTo>
                  <a:pt x="163" y="910"/>
                </a:moveTo>
                <a:cubicBezTo>
                  <a:pt x="163" y="910"/>
                  <a:pt x="163" y="910"/>
                  <a:pt x="163" y="911"/>
                </a:cubicBezTo>
                <a:cubicBezTo>
                  <a:pt x="163" y="910"/>
                  <a:pt x="163" y="910"/>
                  <a:pt x="163" y="910"/>
                </a:cubicBezTo>
                <a:moveTo>
                  <a:pt x="163" y="910"/>
                </a:moveTo>
                <a:cubicBezTo>
                  <a:pt x="163" y="910"/>
                  <a:pt x="163" y="910"/>
                  <a:pt x="163" y="910"/>
                </a:cubicBezTo>
                <a:cubicBezTo>
                  <a:pt x="163" y="910"/>
                  <a:pt x="163" y="910"/>
                  <a:pt x="163" y="910"/>
                </a:cubicBezTo>
                <a:moveTo>
                  <a:pt x="201" y="717"/>
                </a:moveTo>
                <a:cubicBezTo>
                  <a:pt x="200" y="751"/>
                  <a:pt x="197" y="791"/>
                  <a:pt x="191" y="826"/>
                </a:cubicBezTo>
                <a:cubicBezTo>
                  <a:pt x="197" y="791"/>
                  <a:pt x="200" y="751"/>
                  <a:pt x="201" y="717"/>
                </a:cubicBezTo>
                <a:cubicBezTo>
                  <a:pt x="201" y="717"/>
                  <a:pt x="201" y="717"/>
                  <a:pt x="201" y="717"/>
                </a:cubicBezTo>
                <a:moveTo>
                  <a:pt x="105" y="403"/>
                </a:moveTo>
                <a:cubicBezTo>
                  <a:pt x="105" y="403"/>
                  <a:pt x="105" y="403"/>
                  <a:pt x="105" y="403"/>
                </a:cubicBezTo>
                <a:cubicBezTo>
                  <a:pt x="105" y="403"/>
                  <a:pt x="105" y="403"/>
                  <a:pt x="105" y="403"/>
                </a:cubicBezTo>
                <a:cubicBezTo>
                  <a:pt x="105" y="403"/>
                  <a:pt x="105" y="403"/>
                  <a:pt x="105" y="403"/>
                </a:cubicBezTo>
                <a:moveTo>
                  <a:pt x="99" y="398"/>
                </a:moveTo>
                <a:cubicBezTo>
                  <a:pt x="100" y="398"/>
                  <a:pt x="100" y="398"/>
                  <a:pt x="100" y="398"/>
                </a:cubicBezTo>
                <a:cubicBezTo>
                  <a:pt x="102" y="399"/>
                  <a:pt x="104" y="401"/>
                  <a:pt x="105" y="402"/>
                </a:cubicBezTo>
                <a:cubicBezTo>
                  <a:pt x="104" y="401"/>
                  <a:pt x="102" y="399"/>
                  <a:pt x="99" y="398"/>
                </a:cubicBezTo>
                <a:moveTo>
                  <a:pt x="75" y="388"/>
                </a:moveTo>
                <a:cubicBezTo>
                  <a:pt x="72" y="388"/>
                  <a:pt x="70" y="388"/>
                  <a:pt x="68" y="389"/>
                </a:cubicBezTo>
                <a:cubicBezTo>
                  <a:pt x="68" y="389"/>
                  <a:pt x="68" y="389"/>
                  <a:pt x="68" y="389"/>
                </a:cubicBezTo>
                <a:cubicBezTo>
                  <a:pt x="57" y="392"/>
                  <a:pt x="51" y="410"/>
                  <a:pt x="51" y="432"/>
                </a:cubicBezTo>
                <a:cubicBezTo>
                  <a:pt x="51" y="410"/>
                  <a:pt x="57" y="392"/>
                  <a:pt x="68" y="389"/>
                </a:cubicBezTo>
                <a:cubicBezTo>
                  <a:pt x="68" y="389"/>
                  <a:pt x="68" y="389"/>
                  <a:pt x="68" y="389"/>
                </a:cubicBezTo>
                <a:cubicBezTo>
                  <a:pt x="68" y="389"/>
                  <a:pt x="68" y="389"/>
                  <a:pt x="68" y="389"/>
                </a:cubicBezTo>
                <a:cubicBezTo>
                  <a:pt x="70" y="388"/>
                  <a:pt x="72" y="388"/>
                  <a:pt x="75" y="388"/>
                </a:cubicBezTo>
                <a:cubicBezTo>
                  <a:pt x="78" y="388"/>
                  <a:pt x="81" y="388"/>
                  <a:pt x="84" y="389"/>
                </a:cubicBezTo>
                <a:cubicBezTo>
                  <a:pt x="85" y="390"/>
                  <a:pt x="85" y="390"/>
                  <a:pt x="85" y="390"/>
                </a:cubicBezTo>
                <a:cubicBezTo>
                  <a:pt x="82" y="388"/>
                  <a:pt x="78" y="388"/>
                  <a:pt x="75" y="388"/>
                </a:cubicBezTo>
                <a:moveTo>
                  <a:pt x="106" y="155"/>
                </a:moveTo>
                <a:cubicBezTo>
                  <a:pt x="54" y="155"/>
                  <a:pt x="67" y="386"/>
                  <a:pt x="68" y="389"/>
                </a:cubicBezTo>
                <a:cubicBezTo>
                  <a:pt x="67" y="386"/>
                  <a:pt x="54" y="155"/>
                  <a:pt x="106" y="155"/>
                </a:cubicBezTo>
                <a:moveTo>
                  <a:pt x="106" y="155"/>
                </a:moveTo>
                <a:cubicBezTo>
                  <a:pt x="106" y="155"/>
                  <a:pt x="106" y="155"/>
                  <a:pt x="106" y="155"/>
                </a:cubicBezTo>
                <a:cubicBezTo>
                  <a:pt x="106" y="155"/>
                  <a:pt x="106" y="155"/>
                  <a:pt x="106" y="155"/>
                </a:cubicBezTo>
                <a:cubicBezTo>
                  <a:pt x="106" y="155"/>
                  <a:pt x="106" y="155"/>
                  <a:pt x="106" y="155"/>
                </a:cubicBezTo>
                <a:moveTo>
                  <a:pt x="300" y="38"/>
                </a:moveTo>
                <a:cubicBezTo>
                  <a:pt x="300" y="38"/>
                  <a:pt x="300" y="38"/>
                  <a:pt x="300" y="38"/>
                </a:cubicBezTo>
                <a:cubicBezTo>
                  <a:pt x="300" y="38"/>
                  <a:pt x="300" y="38"/>
                  <a:pt x="300" y="38"/>
                </a:cubicBezTo>
                <a:moveTo>
                  <a:pt x="266" y="5"/>
                </a:moveTo>
                <a:cubicBezTo>
                  <a:pt x="266" y="5"/>
                  <a:pt x="266" y="5"/>
                  <a:pt x="266" y="5"/>
                </a:cubicBezTo>
                <a:cubicBezTo>
                  <a:pt x="266" y="5"/>
                  <a:pt x="266" y="5"/>
                  <a:pt x="266" y="5"/>
                </a:cubicBezTo>
                <a:moveTo>
                  <a:pt x="266" y="5"/>
                </a:moveTo>
                <a:cubicBezTo>
                  <a:pt x="266" y="5"/>
                  <a:pt x="266" y="5"/>
                  <a:pt x="266" y="5"/>
                </a:cubicBezTo>
                <a:cubicBezTo>
                  <a:pt x="266" y="5"/>
                  <a:pt x="266" y="5"/>
                  <a:pt x="266" y="5"/>
                </a:cubicBezTo>
                <a:moveTo>
                  <a:pt x="266" y="5"/>
                </a:moveTo>
                <a:cubicBezTo>
                  <a:pt x="266" y="5"/>
                  <a:pt x="266" y="5"/>
                  <a:pt x="266" y="5"/>
                </a:cubicBezTo>
                <a:cubicBezTo>
                  <a:pt x="266" y="5"/>
                  <a:pt x="266" y="5"/>
                  <a:pt x="266" y="5"/>
                </a:cubicBezTo>
                <a:moveTo>
                  <a:pt x="369" y="4"/>
                </a:moveTo>
                <a:cubicBezTo>
                  <a:pt x="347" y="22"/>
                  <a:pt x="300" y="37"/>
                  <a:pt x="300" y="38"/>
                </a:cubicBezTo>
                <a:cubicBezTo>
                  <a:pt x="300" y="37"/>
                  <a:pt x="347" y="22"/>
                  <a:pt x="369" y="4"/>
                </a:cubicBezTo>
                <a:cubicBezTo>
                  <a:pt x="369" y="4"/>
                  <a:pt x="369" y="4"/>
                  <a:pt x="369" y="4"/>
                </a:cubicBezTo>
                <a:moveTo>
                  <a:pt x="348" y="0"/>
                </a:moveTo>
                <a:cubicBezTo>
                  <a:pt x="309" y="7"/>
                  <a:pt x="275" y="26"/>
                  <a:pt x="256" y="39"/>
                </a:cubicBezTo>
                <a:cubicBezTo>
                  <a:pt x="275" y="26"/>
                  <a:pt x="309" y="7"/>
                  <a:pt x="348" y="0"/>
                </a:cubicBezTo>
                <a:moveTo>
                  <a:pt x="348" y="0"/>
                </a:moveTo>
                <a:cubicBezTo>
                  <a:pt x="348" y="0"/>
                  <a:pt x="348" y="0"/>
                  <a:pt x="348" y="0"/>
                </a:cubicBezTo>
                <a:cubicBezTo>
                  <a:pt x="348" y="0"/>
                  <a:pt x="348" y="0"/>
                  <a:pt x="348" y="0"/>
                </a:cubicBezTo>
                <a:moveTo>
                  <a:pt x="349" y="0"/>
                </a:moveTo>
                <a:cubicBezTo>
                  <a:pt x="349" y="0"/>
                  <a:pt x="348" y="0"/>
                  <a:pt x="348" y="0"/>
                </a:cubicBezTo>
                <a:cubicBezTo>
                  <a:pt x="348" y="0"/>
                  <a:pt x="349" y="0"/>
                  <a:pt x="349" y="0"/>
                </a:cubicBezTo>
                <a:moveTo>
                  <a:pt x="349" y="0"/>
                </a:move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moveTo>
                  <a:pt x="349" y="0"/>
                </a:move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moveTo>
                  <a:pt x="350" y="0"/>
                </a:moveTo>
                <a:cubicBezTo>
                  <a:pt x="350" y="0"/>
                  <a:pt x="350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moveTo>
                  <a:pt x="350" y="0"/>
                </a:moveTo>
                <a:cubicBezTo>
                  <a:pt x="350" y="0"/>
                  <a:pt x="350" y="0"/>
                  <a:pt x="350" y="0"/>
                </a:cubicBezTo>
                <a:cubicBezTo>
                  <a:pt x="350" y="0"/>
                  <a:pt x="350" y="0"/>
                  <a:pt x="350" y="0"/>
                </a:cubicBezTo>
                <a:moveTo>
                  <a:pt x="350" y="0"/>
                </a:moveTo>
                <a:cubicBezTo>
                  <a:pt x="350" y="0"/>
                  <a:pt x="350" y="0"/>
                  <a:pt x="350" y="0"/>
                </a:cubicBezTo>
                <a:cubicBezTo>
                  <a:pt x="350" y="0"/>
                  <a:pt x="350" y="0"/>
                  <a:pt x="350" y="0"/>
                </a:cubicBezTo>
                <a:moveTo>
                  <a:pt x="351" y="0"/>
                </a:moveTo>
                <a:cubicBezTo>
                  <a:pt x="351" y="0"/>
                  <a:pt x="351" y="0"/>
                  <a:pt x="351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0"/>
                  <a:pt x="351" y="0"/>
                  <a:pt x="351" y="0"/>
                </a:cubicBezTo>
              </a:path>
            </a:pathLst>
          </a:custGeom>
          <a:solidFill>
            <a:srgbClr val="B4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9" name="Freeform 485">
            <a:extLst>
              <a:ext uri="{FF2B5EF4-FFF2-40B4-BE49-F238E27FC236}">
                <a16:creationId xmlns:a16="http://schemas.microsoft.com/office/drawing/2014/main" id="{24D4E8AE-E901-4AEF-A11B-C5A72B238956}"/>
              </a:ext>
            </a:extLst>
          </p:cNvPr>
          <p:cNvSpPr>
            <a:spLocks/>
          </p:cNvSpPr>
          <p:nvPr/>
        </p:nvSpPr>
        <p:spPr bwMode="auto">
          <a:xfrm>
            <a:off x="5005381" y="2738736"/>
            <a:ext cx="172199" cy="251554"/>
          </a:xfrm>
          <a:custGeom>
            <a:avLst/>
            <a:gdLst>
              <a:gd name="T0" fmla="*/ 43 w 211"/>
              <a:gd name="T1" fmla="*/ 0 h 307"/>
              <a:gd name="T2" fmla="*/ 33 w 211"/>
              <a:gd name="T3" fmla="*/ 109 h 307"/>
              <a:gd name="T4" fmla="*/ 5 w 211"/>
              <a:gd name="T5" fmla="*/ 193 h 307"/>
              <a:gd name="T6" fmla="*/ 5 w 211"/>
              <a:gd name="T7" fmla="*/ 193 h 307"/>
              <a:gd name="T8" fmla="*/ 5 w 211"/>
              <a:gd name="T9" fmla="*/ 193 h 307"/>
              <a:gd name="T10" fmla="*/ 5 w 211"/>
              <a:gd name="T11" fmla="*/ 194 h 307"/>
              <a:gd name="T12" fmla="*/ 5 w 211"/>
              <a:gd name="T13" fmla="*/ 194 h 307"/>
              <a:gd name="T14" fmla="*/ 5 w 211"/>
              <a:gd name="T15" fmla="*/ 194 h 307"/>
              <a:gd name="T16" fmla="*/ 5 w 211"/>
              <a:gd name="T17" fmla="*/ 194 h 307"/>
              <a:gd name="T18" fmla="*/ 4 w 211"/>
              <a:gd name="T19" fmla="*/ 194 h 307"/>
              <a:gd name="T20" fmla="*/ 0 w 211"/>
              <a:gd name="T21" fmla="*/ 200 h 307"/>
              <a:gd name="T22" fmla="*/ 1 w 211"/>
              <a:gd name="T23" fmla="*/ 199 h 307"/>
              <a:gd name="T24" fmla="*/ 204 w 211"/>
              <a:gd name="T25" fmla="*/ 307 h 307"/>
              <a:gd name="T26" fmla="*/ 211 w 211"/>
              <a:gd name="T27" fmla="*/ 306 h 307"/>
              <a:gd name="T28" fmla="*/ 211 w 211"/>
              <a:gd name="T29" fmla="*/ 65 h 307"/>
              <a:gd name="T30" fmla="*/ 204 w 211"/>
              <a:gd name="T31" fmla="*/ 65 h 307"/>
              <a:gd name="T32" fmla="*/ 200 w 211"/>
              <a:gd name="T33" fmla="*/ 65 h 307"/>
              <a:gd name="T34" fmla="*/ 195 w 211"/>
              <a:gd name="T35" fmla="*/ 65 h 307"/>
              <a:gd name="T36" fmla="*/ 104 w 211"/>
              <a:gd name="T37" fmla="*/ 52 h 307"/>
              <a:gd name="T38" fmla="*/ 43 w 211"/>
              <a:gd name="T3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1" h="307">
                <a:moveTo>
                  <a:pt x="43" y="0"/>
                </a:moveTo>
                <a:cubicBezTo>
                  <a:pt x="42" y="34"/>
                  <a:pt x="39" y="74"/>
                  <a:pt x="33" y="109"/>
                </a:cubicBezTo>
                <a:cubicBezTo>
                  <a:pt x="27" y="144"/>
                  <a:pt x="18" y="175"/>
                  <a:pt x="5" y="193"/>
                </a:cubicBezTo>
                <a:cubicBezTo>
                  <a:pt x="5" y="193"/>
                  <a:pt x="5" y="193"/>
                  <a:pt x="5" y="193"/>
                </a:cubicBezTo>
                <a:cubicBezTo>
                  <a:pt x="5" y="193"/>
                  <a:pt x="5" y="193"/>
                  <a:pt x="5" y="193"/>
                </a:cubicBezTo>
                <a:cubicBezTo>
                  <a:pt x="5" y="193"/>
                  <a:pt x="5" y="193"/>
                  <a:pt x="5" y="194"/>
                </a:cubicBezTo>
                <a:cubicBezTo>
                  <a:pt x="5" y="194"/>
                  <a:pt x="5" y="194"/>
                  <a:pt x="5" y="194"/>
                </a:cubicBezTo>
                <a:cubicBezTo>
                  <a:pt x="5" y="194"/>
                  <a:pt x="5" y="194"/>
                  <a:pt x="5" y="194"/>
                </a:cubicBezTo>
                <a:cubicBezTo>
                  <a:pt x="5" y="194"/>
                  <a:pt x="5" y="194"/>
                  <a:pt x="5" y="194"/>
                </a:cubicBezTo>
                <a:cubicBezTo>
                  <a:pt x="5" y="194"/>
                  <a:pt x="5" y="194"/>
                  <a:pt x="4" y="194"/>
                </a:cubicBezTo>
                <a:cubicBezTo>
                  <a:pt x="4" y="194"/>
                  <a:pt x="3" y="196"/>
                  <a:pt x="0" y="200"/>
                </a:cubicBezTo>
                <a:cubicBezTo>
                  <a:pt x="0" y="199"/>
                  <a:pt x="1" y="199"/>
                  <a:pt x="1" y="199"/>
                </a:cubicBezTo>
                <a:cubicBezTo>
                  <a:pt x="1" y="297"/>
                  <a:pt x="204" y="307"/>
                  <a:pt x="204" y="307"/>
                </a:cubicBezTo>
                <a:cubicBezTo>
                  <a:pt x="204" y="307"/>
                  <a:pt x="207" y="307"/>
                  <a:pt x="211" y="306"/>
                </a:cubicBezTo>
                <a:cubicBezTo>
                  <a:pt x="211" y="65"/>
                  <a:pt x="211" y="65"/>
                  <a:pt x="211" y="65"/>
                </a:cubicBezTo>
                <a:cubicBezTo>
                  <a:pt x="208" y="65"/>
                  <a:pt x="206" y="65"/>
                  <a:pt x="204" y="65"/>
                </a:cubicBezTo>
                <a:cubicBezTo>
                  <a:pt x="201" y="65"/>
                  <a:pt x="200" y="65"/>
                  <a:pt x="200" y="65"/>
                </a:cubicBezTo>
                <a:cubicBezTo>
                  <a:pt x="200" y="65"/>
                  <a:pt x="198" y="65"/>
                  <a:pt x="195" y="65"/>
                </a:cubicBezTo>
                <a:cubicBezTo>
                  <a:pt x="181" y="65"/>
                  <a:pt x="132" y="64"/>
                  <a:pt x="104" y="52"/>
                </a:cubicBezTo>
                <a:cubicBezTo>
                  <a:pt x="89" y="45"/>
                  <a:pt x="66" y="24"/>
                  <a:pt x="43" y="0"/>
                </a:cubicBezTo>
              </a:path>
            </a:pathLst>
          </a:custGeom>
          <a:solidFill>
            <a:srgbClr val="D37355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40" name="Freeform 486">
            <a:extLst>
              <a:ext uri="{FF2B5EF4-FFF2-40B4-BE49-F238E27FC236}">
                <a16:creationId xmlns:a16="http://schemas.microsoft.com/office/drawing/2014/main" id="{CD1D2E94-565D-4224-8043-4123A3481877}"/>
              </a:ext>
            </a:extLst>
          </p:cNvPr>
          <p:cNvSpPr>
            <a:spLocks/>
          </p:cNvSpPr>
          <p:nvPr/>
        </p:nvSpPr>
        <p:spPr bwMode="auto">
          <a:xfrm>
            <a:off x="4918092" y="2294352"/>
            <a:ext cx="259489" cy="497552"/>
          </a:xfrm>
          <a:custGeom>
            <a:avLst/>
            <a:gdLst>
              <a:gd name="T0" fmla="*/ 218 w 318"/>
              <a:gd name="T1" fmla="*/ 0 h 608"/>
              <a:gd name="T2" fmla="*/ 142 w 318"/>
              <a:gd name="T3" fmla="*/ 24 h 608"/>
              <a:gd name="T4" fmla="*/ 89 w 318"/>
              <a:gd name="T5" fmla="*/ 161 h 608"/>
              <a:gd name="T6" fmla="*/ 62 w 318"/>
              <a:gd name="T7" fmla="*/ 235 h 608"/>
              <a:gd name="T8" fmla="*/ 54 w 318"/>
              <a:gd name="T9" fmla="*/ 228 h 608"/>
              <a:gd name="T10" fmla="*/ 54 w 318"/>
              <a:gd name="T11" fmla="*/ 229 h 608"/>
              <a:gd name="T12" fmla="*/ 54 w 318"/>
              <a:gd name="T13" fmla="*/ 229 h 608"/>
              <a:gd name="T14" fmla="*/ 54 w 318"/>
              <a:gd name="T15" fmla="*/ 229 h 608"/>
              <a:gd name="T16" fmla="*/ 54 w 318"/>
              <a:gd name="T17" fmla="*/ 229 h 608"/>
              <a:gd name="T18" fmla="*/ 48 w 318"/>
              <a:gd name="T19" fmla="*/ 224 h 608"/>
              <a:gd name="T20" fmla="*/ 49 w 318"/>
              <a:gd name="T21" fmla="*/ 224 h 608"/>
              <a:gd name="T22" fmla="*/ 48 w 318"/>
              <a:gd name="T23" fmla="*/ 224 h 608"/>
              <a:gd name="T24" fmla="*/ 34 w 318"/>
              <a:gd name="T25" fmla="*/ 216 h 608"/>
              <a:gd name="T26" fmla="*/ 33 w 318"/>
              <a:gd name="T27" fmla="*/ 215 h 608"/>
              <a:gd name="T28" fmla="*/ 34 w 318"/>
              <a:gd name="T29" fmla="*/ 216 h 608"/>
              <a:gd name="T30" fmla="*/ 25 w 318"/>
              <a:gd name="T31" fmla="*/ 214 h 608"/>
              <a:gd name="T32" fmla="*/ 17 w 318"/>
              <a:gd name="T33" fmla="*/ 215 h 608"/>
              <a:gd name="T34" fmla="*/ 17 w 318"/>
              <a:gd name="T35" fmla="*/ 215 h 608"/>
              <a:gd name="T36" fmla="*/ 0 w 318"/>
              <a:gd name="T37" fmla="*/ 258 h 608"/>
              <a:gd name="T38" fmla="*/ 74 w 318"/>
              <a:gd name="T39" fmla="*/ 377 h 608"/>
              <a:gd name="T40" fmla="*/ 74 w 318"/>
              <a:gd name="T41" fmla="*/ 377 h 608"/>
              <a:gd name="T42" fmla="*/ 91 w 318"/>
              <a:gd name="T43" fmla="*/ 467 h 608"/>
              <a:gd name="T44" fmla="*/ 150 w 318"/>
              <a:gd name="T45" fmla="*/ 543 h 608"/>
              <a:gd name="T46" fmla="*/ 150 w 318"/>
              <a:gd name="T47" fmla="*/ 543 h 608"/>
              <a:gd name="T48" fmla="*/ 150 w 318"/>
              <a:gd name="T49" fmla="*/ 543 h 608"/>
              <a:gd name="T50" fmla="*/ 211 w 318"/>
              <a:gd name="T51" fmla="*/ 595 h 608"/>
              <a:gd name="T52" fmla="*/ 302 w 318"/>
              <a:gd name="T53" fmla="*/ 608 h 608"/>
              <a:gd name="T54" fmla="*/ 307 w 318"/>
              <a:gd name="T55" fmla="*/ 608 h 608"/>
              <a:gd name="T56" fmla="*/ 311 w 318"/>
              <a:gd name="T57" fmla="*/ 608 h 608"/>
              <a:gd name="T58" fmla="*/ 318 w 318"/>
              <a:gd name="T59" fmla="*/ 608 h 608"/>
              <a:gd name="T60" fmla="*/ 318 w 318"/>
              <a:gd name="T61" fmla="*/ 7 h 608"/>
              <a:gd name="T62" fmla="*/ 318 w 318"/>
              <a:gd name="T63" fmla="*/ 7 h 608"/>
              <a:gd name="T64" fmla="*/ 259 w 318"/>
              <a:gd name="T65" fmla="*/ 3 h 608"/>
              <a:gd name="T66" fmla="*/ 218 w 318"/>
              <a:gd name="T67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8" h="608">
                <a:moveTo>
                  <a:pt x="218" y="0"/>
                </a:moveTo>
                <a:cubicBezTo>
                  <a:pt x="181" y="0"/>
                  <a:pt x="151" y="8"/>
                  <a:pt x="142" y="24"/>
                </a:cubicBezTo>
                <a:cubicBezTo>
                  <a:pt x="142" y="24"/>
                  <a:pt x="100" y="141"/>
                  <a:pt x="89" y="161"/>
                </a:cubicBezTo>
                <a:cubicBezTo>
                  <a:pt x="77" y="182"/>
                  <a:pt x="71" y="204"/>
                  <a:pt x="62" y="235"/>
                </a:cubicBezTo>
                <a:cubicBezTo>
                  <a:pt x="62" y="235"/>
                  <a:pt x="59" y="232"/>
                  <a:pt x="54" y="228"/>
                </a:cubicBezTo>
                <a:cubicBezTo>
                  <a:pt x="54" y="229"/>
                  <a:pt x="54" y="229"/>
                  <a:pt x="54" y="229"/>
                </a:cubicBezTo>
                <a:cubicBezTo>
                  <a:pt x="54" y="229"/>
                  <a:pt x="54" y="229"/>
                  <a:pt x="54" y="229"/>
                </a:cubicBezTo>
                <a:cubicBezTo>
                  <a:pt x="54" y="229"/>
                  <a:pt x="54" y="229"/>
                  <a:pt x="54" y="229"/>
                </a:cubicBezTo>
                <a:cubicBezTo>
                  <a:pt x="54" y="229"/>
                  <a:pt x="54" y="229"/>
                  <a:pt x="54" y="229"/>
                </a:cubicBezTo>
                <a:cubicBezTo>
                  <a:pt x="53" y="227"/>
                  <a:pt x="51" y="225"/>
                  <a:pt x="48" y="224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8" y="224"/>
                </a:cubicBezTo>
                <a:cubicBezTo>
                  <a:pt x="44" y="221"/>
                  <a:pt x="39" y="218"/>
                  <a:pt x="34" y="216"/>
                </a:cubicBezTo>
                <a:cubicBezTo>
                  <a:pt x="34" y="216"/>
                  <a:pt x="34" y="216"/>
                  <a:pt x="33" y="215"/>
                </a:cubicBezTo>
                <a:cubicBezTo>
                  <a:pt x="34" y="216"/>
                  <a:pt x="34" y="216"/>
                  <a:pt x="34" y="216"/>
                </a:cubicBezTo>
                <a:cubicBezTo>
                  <a:pt x="31" y="215"/>
                  <a:pt x="28" y="214"/>
                  <a:pt x="25" y="214"/>
                </a:cubicBezTo>
                <a:cubicBezTo>
                  <a:pt x="22" y="214"/>
                  <a:pt x="19" y="215"/>
                  <a:pt x="17" y="215"/>
                </a:cubicBezTo>
                <a:cubicBezTo>
                  <a:pt x="17" y="215"/>
                  <a:pt x="17" y="215"/>
                  <a:pt x="17" y="215"/>
                </a:cubicBezTo>
                <a:cubicBezTo>
                  <a:pt x="6" y="218"/>
                  <a:pt x="0" y="236"/>
                  <a:pt x="0" y="258"/>
                </a:cubicBezTo>
                <a:cubicBezTo>
                  <a:pt x="0" y="302"/>
                  <a:pt x="22" y="364"/>
                  <a:pt x="74" y="377"/>
                </a:cubicBezTo>
                <a:cubicBezTo>
                  <a:pt x="74" y="377"/>
                  <a:pt x="74" y="377"/>
                  <a:pt x="74" y="377"/>
                </a:cubicBezTo>
                <a:cubicBezTo>
                  <a:pt x="79" y="411"/>
                  <a:pt x="86" y="454"/>
                  <a:pt x="91" y="467"/>
                </a:cubicBezTo>
                <a:cubicBezTo>
                  <a:pt x="96" y="480"/>
                  <a:pt x="122" y="513"/>
                  <a:pt x="150" y="543"/>
                </a:cubicBezTo>
                <a:cubicBezTo>
                  <a:pt x="150" y="543"/>
                  <a:pt x="150" y="543"/>
                  <a:pt x="150" y="543"/>
                </a:cubicBezTo>
                <a:cubicBezTo>
                  <a:pt x="150" y="543"/>
                  <a:pt x="150" y="543"/>
                  <a:pt x="150" y="543"/>
                </a:cubicBezTo>
                <a:cubicBezTo>
                  <a:pt x="173" y="567"/>
                  <a:pt x="196" y="588"/>
                  <a:pt x="211" y="595"/>
                </a:cubicBezTo>
                <a:cubicBezTo>
                  <a:pt x="239" y="607"/>
                  <a:pt x="288" y="608"/>
                  <a:pt x="302" y="608"/>
                </a:cubicBezTo>
                <a:cubicBezTo>
                  <a:pt x="305" y="608"/>
                  <a:pt x="307" y="608"/>
                  <a:pt x="307" y="608"/>
                </a:cubicBezTo>
                <a:cubicBezTo>
                  <a:pt x="307" y="608"/>
                  <a:pt x="308" y="608"/>
                  <a:pt x="311" y="608"/>
                </a:cubicBezTo>
                <a:cubicBezTo>
                  <a:pt x="313" y="608"/>
                  <a:pt x="315" y="608"/>
                  <a:pt x="318" y="608"/>
                </a:cubicBezTo>
                <a:cubicBezTo>
                  <a:pt x="318" y="7"/>
                  <a:pt x="318" y="7"/>
                  <a:pt x="318" y="7"/>
                </a:cubicBezTo>
                <a:cubicBezTo>
                  <a:pt x="318" y="7"/>
                  <a:pt x="318" y="7"/>
                  <a:pt x="318" y="7"/>
                </a:cubicBezTo>
                <a:cubicBezTo>
                  <a:pt x="298" y="7"/>
                  <a:pt x="278" y="6"/>
                  <a:pt x="259" y="3"/>
                </a:cubicBezTo>
                <a:cubicBezTo>
                  <a:pt x="245" y="1"/>
                  <a:pt x="231" y="0"/>
                  <a:pt x="218" y="0"/>
                </a:cubicBezTo>
              </a:path>
            </a:pathLst>
          </a:custGeom>
          <a:solidFill>
            <a:srgbClr val="D37355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41" name="Freeform 487">
            <a:extLst>
              <a:ext uri="{FF2B5EF4-FFF2-40B4-BE49-F238E27FC236}">
                <a16:creationId xmlns:a16="http://schemas.microsoft.com/office/drawing/2014/main" id="{A2ABCB39-12A0-4A07-B73A-B51AAAED5F31}"/>
              </a:ext>
            </a:extLst>
          </p:cNvPr>
          <p:cNvSpPr>
            <a:spLocks/>
          </p:cNvSpPr>
          <p:nvPr/>
        </p:nvSpPr>
        <p:spPr bwMode="auto">
          <a:xfrm>
            <a:off x="4920472" y="2151514"/>
            <a:ext cx="257108" cy="334876"/>
          </a:xfrm>
          <a:custGeom>
            <a:avLst/>
            <a:gdLst>
              <a:gd name="T0" fmla="*/ 297 w 315"/>
              <a:gd name="T1" fmla="*/ 0 h 409"/>
              <a:gd name="T2" fmla="*/ 296 w 315"/>
              <a:gd name="T3" fmla="*/ 0 h 409"/>
              <a:gd name="T4" fmla="*/ 296 w 315"/>
              <a:gd name="T5" fmla="*/ 0 h 409"/>
              <a:gd name="T6" fmla="*/ 295 w 315"/>
              <a:gd name="T7" fmla="*/ 0 h 409"/>
              <a:gd name="T8" fmla="*/ 295 w 315"/>
              <a:gd name="T9" fmla="*/ 0 h 409"/>
              <a:gd name="T10" fmla="*/ 295 w 315"/>
              <a:gd name="T11" fmla="*/ 0 h 409"/>
              <a:gd name="T12" fmla="*/ 294 w 315"/>
              <a:gd name="T13" fmla="*/ 0 h 409"/>
              <a:gd name="T14" fmla="*/ 294 w 315"/>
              <a:gd name="T15" fmla="*/ 0 h 409"/>
              <a:gd name="T16" fmla="*/ 202 w 315"/>
              <a:gd name="T17" fmla="*/ 39 h 409"/>
              <a:gd name="T18" fmla="*/ 212 w 315"/>
              <a:gd name="T19" fmla="*/ 5 h 409"/>
              <a:gd name="T20" fmla="*/ 212 w 315"/>
              <a:gd name="T21" fmla="*/ 5 h 409"/>
              <a:gd name="T22" fmla="*/ 212 w 315"/>
              <a:gd name="T23" fmla="*/ 5 h 409"/>
              <a:gd name="T24" fmla="*/ 212 w 315"/>
              <a:gd name="T25" fmla="*/ 5 h 409"/>
              <a:gd name="T26" fmla="*/ 144 w 315"/>
              <a:gd name="T27" fmla="*/ 61 h 409"/>
              <a:gd name="T28" fmla="*/ 171 w 315"/>
              <a:gd name="T29" fmla="*/ 16 h 409"/>
              <a:gd name="T30" fmla="*/ 97 w 315"/>
              <a:gd name="T31" fmla="*/ 74 h 409"/>
              <a:gd name="T32" fmla="*/ 56 w 315"/>
              <a:gd name="T33" fmla="*/ 155 h 409"/>
              <a:gd name="T34" fmla="*/ 56 w 315"/>
              <a:gd name="T35" fmla="*/ 155 h 409"/>
              <a:gd name="T36" fmla="*/ 52 w 315"/>
              <a:gd name="T37" fmla="*/ 155 h 409"/>
              <a:gd name="T38" fmla="*/ 52 w 315"/>
              <a:gd name="T39" fmla="*/ 155 h 409"/>
              <a:gd name="T40" fmla="*/ 14 w 315"/>
              <a:gd name="T41" fmla="*/ 389 h 409"/>
              <a:gd name="T42" fmla="*/ 14 w 315"/>
              <a:gd name="T43" fmla="*/ 389 h 409"/>
              <a:gd name="T44" fmla="*/ 31 w 315"/>
              <a:gd name="T45" fmla="*/ 390 h 409"/>
              <a:gd name="T46" fmla="*/ 51 w 315"/>
              <a:gd name="T47" fmla="*/ 402 h 409"/>
              <a:gd name="T48" fmla="*/ 51 w 315"/>
              <a:gd name="T49" fmla="*/ 402 h 409"/>
              <a:gd name="T50" fmla="*/ 86 w 315"/>
              <a:gd name="T51" fmla="*/ 335 h 409"/>
              <a:gd name="T52" fmla="*/ 215 w 315"/>
              <a:gd name="T53" fmla="*/ 174 h 409"/>
              <a:gd name="T54" fmla="*/ 315 w 315"/>
              <a:gd name="T55" fmla="*/ 181 h 409"/>
              <a:gd name="T56" fmla="*/ 315 w 315"/>
              <a:gd name="T57" fmla="*/ 25 h 409"/>
              <a:gd name="T58" fmla="*/ 315 w 315"/>
              <a:gd name="T59" fmla="*/ 11 h 409"/>
              <a:gd name="T60" fmla="*/ 246 w 315"/>
              <a:gd name="T61" fmla="*/ 38 h 409"/>
              <a:gd name="T62" fmla="*/ 246 w 315"/>
              <a:gd name="T63" fmla="*/ 38 h 409"/>
              <a:gd name="T64" fmla="*/ 246 w 315"/>
              <a:gd name="T65" fmla="*/ 38 h 409"/>
              <a:gd name="T66" fmla="*/ 246 w 315"/>
              <a:gd name="T67" fmla="*/ 3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09">
                <a:moveTo>
                  <a:pt x="297" y="0"/>
                </a:moveTo>
                <a:cubicBezTo>
                  <a:pt x="297" y="0"/>
                  <a:pt x="297" y="0"/>
                  <a:pt x="297" y="0"/>
                </a:cubicBezTo>
                <a:cubicBezTo>
                  <a:pt x="297" y="0"/>
                  <a:pt x="296" y="0"/>
                  <a:pt x="296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6" y="0"/>
                  <a:pt x="296" y="0"/>
                  <a:pt x="295" y="0"/>
                </a:cubicBezTo>
                <a:cubicBezTo>
                  <a:pt x="295" y="0"/>
                  <a:pt x="295" y="0"/>
                  <a:pt x="295" y="0"/>
                </a:cubicBezTo>
                <a:cubicBezTo>
                  <a:pt x="295" y="0"/>
                  <a:pt x="295" y="0"/>
                  <a:pt x="295" y="0"/>
                </a:cubicBezTo>
                <a:cubicBezTo>
                  <a:pt x="295" y="0"/>
                  <a:pt x="295" y="0"/>
                  <a:pt x="295" y="0"/>
                </a:cubicBezTo>
                <a:cubicBezTo>
                  <a:pt x="295" y="0"/>
                  <a:pt x="295" y="0"/>
                  <a:pt x="295" y="0"/>
                </a:cubicBezTo>
                <a:cubicBezTo>
                  <a:pt x="295" y="0"/>
                  <a:pt x="295" y="0"/>
                  <a:pt x="295" y="0"/>
                </a:cubicBezTo>
                <a:cubicBezTo>
                  <a:pt x="295" y="0"/>
                  <a:pt x="294" y="0"/>
                  <a:pt x="29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55" y="7"/>
                  <a:pt x="221" y="26"/>
                  <a:pt x="202" y="39"/>
                </a:cubicBezTo>
                <a:cubicBezTo>
                  <a:pt x="195" y="44"/>
                  <a:pt x="190" y="48"/>
                  <a:pt x="186" y="51"/>
                </a:cubicBezTo>
                <a:cubicBezTo>
                  <a:pt x="204" y="34"/>
                  <a:pt x="211" y="6"/>
                  <a:pt x="212" y="5"/>
                </a:cubicBezTo>
                <a:cubicBezTo>
                  <a:pt x="212" y="5"/>
                  <a:pt x="212" y="5"/>
                  <a:pt x="212" y="5"/>
                </a:cubicBezTo>
                <a:cubicBezTo>
                  <a:pt x="212" y="5"/>
                  <a:pt x="212" y="5"/>
                  <a:pt x="212" y="5"/>
                </a:cubicBezTo>
                <a:cubicBezTo>
                  <a:pt x="212" y="5"/>
                  <a:pt x="212" y="5"/>
                  <a:pt x="212" y="5"/>
                </a:cubicBezTo>
                <a:cubicBezTo>
                  <a:pt x="212" y="5"/>
                  <a:pt x="212" y="5"/>
                  <a:pt x="212" y="5"/>
                </a:cubicBezTo>
                <a:cubicBezTo>
                  <a:pt x="212" y="5"/>
                  <a:pt x="212" y="5"/>
                  <a:pt x="212" y="5"/>
                </a:cubicBezTo>
                <a:cubicBezTo>
                  <a:pt x="212" y="5"/>
                  <a:pt x="212" y="5"/>
                  <a:pt x="212" y="5"/>
                </a:cubicBezTo>
                <a:cubicBezTo>
                  <a:pt x="183" y="43"/>
                  <a:pt x="144" y="61"/>
                  <a:pt x="144" y="61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68" y="46"/>
                  <a:pt x="171" y="25"/>
                  <a:pt x="171" y="16"/>
                </a:cubicBezTo>
                <a:cubicBezTo>
                  <a:pt x="171" y="13"/>
                  <a:pt x="171" y="11"/>
                  <a:pt x="171" y="11"/>
                </a:cubicBezTo>
                <a:cubicBezTo>
                  <a:pt x="171" y="11"/>
                  <a:pt x="143" y="48"/>
                  <a:pt x="97" y="74"/>
                </a:cubicBezTo>
                <a:cubicBezTo>
                  <a:pt x="59" y="96"/>
                  <a:pt x="56" y="138"/>
                  <a:pt x="56" y="151"/>
                </a:cubicBezTo>
                <a:cubicBezTo>
                  <a:pt x="56" y="154"/>
                  <a:pt x="56" y="155"/>
                  <a:pt x="56" y="155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5" y="155"/>
                  <a:pt x="53" y="155"/>
                  <a:pt x="52" y="155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0" y="155"/>
                  <a:pt x="13" y="386"/>
                  <a:pt x="14" y="389"/>
                </a:cubicBezTo>
                <a:cubicBezTo>
                  <a:pt x="14" y="389"/>
                  <a:pt x="14" y="389"/>
                  <a:pt x="14" y="389"/>
                </a:cubicBezTo>
                <a:cubicBezTo>
                  <a:pt x="14" y="389"/>
                  <a:pt x="14" y="389"/>
                  <a:pt x="14" y="389"/>
                </a:cubicBezTo>
                <a:cubicBezTo>
                  <a:pt x="14" y="389"/>
                  <a:pt x="14" y="389"/>
                  <a:pt x="14" y="389"/>
                </a:cubicBezTo>
                <a:cubicBezTo>
                  <a:pt x="16" y="388"/>
                  <a:pt x="18" y="388"/>
                  <a:pt x="21" y="388"/>
                </a:cubicBezTo>
                <a:cubicBezTo>
                  <a:pt x="24" y="388"/>
                  <a:pt x="28" y="388"/>
                  <a:pt x="31" y="390"/>
                </a:cubicBezTo>
                <a:cubicBezTo>
                  <a:pt x="36" y="392"/>
                  <a:pt x="41" y="395"/>
                  <a:pt x="45" y="398"/>
                </a:cubicBezTo>
                <a:cubicBezTo>
                  <a:pt x="48" y="399"/>
                  <a:pt x="50" y="401"/>
                  <a:pt x="51" y="402"/>
                </a:cubicBezTo>
                <a:cubicBezTo>
                  <a:pt x="51" y="402"/>
                  <a:pt x="51" y="402"/>
                  <a:pt x="51" y="402"/>
                </a:cubicBezTo>
                <a:cubicBezTo>
                  <a:pt x="51" y="402"/>
                  <a:pt x="51" y="402"/>
                  <a:pt x="51" y="402"/>
                </a:cubicBezTo>
                <a:cubicBezTo>
                  <a:pt x="56" y="406"/>
                  <a:pt x="59" y="409"/>
                  <a:pt x="59" y="409"/>
                </a:cubicBezTo>
                <a:cubicBezTo>
                  <a:pt x="68" y="378"/>
                  <a:pt x="74" y="356"/>
                  <a:pt x="86" y="335"/>
                </a:cubicBezTo>
                <a:cubicBezTo>
                  <a:pt x="97" y="315"/>
                  <a:pt x="139" y="198"/>
                  <a:pt x="139" y="198"/>
                </a:cubicBezTo>
                <a:cubicBezTo>
                  <a:pt x="148" y="182"/>
                  <a:pt x="178" y="174"/>
                  <a:pt x="215" y="174"/>
                </a:cubicBezTo>
                <a:cubicBezTo>
                  <a:pt x="228" y="174"/>
                  <a:pt x="242" y="175"/>
                  <a:pt x="256" y="177"/>
                </a:cubicBezTo>
                <a:cubicBezTo>
                  <a:pt x="275" y="180"/>
                  <a:pt x="295" y="181"/>
                  <a:pt x="315" y="181"/>
                </a:cubicBezTo>
                <a:cubicBezTo>
                  <a:pt x="315" y="181"/>
                  <a:pt x="315" y="181"/>
                  <a:pt x="315" y="181"/>
                </a:cubicBezTo>
                <a:cubicBezTo>
                  <a:pt x="315" y="25"/>
                  <a:pt x="315" y="25"/>
                  <a:pt x="315" y="25"/>
                </a:cubicBezTo>
                <a:cubicBezTo>
                  <a:pt x="305" y="28"/>
                  <a:pt x="296" y="31"/>
                  <a:pt x="289" y="33"/>
                </a:cubicBezTo>
                <a:cubicBezTo>
                  <a:pt x="301" y="28"/>
                  <a:pt x="310" y="19"/>
                  <a:pt x="315" y="11"/>
                </a:cubicBezTo>
                <a:cubicBezTo>
                  <a:pt x="315" y="4"/>
                  <a:pt x="315" y="4"/>
                  <a:pt x="315" y="4"/>
                </a:cubicBezTo>
                <a:cubicBezTo>
                  <a:pt x="293" y="22"/>
                  <a:pt x="246" y="37"/>
                  <a:pt x="246" y="38"/>
                </a:cubicBezTo>
                <a:cubicBezTo>
                  <a:pt x="246" y="38"/>
                  <a:pt x="246" y="38"/>
                  <a:pt x="246" y="38"/>
                </a:cubicBezTo>
                <a:cubicBezTo>
                  <a:pt x="246" y="38"/>
                  <a:pt x="246" y="38"/>
                  <a:pt x="246" y="38"/>
                </a:cubicBezTo>
                <a:cubicBezTo>
                  <a:pt x="246" y="38"/>
                  <a:pt x="246" y="38"/>
                  <a:pt x="246" y="38"/>
                </a:cubicBezTo>
                <a:cubicBezTo>
                  <a:pt x="246" y="38"/>
                  <a:pt x="246" y="38"/>
                  <a:pt x="246" y="38"/>
                </a:cubicBezTo>
                <a:cubicBezTo>
                  <a:pt x="246" y="38"/>
                  <a:pt x="246" y="38"/>
                  <a:pt x="246" y="38"/>
                </a:cubicBezTo>
                <a:cubicBezTo>
                  <a:pt x="246" y="38"/>
                  <a:pt x="246" y="38"/>
                  <a:pt x="246" y="38"/>
                </a:cubicBezTo>
                <a:cubicBezTo>
                  <a:pt x="266" y="7"/>
                  <a:pt x="297" y="0"/>
                  <a:pt x="297" y="0"/>
                </a:cubicBezTo>
              </a:path>
            </a:pathLst>
          </a:custGeom>
          <a:solidFill>
            <a:srgbClr val="5E4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42" name="Freeform 488">
            <a:extLst>
              <a:ext uri="{FF2B5EF4-FFF2-40B4-BE49-F238E27FC236}">
                <a16:creationId xmlns:a16="http://schemas.microsoft.com/office/drawing/2014/main" id="{81183CC3-2E7F-4786-95B6-5E548E878A77}"/>
              </a:ext>
            </a:extLst>
          </p:cNvPr>
          <p:cNvSpPr>
            <a:spLocks/>
          </p:cNvSpPr>
          <p:nvPr/>
        </p:nvSpPr>
        <p:spPr bwMode="auto">
          <a:xfrm>
            <a:off x="4875240" y="2948231"/>
            <a:ext cx="794" cy="79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rgbClr val="B4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43" name="Freeform 489">
            <a:extLst>
              <a:ext uri="{FF2B5EF4-FFF2-40B4-BE49-F238E27FC236}">
                <a16:creationId xmlns:a16="http://schemas.microsoft.com/office/drawing/2014/main" id="{92B10EF0-23CC-4D1D-B27B-99A5159F04D6}"/>
              </a:ext>
            </a:extLst>
          </p:cNvPr>
          <p:cNvSpPr>
            <a:spLocks/>
          </p:cNvSpPr>
          <p:nvPr/>
        </p:nvSpPr>
        <p:spPr bwMode="auto">
          <a:xfrm>
            <a:off x="4773667" y="2901413"/>
            <a:ext cx="403914" cy="243618"/>
          </a:xfrm>
          <a:custGeom>
            <a:avLst/>
            <a:gdLst>
              <a:gd name="T0" fmla="*/ 284 w 494"/>
              <a:gd name="T1" fmla="*/ 0 h 297"/>
              <a:gd name="T2" fmla="*/ 283 w 494"/>
              <a:gd name="T3" fmla="*/ 1 h 297"/>
              <a:gd name="T4" fmla="*/ 125 w 494"/>
              <a:gd name="T5" fmla="*/ 57 h 297"/>
              <a:gd name="T6" fmla="*/ 125 w 494"/>
              <a:gd name="T7" fmla="*/ 57 h 297"/>
              <a:gd name="T8" fmla="*/ 124 w 494"/>
              <a:gd name="T9" fmla="*/ 58 h 297"/>
              <a:gd name="T10" fmla="*/ 54 w 494"/>
              <a:gd name="T11" fmla="*/ 88 h 297"/>
              <a:gd name="T12" fmla="*/ 54 w 494"/>
              <a:gd name="T13" fmla="*/ 88 h 297"/>
              <a:gd name="T14" fmla="*/ 0 w 494"/>
              <a:gd name="T15" fmla="*/ 130 h 297"/>
              <a:gd name="T16" fmla="*/ 494 w 494"/>
              <a:gd name="T17" fmla="*/ 297 h 297"/>
              <a:gd name="T18" fmla="*/ 494 w 494"/>
              <a:gd name="T19" fmla="*/ 107 h 297"/>
              <a:gd name="T20" fmla="*/ 487 w 494"/>
              <a:gd name="T21" fmla="*/ 108 h 297"/>
              <a:gd name="T22" fmla="*/ 284 w 494"/>
              <a:gd name="T23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4" h="297">
                <a:moveTo>
                  <a:pt x="284" y="0"/>
                </a:moveTo>
                <a:cubicBezTo>
                  <a:pt x="284" y="0"/>
                  <a:pt x="283" y="0"/>
                  <a:pt x="283" y="1"/>
                </a:cubicBezTo>
                <a:cubicBezTo>
                  <a:pt x="271" y="4"/>
                  <a:pt x="190" y="32"/>
                  <a:pt x="125" y="57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24" y="57"/>
                  <a:pt x="124" y="57"/>
                  <a:pt x="124" y="58"/>
                </a:cubicBezTo>
                <a:cubicBezTo>
                  <a:pt x="94" y="69"/>
                  <a:pt x="68" y="80"/>
                  <a:pt x="54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32" y="100"/>
                  <a:pt x="13" y="114"/>
                  <a:pt x="0" y="130"/>
                </a:cubicBezTo>
                <a:cubicBezTo>
                  <a:pt x="137" y="235"/>
                  <a:pt x="308" y="297"/>
                  <a:pt x="494" y="297"/>
                </a:cubicBezTo>
                <a:cubicBezTo>
                  <a:pt x="494" y="107"/>
                  <a:pt x="494" y="107"/>
                  <a:pt x="494" y="107"/>
                </a:cubicBezTo>
                <a:cubicBezTo>
                  <a:pt x="490" y="108"/>
                  <a:pt x="487" y="108"/>
                  <a:pt x="487" y="108"/>
                </a:cubicBezTo>
                <a:cubicBezTo>
                  <a:pt x="487" y="108"/>
                  <a:pt x="284" y="98"/>
                  <a:pt x="284" y="0"/>
                </a:cubicBezTo>
              </a:path>
            </a:pathLst>
          </a:custGeom>
          <a:solidFill>
            <a:srgbClr val="6886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44" name="Oval 491">
            <a:extLst>
              <a:ext uri="{FF2B5EF4-FFF2-40B4-BE49-F238E27FC236}">
                <a16:creationId xmlns:a16="http://schemas.microsoft.com/office/drawing/2014/main" id="{31BCC04F-5A98-42F1-A0CE-28376418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798" y="1799181"/>
            <a:ext cx="1202219" cy="1203012"/>
          </a:xfrm>
          <a:prstGeom prst="ellipse">
            <a:avLst/>
          </a:prstGeom>
          <a:solidFill>
            <a:srgbClr val="BDE0C7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45" name="Freeform 492">
            <a:extLst>
              <a:ext uri="{FF2B5EF4-FFF2-40B4-BE49-F238E27FC236}">
                <a16:creationId xmlns:a16="http://schemas.microsoft.com/office/drawing/2014/main" id="{9F6B12FB-63E3-4586-ACEF-67516D73E63C}"/>
              </a:ext>
            </a:extLst>
          </p:cNvPr>
          <p:cNvSpPr>
            <a:spLocks/>
          </p:cNvSpPr>
          <p:nvPr/>
        </p:nvSpPr>
        <p:spPr bwMode="auto">
          <a:xfrm>
            <a:off x="9207194" y="2436396"/>
            <a:ext cx="239650" cy="426133"/>
          </a:xfrm>
          <a:custGeom>
            <a:avLst/>
            <a:gdLst>
              <a:gd name="T0" fmla="*/ 111 w 293"/>
              <a:gd name="T1" fmla="*/ 0 h 520"/>
              <a:gd name="T2" fmla="*/ 111 w 293"/>
              <a:gd name="T3" fmla="*/ 0 h 520"/>
              <a:gd name="T4" fmla="*/ 106 w 293"/>
              <a:gd name="T5" fmla="*/ 9 h 520"/>
              <a:gd name="T6" fmla="*/ 106 w 293"/>
              <a:gd name="T7" fmla="*/ 9 h 520"/>
              <a:gd name="T8" fmla="*/ 104 w 293"/>
              <a:gd name="T9" fmla="*/ 12 h 520"/>
              <a:gd name="T10" fmla="*/ 104 w 293"/>
              <a:gd name="T11" fmla="*/ 12 h 520"/>
              <a:gd name="T12" fmla="*/ 102 w 293"/>
              <a:gd name="T13" fmla="*/ 14 h 520"/>
              <a:gd name="T14" fmla="*/ 102 w 293"/>
              <a:gd name="T15" fmla="*/ 15 h 520"/>
              <a:gd name="T16" fmla="*/ 97 w 293"/>
              <a:gd name="T17" fmla="*/ 20 h 520"/>
              <a:gd name="T18" fmla="*/ 96 w 293"/>
              <a:gd name="T19" fmla="*/ 21 h 520"/>
              <a:gd name="T20" fmla="*/ 95 w 293"/>
              <a:gd name="T21" fmla="*/ 21 h 520"/>
              <a:gd name="T22" fmla="*/ 94 w 293"/>
              <a:gd name="T23" fmla="*/ 22 h 520"/>
              <a:gd name="T24" fmla="*/ 93 w 293"/>
              <a:gd name="T25" fmla="*/ 23 h 520"/>
              <a:gd name="T26" fmla="*/ 92 w 293"/>
              <a:gd name="T27" fmla="*/ 23 h 520"/>
              <a:gd name="T28" fmla="*/ 91 w 293"/>
              <a:gd name="T29" fmla="*/ 24 h 520"/>
              <a:gd name="T30" fmla="*/ 89 w 293"/>
              <a:gd name="T31" fmla="*/ 24 h 520"/>
              <a:gd name="T32" fmla="*/ 89 w 293"/>
              <a:gd name="T33" fmla="*/ 24 h 520"/>
              <a:gd name="T34" fmla="*/ 87 w 293"/>
              <a:gd name="T35" fmla="*/ 24 h 520"/>
              <a:gd name="T36" fmla="*/ 87 w 293"/>
              <a:gd name="T37" fmla="*/ 24 h 520"/>
              <a:gd name="T38" fmla="*/ 85 w 293"/>
              <a:gd name="T39" fmla="*/ 24 h 520"/>
              <a:gd name="T40" fmla="*/ 85 w 293"/>
              <a:gd name="T41" fmla="*/ 24 h 520"/>
              <a:gd name="T42" fmla="*/ 83 w 293"/>
              <a:gd name="T43" fmla="*/ 23 h 520"/>
              <a:gd name="T44" fmla="*/ 61 w 293"/>
              <a:gd name="T45" fmla="*/ 105 h 520"/>
              <a:gd name="T46" fmla="*/ 55 w 293"/>
              <a:gd name="T47" fmla="*/ 121 h 520"/>
              <a:gd name="T48" fmla="*/ 53 w 293"/>
              <a:gd name="T49" fmla="*/ 125 h 520"/>
              <a:gd name="T50" fmla="*/ 48 w 293"/>
              <a:gd name="T51" fmla="*/ 135 h 520"/>
              <a:gd name="T52" fmla="*/ 46 w 293"/>
              <a:gd name="T53" fmla="*/ 140 h 520"/>
              <a:gd name="T54" fmla="*/ 42 w 293"/>
              <a:gd name="T55" fmla="*/ 150 h 520"/>
              <a:gd name="T56" fmla="*/ 39 w 293"/>
              <a:gd name="T57" fmla="*/ 154 h 520"/>
              <a:gd name="T58" fmla="*/ 34 w 293"/>
              <a:gd name="T59" fmla="*/ 164 h 520"/>
              <a:gd name="T60" fmla="*/ 32 w 293"/>
              <a:gd name="T61" fmla="*/ 167 h 520"/>
              <a:gd name="T62" fmla="*/ 0 w 293"/>
              <a:gd name="T63" fmla="*/ 214 h 520"/>
              <a:gd name="T64" fmla="*/ 31 w 293"/>
              <a:gd name="T65" fmla="*/ 400 h 520"/>
              <a:gd name="T66" fmla="*/ 239 w 293"/>
              <a:gd name="T67" fmla="*/ 481 h 520"/>
              <a:gd name="T68" fmla="*/ 288 w 293"/>
              <a:gd name="T69" fmla="*/ 520 h 520"/>
              <a:gd name="T70" fmla="*/ 149 w 293"/>
              <a:gd name="T71" fmla="*/ 281 h 520"/>
              <a:gd name="T72" fmla="*/ 111 w 293"/>
              <a:gd name="T73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520"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09" y="4"/>
                  <a:pt x="107" y="7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5" y="10"/>
                  <a:pt x="105" y="11"/>
                  <a:pt x="104" y="12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3" y="13"/>
                  <a:pt x="103" y="14"/>
                  <a:pt x="102" y="14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0" y="17"/>
                  <a:pt x="99" y="18"/>
                  <a:pt x="97" y="20"/>
                </a:cubicBezTo>
                <a:cubicBezTo>
                  <a:pt x="96" y="21"/>
                  <a:pt x="96" y="21"/>
                  <a:pt x="96" y="21"/>
                </a:cubicBezTo>
                <a:cubicBezTo>
                  <a:pt x="95" y="21"/>
                  <a:pt x="95" y="21"/>
                  <a:pt x="95" y="21"/>
                </a:cubicBezTo>
                <a:cubicBezTo>
                  <a:pt x="95" y="22"/>
                  <a:pt x="95" y="22"/>
                  <a:pt x="94" y="22"/>
                </a:cubicBezTo>
                <a:cubicBezTo>
                  <a:pt x="93" y="23"/>
                  <a:pt x="93" y="23"/>
                  <a:pt x="93" y="23"/>
                </a:cubicBezTo>
                <a:cubicBezTo>
                  <a:pt x="93" y="23"/>
                  <a:pt x="92" y="23"/>
                  <a:pt x="92" y="23"/>
                </a:cubicBezTo>
                <a:cubicBezTo>
                  <a:pt x="91" y="24"/>
                  <a:pt x="91" y="24"/>
                  <a:pt x="91" y="24"/>
                </a:cubicBezTo>
                <a:cubicBezTo>
                  <a:pt x="91" y="24"/>
                  <a:pt x="90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8" y="24"/>
                  <a:pt x="88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6" y="24"/>
                  <a:pt x="86" y="24"/>
                  <a:pt x="8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4" y="24"/>
                  <a:pt x="84" y="23"/>
                  <a:pt x="83" y="23"/>
                </a:cubicBezTo>
                <a:cubicBezTo>
                  <a:pt x="77" y="52"/>
                  <a:pt x="70" y="80"/>
                  <a:pt x="61" y="105"/>
                </a:cubicBezTo>
                <a:cubicBezTo>
                  <a:pt x="59" y="110"/>
                  <a:pt x="57" y="116"/>
                  <a:pt x="55" y="121"/>
                </a:cubicBezTo>
                <a:cubicBezTo>
                  <a:pt x="54" y="122"/>
                  <a:pt x="54" y="124"/>
                  <a:pt x="53" y="125"/>
                </a:cubicBezTo>
                <a:cubicBezTo>
                  <a:pt x="52" y="129"/>
                  <a:pt x="50" y="132"/>
                  <a:pt x="48" y="135"/>
                </a:cubicBezTo>
                <a:cubicBezTo>
                  <a:pt x="48" y="137"/>
                  <a:pt x="47" y="139"/>
                  <a:pt x="46" y="140"/>
                </a:cubicBezTo>
                <a:cubicBezTo>
                  <a:pt x="45" y="143"/>
                  <a:pt x="43" y="147"/>
                  <a:pt x="42" y="150"/>
                </a:cubicBezTo>
                <a:cubicBezTo>
                  <a:pt x="41" y="151"/>
                  <a:pt x="40" y="153"/>
                  <a:pt x="39" y="154"/>
                </a:cubicBezTo>
                <a:cubicBezTo>
                  <a:pt x="38" y="157"/>
                  <a:pt x="36" y="161"/>
                  <a:pt x="34" y="164"/>
                </a:cubicBezTo>
                <a:cubicBezTo>
                  <a:pt x="33" y="165"/>
                  <a:pt x="33" y="166"/>
                  <a:pt x="32" y="167"/>
                </a:cubicBezTo>
                <a:cubicBezTo>
                  <a:pt x="22" y="184"/>
                  <a:pt x="11" y="200"/>
                  <a:pt x="0" y="214"/>
                </a:cubicBezTo>
                <a:cubicBezTo>
                  <a:pt x="1" y="273"/>
                  <a:pt x="7" y="360"/>
                  <a:pt x="31" y="400"/>
                </a:cubicBezTo>
                <a:cubicBezTo>
                  <a:pt x="32" y="400"/>
                  <a:pt x="199" y="458"/>
                  <a:pt x="239" y="481"/>
                </a:cubicBezTo>
                <a:cubicBezTo>
                  <a:pt x="259" y="492"/>
                  <a:pt x="276" y="504"/>
                  <a:pt x="288" y="520"/>
                </a:cubicBezTo>
                <a:cubicBezTo>
                  <a:pt x="293" y="441"/>
                  <a:pt x="199" y="373"/>
                  <a:pt x="149" y="281"/>
                </a:cubicBezTo>
                <a:cubicBezTo>
                  <a:pt x="101" y="193"/>
                  <a:pt x="109" y="31"/>
                  <a:pt x="111" y="0"/>
                </a:cubicBezTo>
                <a:close/>
              </a:path>
            </a:pathLst>
          </a:custGeom>
          <a:solidFill>
            <a:srgbClr val="863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46" name="Freeform 493">
            <a:extLst>
              <a:ext uri="{FF2B5EF4-FFF2-40B4-BE49-F238E27FC236}">
                <a16:creationId xmlns:a16="http://schemas.microsoft.com/office/drawing/2014/main" id="{3695C591-8CC7-4D74-ACE4-4F509A3CB132}"/>
              </a:ext>
            </a:extLst>
          </p:cNvPr>
          <p:cNvSpPr>
            <a:spLocks/>
          </p:cNvSpPr>
          <p:nvPr/>
        </p:nvSpPr>
        <p:spPr bwMode="auto">
          <a:xfrm>
            <a:off x="8724719" y="2432428"/>
            <a:ext cx="258695" cy="442004"/>
          </a:xfrm>
          <a:custGeom>
            <a:avLst/>
            <a:gdLst>
              <a:gd name="T0" fmla="*/ 77 w 316"/>
              <a:gd name="T1" fmla="*/ 486 h 540"/>
              <a:gd name="T2" fmla="*/ 285 w 316"/>
              <a:gd name="T3" fmla="*/ 405 h 540"/>
              <a:gd name="T4" fmla="*/ 316 w 316"/>
              <a:gd name="T5" fmla="*/ 227 h 540"/>
              <a:gd name="T6" fmla="*/ 288 w 316"/>
              <a:gd name="T7" fmla="*/ 192 h 540"/>
              <a:gd name="T8" fmla="*/ 287 w 316"/>
              <a:gd name="T9" fmla="*/ 190 h 540"/>
              <a:gd name="T10" fmla="*/ 280 w 316"/>
              <a:gd name="T11" fmla="*/ 178 h 540"/>
              <a:gd name="T12" fmla="*/ 278 w 316"/>
              <a:gd name="T13" fmla="*/ 176 h 540"/>
              <a:gd name="T14" fmla="*/ 270 w 316"/>
              <a:gd name="T15" fmla="*/ 162 h 540"/>
              <a:gd name="T16" fmla="*/ 270 w 316"/>
              <a:gd name="T17" fmla="*/ 161 h 540"/>
              <a:gd name="T18" fmla="*/ 263 w 316"/>
              <a:gd name="T19" fmla="*/ 147 h 540"/>
              <a:gd name="T20" fmla="*/ 261 w 316"/>
              <a:gd name="T21" fmla="*/ 143 h 540"/>
              <a:gd name="T22" fmla="*/ 256 w 316"/>
              <a:gd name="T23" fmla="*/ 131 h 540"/>
              <a:gd name="T24" fmla="*/ 254 w 316"/>
              <a:gd name="T25" fmla="*/ 127 h 540"/>
              <a:gd name="T26" fmla="*/ 247 w 316"/>
              <a:gd name="T27" fmla="*/ 110 h 540"/>
              <a:gd name="T28" fmla="*/ 225 w 316"/>
              <a:gd name="T29" fmla="*/ 27 h 540"/>
              <a:gd name="T30" fmla="*/ 223 w 316"/>
              <a:gd name="T31" fmla="*/ 28 h 540"/>
              <a:gd name="T32" fmla="*/ 222 w 316"/>
              <a:gd name="T33" fmla="*/ 28 h 540"/>
              <a:gd name="T34" fmla="*/ 221 w 316"/>
              <a:gd name="T35" fmla="*/ 29 h 540"/>
              <a:gd name="T36" fmla="*/ 220 w 316"/>
              <a:gd name="T37" fmla="*/ 29 h 540"/>
              <a:gd name="T38" fmla="*/ 219 w 316"/>
              <a:gd name="T39" fmla="*/ 29 h 540"/>
              <a:gd name="T40" fmla="*/ 218 w 316"/>
              <a:gd name="T41" fmla="*/ 29 h 540"/>
              <a:gd name="T42" fmla="*/ 217 w 316"/>
              <a:gd name="T43" fmla="*/ 29 h 540"/>
              <a:gd name="T44" fmla="*/ 216 w 316"/>
              <a:gd name="T45" fmla="*/ 29 h 540"/>
              <a:gd name="T46" fmla="*/ 215 w 316"/>
              <a:gd name="T47" fmla="*/ 28 h 540"/>
              <a:gd name="T48" fmla="*/ 214 w 316"/>
              <a:gd name="T49" fmla="*/ 28 h 540"/>
              <a:gd name="T50" fmla="*/ 213 w 316"/>
              <a:gd name="T51" fmla="*/ 27 h 540"/>
              <a:gd name="T52" fmla="*/ 212 w 316"/>
              <a:gd name="T53" fmla="*/ 27 h 540"/>
              <a:gd name="T54" fmla="*/ 211 w 316"/>
              <a:gd name="T55" fmla="*/ 26 h 540"/>
              <a:gd name="T56" fmla="*/ 210 w 316"/>
              <a:gd name="T57" fmla="*/ 25 h 540"/>
              <a:gd name="T58" fmla="*/ 209 w 316"/>
              <a:gd name="T59" fmla="*/ 24 h 540"/>
              <a:gd name="T60" fmla="*/ 206 w 316"/>
              <a:gd name="T61" fmla="*/ 21 h 540"/>
              <a:gd name="T62" fmla="*/ 205 w 316"/>
              <a:gd name="T63" fmla="*/ 20 h 540"/>
              <a:gd name="T64" fmla="*/ 204 w 316"/>
              <a:gd name="T65" fmla="*/ 18 h 540"/>
              <a:gd name="T66" fmla="*/ 203 w 316"/>
              <a:gd name="T67" fmla="*/ 17 h 540"/>
              <a:gd name="T68" fmla="*/ 202 w 316"/>
              <a:gd name="T69" fmla="*/ 15 h 540"/>
              <a:gd name="T70" fmla="*/ 201 w 316"/>
              <a:gd name="T71" fmla="*/ 14 h 540"/>
              <a:gd name="T72" fmla="*/ 200 w 316"/>
              <a:gd name="T73" fmla="*/ 12 h 540"/>
              <a:gd name="T74" fmla="*/ 199 w 316"/>
              <a:gd name="T75" fmla="*/ 11 h 540"/>
              <a:gd name="T76" fmla="*/ 197 w 316"/>
              <a:gd name="T77" fmla="*/ 8 h 540"/>
              <a:gd name="T78" fmla="*/ 197 w 316"/>
              <a:gd name="T79" fmla="*/ 7 h 540"/>
              <a:gd name="T80" fmla="*/ 195 w 316"/>
              <a:gd name="T81" fmla="*/ 4 h 540"/>
              <a:gd name="T82" fmla="*/ 195 w 316"/>
              <a:gd name="T83" fmla="*/ 4 h 540"/>
              <a:gd name="T84" fmla="*/ 193 w 316"/>
              <a:gd name="T85" fmla="*/ 0 h 540"/>
              <a:gd name="T86" fmla="*/ 155 w 316"/>
              <a:gd name="T87" fmla="*/ 286 h 540"/>
              <a:gd name="T88" fmla="*/ 18 w 316"/>
              <a:gd name="T89" fmla="*/ 540 h 540"/>
              <a:gd name="T90" fmla="*/ 77 w 316"/>
              <a:gd name="T91" fmla="*/ 486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6" h="540">
                <a:moveTo>
                  <a:pt x="77" y="486"/>
                </a:moveTo>
                <a:cubicBezTo>
                  <a:pt x="117" y="463"/>
                  <a:pt x="284" y="405"/>
                  <a:pt x="285" y="405"/>
                </a:cubicBezTo>
                <a:cubicBezTo>
                  <a:pt x="308" y="367"/>
                  <a:pt x="314" y="286"/>
                  <a:pt x="316" y="227"/>
                </a:cubicBezTo>
                <a:cubicBezTo>
                  <a:pt x="307" y="217"/>
                  <a:pt x="297" y="205"/>
                  <a:pt x="288" y="192"/>
                </a:cubicBezTo>
                <a:cubicBezTo>
                  <a:pt x="288" y="191"/>
                  <a:pt x="287" y="190"/>
                  <a:pt x="287" y="190"/>
                </a:cubicBezTo>
                <a:cubicBezTo>
                  <a:pt x="284" y="186"/>
                  <a:pt x="282" y="182"/>
                  <a:pt x="280" y="178"/>
                </a:cubicBezTo>
                <a:cubicBezTo>
                  <a:pt x="279" y="177"/>
                  <a:pt x="279" y="177"/>
                  <a:pt x="278" y="176"/>
                </a:cubicBezTo>
                <a:cubicBezTo>
                  <a:pt x="276" y="172"/>
                  <a:pt x="273" y="167"/>
                  <a:pt x="270" y="162"/>
                </a:cubicBezTo>
                <a:cubicBezTo>
                  <a:pt x="270" y="161"/>
                  <a:pt x="270" y="161"/>
                  <a:pt x="270" y="161"/>
                </a:cubicBezTo>
                <a:cubicBezTo>
                  <a:pt x="267" y="156"/>
                  <a:pt x="265" y="152"/>
                  <a:pt x="263" y="147"/>
                </a:cubicBezTo>
                <a:cubicBezTo>
                  <a:pt x="262" y="146"/>
                  <a:pt x="261" y="144"/>
                  <a:pt x="261" y="143"/>
                </a:cubicBezTo>
                <a:cubicBezTo>
                  <a:pt x="259" y="139"/>
                  <a:pt x="257" y="135"/>
                  <a:pt x="256" y="131"/>
                </a:cubicBezTo>
                <a:cubicBezTo>
                  <a:pt x="255" y="130"/>
                  <a:pt x="254" y="128"/>
                  <a:pt x="254" y="127"/>
                </a:cubicBezTo>
                <a:cubicBezTo>
                  <a:pt x="251" y="121"/>
                  <a:pt x="249" y="116"/>
                  <a:pt x="247" y="110"/>
                </a:cubicBezTo>
                <a:cubicBezTo>
                  <a:pt x="238" y="85"/>
                  <a:pt x="230" y="57"/>
                  <a:pt x="225" y="27"/>
                </a:cubicBezTo>
                <a:cubicBezTo>
                  <a:pt x="224" y="27"/>
                  <a:pt x="224" y="28"/>
                  <a:pt x="223" y="28"/>
                </a:cubicBezTo>
                <a:cubicBezTo>
                  <a:pt x="222" y="28"/>
                  <a:pt x="222" y="28"/>
                  <a:pt x="222" y="28"/>
                </a:cubicBezTo>
                <a:cubicBezTo>
                  <a:pt x="222" y="29"/>
                  <a:pt x="221" y="29"/>
                  <a:pt x="221" y="29"/>
                </a:cubicBezTo>
                <a:cubicBezTo>
                  <a:pt x="220" y="29"/>
                  <a:pt x="220" y="29"/>
                  <a:pt x="220" y="29"/>
                </a:cubicBezTo>
                <a:cubicBezTo>
                  <a:pt x="220" y="29"/>
                  <a:pt x="219" y="29"/>
                  <a:pt x="219" y="29"/>
                </a:cubicBezTo>
                <a:cubicBezTo>
                  <a:pt x="218" y="29"/>
                  <a:pt x="218" y="29"/>
                  <a:pt x="218" y="29"/>
                </a:cubicBezTo>
                <a:cubicBezTo>
                  <a:pt x="218" y="29"/>
                  <a:pt x="217" y="29"/>
                  <a:pt x="217" y="29"/>
                </a:cubicBezTo>
                <a:cubicBezTo>
                  <a:pt x="216" y="29"/>
                  <a:pt x="216" y="29"/>
                  <a:pt x="216" y="29"/>
                </a:cubicBezTo>
                <a:cubicBezTo>
                  <a:pt x="216" y="29"/>
                  <a:pt x="215" y="29"/>
                  <a:pt x="215" y="28"/>
                </a:cubicBezTo>
                <a:cubicBezTo>
                  <a:pt x="214" y="28"/>
                  <a:pt x="214" y="28"/>
                  <a:pt x="214" y="28"/>
                </a:cubicBezTo>
                <a:cubicBezTo>
                  <a:pt x="214" y="28"/>
                  <a:pt x="213" y="28"/>
                  <a:pt x="213" y="27"/>
                </a:cubicBezTo>
                <a:cubicBezTo>
                  <a:pt x="212" y="27"/>
                  <a:pt x="212" y="27"/>
                  <a:pt x="212" y="27"/>
                </a:cubicBezTo>
                <a:cubicBezTo>
                  <a:pt x="211" y="26"/>
                  <a:pt x="211" y="26"/>
                  <a:pt x="211" y="26"/>
                </a:cubicBezTo>
                <a:cubicBezTo>
                  <a:pt x="210" y="25"/>
                  <a:pt x="210" y="25"/>
                  <a:pt x="210" y="25"/>
                </a:cubicBezTo>
                <a:cubicBezTo>
                  <a:pt x="209" y="24"/>
                  <a:pt x="209" y="24"/>
                  <a:pt x="209" y="24"/>
                </a:cubicBezTo>
                <a:cubicBezTo>
                  <a:pt x="208" y="23"/>
                  <a:pt x="207" y="22"/>
                  <a:pt x="206" y="21"/>
                </a:cubicBezTo>
                <a:cubicBezTo>
                  <a:pt x="205" y="20"/>
                  <a:pt x="205" y="20"/>
                  <a:pt x="205" y="20"/>
                </a:cubicBezTo>
                <a:cubicBezTo>
                  <a:pt x="205" y="20"/>
                  <a:pt x="204" y="19"/>
                  <a:pt x="204" y="18"/>
                </a:cubicBezTo>
                <a:cubicBezTo>
                  <a:pt x="203" y="17"/>
                  <a:pt x="203" y="17"/>
                  <a:pt x="203" y="17"/>
                </a:cubicBezTo>
                <a:cubicBezTo>
                  <a:pt x="203" y="17"/>
                  <a:pt x="202" y="16"/>
                  <a:pt x="202" y="15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1" y="14"/>
                  <a:pt x="200" y="13"/>
                  <a:pt x="200" y="12"/>
                </a:cubicBezTo>
                <a:cubicBezTo>
                  <a:pt x="199" y="12"/>
                  <a:pt x="199" y="11"/>
                  <a:pt x="199" y="11"/>
                </a:cubicBezTo>
                <a:cubicBezTo>
                  <a:pt x="198" y="10"/>
                  <a:pt x="198" y="9"/>
                  <a:pt x="197" y="8"/>
                </a:cubicBezTo>
                <a:cubicBezTo>
                  <a:pt x="197" y="7"/>
                  <a:pt x="197" y="7"/>
                  <a:pt x="197" y="7"/>
                </a:cubicBezTo>
                <a:cubicBezTo>
                  <a:pt x="196" y="6"/>
                  <a:pt x="196" y="5"/>
                  <a:pt x="195" y="4"/>
                </a:cubicBezTo>
                <a:cubicBezTo>
                  <a:pt x="195" y="4"/>
                  <a:pt x="195" y="4"/>
                  <a:pt x="195" y="4"/>
                </a:cubicBezTo>
                <a:cubicBezTo>
                  <a:pt x="194" y="3"/>
                  <a:pt x="194" y="1"/>
                  <a:pt x="193" y="0"/>
                </a:cubicBezTo>
                <a:cubicBezTo>
                  <a:pt x="193" y="0"/>
                  <a:pt x="208" y="189"/>
                  <a:pt x="155" y="286"/>
                </a:cubicBezTo>
                <a:cubicBezTo>
                  <a:pt x="103" y="383"/>
                  <a:pt x="0" y="454"/>
                  <a:pt x="18" y="540"/>
                </a:cubicBezTo>
                <a:cubicBezTo>
                  <a:pt x="29" y="517"/>
                  <a:pt x="50" y="501"/>
                  <a:pt x="77" y="486"/>
                </a:cubicBezTo>
              </a:path>
            </a:pathLst>
          </a:custGeom>
          <a:solidFill>
            <a:srgbClr val="863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47" name="Freeform 494">
            <a:extLst>
              <a:ext uri="{FF2B5EF4-FFF2-40B4-BE49-F238E27FC236}">
                <a16:creationId xmlns:a16="http://schemas.microsoft.com/office/drawing/2014/main" id="{0B75B221-78C2-43B0-843F-93A1B332A077}"/>
              </a:ext>
            </a:extLst>
          </p:cNvPr>
          <p:cNvSpPr>
            <a:spLocks/>
          </p:cNvSpPr>
          <p:nvPr/>
        </p:nvSpPr>
        <p:spPr bwMode="auto">
          <a:xfrm>
            <a:off x="8689009" y="2535589"/>
            <a:ext cx="812589" cy="474539"/>
          </a:xfrm>
          <a:custGeom>
            <a:avLst/>
            <a:gdLst>
              <a:gd name="T0" fmla="*/ 918 w 993"/>
              <a:gd name="T1" fmla="*/ 368 h 580"/>
              <a:gd name="T2" fmla="*/ 685 w 993"/>
              <a:gd name="T3" fmla="*/ 278 h 580"/>
              <a:gd name="T4" fmla="*/ 650 w 993"/>
              <a:gd name="T5" fmla="*/ 0 h 580"/>
              <a:gd name="T6" fmla="*/ 496 w 993"/>
              <a:gd name="T7" fmla="*/ 0 h 580"/>
              <a:gd name="T8" fmla="*/ 343 w 993"/>
              <a:gd name="T9" fmla="*/ 0 h 580"/>
              <a:gd name="T10" fmla="*/ 308 w 993"/>
              <a:gd name="T11" fmla="*/ 278 h 580"/>
              <a:gd name="T12" fmla="*/ 75 w 993"/>
              <a:gd name="T13" fmla="*/ 368 h 580"/>
              <a:gd name="T14" fmla="*/ 0 w 993"/>
              <a:gd name="T15" fmla="*/ 471 h 580"/>
              <a:gd name="T16" fmla="*/ 4 w 993"/>
              <a:gd name="T17" fmla="*/ 580 h 580"/>
              <a:gd name="T18" fmla="*/ 989 w 993"/>
              <a:gd name="T19" fmla="*/ 580 h 580"/>
              <a:gd name="T20" fmla="*/ 993 w 993"/>
              <a:gd name="T21" fmla="*/ 471 h 580"/>
              <a:gd name="T22" fmla="*/ 918 w 993"/>
              <a:gd name="T23" fmla="*/ 36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3" h="580">
                <a:moveTo>
                  <a:pt x="918" y="368"/>
                </a:moveTo>
                <a:cubicBezTo>
                  <a:pt x="873" y="343"/>
                  <a:pt x="685" y="278"/>
                  <a:pt x="685" y="278"/>
                </a:cubicBezTo>
                <a:cubicBezTo>
                  <a:pt x="641" y="207"/>
                  <a:pt x="650" y="0"/>
                  <a:pt x="650" y="0"/>
                </a:cubicBezTo>
                <a:cubicBezTo>
                  <a:pt x="496" y="0"/>
                  <a:pt x="496" y="0"/>
                  <a:pt x="496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3" y="0"/>
                  <a:pt x="352" y="207"/>
                  <a:pt x="308" y="278"/>
                </a:cubicBezTo>
                <a:cubicBezTo>
                  <a:pt x="308" y="278"/>
                  <a:pt x="120" y="343"/>
                  <a:pt x="75" y="368"/>
                </a:cubicBezTo>
                <a:cubicBezTo>
                  <a:pt x="30" y="393"/>
                  <a:pt x="0" y="421"/>
                  <a:pt x="0" y="471"/>
                </a:cubicBezTo>
                <a:cubicBezTo>
                  <a:pt x="0" y="506"/>
                  <a:pt x="4" y="549"/>
                  <a:pt x="4" y="580"/>
                </a:cubicBezTo>
                <a:cubicBezTo>
                  <a:pt x="989" y="580"/>
                  <a:pt x="989" y="580"/>
                  <a:pt x="989" y="580"/>
                </a:cubicBezTo>
                <a:cubicBezTo>
                  <a:pt x="989" y="542"/>
                  <a:pt x="993" y="506"/>
                  <a:pt x="993" y="471"/>
                </a:cubicBezTo>
                <a:cubicBezTo>
                  <a:pt x="993" y="421"/>
                  <a:pt x="963" y="393"/>
                  <a:pt x="918" y="368"/>
                </a:cubicBezTo>
              </a:path>
            </a:pathLst>
          </a:custGeom>
          <a:solidFill>
            <a:srgbClr val="F4B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48" name="Freeform 495">
            <a:extLst>
              <a:ext uri="{FF2B5EF4-FFF2-40B4-BE49-F238E27FC236}">
                <a16:creationId xmlns:a16="http://schemas.microsoft.com/office/drawing/2014/main" id="{2B8791C4-2327-4162-AD14-C5B6E17E1FC7}"/>
              </a:ext>
            </a:extLst>
          </p:cNvPr>
          <p:cNvSpPr>
            <a:spLocks/>
          </p:cNvSpPr>
          <p:nvPr/>
        </p:nvSpPr>
        <p:spPr bwMode="auto">
          <a:xfrm>
            <a:off x="8815976" y="2782381"/>
            <a:ext cx="558655" cy="227747"/>
          </a:xfrm>
          <a:custGeom>
            <a:avLst/>
            <a:gdLst>
              <a:gd name="T0" fmla="*/ 683 w 683"/>
              <a:gd name="T1" fmla="*/ 33 h 279"/>
              <a:gd name="T2" fmla="*/ 596 w 683"/>
              <a:gd name="T3" fmla="*/ 0 h 279"/>
              <a:gd name="T4" fmla="*/ 553 w 683"/>
              <a:gd name="T5" fmla="*/ 171 h 279"/>
              <a:gd name="T6" fmla="*/ 341 w 683"/>
              <a:gd name="T7" fmla="*/ 254 h 279"/>
              <a:gd name="T8" fmla="*/ 341 w 683"/>
              <a:gd name="T9" fmla="*/ 254 h 279"/>
              <a:gd name="T10" fmla="*/ 129 w 683"/>
              <a:gd name="T11" fmla="*/ 171 h 279"/>
              <a:gd name="T12" fmla="*/ 87 w 683"/>
              <a:gd name="T13" fmla="*/ 1 h 279"/>
              <a:gd name="T14" fmla="*/ 0 w 683"/>
              <a:gd name="T15" fmla="*/ 33 h 279"/>
              <a:gd name="T16" fmla="*/ 47 w 683"/>
              <a:gd name="T17" fmla="*/ 279 h 279"/>
              <a:gd name="T18" fmla="*/ 341 w 683"/>
              <a:gd name="T19" fmla="*/ 279 h 279"/>
              <a:gd name="T20" fmla="*/ 341 w 683"/>
              <a:gd name="T21" fmla="*/ 278 h 279"/>
              <a:gd name="T22" fmla="*/ 635 w 683"/>
              <a:gd name="T23" fmla="*/ 278 h 279"/>
              <a:gd name="T24" fmla="*/ 683 w 683"/>
              <a:gd name="T25" fmla="*/ 33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3" h="279">
                <a:moveTo>
                  <a:pt x="683" y="33"/>
                </a:moveTo>
                <a:cubicBezTo>
                  <a:pt x="683" y="33"/>
                  <a:pt x="644" y="17"/>
                  <a:pt x="596" y="0"/>
                </a:cubicBezTo>
                <a:cubicBezTo>
                  <a:pt x="596" y="0"/>
                  <a:pt x="558" y="109"/>
                  <a:pt x="553" y="171"/>
                </a:cubicBezTo>
                <a:cubicBezTo>
                  <a:pt x="553" y="171"/>
                  <a:pt x="426" y="178"/>
                  <a:pt x="341" y="254"/>
                </a:cubicBezTo>
                <a:cubicBezTo>
                  <a:pt x="341" y="254"/>
                  <a:pt x="341" y="254"/>
                  <a:pt x="341" y="254"/>
                </a:cubicBezTo>
                <a:cubicBezTo>
                  <a:pt x="256" y="178"/>
                  <a:pt x="129" y="171"/>
                  <a:pt x="129" y="171"/>
                </a:cubicBezTo>
                <a:cubicBezTo>
                  <a:pt x="125" y="109"/>
                  <a:pt x="87" y="1"/>
                  <a:pt x="87" y="1"/>
                </a:cubicBezTo>
                <a:cubicBezTo>
                  <a:pt x="39" y="18"/>
                  <a:pt x="0" y="33"/>
                  <a:pt x="0" y="33"/>
                </a:cubicBezTo>
                <a:cubicBezTo>
                  <a:pt x="56" y="111"/>
                  <a:pt x="47" y="279"/>
                  <a:pt x="47" y="279"/>
                </a:cubicBezTo>
                <a:cubicBezTo>
                  <a:pt x="341" y="279"/>
                  <a:pt x="341" y="279"/>
                  <a:pt x="341" y="279"/>
                </a:cubicBezTo>
                <a:cubicBezTo>
                  <a:pt x="341" y="278"/>
                  <a:pt x="341" y="278"/>
                  <a:pt x="341" y="278"/>
                </a:cubicBezTo>
                <a:cubicBezTo>
                  <a:pt x="635" y="278"/>
                  <a:pt x="635" y="278"/>
                  <a:pt x="635" y="278"/>
                </a:cubicBezTo>
                <a:cubicBezTo>
                  <a:pt x="635" y="278"/>
                  <a:pt x="627" y="111"/>
                  <a:pt x="683" y="33"/>
                </a:cubicBezTo>
              </a:path>
            </a:pathLst>
          </a:custGeom>
          <a:solidFill>
            <a:srgbClr val="36A489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49" name="Freeform 496">
            <a:extLst>
              <a:ext uri="{FF2B5EF4-FFF2-40B4-BE49-F238E27FC236}">
                <a16:creationId xmlns:a16="http://schemas.microsoft.com/office/drawing/2014/main" id="{246FBDBE-25B7-4646-AEE1-97E20A03E548}"/>
              </a:ext>
            </a:extLst>
          </p:cNvPr>
          <p:cNvSpPr>
            <a:spLocks/>
          </p:cNvSpPr>
          <p:nvPr/>
        </p:nvSpPr>
        <p:spPr bwMode="auto">
          <a:xfrm>
            <a:off x="8860415" y="2111043"/>
            <a:ext cx="461049" cy="574526"/>
          </a:xfrm>
          <a:custGeom>
            <a:avLst/>
            <a:gdLst>
              <a:gd name="T0" fmla="*/ 550 w 563"/>
              <a:gd name="T1" fmla="*/ 313 h 702"/>
              <a:gd name="T2" fmla="*/ 519 w 563"/>
              <a:gd name="T3" fmla="*/ 321 h 702"/>
              <a:gd name="T4" fmla="*/ 285 w 563"/>
              <a:gd name="T5" fmla="*/ 1 h 702"/>
              <a:gd name="T6" fmla="*/ 285 w 563"/>
              <a:gd name="T7" fmla="*/ 0 h 702"/>
              <a:gd name="T8" fmla="*/ 283 w 563"/>
              <a:gd name="T9" fmla="*/ 0 h 702"/>
              <a:gd name="T10" fmla="*/ 280 w 563"/>
              <a:gd name="T11" fmla="*/ 0 h 702"/>
              <a:gd name="T12" fmla="*/ 280 w 563"/>
              <a:gd name="T13" fmla="*/ 1 h 702"/>
              <a:gd name="T14" fmla="*/ 48 w 563"/>
              <a:gd name="T15" fmla="*/ 321 h 702"/>
              <a:gd name="T16" fmla="*/ 14 w 563"/>
              <a:gd name="T17" fmla="*/ 313 h 702"/>
              <a:gd name="T18" fmla="*/ 59 w 563"/>
              <a:gd name="T19" fmla="*/ 420 h 702"/>
              <a:gd name="T20" fmla="*/ 81 w 563"/>
              <a:gd name="T21" fmla="*/ 503 h 702"/>
              <a:gd name="T22" fmla="*/ 280 w 563"/>
              <a:gd name="T23" fmla="*/ 702 h 702"/>
              <a:gd name="T24" fmla="*/ 285 w 563"/>
              <a:gd name="T25" fmla="*/ 702 h 702"/>
              <a:gd name="T26" fmla="*/ 484 w 563"/>
              <a:gd name="T27" fmla="*/ 503 h 702"/>
              <a:gd name="T28" fmla="*/ 506 w 563"/>
              <a:gd name="T29" fmla="*/ 421 h 702"/>
              <a:gd name="T30" fmla="*/ 550 w 563"/>
              <a:gd name="T31" fmla="*/ 313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3" h="702">
                <a:moveTo>
                  <a:pt x="550" y="313"/>
                </a:moveTo>
                <a:cubicBezTo>
                  <a:pt x="540" y="290"/>
                  <a:pt x="525" y="308"/>
                  <a:pt x="519" y="321"/>
                </a:cubicBezTo>
                <a:cubicBezTo>
                  <a:pt x="523" y="166"/>
                  <a:pt x="466" y="4"/>
                  <a:pt x="285" y="1"/>
                </a:cubicBezTo>
                <a:cubicBezTo>
                  <a:pt x="285" y="0"/>
                  <a:pt x="285" y="0"/>
                  <a:pt x="285" y="0"/>
                </a:cubicBezTo>
                <a:cubicBezTo>
                  <a:pt x="284" y="0"/>
                  <a:pt x="283" y="0"/>
                  <a:pt x="283" y="0"/>
                </a:cubicBezTo>
                <a:cubicBezTo>
                  <a:pt x="282" y="0"/>
                  <a:pt x="281" y="0"/>
                  <a:pt x="280" y="0"/>
                </a:cubicBezTo>
                <a:cubicBezTo>
                  <a:pt x="280" y="1"/>
                  <a:pt x="280" y="1"/>
                  <a:pt x="280" y="1"/>
                </a:cubicBezTo>
                <a:cubicBezTo>
                  <a:pt x="99" y="4"/>
                  <a:pt x="43" y="165"/>
                  <a:pt x="48" y="321"/>
                </a:cubicBezTo>
                <a:cubicBezTo>
                  <a:pt x="40" y="308"/>
                  <a:pt x="25" y="288"/>
                  <a:pt x="14" y="313"/>
                </a:cubicBezTo>
                <a:cubicBezTo>
                  <a:pt x="0" y="342"/>
                  <a:pt x="39" y="440"/>
                  <a:pt x="59" y="420"/>
                </a:cubicBezTo>
                <a:cubicBezTo>
                  <a:pt x="64" y="450"/>
                  <a:pt x="72" y="478"/>
                  <a:pt x="81" y="503"/>
                </a:cubicBezTo>
                <a:cubicBezTo>
                  <a:pt x="137" y="657"/>
                  <a:pt x="254" y="697"/>
                  <a:pt x="280" y="702"/>
                </a:cubicBezTo>
                <a:cubicBezTo>
                  <a:pt x="285" y="702"/>
                  <a:pt x="285" y="702"/>
                  <a:pt x="285" y="702"/>
                </a:cubicBezTo>
                <a:cubicBezTo>
                  <a:pt x="311" y="697"/>
                  <a:pt x="428" y="657"/>
                  <a:pt x="484" y="503"/>
                </a:cubicBezTo>
                <a:cubicBezTo>
                  <a:pt x="493" y="478"/>
                  <a:pt x="500" y="450"/>
                  <a:pt x="506" y="421"/>
                </a:cubicBezTo>
                <a:cubicBezTo>
                  <a:pt x="526" y="436"/>
                  <a:pt x="563" y="342"/>
                  <a:pt x="550" y="313"/>
                </a:cubicBezTo>
              </a:path>
            </a:pathLst>
          </a:custGeom>
          <a:solidFill>
            <a:srgbClr val="FCC7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50" name="Freeform 497">
            <a:extLst>
              <a:ext uri="{FF2B5EF4-FFF2-40B4-BE49-F238E27FC236}">
                <a16:creationId xmlns:a16="http://schemas.microsoft.com/office/drawing/2014/main" id="{D6E685EE-6F58-4734-923A-8B7BE7DF375A}"/>
              </a:ext>
            </a:extLst>
          </p:cNvPr>
          <p:cNvSpPr>
            <a:spLocks/>
          </p:cNvSpPr>
          <p:nvPr/>
        </p:nvSpPr>
        <p:spPr bwMode="auto">
          <a:xfrm>
            <a:off x="8854860" y="2077715"/>
            <a:ext cx="480887" cy="303134"/>
          </a:xfrm>
          <a:custGeom>
            <a:avLst/>
            <a:gdLst>
              <a:gd name="T0" fmla="*/ 54 w 588"/>
              <a:gd name="T1" fmla="*/ 366 h 371"/>
              <a:gd name="T2" fmla="*/ 186 w 588"/>
              <a:gd name="T3" fmla="*/ 171 h 371"/>
              <a:gd name="T4" fmla="*/ 524 w 588"/>
              <a:gd name="T5" fmla="*/ 366 h 371"/>
              <a:gd name="T6" fmla="*/ 536 w 588"/>
              <a:gd name="T7" fmla="*/ 350 h 371"/>
              <a:gd name="T8" fmla="*/ 558 w 588"/>
              <a:gd name="T9" fmla="*/ 371 h 371"/>
              <a:gd name="T10" fmla="*/ 292 w 588"/>
              <a:gd name="T11" fmla="*/ 12 h 371"/>
              <a:gd name="T12" fmla="*/ 288 w 588"/>
              <a:gd name="T13" fmla="*/ 12 h 371"/>
              <a:gd name="T14" fmla="*/ 18 w 588"/>
              <a:gd name="T15" fmla="*/ 366 h 371"/>
              <a:gd name="T16" fmla="*/ 54 w 588"/>
              <a:gd name="T17" fmla="*/ 366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8" h="371">
                <a:moveTo>
                  <a:pt x="54" y="366"/>
                </a:moveTo>
                <a:cubicBezTo>
                  <a:pt x="54" y="366"/>
                  <a:pt x="164" y="308"/>
                  <a:pt x="186" y="171"/>
                </a:cubicBezTo>
                <a:cubicBezTo>
                  <a:pt x="186" y="171"/>
                  <a:pt x="240" y="310"/>
                  <a:pt x="524" y="366"/>
                </a:cubicBezTo>
                <a:cubicBezTo>
                  <a:pt x="524" y="366"/>
                  <a:pt x="529" y="355"/>
                  <a:pt x="536" y="350"/>
                </a:cubicBezTo>
                <a:cubicBezTo>
                  <a:pt x="544" y="344"/>
                  <a:pt x="555" y="348"/>
                  <a:pt x="558" y="371"/>
                </a:cubicBezTo>
                <a:cubicBezTo>
                  <a:pt x="558" y="371"/>
                  <a:pt x="588" y="0"/>
                  <a:pt x="292" y="12"/>
                </a:cubicBezTo>
                <a:cubicBezTo>
                  <a:pt x="292" y="12"/>
                  <a:pt x="290" y="12"/>
                  <a:pt x="288" y="12"/>
                </a:cubicBezTo>
                <a:cubicBezTo>
                  <a:pt x="253" y="10"/>
                  <a:pt x="0" y="8"/>
                  <a:pt x="18" y="366"/>
                </a:cubicBezTo>
                <a:cubicBezTo>
                  <a:pt x="18" y="366"/>
                  <a:pt x="27" y="322"/>
                  <a:pt x="54" y="366"/>
                </a:cubicBezTo>
              </a:path>
            </a:pathLst>
          </a:custGeom>
          <a:solidFill>
            <a:srgbClr val="863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51" name="Freeform 498">
            <a:extLst>
              <a:ext uri="{FF2B5EF4-FFF2-40B4-BE49-F238E27FC236}">
                <a16:creationId xmlns:a16="http://schemas.microsoft.com/office/drawing/2014/main" id="{12757B54-E32B-4852-B358-1A600E5172E9}"/>
              </a:ext>
            </a:extLst>
          </p:cNvPr>
          <p:cNvSpPr>
            <a:spLocks noEditPoints="1"/>
          </p:cNvSpPr>
          <p:nvPr/>
        </p:nvSpPr>
        <p:spPr bwMode="auto">
          <a:xfrm>
            <a:off x="8850892" y="2482422"/>
            <a:ext cx="33329" cy="185689"/>
          </a:xfrm>
          <a:custGeom>
            <a:avLst/>
            <a:gdLst>
              <a:gd name="T0" fmla="*/ 1 w 41"/>
              <a:gd name="T1" fmla="*/ 227 h 227"/>
              <a:gd name="T2" fmla="*/ 0 w 41"/>
              <a:gd name="T3" fmla="*/ 227 h 227"/>
              <a:gd name="T4" fmla="*/ 1 w 41"/>
              <a:gd name="T5" fmla="*/ 227 h 227"/>
              <a:gd name="T6" fmla="*/ 1 w 41"/>
              <a:gd name="T7" fmla="*/ 226 h 227"/>
              <a:gd name="T8" fmla="*/ 1 w 41"/>
              <a:gd name="T9" fmla="*/ 226 h 227"/>
              <a:gd name="T10" fmla="*/ 1 w 41"/>
              <a:gd name="T11" fmla="*/ 226 h 227"/>
              <a:gd name="T12" fmla="*/ 1 w 41"/>
              <a:gd name="T13" fmla="*/ 226 h 227"/>
              <a:gd name="T14" fmla="*/ 1 w 41"/>
              <a:gd name="T15" fmla="*/ 226 h 227"/>
              <a:gd name="T16" fmla="*/ 1 w 41"/>
              <a:gd name="T17" fmla="*/ 226 h 227"/>
              <a:gd name="T18" fmla="*/ 41 w 41"/>
              <a:gd name="T19" fmla="*/ 0 h 227"/>
              <a:gd name="T20" fmla="*/ 1 w 41"/>
              <a:gd name="T21" fmla="*/ 225 h 227"/>
              <a:gd name="T22" fmla="*/ 1 w 41"/>
              <a:gd name="T23" fmla="*/ 225 h 227"/>
              <a:gd name="T24" fmla="*/ 1 w 41"/>
              <a:gd name="T25" fmla="*/ 225 h 227"/>
              <a:gd name="T26" fmla="*/ 41 w 41"/>
              <a:gd name="T27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" h="227">
                <a:moveTo>
                  <a:pt x="1" y="227"/>
                </a:moveTo>
                <a:cubicBezTo>
                  <a:pt x="1" y="227"/>
                  <a:pt x="0" y="227"/>
                  <a:pt x="0" y="227"/>
                </a:cubicBezTo>
                <a:cubicBezTo>
                  <a:pt x="0" y="227"/>
                  <a:pt x="1" y="227"/>
                  <a:pt x="1" y="227"/>
                </a:cubicBezTo>
                <a:moveTo>
                  <a:pt x="1" y="226"/>
                </a:moveTo>
                <a:cubicBezTo>
                  <a:pt x="1" y="226"/>
                  <a:pt x="1" y="226"/>
                  <a:pt x="1" y="226"/>
                </a:cubicBezTo>
                <a:cubicBezTo>
                  <a:pt x="1" y="226"/>
                  <a:pt x="1" y="226"/>
                  <a:pt x="1" y="226"/>
                </a:cubicBezTo>
                <a:moveTo>
                  <a:pt x="1" y="226"/>
                </a:moveTo>
                <a:cubicBezTo>
                  <a:pt x="1" y="226"/>
                  <a:pt x="1" y="226"/>
                  <a:pt x="1" y="226"/>
                </a:cubicBezTo>
                <a:cubicBezTo>
                  <a:pt x="1" y="226"/>
                  <a:pt x="1" y="226"/>
                  <a:pt x="1" y="226"/>
                </a:cubicBezTo>
                <a:moveTo>
                  <a:pt x="41" y="0"/>
                </a:moveTo>
                <a:cubicBezTo>
                  <a:pt x="41" y="64"/>
                  <a:pt x="35" y="163"/>
                  <a:pt x="1" y="225"/>
                </a:cubicBezTo>
                <a:cubicBezTo>
                  <a:pt x="1" y="225"/>
                  <a:pt x="1" y="225"/>
                  <a:pt x="1" y="225"/>
                </a:cubicBezTo>
                <a:cubicBezTo>
                  <a:pt x="1" y="225"/>
                  <a:pt x="1" y="225"/>
                  <a:pt x="1" y="225"/>
                </a:cubicBezTo>
                <a:cubicBezTo>
                  <a:pt x="35" y="163"/>
                  <a:pt x="41" y="64"/>
                  <a:pt x="41" y="0"/>
                </a:cubicBezTo>
              </a:path>
            </a:pathLst>
          </a:custGeom>
          <a:solidFill>
            <a:srgbClr val="B4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52" name="Freeform 499">
            <a:extLst>
              <a:ext uri="{FF2B5EF4-FFF2-40B4-BE49-F238E27FC236}">
                <a16:creationId xmlns:a16="http://schemas.microsoft.com/office/drawing/2014/main" id="{0A6FBB98-9AE5-4A1B-89B6-363BC6AB9E68}"/>
              </a:ext>
            </a:extLst>
          </p:cNvPr>
          <p:cNvSpPr>
            <a:spLocks/>
          </p:cNvSpPr>
          <p:nvPr/>
        </p:nvSpPr>
        <p:spPr bwMode="auto">
          <a:xfrm>
            <a:off x="8739796" y="2432428"/>
            <a:ext cx="229335" cy="411056"/>
          </a:xfrm>
          <a:custGeom>
            <a:avLst/>
            <a:gdLst>
              <a:gd name="T0" fmla="*/ 175 w 281"/>
              <a:gd name="T1" fmla="*/ 0 h 502"/>
              <a:gd name="T2" fmla="*/ 177 w 281"/>
              <a:gd name="T3" fmla="*/ 61 h 502"/>
              <a:gd name="T4" fmla="*/ 137 w 281"/>
              <a:gd name="T5" fmla="*/ 286 h 502"/>
              <a:gd name="T6" fmla="*/ 137 w 281"/>
              <a:gd name="T7" fmla="*/ 286 h 502"/>
              <a:gd name="T8" fmla="*/ 137 w 281"/>
              <a:gd name="T9" fmla="*/ 287 h 502"/>
              <a:gd name="T10" fmla="*/ 137 w 281"/>
              <a:gd name="T11" fmla="*/ 287 h 502"/>
              <a:gd name="T12" fmla="*/ 137 w 281"/>
              <a:gd name="T13" fmla="*/ 287 h 502"/>
              <a:gd name="T14" fmla="*/ 137 w 281"/>
              <a:gd name="T15" fmla="*/ 287 h 502"/>
              <a:gd name="T16" fmla="*/ 137 w 281"/>
              <a:gd name="T17" fmla="*/ 288 h 502"/>
              <a:gd name="T18" fmla="*/ 136 w 281"/>
              <a:gd name="T19" fmla="*/ 288 h 502"/>
              <a:gd name="T20" fmla="*/ 0 w 281"/>
              <a:gd name="T21" fmla="*/ 502 h 502"/>
              <a:gd name="T22" fmla="*/ 13 w 281"/>
              <a:gd name="T23" fmla="*/ 494 h 502"/>
              <a:gd name="T24" fmla="*/ 106 w 281"/>
              <a:gd name="T25" fmla="*/ 455 h 502"/>
              <a:gd name="T26" fmla="*/ 180 w 281"/>
              <a:gd name="T27" fmla="*/ 428 h 502"/>
              <a:gd name="T28" fmla="*/ 246 w 281"/>
              <a:gd name="T29" fmla="*/ 404 h 502"/>
              <a:gd name="T30" fmla="*/ 281 w 281"/>
              <a:gd name="T31" fmla="*/ 207 h 502"/>
              <a:gd name="T32" fmla="*/ 229 w 281"/>
              <a:gd name="T33" fmla="*/ 110 h 502"/>
              <a:gd name="T34" fmla="*/ 229 w 281"/>
              <a:gd name="T35" fmla="*/ 110 h 502"/>
              <a:gd name="T36" fmla="*/ 207 w 281"/>
              <a:gd name="T37" fmla="*/ 27 h 502"/>
              <a:gd name="T38" fmla="*/ 207 w 281"/>
              <a:gd name="T39" fmla="*/ 27 h 502"/>
              <a:gd name="T40" fmla="*/ 201 w 281"/>
              <a:gd name="T41" fmla="*/ 29 h 502"/>
              <a:gd name="T42" fmla="*/ 178 w 281"/>
              <a:gd name="T43" fmla="*/ 5 h 502"/>
              <a:gd name="T44" fmla="*/ 177 w 281"/>
              <a:gd name="T45" fmla="*/ 4 h 502"/>
              <a:gd name="T46" fmla="*/ 177 w 281"/>
              <a:gd name="T47" fmla="*/ 4 h 502"/>
              <a:gd name="T48" fmla="*/ 175 w 281"/>
              <a:gd name="T4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1" h="502">
                <a:moveTo>
                  <a:pt x="175" y="0"/>
                </a:moveTo>
                <a:cubicBezTo>
                  <a:pt x="175" y="1"/>
                  <a:pt x="177" y="26"/>
                  <a:pt x="177" y="61"/>
                </a:cubicBezTo>
                <a:cubicBezTo>
                  <a:pt x="177" y="125"/>
                  <a:pt x="171" y="224"/>
                  <a:pt x="137" y="286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37" y="287"/>
                  <a:pt x="137" y="287"/>
                  <a:pt x="137" y="287"/>
                </a:cubicBezTo>
                <a:cubicBezTo>
                  <a:pt x="137" y="287"/>
                  <a:pt x="137" y="287"/>
                  <a:pt x="137" y="287"/>
                </a:cubicBezTo>
                <a:cubicBezTo>
                  <a:pt x="137" y="287"/>
                  <a:pt x="137" y="287"/>
                  <a:pt x="137" y="287"/>
                </a:cubicBezTo>
                <a:cubicBezTo>
                  <a:pt x="137" y="287"/>
                  <a:pt x="137" y="287"/>
                  <a:pt x="137" y="287"/>
                </a:cubicBezTo>
                <a:cubicBezTo>
                  <a:pt x="137" y="287"/>
                  <a:pt x="137" y="288"/>
                  <a:pt x="137" y="288"/>
                </a:cubicBezTo>
                <a:cubicBezTo>
                  <a:pt x="137" y="288"/>
                  <a:pt x="136" y="288"/>
                  <a:pt x="136" y="288"/>
                </a:cubicBezTo>
                <a:cubicBezTo>
                  <a:pt x="91" y="370"/>
                  <a:pt x="12" y="433"/>
                  <a:pt x="0" y="502"/>
                </a:cubicBezTo>
                <a:cubicBezTo>
                  <a:pt x="4" y="499"/>
                  <a:pt x="8" y="497"/>
                  <a:pt x="13" y="494"/>
                </a:cubicBezTo>
                <a:cubicBezTo>
                  <a:pt x="30" y="485"/>
                  <a:pt x="67" y="470"/>
                  <a:pt x="106" y="455"/>
                </a:cubicBezTo>
                <a:cubicBezTo>
                  <a:pt x="122" y="449"/>
                  <a:pt x="149" y="439"/>
                  <a:pt x="180" y="428"/>
                </a:cubicBezTo>
                <a:cubicBezTo>
                  <a:pt x="217" y="414"/>
                  <a:pt x="246" y="404"/>
                  <a:pt x="246" y="404"/>
                </a:cubicBezTo>
                <a:cubicBezTo>
                  <a:pt x="272" y="362"/>
                  <a:pt x="279" y="273"/>
                  <a:pt x="281" y="207"/>
                </a:cubicBezTo>
                <a:cubicBezTo>
                  <a:pt x="262" y="181"/>
                  <a:pt x="243" y="149"/>
                  <a:pt x="229" y="110"/>
                </a:cubicBezTo>
                <a:cubicBezTo>
                  <a:pt x="229" y="110"/>
                  <a:pt x="229" y="110"/>
                  <a:pt x="229" y="110"/>
                </a:cubicBezTo>
                <a:cubicBezTo>
                  <a:pt x="220" y="85"/>
                  <a:pt x="212" y="57"/>
                  <a:pt x="207" y="27"/>
                </a:cubicBezTo>
                <a:cubicBezTo>
                  <a:pt x="207" y="27"/>
                  <a:pt x="207" y="27"/>
                  <a:pt x="207" y="27"/>
                </a:cubicBezTo>
                <a:cubicBezTo>
                  <a:pt x="205" y="29"/>
                  <a:pt x="203" y="29"/>
                  <a:pt x="201" y="29"/>
                </a:cubicBezTo>
                <a:cubicBezTo>
                  <a:pt x="193" y="29"/>
                  <a:pt x="185" y="19"/>
                  <a:pt x="178" y="5"/>
                </a:cubicBezTo>
                <a:cubicBezTo>
                  <a:pt x="178" y="5"/>
                  <a:pt x="177" y="5"/>
                  <a:pt x="177" y="4"/>
                </a:cubicBezTo>
                <a:cubicBezTo>
                  <a:pt x="177" y="4"/>
                  <a:pt x="177" y="4"/>
                  <a:pt x="177" y="4"/>
                </a:cubicBezTo>
                <a:cubicBezTo>
                  <a:pt x="177" y="3"/>
                  <a:pt x="176" y="2"/>
                  <a:pt x="175" y="0"/>
                </a:cubicBezTo>
              </a:path>
            </a:pathLst>
          </a:custGeom>
          <a:solidFill>
            <a:srgbClr val="A269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53" name="Freeform 500">
            <a:extLst>
              <a:ext uri="{FF2B5EF4-FFF2-40B4-BE49-F238E27FC236}">
                <a16:creationId xmlns:a16="http://schemas.microsoft.com/office/drawing/2014/main" id="{DDD941D5-BEFC-46B8-8788-0E83FCECBEAB}"/>
              </a:ext>
            </a:extLst>
          </p:cNvPr>
          <p:cNvSpPr>
            <a:spLocks noEditPoints="1"/>
          </p:cNvSpPr>
          <p:nvPr/>
        </p:nvSpPr>
        <p:spPr bwMode="auto">
          <a:xfrm>
            <a:off x="8712816" y="2602246"/>
            <a:ext cx="381695" cy="388043"/>
          </a:xfrm>
          <a:custGeom>
            <a:avLst/>
            <a:gdLst>
              <a:gd name="T0" fmla="*/ 139 w 467"/>
              <a:gd name="T1" fmla="*/ 248 h 474"/>
              <a:gd name="T2" fmla="*/ 46 w 467"/>
              <a:gd name="T3" fmla="*/ 287 h 474"/>
              <a:gd name="T4" fmla="*/ 33 w 467"/>
              <a:gd name="T5" fmla="*/ 295 h 474"/>
              <a:gd name="T6" fmla="*/ 33 w 467"/>
              <a:gd name="T7" fmla="*/ 295 h 474"/>
              <a:gd name="T8" fmla="*/ 0 w 467"/>
              <a:gd name="T9" fmla="*/ 320 h 474"/>
              <a:gd name="T10" fmla="*/ 172 w 467"/>
              <a:gd name="T11" fmla="*/ 427 h 474"/>
              <a:gd name="T12" fmla="*/ 126 w 467"/>
              <a:gd name="T13" fmla="*/ 253 h 474"/>
              <a:gd name="T14" fmla="*/ 139 w 467"/>
              <a:gd name="T15" fmla="*/ 248 h 474"/>
              <a:gd name="T16" fmla="*/ 314 w 467"/>
              <a:gd name="T17" fmla="*/ 0 h 474"/>
              <a:gd name="T18" fmla="*/ 279 w 467"/>
              <a:gd name="T19" fmla="*/ 197 h 474"/>
              <a:gd name="T20" fmla="*/ 213 w 467"/>
              <a:gd name="T21" fmla="*/ 221 h 474"/>
              <a:gd name="T22" fmla="*/ 213 w 467"/>
              <a:gd name="T23" fmla="*/ 221 h 474"/>
              <a:gd name="T24" fmla="*/ 255 w 467"/>
              <a:gd name="T25" fmla="*/ 391 h 474"/>
              <a:gd name="T26" fmla="*/ 467 w 467"/>
              <a:gd name="T27" fmla="*/ 474 h 474"/>
              <a:gd name="T28" fmla="*/ 467 w 467"/>
              <a:gd name="T29" fmla="*/ 474 h 474"/>
              <a:gd name="T30" fmla="*/ 467 w 467"/>
              <a:gd name="T31" fmla="*/ 474 h 474"/>
              <a:gd name="T32" fmla="*/ 467 w 467"/>
              <a:gd name="T33" fmla="*/ 102 h 474"/>
              <a:gd name="T34" fmla="*/ 466 w 467"/>
              <a:gd name="T35" fmla="*/ 102 h 474"/>
              <a:gd name="T36" fmla="*/ 461 w 467"/>
              <a:gd name="T37" fmla="*/ 102 h 474"/>
              <a:gd name="T38" fmla="*/ 314 w 467"/>
              <a:gd name="T3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" h="474">
                <a:moveTo>
                  <a:pt x="139" y="248"/>
                </a:moveTo>
                <a:cubicBezTo>
                  <a:pt x="100" y="263"/>
                  <a:pt x="63" y="278"/>
                  <a:pt x="46" y="287"/>
                </a:cubicBezTo>
                <a:cubicBezTo>
                  <a:pt x="41" y="290"/>
                  <a:pt x="37" y="292"/>
                  <a:pt x="33" y="295"/>
                </a:cubicBezTo>
                <a:cubicBezTo>
                  <a:pt x="33" y="295"/>
                  <a:pt x="33" y="295"/>
                  <a:pt x="33" y="295"/>
                </a:cubicBezTo>
                <a:cubicBezTo>
                  <a:pt x="20" y="303"/>
                  <a:pt x="9" y="311"/>
                  <a:pt x="0" y="320"/>
                </a:cubicBezTo>
                <a:cubicBezTo>
                  <a:pt x="52" y="363"/>
                  <a:pt x="110" y="399"/>
                  <a:pt x="172" y="427"/>
                </a:cubicBezTo>
                <a:cubicBezTo>
                  <a:pt x="169" y="372"/>
                  <a:pt x="158" y="298"/>
                  <a:pt x="126" y="253"/>
                </a:cubicBezTo>
                <a:cubicBezTo>
                  <a:pt x="126" y="253"/>
                  <a:pt x="131" y="251"/>
                  <a:pt x="139" y="248"/>
                </a:cubicBezTo>
                <a:moveTo>
                  <a:pt x="314" y="0"/>
                </a:moveTo>
                <a:cubicBezTo>
                  <a:pt x="312" y="66"/>
                  <a:pt x="305" y="155"/>
                  <a:pt x="279" y="197"/>
                </a:cubicBezTo>
                <a:cubicBezTo>
                  <a:pt x="279" y="197"/>
                  <a:pt x="250" y="207"/>
                  <a:pt x="213" y="221"/>
                </a:cubicBezTo>
                <a:cubicBezTo>
                  <a:pt x="213" y="221"/>
                  <a:pt x="213" y="221"/>
                  <a:pt x="213" y="221"/>
                </a:cubicBezTo>
                <a:cubicBezTo>
                  <a:pt x="213" y="221"/>
                  <a:pt x="251" y="329"/>
                  <a:pt x="255" y="391"/>
                </a:cubicBezTo>
                <a:cubicBezTo>
                  <a:pt x="255" y="391"/>
                  <a:pt x="382" y="398"/>
                  <a:pt x="467" y="474"/>
                </a:cubicBezTo>
                <a:cubicBezTo>
                  <a:pt x="467" y="474"/>
                  <a:pt x="467" y="474"/>
                  <a:pt x="467" y="474"/>
                </a:cubicBezTo>
                <a:cubicBezTo>
                  <a:pt x="467" y="474"/>
                  <a:pt x="467" y="474"/>
                  <a:pt x="467" y="474"/>
                </a:cubicBezTo>
                <a:cubicBezTo>
                  <a:pt x="467" y="102"/>
                  <a:pt x="467" y="102"/>
                  <a:pt x="467" y="102"/>
                </a:cubicBezTo>
                <a:cubicBezTo>
                  <a:pt x="467" y="102"/>
                  <a:pt x="467" y="102"/>
                  <a:pt x="466" y="102"/>
                </a:cubicBezTo>
                <a:cubicBezTo>
                  <a:pt x="461" y="102"/>
                  <a:pt x="461" y="102"/>
                  <a:pt x="461" y="102"/>
                </a:cubicBezTo>
                <a:cubicBezTo>
                  <a:pt x="442" y="99"/>
                  <a:pt x="372" y="75"/>
                  <a:pt x="314" y="0"/>
                </a:cubicBezTo>
              </a:path>
            </a:pathLst>
          </a:custGeom>
          <a:solidFill>
            <a:srgbClr val="F6C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54" name="Freeform 501">
            <a:extLst>
              <a:ext uri="{FF2B5EF4-FFF2-40B4-BE49-F238E27FC236}">
                <a16:creationId xmlns:a16="http://schemas.microsoft.com/office/drawing/2014/main" id="{41182119-8727-413D-BA9E-ED0722E8CFE8}"/>
              </a:ext>
            </a:extLst>
          </p:cNvPr>
          <p:cNvSpPr>
            <a:spLocks/>
          </p:cNvSpPr>
          <p:nvPr/>
        </p:nvSpPr>
        <p:spPr bwMode="auto">
          <a:xfrm>
            <a:off x="8815976" y="2783174"/>
            <a:ext cx="278534" cy="219018"/>
          </a:xfrm>
          <a:custGeom>
            <a:avLst/>
            <a:gdLst>
              <a:gd name="T0" fmla="*/ 87 w 341"/>
              <a:gd name="T1" fmla="*/ 0 h 268"/>
              <a:gd name="T2" fmla="*/ 87 w 341"/>
              <a:gd name="T3" fmla="*/ 0 h 268"/>
              <a:gd name="T4" fmla="*/ 13 w 341"/>
              <a:gd name="T5" fmla="*/ 27 h 268"/>
              <a:gd name="T6" fmla="*/ 0 w 341"/>
              <a:gd name="T7" fmla="*/ 32 h 268"/>
              <a:gd name="T8" fmla="*/ 46 w 341"/>
              <a:gd name="T9" fmla="*/ 206 h 268"/>
              <a:gd name="T10" fmla="*/ 341 w 341"/>
              <a:gd name="T11" fmla="*/ 268 h 268"/>
              <a:gd name="T12" fmla="*/ 341 w 341"/>
              <a:gd name="T13" fmla="*/ 268 h 268"/>
              <a:gd name="T14" fmla="*/ 341 w 341"/>
              <a:gd name="T15" fmla="*/ 253 h 268"/>
              <a:gd name="T16" fmla="*/ 341 w 341"/>
              <a:gd name="T17" fmla="*/ 253 h 268"/>
              <a:gd name="T18" fmla="*/ 341 w 341"/>
              <a:gd name="T19" fmla="*/ 253 h 268"/>
              <a:gd name="T20" fmla="*/ 129 w 341"/>
              <a:gd name="T21" fmla="*/ 170 h 268"/>
              <a:gd name="T22" fmla="*/ 87 w 341"/>
              <a:gd name="T23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1" h="268">
                <a:moveTo>
                  <a:pt x="87" y="0"/>
                </a:moveTo>
                <a:cubicBezTo>
                  <a:pt x="87" y="0"/>
                  <a:pt x="87" y="0"/>
                  <a:pt x="87" y="0"/>
                </a:cubicBezTo>
                <a:cubicBezTo>
                  <a:pt x="56" y="11"/>
                  <a:pt x="29" y="21"/>
                  <a:pt x="13" y="27"/>
                </a:cubicBezTo>
                <a:cubicBezTo>
                  <a:pt x="5" y="30"/>
                  <a:pt x="0" y="32"/>
                  <a:pt x="0" y="32"/>
                </a:cubicBezTo>
                <a:cubicBezTo>
                  <a:pt x="32" y="77"/>
                  <a:pt x="43" y="151"/>
                  <a:pt x="46" y="206"/>
                </a:cubicBezTo>
                <a:cubicBezTo>
                  <a:pt x="137" y="245"/>
                  <a:pt x="236" y="268"/>
                  <a:pt x="341" y="268"/>
                </a:cubicBezTo>
                <a:cubicBezTo>
                  <a:pt x="341" y="268"/>
                  <a:pt x="341" y="268"/>
                  <a:pt x="341" y="268"/>
                </a:cubicBezTo>
                <a:cubicBezTo>
                  <a:pt x="341" y="253"/>
                  <a:pt x="341" y="253"/>
                  <a:pt x="341" y="253"/>
                </a:cubicBezTo>
                <a:cubicBezTo>
                  <a:pt x="341" y="253"/>
                  <a:pt x="341" y="253"/>
                  <a:pt x="341" y="253"/>
                </a:cubicBezTo>
                <a:cubicBezTo>
                  <a:pt x="341" y="253"/>
                  <a:pt x="341" y="253"/>
                  <a:pt x="341" y="253"/>
                </a:cubicBezTo>
                <a:cubicBezTo>
                  <a:pt x="256" y="177"/>
                  <a:pt x="129" y="170"/>
                  <a:pt x="129" y="170"/>
                </a:cubicBezTo>
                <a:cubicBezTo>
                  <a:pt x="125" y="108"/>
                  <a:pt x="87" y="0"/>
                  <a:pt x="87" y="0"/>
                </a:cubicBezTo>
              </a:path>
            </a:pathLst>
          </a:custGeom>
          <a:solidFill>
            <a:srgbClr val="36A489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55" name="Freeform 502">
            <a:extLst>
              <a:ext uri="{FF2B5EF4-FFF2-40B4-BE49-F238E27FC236}">
                <a16:creationId xmlns:a16="http://schemas.microsoft.com/office/drawing/2014/main" id="{3187AD48-D6C0-4049-A605-0D29F5A3298B}"/>
              </a:ext>
            </a:extLst>
          </p:cNvPr>
          <p:cNvSpPr>
            <a:spLocks noEditPoints="1"/>
          </p:cNvSpPr>
          <p:nvPr/>
        </p:nvSpPr>
        <p:spPr bwMode="auto">
          <a:xfrm>
            <a:off x="8869144" y="2217378"/>
            <a:ext cx="225367" cy="468191"/>
          </a:xfrm>
          <a:custGeom>
            <a:avLst/>
            <a:gdLst>
              <a:gd name="T0" fmla="*/ 112 w 276"/>
              <a:gd name="T1" fmla="*/ 455 h 572"/>
              <a:gd name="T2" fmla="*/ 110 w 276"/>
              <a:gd name="T3" fmla="*/ 451 h 572"/>
              <a:gd name="T4" fmla="*/ 106 w 276"/>
              <a:gd name="T5" fmla="*/ 445 h 572"/>
              <a:gd name="T6" fmla="*/ 102 w 276"/>
              <a:gd name="T7" fmla="*/ 439 h 572"/>
              <a:gd name="T8" fmla="*/ 106 w 276"/>
              <a:gd name="T9" fmla="*/ 445 h 572"/>
              <a:gd name="T10" fmla="*/ 94 w 276"/>
              <a:gd name="T11" fmla="*/ 425 h 572"/>
              <a:gd name="T12" fmla="*/ 94 w 276"/>
              <a:gd name="T13" fmla="*/ 425 h 572"/>
              <a:gd name="T14" fmla="*/ 87 w 276"/>
              <a:gd name="T15" fmla="*/ 410 h 572"/>
              <a:gd name="T16" fmla="*/ 84 w 276"/>
              <a:gd name="T17" fmla="*/ 404 h 572"/>
              <a:gd name="T18" fmla="*/ 81 w 276"/>
              <a:gd name="T19" fmla="*/ 397 h 572"/>
              <a:gd name="T20" fmla="*/ 78 w 276"/>
              <a:gd name="T21" fmla="*/ 390 h 572"/>
              <a:gd name="T22" fmla="*/ 81 w 276"/>
              <a:gd name="T23" fmla="*/ 397 h 572"/>
              <a:gd name="T24" fmla="*/ 44 w 276"/>
              <a:gd name="T25" fmla="*/ 292 h 572"/>
              <a:gd name="T26" fmla="*/ 42 w 276"/>
              <a:gd name="T27" fmla="*/ 292 h 572"/>
              <a:gd name="T28" fmla="*/ 42 w 276"/>
              <a:gd name="T29" fmla="*/ 292 h 572"/>
              <a:gd name="T30" fmla="*/ 41 w 276"/>
              <a:gd name="T31" fmla="*/ 292 h 572"/>
              <a:gd name="T32" fmla="*/ 42 w 276"/>
              <a:gd name="T33" fmla="*/ 292 h 572"/>
              <a:gd name="T34" fmla="*/ 45 w 276"/>
              <a:gd name="T35" fmla="*/ 292 h 572"/>
              <a:gd name="T36" fmla="*/ 45 w 276"/>
              <a:gd name="T37" fmla="*/ 292 h 572"/>
              <a:gd name="T38" fmla="*/ 45 w 276"/>
              <a:gd name="T39" fmla="*/ 292 h 572"/>
              <a:gd name="T40" fmla="*/ 39 w 276"/>
              <a:gd name="T41" fmla="*/ 291 h 572"/>
              <a:gd name="T42" fmla="*/ 37 w 276"/>
              <a:gd name="T43" fmla="*/ 290 h 572"/>
              <a:gd name="T44" fmla="*/ 40 w 276"/>
              <a:gd name="T45" fmla="*/ 292 h 572"/>
              <a:gd name="T46" fmla="*/ 48 w 276"/>
              <a:gd name="T47" fmla="*/ 290 h 572"/>
              <a:gd name="T48" fmla="*/ 47 w 276"/>
              <a:gd name="T49" fmla="*/ 291 h 572"/>
              <a:gd name="T50" fmla="*/ 48 w 276"/>
              <a:gd name="T51" fmla="*/ 290 h 572"/>
              <a:gd name="T52" fmla="*/ 49 w 276"/>
              <a:gd name="T53" fmla="*/ 290 h 572"/>
              <a:gd name="T54" fmla="*/ 49 w 276"/>
              <a:gd name="T55" fmla="*/ 290 h 572"/>
              <a:gd name="T56" fmla="*/ 36 w 276"/>
              <a:gd name="T57" fmla="*/ 290 h 572"/>
              <a:gd name="T58" fmla="*/ 36 w 276"/>
              <a:gd name="T59" fmla="*/ 290 h 572"/>
              <a:gd name="T60" fmla="*/ 34 w 276"/>
              <a:gd name="T61" fmla="*/ 288 h 572"/>
              <a:gd name="T62" fmla="*/ 32 w 276"/>
              <a:gd name="T63" fmla="*/ 286 h 572"/>
              <a:gd name="T64" fmla="*/ 31 w 276"/>
              <a:gd name="T65" fmla="*/ 285 h 572"/>
              <a:gd name="T66" fmla="*/ 29 w 276"/>
              <a:gd name="T67" fmla="*/ 283 h 572"/>
              <a:gd name="T68" fmla="*/ 27 w 276"/>
              <a:gd name="T69" fmla="*/ 280 h 572"/>
              <a:gd name="T70" fmla="*/ 31 w 276"/>
              <a:gd name="T71" fmla="*/ 285 h 572"/>
              <a:gd name="T72" fmla="*/ 26 w 276"/>
              <a:gd name="T73" fmla="*/ 278 h 572"/>
              <a:gd name="T74" fmla="*/ 24 w 276"/>
              <a:gd name="T75" fmla="*/ 275 h 572"/>
              <a:gd name="T76" fmla="*/ 22 w 276"/>
              <a:gd name="T77" fmla="*/ 273 h 572"/>
              <a:gd name="T78" fmla="*/ 22 w 276"/>
              <a:gd name="T79" fmla="*/ 272 h 572"/>
              <a:gd name="T80" fmla="*/ 21 w 276"/>
              <a:gd name="T81" fmla="*/ 271 h 572"/>
              <a:gd name="T82" fmla="*/ 169 w 276"/>
              <a:gd name="T83" fmla="*/ 0 h 572"/>
              <a:gd name="T84" fmla="*/ 16 w 276"/>
              <a:gd name="T85" fmla="*/ 176 h 572"/>
              <a:gd name="T86" fmla="*/ 1 w 276"/>
              <a:gd name="T87" fmla="*/ 195 h 572"/>
              <a:gd name="T88" fmla="*/ 17 w 276"/>
              <a:gd name="T89" fmla="*/ 263 h 572"/>
              <a:gd name="T90" fmla="*/ 19 w 276"/>
              <a:gd name="T91" fmla="*/ 267 h 572"/>
              <a:gd name="T92" fmla="*/ 19 w 276"/>
              <a:gd name="T93" fmla="*/ 267 h 572"/>
              <a:gd name="T94" fmla="*/ 20 w 276"/>
              <a:gd name="T95" fmla="*/ 268 h 572"/>
              <a:gd name="T96" fmla="*/ 43 w 276"/>
              <a:gd name="T97" fmla="*/ 292 h 572"/>
              <a:gd name="T98" fmla="*/ 49 w 276"/>
              <a:gd name="T99" fmla="*/ 290 h 572"/>
              <a:gd name="T100" fmla="*/ 71 w 276"/>
              <a:gd name="T101" fmla="*/ 373 h 572"/>
              <a:gd name="T102" fmla="*/ 270 w 276"/>
              <a:gd name="T103" fmla="*/ 572 h 572"/>
              <a:gd name="T104" fmla="*/ 276 w 276"/>
              <a:gd name="T105" fmla="*/ 572 h 572"/>
              <a:gd name="T106" fmla="*/ 169 w 276"/>
              <a:gd name="T10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6" h="572">
                <a:moveTo>
                  <a:pt x="116" y="460"/>
                </a:moveTo>
                <a:cubicBezTo>
                  <a:pt x="115" y="458"/>
                  <a:pt x="113" y="456"/>
                  <a:pt x="112" y="455"/>
                </a:cubicBezTo>
                <a:cubicBezTo>
                  <a:pt x="112" y="454"/>
                  <a:pt x="111" y="453"/>
                  <a:pt x="111" y="453"/>
                </a:cubicBezTo>
                <a:cubicBezTo>
                  <a:pt x="111" y="452"/>
                  <a:pt x="110" y="451"/>
                  <a:pt x="110" y="451"/>
                </a:cubicBezTo>
                <a:cubicBezTo>
                  <a:pt x="112" y="454"/>
                  <a:pt x="114" y="457"/>
                  <a:pt x="116" y="460"/>
                </a:cubicBezTo>
                <a:moveTo>
                  <a:pt x="106" y="445"/>
                </a:moveTo>
                <a:cubicBezTo>
                  <a:pt x="105" y="444"/>
                  <a:pt x="104" y="442"/>
                  <a:pt x="104" y="441"/>
                </a:cubicBezTo>
                <a:cubicBezTo>
                  <a:pt x="103" y="440"/>
                  <a:pt x="103" y="440"/>
                  <a:pt x="102" y="439"/>
                </a:cubicBezTo>
                <a:cubicBezTo>
                  <a:pt x="100" y="435"/>
                  <a:pt x="98" y="432"/>
                  <a:pt x="96" y="428"/>
                </a:cubicBezTo>
                <a:cubicBezTo>
                  <a:pt x="99" y="434"/>
                  <a:pt x="103" y="439"/>
                  <a:pt x="106" y="445"/>
                </a:cubicBezTo>
                <a:moveTo>
                  <a:pt x="94" y="425"/>
                </a:moveTo>
                <a:cubicBezTo>
                  <a:pt x="94" y="425"/>
                  <a:pt x="94" y="425"/>
                  <a:pt x="94" y="425"/>
                </a:cubicBezTo>
                <a:cubicBezTo>
                  <a:pt x="94" y="424"/>
                  <a:pt x="94" y="424"/>
                  <a:pt x="94" y="424"/>
                </a:cubicBezTo>
                <a:cubicBezTo>
                  <a:pt x="94" y="425"/>
                  <a:pt x="94" y="425"/>
                  <a:pt x="94" y="425"/>
                </a:cubicBezTo>
                <a:moveTo>
                  <a:pt x="92" y="421"/>
                </a:moveTo>
                <a:cubicBezTo>
                  <a:pt x="90" y="417"/>
                  <a:pt x="89" y="414"/>
                  <a:pt x="87" y="410"/>
                </a:cubicBezTo>
                <a:cubicBezTo>
                  <a:pt x="86" y="409"/>
                  <a:pt x="85" y="407"/>
                  <a:pt x="85" y="406"/>
                </a:cubicBezTo>
                <a:cubicBezTo>
                  <a:pt x="85" y="405"/>
                  <a:pt x="84" y="405"/>
                  <a:pt x="84" y="404"/>
                </a:cubicBezTo>
                <a:cubicBezTo>
                  <a:pt x="87" y="410"/>
                  <a:pt x="89" y="416"/>
                  <a:pt x="92" y="421"/>
                </a:cubicBezTo>
                <a:moveTo>
                  <a:pt x="81" y="397"/>
                </a:moveTo>
                <a:cubicBezTo>
                  <a:pt x="80" y="396"/>
                  <a:pt x="80" y="395"/>
                  <a:pt x="80" y="394"/>
                </a:cubicBezTo>
                <a:cubicBezTo>
                  <a:pt x="79" y="393"/>
                  <a:pt x="78" y="391"/>
                  <a:pt x="78" y="390"/>
                </a:cubicBezTo>
                <a:cubicBezTo>
                  <a:pt x="77" y="389"/>
                  <a:pt x="77" y="388"/>
                  <a:pt x="77" y="388"/>
                </a:cubicBezTo>
                <a:cubicBezTo>
                  <a:pt x="78" y="391"/>
                  <a:pt x="79" y="394"/>
                  <a:pt x="81" y="397"/>
                </a:cubicBezTo>
                <a:moveTo>
                  <a:pt x="43" y="292"/>
                </a:moveTo>
                <a:cubicBezTo>
                  <a:pt x="43" y="292"/>
                  <a:pt x="43" y="292"/>
                  <a:pt x="44" y="292"/>
                </a:cubicBezTo>
                <a:cubicBezTo>
                  <a:pt x="44" y="292"/>
                  <a:pt x="43" y="292"/>
                  <a:pt x="43" y="292"/>
                </a:cubicBezTo>
                <a:cubicBezTo>
                  <a:pt x="42" y="292"/>
                  <a:pt x="42" y="292"/>
                  <a:pt x="42" y="292"/>
                </a:cubicBezTo>
                <a:cubicBezTo>
                  <a:pt x="43" y="292"/>
                  <a:pt x="43" y="292"/>
                  <a:pt x="43" y="292"/>
                </a:cubicBezTo>
                <a:moveTo>
                  <a:pt x="42" y="292"/>
                </a:moveTo>
                <a:cubicBezTo>
                  <a:pt x="42" y="292"/>
                  <a:pt x="42" y="292"/>
                  <a:pt x="42" y="292"/>
                </a:cubicBezTo>
                <a:cubicBezTo>
                  <a:pt x="42" y="292"/>
                  <a:pt x="41" y="292"/>
                  <a:pt x="41" y="292"/>
                </a:cubicBezTo>
                <a:cubicBezTo>
                  <a:pt x="41" y="292"/>
                  <a:pt x="41" y="292"/>
                  <a:pt x="41" y="292"/>
                </a:cubicBezTo>
                <a:cubicBezTo>
                  <a:pt x="41" y="292"/>
                  <a:pt x="42" y="292"/>
                  <a:pt x="42" y="292"/>
                </a:cubicBezTo>
                <a:moveTo>
                  <a:pt x="45" y="292"/>
                </a:moveTo>
                <a:cubicBezTo>
                  <a:pt x="45" y="292"/>
                  <a:pt x="45" y="292"/>
                  <a:pt x="45" y="292"/>
                </a:cubicBezTo>
                <a:moveTo>
                  <a:pt x="45" y="292"/>
                </a:moveTo>
                <a:cubicBezTo>
                  <a:pt x="45" y="292"/>
                  <a:pt x="45" y="292"/>
                  <a:pt x="45" y="292"/>
                </a:cubicBezTo>
                <a:cubicBezTo>
                  <a:pt x="45" y="292"/>
                  <a:pt x="45" y="292"/>
                  <a:pt x="45" y="292"/>
                </a:cubicBezTo>
                <a:cubicBezTo>
                  <a:pt x="45" y="292"/>
                  <a:pt x="45" y="292"/>
                  <a:pt x="45" y="292"/>
                </a:cubicBezTo>
                <a:moveTo>
                  <a:pt x="40" y="292"/>
                </a:moveTo>
                <a:cubicBezTo>
                  <a:pt x="39" y="292"/>
                  <a:pt x="39" y="292"/>
                  <a:pt x="39" y="291"/>
                </a:cubicBezTo>
                <a:cubicBezTo>
                  <a:pt x="38" y="291"/>
                  <a:pt x="38" y="291"/>
                  <a:pt x="38" y="291"/>
                </a:cubicBezTo>
                <a:cubicBezTo>
                  <a:pt x="38" y="291"/>
                  <a:pt x="37" y="291"/>
                  <a:pt x="37" y="290"/>
                </a:cubicBezTo>
                <a:cubicBezTo>
                  <a:pt x="36" y="290"/>
                  <a:pt x="36" y="290"/>
                  <a:pt x="36" y="290"/>
                </a:cubicBezTo>
                <a:cubicBezTo>
                  <a:pt x="38" y="291"/>
                  <a:pt x="39" y="291"/>
                  <a:pt x="40" y="292"/>
                </a:cubicBezTo>
                <a:moveTo>
                  <a:pt x="47" y="291"/>
                </a:moveTo>
                <a:cubicBezTo>
                  <a:pt x="47" y="291"/>
                  <a:pt x="48" y="290"/>
                  <a:pt x="48" y="290"/>
                </a:cubicBezTo>
                <a:cubicBezTo>
                  <a:pt x="48" y="290"/>
                  <a:pt x="47" y="291"/>
                  <a:pt x="47" y="291"/>
                </a:cubicBezTo>
                <a:cubicBezTo>
                  <a:pt x="47" y="291"/>
                  <a:pt x="47" y="291"/>
                  <a:pt x="47" y="291"/>
                </a:cubicBezTo>
                <a:moveTo>
                  <a:pt x="48" y="290"/>
                </a:moveTo>
                <a:cubicBezTo>
                  <a:pt x="48" y="290"/>
                  <a:pt x="48" y="290"/>
                  <a:pt x="48" y="290"/>
                </a:cubicBezTo>
                <a:cubicBezTo>
                  <a:pt x="48" y="290"/>
                  <a:pt x="48" y="290"/>
                  <a:pt x="48" y="290"/>
                </a:cubicBezTo>
                <a:moveTo>
                  <a:pt x="49" y="290"/>
                </a:moveTo>
                <a:cubicBezTo>
                  <a:pt x="49" y="290"/>
                  <a:pt x="49" y="290"/>
                  <a:pt x="49" y="290"/>
                </a:cubicBezTo>
                <a:cubicBezTo>
                  <a:pt x="49" y="290"/>
                  <a:pt x="49" y="290"/>
                  <a:pt x="49" y="290"/>
                </a:cubicBezTo>
                <a:moveTo>
                  <a:pt x="36" y="290"/>
                </a:moveTo>
                <a:cubicBezTo>
                  <a:pt x="36" y="290"/>
                  <a:pt x="36" y="290"/>
                  <a:pt x="36" y="290"/>
                </a:cubicBezTo>
                <a:cubicBezTo>
                  <a:pt x="36" y="290"/>
                  <a:pt x="35" y="289"/>
                  <a:pt x="35" y="289"/>
                </a:cubicBezTo>
                <a:cubicBezTo>
                  <a:pt x="35" y="289"/>
                  <a:pt x="36" y="290"/>
                  <a:pt x="36" y="290"/>
                </a:cubicBezTo>
                <a:moveTo>
                  <a:pt x="34" y="289"/>
                </a:moveTo>
                <a:cubicBezTo>
                  <a:pt x="34" y="288"/>
                  <a:pt x="34" y="288"/>
                  <a:pt x="34" y="288"/>
                </a:cubicBezTo>
                <a:cubicBezTo>
                  <a:pt x="33" y="287"/>
                  <a:pt x="33" y="287"/>
                  <a:pt x="33" y="287"/>
                </a:cubicBezTo>
                <a:cubicBezTo>
                  <a:pt x="32" y="286"/>
                  <a:pt x="32" y="286"/>
                  <a:pt x="32" y="286"/>
                </a:cubicBezTo>
                <a:cubicBezTo>
                  <a:pt x="33" y="287"/>
                  <a:pt x="34" y="288"/>
                  <a:pt x="34" y="289"/>
                </a:cubicBezTo>
                <a:moveTo>
                  <a:pt x="31" y="285"/>
                </a:moveTo>
                <a:cubicBezTo>
                  <a:pt x="30" y="284"/>
                  <a:pt x="30" y="284"/>
                  <a:pt x="30" y="284"/>
                </a:cubicBezTo>
                <a:cubicBezTo>
                  <a:pt x="29" y="283"/>
                  <a:pt x="29" y="283"/>
                  <a:pt x="29" y="283"/>
                </a:cubicBezTo>
                <a:cubicBezTo>
                  <a:pt x="29" y="283"/>
                  <a:pt x="28" y="282"/>
                  <a:pt x="28" y="281"/>
                </a:cubicBezTo>
                <a:cubicBezTo>
                  <a:pt x="27" y="280"/>
                  <a:pt x="27" y="280"/>
                  <a:pt x="27" y="280"/>
                </a:cubicBezTo>
                <a:cubicBezTo>
                  <a:pt x="27" y="280"/>
                  <a:pt x="27" y="280"/>
                  <a:pt x="27" y="280"/>
                </a:cubicBezTo>
                <a:cubicBezTo>
                  <a:pt x="28" y="282"/>
                  <a:pt x="29" y="283"/>
                  <a:pt x="31" y="285"/>
                </a:cubicBezTo>
                <a:moveTo>
                  <a:pt x="26" y="279"/>
                </a:moveTo>
                <a:cubicBezTo>
                  <a:pt x="26" y="278"/>
                  <a:pt x="26" y="278"/>
                  <a:pt x="26" y="278"/>
                </a:cubicBezTo>
                <a:cubicBezTo>
                  <a:pt x="25" y="277"/>
                  <a:pt x="25" y="277"/>
                  <a:pt x="25" y="277"/>
                </a:cubicBezTo>
                <a:cubicBezTo>
                  <a:pt x="25" y="277"/>
                  <a:pt x="24" y="276"/>
                  <a:pt x="24" y="275"/>
                </a:cubicBezTo>
                <a:cubicBezTo>
                  <a:pt x="23" y="275"/>
                  <a:pt x="23" y="274"/>
                  <a:pt x="23" y="274"/>
                </a:cubicBezTo>
                <a:cubicBezTo>
                  <a:pt x="22" y="273"/>
                  <a:pt x="22" y="273"/>
                  <a:pt x="22" y="273"/>
                </a:cubicBezTo>
                <a:cubicBezTo>
                  <a:pt x="24" y="275"/>
                  <a:pt x="25" y="277"/>
                  <a:pt x="26" y="279"/>
                </a:cubicBezTo>
                <a:moveTo>
                  <a:pt x="22" y="272"/>
                </a:moveTo>
                <a:cubicBezTo>
                  <a:pt x="21" y="271"/>
                  <a:pt x="21" y="271"/>
                  <a:pt x="21" y="271"/>
                </a:cubicBezTo>
                <a:cubicBezTo>
                  <a:pt x="21" y="271"/>
                  <a:pt x="21" y="271"/>
                  <a:pt x="21" y="271"/>
                </a:cubicBezTo>
                <a:cubicBezTo>
                  <a:pt x="21" y="271"/>
                  <a:pt x="22" y="272"/>
                  <a:pt x="22" y="272"/>
                </a:cubicBezTo>
                <a:moveTo>
                  <a:pt x="169" y="0"/>
                </a:moveTo>
                <a:cubicBezTo>
                  <a:pt x="147" y="137"/>
                  <a:pt x="37" y="195"/>
                  <a:pt x="37" y="195"/>
                </a:cubicBezTo>
                <a:cubicBezTo>
                  <a:pt x="28" y="181"/>
                  <a:pt x="21" y="176"/>
                  <a:pt x="16" y="176"/>
                </a:cubicBezTo>
                <a:cubicBezTo>
                  <a:pt x="5" y="176"/>
                  <a:pt x="1" y="195"/>
                  <a:pt x="1" y="195"/>
                </a:cubicBezTo>
                <a:cubicBezTo>
                  <a:pt x="1" y="195"/>
                  <a:pt x="1" y="195"/>
                  <a:pt x="1" y="195"/>
                </a:cubicBezTo>
                <a:cubicBezTo>
                  <a:pt x="0" y="214"/>
                  <a:pt x="7" y="242"/>
                  <a:pt x="18" y="264"/>
                </a:cubicBezTo>
                <a:cubicBezTo>
                  <a:pt x="17" y="263"/>
                  <a:pt x="17" y="263"/>
                  <a:pt x="17" y="263"/>
                </a:cubicBezTo>
                <a:cubicBezTo>
                  <a:pt x="17" y="263"/>
                  <a:pt x="17" y="263"/>
                  <a:pt x="17" y="263"/>
                </a:cubicBezTo>
                <a:cubicBezTo>
                  <a:pt x="18" y="265"/>
                  <a:pt x="19" y="266"/>
                  <a:pt x="19" y="267"/>
                </a:cubicBezTo>
                <a:cubicBezTo>
                  <a:pt x="19" y="267"/>
                  <a:pt x="19" y="267"/>
                  <a:pt x="19" y="267"/>
                </a:cubicBezTo>
                <a:cubicBezTo>
                  <a:pt x="19" y="267"/>
                  <a:pt x="19" y="267"/>
                  <a:pt x="19" y="267"/>
                </a:cubicBezTo>
                <a:cubicBezTo>
                  <a:pt x="20" y="268"/>
                  <a:pt x="20" y="269"/>
                  <a:pt x="21" y="270"/>
                </a:cubicBezTo>
                <a:cubicBezTo>
                  <a:pt x="20" y="269"/>
                  <a:pt x="20" y="269"/>
                  <a:pt x="20" y="268"/>
                </a:cubicBezTo>
                <a:cubicBezTo>
                  <a:pt x="20" y="268"/>
                  <a:pt x="20" y="268"/>
                  <a:pt x="20" y="268"/>
                </a:cubicBezTo>
                <a:cubicBezTo>
                  <a:pt x="27" y="282"/>
                  <a:pt x="35" y="292"/>
                  <a:pt x="43" y="292"/>
                </a:cubicBezTo>
                <a:cubicBezTo>
                  <a:pt x="45" y="292"/>
                  <a:pt x="47" y="292"/>
                  <a:pt x="49" y="290"/>
                </a:cubicBezTo>
                <a:cubicBezTo>
                  <a:pt x="49" y="290"/>
                  <a:pt x="49" y="290"/>
                  <a:pt x="49" y="290"/>
                </a:cubicBezTo>
                <a:cubicBezTo>
                  <a:pt x="54" y="320"/>
                  <a:pt x="62" y="348"/>
                  <a:pt x="71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85" y="412"/>
                  <a:pt x="104" y="444"/>
                  <a:pt x="123" y="470"/>
                </a:cubicBezTo>
                <a:cubicBezTo>
                  <a:pt x="181" y="545"/>
                  <a:pt x="251" y="569"/>
                  <a:pt x="270" y="572"/>
                </a:cubicBezTo>
                <a:cubicBezTo>
                  <a:pt x="275" y="572"/>
                  <a:pt x="275" y="572"/>
                  <a:pt x="275" y="572"/>
                </a:cubicBezTo>
                <a:cubicBezTo>
                  <a:pt x="276" y="572"/>
                  <a:pt x="276" y="572"/>
                  <a:pt x="276" y="572"/>
                </a:cubicBezTo>
                <a:cubicBezTo>
                  <a:pt x="276" y="109"/>
                  <a:pt x="276" y="109"/>
                  <a:pt x="276" y="109"/>
                </a:cubicBezTo>
                <a:cubicBezTo>
                  <a:pt x="190" y="55"/>
                  <a:pt x="169" y="0"/>
                  <a:pt x="169" y="0"/>
                </a:cubicBezTo>
              </a:path>
            </a:pathLst>
          </a:custGeom>
          <a:solidFill>
            <a:srgbClr val="FC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56" name="Freeform 503">
            <a:extLst>
              <a:ext uri="{FF2B5EF4-FFF2-40B4-BE49-F238E27FC236}">
                <a16:creationId xmlns:a16="http://schemas.microsoft.com/office/drawing/2014/main" id="{41FE2E81-3190-40EA-AB3F-2EA74548FFA4}"/>
              </a:ext>
            </a:extLst>
          </p:cNvPr>
          <p:cNvSpPr>
            <a:spLocks/>
          </p:cNvSpPr>
          <p:nvPr/>
        </p:nvSpPr>
        <p:spPr bwMode="auto">
          <a:xfrm>
            <a:off x="8869144" y="2086443"/>
            <a:ext cx="225367" cy="290437"/>
          </a:xfrm>
          <a:custGeom>
            <a:avLst/>
            <a:gdLst>
              <a:gd name="T0" fmla="*/ 260 w 276"/>
              <a:gd name="T1" fmla="*/ 0 h 355"/>
              <a:gd name="T2" fmla="*/ 0 w 276"/>
              <a:gd name="T3" fmla="*/ 320 h 355"/>
              <a:gd name="T4" fmla="*/ 1 w 276"/>
              <a:gd name="T5" fmla="*/ 355 h 355"/>
              <a:gd name="T6" fmla="*/ 1 w 276"/>
              <a:gd name="T7" fmla="*/ 355 h 355"/>
              <a:gd name="T8" fmla="*/ 16 w 276"/>
              <a:gd name="T9" fmla="*/ 336 h 355"/>
              <a:gd name="T10" fmla="*/ 37 w 276"/>
              <a:gd name="T11" fmla="*/ 355 h 355"/>
              <a:gd name="T12" fmla="*/ 169 w 276"/>
              <a:gd name="T13" fmla="*/ 160 h 355"/>
              <a:gd name="T14" fmla="*/ 276 w 276"/>
              <a:gd name="T15" fmla="*/ 269 h 355"/>
              <a:gd name="T16" fmla="*/ 276 w 276"/>
              <a:gd name="T17" fmla="*/ 1 h 355"/>
              <a:gd name="T18" fmla="*/ 276 w 276"/>
              <a:gd name="T19" fmla="*/ 1 h 355"/>
              <a:gd name="T20" fmla="*/ 276 w 276"/>
              <a:gd name="T21" fmla="*/ 1 h 355"/>
              <a:gd name="T22" fmla="*/ 275 w 276"/>
              <a:gd name="T23" fmla="*/ 1 h 355"/>
              <a:gd name="T24" fmla="*/ 275 w 276"/>
              <a:gd name="T25" fmla="*/ 1 h 355"/>
              <a:gd name="T26" fmla="*/ 275 w 276"/>
              <a:gd name="T27" fmla="*/ 1 h 355"/>
              <a:gd name="T28" fmla="*/ 275 w 276"/>
              <a:gd name="T29" fmla="*/ 1 h 355"/>
              <a:gd name="T30" fmla="*/ 275 w 276"/>
              <a:gd name="T31" fmla="*/ 1 h 355"/>
              <a:gd name="T32" fmla="*/ 271 w 276"/>
              <a:gd name="T33" fmla="*/ 1 h 355"/>
              <a:gd name="T34" fmla="*/ 260 w 276"/>
              <a:gd name="T35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6" h="355">
                <a:moveTo>
                  <a:pt x="260" y="0"/>
                </a:moveTo>
                <a:cubicBezTo>
                  <a:pt x="203" y="0"/>
                  <a:pt x="0" y="21"/>
                  <a:pt x="0" y="320"/>
                </a:cubicBezTo>
                <a:cubicBezTo>
                  <a:pt x="0" y="331"/>
                  <a:pt x="0" y="343"/>
                  <a:pt x="1" y="355"/>
                </a:cubicBezTo>
                <a:cubicBezTo>
                  <a:pt x="1" y="355"/>
                  <a:pt x="1" y="355"/>
                  <a:pt x="1" y="355"/>
                </a:cubicBezTo>
                <a:cubicBezTo>
                  <a:pt x="1" y="355"/>
                  <a:pt x="5" y="336"/>
                  <a:pt x="16" y="336"/>
                </a:cubicBezTo>
                <a:cubicBezTo>
                  <a:pt x="21" y="336"/>
                  <a:pt x="28" y="341"/>
                  <a:pt x="37" y="355"/>
                </a:cubicBezTo>
                <a:cubicBezTo>
                  <a:pt x="37" y="355"/>
                  <a:pt x="147" y="297"/>
                  <a:pt x="169" y="160"/>
                </a:cubicBezTo>
                <a:cubicBezTo>
                  <a:pt x="169" y="160"/>
                  <a:pt x="190" y="215"/>
                  <a:pt x="276" y="269"/>
                </a:cubicBezTo>
                <a:cubicBezTo>
                  <a:pt x="276" y="1"/>
                  <a:pt x="276" y="1"/>
                  <a:pt x="276" y="1"/>
                </a:cubicBezTo>
                <a:cubicBezTo>
                  <a:pt x="276" y="1"/>
                  <a:pt x="276" y="1"/>
                  <a:pt x="276" y="1"/>
                </a:cubicBezTo>
                <a:cubicBezTo>
                  <a:pt x="276" y="1"/>
                  <a:pt x="276" y="1"/>
                  <a:pt x="276" y="1"/>
                </a:cubicBezTo>
                <a:cubicBezTo>
                  <a:pt x="275" y="1"/>
                  <a:pt x="275" y="1"/>
                  <a:pt x="275" y="1"/>
                </a:cubicBezTo>
                <a:cubicBezTo>
                  <a:pt x="275" y="1"/>
                  <a:pt x="275" y="1"/>
                  <a:pt x="275" y="1"/>
                </a:cubicBezTo>
                <a:cubicBezTo>
                  <a:pt x="275" y="1"/>
                  <a:pt x="275" y="1"/>
                  <a:pt x="275" y="1"/>
                </a:cubicBezTo>
                <a:cubicBezTo>
                  <a:pt x="275" y="1"/>
                  <a:pt x="275" y="1"/>
                  <a:pt x="275" y="1"/>
                </a:cubicBezTo>
                <a:cubicBezTo>
                  <a:pt x="275" y="1"/>
                  <a:pt x="275" y="1"/>
                  <a:pt x="275" y="1"/>
                </a:cubicBezTo>
                <a:cubicBezTo>
                  <a:pt x="275" y="1"/>
                  <a:pt x="273" y="1"/>
                  <a:pt x="271" y="1"/>
                </a:cubicBezTo>
                <a:cubicBezTo>
                  <a:pt x="268" y="1"/>
                  <a:pt x="265" y="0"/>
                  <a:pt x="260" y="0"/>
                </a:cubicBezTo>
              </a:path>
            </a:pathLst>
          </a:custGeom>
          <a:solidFill>
            <a:srgbClr val="A269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57" name="Oval 505">
            <a:extLst>
              <a:ext uri="{FF2B5EF4-FFF2-40B4-BE49-F238E27FC236}">
                <a16:creationId xmlns:a16="http://schemas.microsoft.com/office/drawing/2014/main" id="{B354B2F5-5A39-4BD0-BA13-690FC2382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539" y="2088031"/>
            <a:ext cx="1145877" cy="1145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58" name="Freeform 506">
            <a:extLst>
              <a:ext uri="{FF2B5EF4-FFF2-40B4-BE49-F238E27FC236}">
                <a16:creationId xmlns:a16="http://schemas.microsoft.com/office/drawing/2014/main" id="{A700E39F-E06F-4754-8D86-6CFEB088F7C2}"/>
              </a:ext>
            </a:extLst>
          </p:cNvPr>
          <p:cNvSpPr>
            <a:spLocks/>
          </p:cNvSpPr>
          <p:nvPr/>
        </p:nvSpPr>
        <p:spPr bwMode="auto">
          <a:xfrm>
            <a:off x="6928137" y="2627640"/>
            <a:ext cx="7142" cy="5555"/>
          </a:xfrm>
          <a:custGeom>
            <a:avLst/>
            <a:gdLst>
              <a:gd name="T0" fmla="*/ 0 w 8"/>
              <a:gd name="T1" fmla="*/ 0 h 7"/>
              <a:gd name="T2" fmla="*/ 8 w 8"/>
              <a:gd name="T3" fmla="*/ 7 h 7"/>
              <a:gd name="T4" fmla="*/ 8 w 8"/>
              <a:gd name="T5" fmla="*/ 7 h 7"/>
              <a:gd name="T6" fmla="*/ 0 w 8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7">
                <a:moveTo>
                  <a:pt x="0" y="0"/>
                </a:moveTo>
                <a:cubicBezTo>
                  <a:pt x="2" y="2"/>
                  <a:pt x="5" y="4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6" y="5"/>
                  <a:pt x="3" y="3"/>
                  <a:pt x="0" y="0"/>
                </a:cubicBezTo>
              </a:path>
            </a:pathLst>
          </a:custGeom>
          <a:solidFill>
            <a:srgbClr val="8BA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59" name="Freeform 507">
            <a:extLst>
              <a:ext uri="{FF2B5EF4-FFF2-40B4-BE49-F238E27FC236}">
                <a16:creationId xmlns:a16="http://schemas.microsoft.com/office/drawing/2014/main" id="{74E58D50-2755-4560-8C16-8BE1693C576A}"/>
              </a:ext>
            </a:extLst>
          </p:cNvPr>
          <p:cNvSpPr>
            <a:spLocks/>
          </p:cNvSpPr>
          <p:nvPr/>
        </p:nvSpPr>
        <p:spPr bwMode="auto">
          <a:xfrm>
            <a:off x="6763080" y="2803013"/>
            <a:ext cx="687209" cy="420578"/>
          </a:xfrm>
          <a:custGeom>
            <a:avLst/>
            <a:gdLst>
              <a:gd name="T0" fmla="*/ 19 w 840"/>
              <a:gd name="T1" fmla="*/ 382 h 513"/>
              <a:gd name="T2" fmla="*/ 245 w 840"/>
              <a:gd name="T3" fmla="*/ 258 h 513"/>
              <a:gd name="T4" fmla="*/ 280 w 840"/>
              <a:gd name="T5" fmla="*/ 0 h 513"/>
              <a:gd name="T6" fmla="*/ 420 w 840"/>
              <a:gd name="T7" fmla="*/ 0 h 513"/>
              <a:gd name="T8" fmla="*/ 559 w 840"/>
              <a:gd name="T9" fmla="*/ 0 h 513"/>
              <a:gd name="T10" fmla="*/ 595 w 840"/>
              <a:gd name="T11" fmla="*/ 258 h 513"/>
              <a:gd name="T12" fmla="*/ 821 w 840"/>
              <a:gd name="T13" fmla="*/ 382 h 513"/>
              <a:gd name="T14" fmla="*/ 796 w 840"/>
              <a:gd name="T15" fmla="*/ 459 h 513"/>
              <a:gd name="T16" fmla="*/ 420 w 840"/>
              <a:gd name="T17" fmla="*/ 513 h 513"/>
              <a:gd name="T18" fmla="*/ 44 w 840"/>
              <a:gd name="T19" fmla="*/ 459 h 513"/>
              <a:gd name="T20" fmla="*/ 19 w 840"/>
              <a:gd name="T21" fmla="*/ 3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0" h="513">
                <a:moveTo>
                  <a:pt x="19" y="382"/>
                </a:moveTo>
                <a:cubicBezTo>
                  <a:pt x="157" y="362"/>
                  <a:pt x="245" y="258"/>
                  <a:pt x="245" y="258"/>
                </a:cubicBezTo>
                <a:cubicBezTo>
                  <a:pt x="288" y="200"/>
                  <a:pt x="280" y="0"/>
                  <a:pt x="280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59" y="0"/>
                  <a:pt x="551" y="200"/>
                  <a:pt x="595" y="258"/>
                </a:cubicBezTo>
                <a:cubicBezTo>
                  <a:pt x="595" y="258"/>
                  <a:pt x="683" y="362"/>
                  <a:pt x="821" y="382"/>
                </a:cubicBezTo>
                <a:cubicBezTo>
                  <a:pt x="821" y="382"/>
                  <a:pt x="840" y="387"/>
                  <a:pt x="796" y="459"/>
                </a:cubicBezTo>
                <a:cubicBezTo>
                  <a:pt x="774" y="494"/>
                  <a:pt x="598" y="512"/>
                  <a:pt x="420" y="513"/>
                </a:cubicBezTo>
                <a:cubicBezTo>
                  <a:pt x="242" y="512"/>
                  <a:pt x="65" y="494"/>
                  <a:pt x="44" y="459"/>
                </a:cubicBezTo>
                <a:cubicBezTo>
                  <a:pt x="0" y="387"/>
                  <a:pt x="19" y="382"/>
                  <a:pt x="19" y="382"/>
                </a:cubicBezTo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60" name="Oval 508">
            <a:extLst>
              <a:ext uri="{FF2B5EF4-FFF2-40B4-BE49-F238E27FC236}">
                <a16:creationId xmlns:a16="http://schemas.microsoft.com/office/drawing/2014/main" id="{B627083C-338E-49C6-850C-8DDB68576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336" y="3156140"/>
            <a:ext cx="17458" cy="18252"/>
          </a:xfrm>
          <a:prstGeom prst="ellipse">
            <a:avLst/>
          </a:prstGeom>
          <a:solidFill>
            <a:srgbClr val="D1D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61" name="Freeform 509">
            <a:extLst>
              <a:ext uri="{FF2B5EF4-FFF2-40B4-BE49-F238E27FC236}">
                <a16:creationId xmlns:a16="http://schemas.microsoft.com/office/drawing/2014/main" id="{0C62A5DB-90EE-4F91-85F5-F8B52B11F024}"/>
              </a:ext>
            </a:extLst>
          </p:cNvPr>
          <p:cNvSpPr>
            <a:spLocks/>
          </p:cNvSpPr>
          <p:nvPr/>
        </p:nvSpPr>
        <p:spPr bwMode="auto">
          <a:xfrm>
            <a:off x="6868621" y="2370532"/>
            <a:ext cx="485649" cy="549132"/>
          </a:xfrm>
          <a:custGeom>
            <a:avLst/>
            <a:gdLst>
              <a:gd name="T0" fmla="*/ 29 w 593"/>
              <a:gd name="T1" fmla="*/ 309 h 671"/>
              <a:gd name="T2" fmla="*/ 64 w 593"/>
              <a:gd name="T3" fmla="*/ 321 h 671"/>
              <a:gd name="T4" fmla="*/ 63 w 593"/>
              <a:gd name="T5" fmla="*/ 315 h 671"/>
              <a:gd name="T6" fmla="*/ 293 w 593"/>
              <a:gd name="T7" fmla="*/ 0 h 671"/>
              <a:gd name="T8" fmla="*/ 293 w 593"/>
              <a:gd name="T9" fmla="*/ 0 h 671"/>
              <a:gd name="T10" fmla="*/ 295 w 593"/>
              <a:gd name="T11" fmla="*/ 0 h 671"/>
              <a:gd name="T12" fmla="*/ 298 w 593"/>
              <a:gd name="T13" fmla="*/ 0 h 671"/>
              <a:gd name="T14" fmla="*/ 298 w 593"/>
              <a:gd name="T15" fmla="*/ 0 h 671"/>
              <a:gd name="T16" fmla="*/ 526 w 593"/>
              <a:gd name="T17" fmla="*/ 315 h 671"/>
              <a:gd name="T18" fmla="*/ 525 w 593"/>
              <a:gd name="T19" fmla="*/ 321 h 671"/>
              <a:gd name="T20" fmla="*/ 560 w 593"/>
              <a:gd name="T21" fmla="*/ 309 h 671"/>
              <a:gd name="T22" fmla="*/ 509 w 593"/>
              <a:gd name="T23" fmla="*/ 456 h 671"/>
              <a:gd name="T24" fmla="*/ 494 w 593"/>
              <a:gd name="T25" fmla="*/ 540 h 671"/>
              <a:gd name="T26" fmla="*/ 383 w 593"/>
              <a:gd name="T27" fmla="*/ 657 h 671"/>
              <a:gd name="T28" fmla="*/ 295 w 593"/>
              <a:gd name="T29" fmla="*/ 669 h 671"/>
              <a:gd name="T30" fmla="*/ 208 w 593"/>
              <a:gd name="T31" fmla="*/ 657 h 671"/>
              <a:gd name="T32" fmla="*/ 97 w 593"/>
              <a:gd name="T33" fmla="*/ 540 h 671"/>
              <a:gd name="T34" fmla="*/ 82 w 593"/>
              <a:gd name="T35" fmla="*/ 457 h 671"/>
              <a:gd name="T36" fmla="*/ 81 w 593"/>
              <a:gd name="T37" fmla="*/ 457 h 671"/>
              <a:gd name="T38" fmla="*/ 29 w 593"/>
              <a:gd name="T39" fmla="*/ 309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3" h="671">
                <a:moveTo>
                  <a:pt x="29" y="309"/>
                </a:moveTo>
                <a:cubicBezTo>
                  <a:pt x="45" y="304"/>
                  <a:pt x="57" y="315"/>
                  <a:pt x="64" y="321"/>
                </a:cubicBezTo>
                <a:cubicBezTo>
                  <a:pt x="64" y="319"/>
                  <a:pt x="63" y="317"/>
                  <a:pt x="63" y="315"/>
                </a:cubicBezTo>
                <a:cubicBezTo>
                  <a:pt x="59" y="163"/>
                  <a:pt x="116" y="3"/>
                  <a:pt x="293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94" y="0"/>
                  <a:pt x="294" y="0"/>
                  <a:pt x="295" y="0"/>
                </a:cubicBez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476" y="3"/>
                  <a:pt x="530" y="162"/>
                  <a:pt x="526" y="315"/>
                </a:cubicBezTo>
                <a:cubicBezTo>
                  <a:pt x="526" y="317"/>
                  <a:pt x="526" y="319"/>
                  <a:pt x="525" y="321"/>
                </a:cubicBezTo>
                <a:cubicBezTo>
                  <a:pt x="532" y="315"/>
                  <a:pt x="545" y="304"/>
                  <a:pt x="560" y="309"/>
                </a:cubicBezTo>
                <a:cubicBezTo>
                  <a:pt x="593" y="318"/>
                  <a:pt x="579" y="437"/>
                  <a:pt x="509" y="456"/>
                </a:cubicBezTo>
                <a:cubicBezTo>
                  <a:pt x="504" y="488"/>
                  <a:pt x="498" y="527"/>
                  <a:pt x="494" y="540"/>
                </a:cubicBezTo>
                <a:cubicBezTo>
                  <a:pt x="485" y="562"/>
                  <a:pt x="413" y="643"/>
                  <a:pt x="383" y="657"/>
                </a:cubicBezTo>
                <a:cubicBezTo>
                  <a:pt x="352" y="671"/>
                  <a:pt x="295" y="669"/>
                  <a:pt x="295" y="669"/>
                </a:cubicBezTo>
                <a:cubicBezTo>
                  <a:pt x="295" y="669"/>
                  <a:pt x="238" y="671"/>
                  <a:pt x="208" y="657"/>
                </a:cubicBezTo>
                <a:cubicBezTo>
                  <a:pt x="177" y="643"/>
                  <a:pt x="105" y="562"/>
                  <a:pt x="97" y="540"/>
                </a:cubicBezTo>
                <a:cubicBezTo>
                  <a:pt x="92" y="527"/>
                  <a:pt x="86" y="488"/>
                  <a:pt x="82" y="457"/>
                </a:cubicBezTo>
                <a:cubicBezTo>
                  <a:pt x="81" y="457"/>
                  <a:pt x="81" y="457"/>
                  <a:pt x="81" y="457"/>
                </a:cubicBezTo>
                <a:cubicBezTo>
                  <a:pt x="10" y="439"/>
                  <a:pt x="0" y="317"/>
                  <a:pt x="29" y="309"/>
                </a:cubicBezTo>
              </a:path>
            </a:pathLst>
          </a:custGeom>
          <a:solidFill>
            <a:srgbClr val="BA5706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62" name="Freeform 510">
            <a:extLst>
              <a:ext uri="{FF2B5EF4-FFF2-40B4-BE49-F238E27FC236}">
                <a16:creationId xmlns:a16="http://schemas.microsoft.com/office/drawing/2014/main" id="{ABFDFEBA-C243-4194-AA38-D12EB2D66DBA}"/>
              </a:ext>
            </a:extLst>
          </p:cNvPr>
          <p:cNvSpPr>
            <a:spLocks/>
          </p:cNvSpPr>
          <p:nvPr/>
        </p:nvSpPr>
        <p:spPr bwMode="auto">
          <a:xfrm>
            <a:off x="6749590" y="3002192"/>
            <a:ext cx="716570" cy="241237"/>
          </a:xfrm>
          <a:custGeom>
            <a:avLst/>
            <a:gdLst>
              <a:gd name="T0" fmla="*/ 873 w 876"/>
              <a:gd name="T1" fmla="*/ 295 h 295"/>
              <a:gd name="T2" fmla="*/ 876 w 876"/>
              <a:gd name="T3" fmla="*/ 189 h 295"/>
              <a:gd name="T4" fmla="*/ 810 w 876"/>
              <a:gd name="T5" fmla="*/ 89 h 295"/>
              <a:gd name="T6" fmla="*/ 604 w 876"/>
              <a:gd name="T7" fmla="*/ 0 h 295"/>
              <a:gd name="T8" fmla="*/ 438 w 876"/>
              <a:gd name="T9" fmla="*/ 72 h 295"/>
              <a:gd name="T10" fmla="*/ 272 w 876"/>
              <a:gd name="T11" fmla="*/ 0 h 295"/>
              <a:gd name="T12" fmla="*/ 66 w 876"/>
              <a:gd name="T13" fmla="*/ 89 h 295"/>
              <a:gd name="T14" fmla="*/ 0 w 876"/>
              <a:gd name="T15" fmla="*/ 189 h 295"/>
              <a:gd name="T16" fmla="*/ 4 w 876"/>
              <a:gd name="T17" fmla="*/ 295 h 295"/>
              <a:gd name="T18" fmla="*/ 873 w 876"/>
              <a:gd name="T1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6" h="295">
                <a:moveTo>
                  <a:pt x="873" y="295"/>
                </a:moveTo>
                <a:cubicBezTo>
                  <a:pt x="873" y="258"/>
                  <a:pt x="876" y="223"/>
                  <a:pt x="876" y="189"/>
                </a:cubicBezTo>
                <a:cubicBezTo>
                  <a:pt x="876" y="141"/>
                  <a:pt x="850" y="113"/>
                  <a:pt x="810" y="89"/>
                </a:cubicBezTo>
                <a:cubicBezTo>
                  <a:pt x="770" y="64"/>
                  <a:pt x="604" y="0"/>
                  <a:pt x="604" y="0"/>
                </a:cubicBezTo>
                <a:cubicBezTo>
                  <a:pt x="566" y="73"/>
                  <a:pt x="438" y="72"/>
                  <a:pt x="438" y="72"/>
                </a:cubicBezTo>
                <a:cubicBezTo>
                  <a:pt x="438" y="72"/>
                  <a:pt x="310" y="73"/>
                  <a:pt x="272" y="0"/>
                </a:cubicBezTo>
                <a:cubicBezTo>
                  <a:pt x="272" y="0"/>
                  <a:pt x="106" y="64"/>
                  <a:pt x="66" y="89"/>
                </a:cubicBezTo>
                <a:cubicBezTo>
                  <a:pt x="27" y="113"/>
                  <a:pt x="0" y="141"/>
                  <a:pt x="0" y="189"/>
                </a:cubicBezTo>
                <a:cubicBezTo>
                  <a:pt x="0" y="223"/>
                  <a:pt x="4" y="265"/>
                  <a:pt x="4" y="295"/>
                </a:cubicBezTo>
                <a:cubicBezTo>
                  <a:pt x="873" y="295"/>
                  <a:pt x="873" y="295"/>
                  <a:pt x="873" y="295"/>
                </a:cubicBezTo>
              </a:path>
            </a:pathLst>
          </a:custGeom>
          <a:solidFill>
            <a:srgbClr val="2673B8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63" name="Freeform 511">
            <a:extLst>
              <a:ext uri="{FF2B5EF4-FFF2-40B4-BE49-F238E27FC236}">
                <a16:creationId xmlns:a16="http://schemas.microsoft.com/office/drawing/2014/main" id="{5F418ECE-AC82-4A9D-BF3F-799D320A9E30}"/>
              </a:ext>
            </a:extLst>
          </p:cNvPr>
          <p:cNvSpPr>
            <a:spLocks/>
          </p:cNvSpPr>
          <p:nvPr/>
        </p:nvSpPr>
        <p:spPr bwMode="auto">
          <a:xfrm>
            <a:off x="6921788" y="3001399"/>
            <a:ext cx="371379" cy="114270"/>
          </a:xfrm>
          <a:custGeom>
            <a:avLst/>
            <a:gdLst>
              <a:gd name="T0" fmla="*/ 393 w 454"/>
              <a:gd name="T1" fmla="*/ 0 h 140"/>
              <a:gd name="T2" fmla="*/ 227 w 454"/>
              <a:gd name="T3" fmla="*/ 73 h 140"/>
              <a:gd name="T4" fmla="*/ 61 w 454"/>
              <a:gd name="T5" fmla="*/ 0 h 140"/>
              <a:gd name="T6" fmla="*/ 0 w 454"/>
              <a:gd name="T7" fmla="*/ 25 h 140"/>
              <a:gd name="T8" fmla="*/ 227 w 454"/>
              <a:gd name="T9" fmla="*/ 140 h 140"/>
              <a:gd name="T10" fmla="*/ 454 w 454"/>
              <a:gd name="T11" fmla="*/ 25 h 140"/>
              <a:gd name="T12" fmla="*/ 393 w 454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4" h="140">
                <a:moveTo>
                  <a:pt x="393" y="0"/>
                </a:moveTo>
                <a:cubicBezTo>
                  <a:pt x="341" y="72"/>
                  <a:pt x="227" y="73"/>
                  <a:pt x="227" y="73"/>
                </a:cubicBezTo>
                <a:cubicBezTo>
                  <a:pt x="227" y="73"/>
                  <a:pt x="113" y="72"/>
                  <a:pt x="61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42" y="140"/>
                  <a:pt x="227" y="140"/>
                </a:cubicBezTo>
                <a:cubicBezTo>
                  <a:pt x="412" y="140"/>
                  <a:pt x="454" y="25"/>
                  <a:pt x="454" y="25"/>
                </a:cubicBezTo>
                <a:cubicBezTo>
                  <a:pt x="393" y="0"/>
                  <a:pt x="393" y="0"/>
                  <a:pt x="393" y="0"/>
                </a:cubicBezTo>
              </a:path>
            </a:pathLst>
          </a:custGeom>
          <a:solidFill>
            <a:srgbClr val="B667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64" name="Freeform 512">
            <a:extLst>
              <a:ext uri="{FF2B5EF4-FFF2-40B4-BE49-F238E27FC236}">
                <a16:creationId xmlns:a16="http://schemas.microsoft.com/office/drawing/2014/main" id="{E07E7111-BD2D-4A5A-A176-50A319BBB848}"/>
              </a:ext>
            </a:extLst>
          </p:cNvPr>
          <p:cNvSpPr>
            <a:spLocks/>
          </p:cNvSpPr>
          <p:nvPr/>
        </p:nvSpPr>
        <p:spPr bwMode="auto">
          <a:xfrm>
            <a:off x="6882111" y="2326093"/>
            <a:ext cx="454701" cy="311863"/>
          </a:xfrm>
          <a:custGeom>
            <a:avLst/>
            <a:gdLst>
              <a:gd name="T0" fmla="*/ 13 w 556"/>
              <a:gd name="T1" fmla="*/ 363 h 381"/>
              <a:gd name="T2" fmla="*/ 52 w 556"/>
              <a:gd name="T3" fmla="*/ 148 h 381"/>
              <a:gd name="T4" fmla="*/ 90 w 556"/>
              <a:gd name="T5" fmla="*/ 73 h 381"/>
              <a:gd name="T6" fmla="*/ 157 w 556"/>
              <a:gd name="T7" fmla="*/ 15 h 381"/>
              <a:gd name="T8" fmla="*/ 133 w 556"/>
              <a:gd name="T9" fmla="*/ 61 h 381"/>
              <a:gd name="T10" fmla="*/ 195 w 556"/>
              <a:gd name="T11" fmla="*/ 9 h 381"/>
              <a:gd name="T12" fmla="*/ 168 w 556"/>
              <a:gd name="T13" fmla="*/ 55 h 381"/>
              <a:gd name="T14" fmla="*/ 273 w 556"/>
              <a:gd name="T15" fmla="*/ 5 h 381"/>
              <a:gd name="T16" fmla="*/ 226 w 556"/>
              <a:gd name="T17" fmla="*/ 40 h 381"/>
              <a:gd name="T18" fmla="*/ 299 w 556"/>
              <a:gd name="T19" fmla="*/ 0 h 381"/>
              <a:gd name="T20" fmla="*/ 258 w 556"/>
              <a:gd name="T21" fmla="*/ 38 h 381"/>
              <a:gd name="T22" fmla="*/ 366 w 556"/>
              <a:gd name="T23" fmla="*/ 13 h 381"/>
              <a:gd name="T24" fmla="*/ 312 w 556"/>
              <a:gd name="T25" fmla="*/ 36 h 381"/>
              <a:gd name="T26" fmla="*/ 385 w 556"/>
              <a:gd name="T27" fmla="*/ 12 h 381"/>
              <a:gd name="T28" fmla="*/ 515 w 556"/>
              <a:gd name="T29" fmla="*/ 149 h 381"/>
              <a:gd name="T30" fmla="*/ 544 w 556"/>
              <a:gd name="T31" fmla="*/ 363 h 381"/>
              <a:gd name="T32" fmla="*/ 511 w 556"/>
              <a:gd name="T33" fmla="*/ 381 h 381"/>
              <a:gd name="T34" fmla="*/ 491 w 556"/>
              <a:gd name="T35" fmla="*/ 323 h 381"/>
              <a:gd name="T36" fmla="*/ 458 w 556"/>
              <a:gd name="T37" fmla="*/ 212 h 381"/>
              <a:gd name="T38" fmla="*/ 376 w 556"/>
              <a:gd name="T39" fmla="*/ 162 h 381"/>
              <a:gd name="T40" fmla="*/ 235 w 556"/>
              <a:gd name="T41" fmla="*/ 168 h 381"/>
              <a:gd name="T42" fmla="*/ 128 w 556"/>
              <a:gd name="T43" fmla="*/ 187 h 381"/>
              <a:gd name="T44" fmla="*/ 79 w 556"/>
              <a:gd name="T45" fmla="*/ 313 h 381"/>
              <a:gd name="T46" fmla="*/ 55 w 556"/>
              <a:gd name="T47" fmla="*/ 381 h 381"/>
              <a:gd name="T48" fmla="*/ 13 w 556"/>
              <a:gd name="T49" fmla="*/ 36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6" h="381">
                <a:moveTo>
                  <a:pt x="13" y="363"/>
                </a:moveTo>
                <a:cubicBezTo>
                  <a:pt x="13" y="363"/>
                  <a:pt x="0" y="135"/>
                  <a:pt x="52" y="148"/>
                </a:cubicBezTo>
                <a:cubicBezTo>
                  <a:pt x="52" y="148"/>
                  <a:pt x="48" y="98"/>
                  <a:pt x="90" y="73"/>
                </a:cubicBezTo>
                <a:cubicBezTo>
                  <a:pt x="132" y="49"/>
                  <a:pt x="157" y="15"/>
                  <a:pt x="157" y="15"/>
                </a:cubicBezTo>
                <a:cubicBezTo>
                  <a:pt x="157" y="15"/>
                  <a:pt x="162" y="43"/>
                  <a:pt x="133" y="61"/>
                </a:cubicBezTo>
                <a:cubicBezTo>
                  <a:pt x="133" y="61"/>
                  <a:pt x="169" y="45"/>
                  <a:pt x="195" y="9"/>
                </a:cubicBezTo>
                <a:cubicBezTo>
                  <a:pt x="195" y="9"/>
                  <a:pt x="188" y="40"/>
                  <a:pt x="168" y="55"/>
                </a:cubicBezTo>
                <a:cubicBezTo>
                  <a:pt x="168" y="55"/>
                  <a:pt x="214" y="14"/>
                  <a:pt x="273" y="5"/>
                </a:cubicBezTo>
                <a:cubicBezTo>
                  <a:pt x="273" y="5"/>
                  <a:pt x="245" y="12"/>
                  <a:pt x="226" y="40"/>
                </a:cubicBezTo>
                <a:cubicBezTo>
                  <a:pt x="226" y="40"/>
                  <a:pt x="287" y="20"/>
                  <a:pt x="299" y="0"/>
                </a:cubicBezTo>
                <a:cubicBezTo>
                  <a:pt x="299" y="0"/>
                  <a:pt x="287" y="31"/>
                  <a:pt x="258" y="38"/>
                </a:cubicBezTo>
                <a:cubicBezTo>
                  <a:pt x="258" y="38"/>
                  <a:pt x="316" y="16"/>
                  <a:pt x="366" y="13"/>
                </a:cubicBezTo>
                <a:cubicBezTo>
                  <a:pt x="366" y="13"/>
                  <a:pt x="332" y="22"/>
                  <a:pt x="312" y="36"/>
                </a:cubicBezTo>
                <a:cubicBezTo>
                  <a:pt x="312" y="36"/>
                  <a:pt x="366" y="18"/>
                  <a:pt x="385" y="12"/>
                </a:cubicBezTo>
                <a:cubicBezTo>
                  <a:pt x="385" y="12"/>
                  <a:pt x="475" y="52"/>
                  <a:pt x="515" y="149"/>
                </a:cubicBezTo>
                <a:cubicBezTo>
                  <a:pt x="556" y="246"/>
                  <a:pt x="544" y="363"/>
                  <a:pt x="544" y="363"/>
                </a:cubicBezTo>
                <a:cubicBezTo>
                  <a:pt x="544" y="363"/>
                  <a:pt x="526" y="367"/>
                  <a:pt x="511" y="381"/>
                </a:cubicBezTo>
                <a:cubicBezTo>
                  <a:pt x="511" y="381"/>
                  <a:pt x="492" y="340"/>
                  <a:pt x="491" y="323"/>
                </a:cubicBezTo>
                <a:cubicBezTo>
                  <a:pt x="490" y="300"/>
                  <a:pt x="473" y="234"/>
                  <a:pt x="458" y="212"/>
                </a:cubicBezTo>
                <a:cubicBezTo>
                  <a:pt x="444" y="189"/>
                  <a:pt x="410" y="154"/>
                  <a:pt x="376" y="162"/>
                </a:cubicBezTo>
                <a:cubicBezTo>
                  <a:pt x="343" y="170"/>
                  <a:pt x="285" y="174"/>
                  <a:pt x="235" y="168"/>
                </a:cubicBezTo>
                <a:cubicBezTo>
                  <a:pt x="185" y="161"/>
                  <a:pt x="140" y="167"/>
                  <a:pt x="128" y="187"/>
                </a:cubicBezTo>
                <a:cubicBezTo>
                  <a:pt x="128" y="187"/>
                  <a:pt x="90" y="294"/>
                  <a:pt x="79" y="313"/>
                </a:cubicBezTo>
                <a:cubicBezTo>
                  <a:pt x="68" y="332"/>
                  <a:pt x="63" y="352"/>
                  <a:pt x="55" y="381"/>
                </a:cubicBezTo>
                <a:cubicBezTo>
                  <a:pt x="55" y="381"/>
                  <a:pt x="29" y="354"/>
                  <a:pt x="13" y="363"/>
                </a:cubicBezTo>
              </a:path>
            </a:pathLst>
          </a:custGeom>
          <a:solidFill>
            <a:srgbClr val="A070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65" name="Freeform 513">
            <a:extLst>
              <a:ext uri="{FF2B5EF4-FFF2-40B4-BE49-F238E27FC236}">
                <a16:creationId xmlns:a16="http://schemas.microsoft.com/office/drawing/2014/main" id="{C668BD41-23F8-4C93-8E79-755A82EAD83B}"/>
              </a:ext>
            </a:extLst>
          </p:cNvPr>
          <p:cNvSpPr>
            <a:spLocks noEditPoints="1"/>
          </p:cNvSpPr>
          <p:nvPr/>
        </p:nvSpPr>
        <p:spPr bwMode="auto">
          <a:xfrm>
            <a:off x="6921789" y="2612563"/>
            <a:ext cx="384075" cy="119032"/>
          </a:xfrm>
          <a:custGeom>
            <a:avLst/>
            <a:gdLst>
              <a:gd name="T0" fmla="*/ 386 w 469"/>
              <a:gd name="T1" fmla="*/ 0 h 145"/>
              <a:gd name="T2" fmla="*/ 297 w 469"/>
              <a:gd name="T3" fmla="*/ 11 h 145"/>
              <a:gd name="T4" fmla="*/ 235 w 469"/>
              <a:gd name="T5" fmla="*/ 23 h 145"/>
              <a:gd name="T6" fmla="*/ 173 w 469"/>
              <a:gd name="T7" fmla="*/ 11 h 145"/>
              <a:gd name="T8" fmla="*/ 83 w 469"/>
              <a:gd name="T9" fmla="*/ 0 h 145"/>
              <a:gd name="T10" fmla="*/ 0 w 469"/>
              <a:gd name="T11" fmla="*/ 5 h 145"/>
              <a:gd name="T12" fmla="*/ 3 w 469"/>
              <a:gd name="T13" fmla="*/ 29 h 145"/>
              <a:gd name="T14" fmla="*/ 20 w 469"/>
              <a:gd name="T15" fmla="*/ 48 h 145"/>
              <a:gd name="T16" fmla="*/ 34 w 469"/>
              <a:gd name="T17" fmla="*/ 97 h 145"/>
              <a:gd name="T18" fmla="*/ 95 w 469"/>
              <a:gd name="T19" fmla="*/ 139 h 145"/>
              <a:gd name="T20" fmla="*/ 181 w 469"/>
              <a:gd name="T21" fmla="*/ 126 h 145"/>
              <a:gd name="T22" fmla="*/ 214 w 469"/>
              <a:gd name="T23" fmla="*/ 59 h 145"/>
              <a:gd name="T24" fmla="*/ 223 w 469"/>
              <a:gd name="T25" fmla="*/ 46 h 145"/>
              <a:gd name="T26" fmla="*/ 234 w 469"/>
              <a:gd name="T27" fmla="*/ 46 h 145"/>
              <a:gd name="T28" fmla="*/ 235 w 469"/>
              <a:gd name="T29" fmla="*/ 46 h 145"/>
              <a:gd name="T30" fmla="*/ 246 w 469"/>
              <a:gd name="T31" fmla="*/ 46 h 145"/>
              <a:gd name="T32" fmla="*/ 255 w 469"/>
              <a:gd name="T33" fmla="*/ 59 h 145"/>
              <a:gd name="T34" fmla="*/ 288 w 469"/>
              <a:gd name="T35" fmla="*/ 126 h 145"/>
              <a:gd name="T36" fmla="*/ 374 w 469"/>
              <a:gd name="T37" fmla="*/ 139 h 145"/>
              <a:gd name="T38" fmla="*/ 435 w 469"/>
              <a:gd name="T39" fmla="*/ 97 h 145"/>
              <a:gd name="T40" fmla="*/ 449 w 469"/>
              <a:gd name="T41" fmla="*/ 48 h 145"/>
              <a:gd name="T42" fmla="*/ 466 w 469"/>
              <a:gd name="T43" fmla="*/ 29 h 145"/>
              <a:gd name="T44" fmla="*/ 469 w 469"/>
              <a:gd name="T45" fmla="*/ 5 h 145"/>
              <a:gd name="T46" fmla="*/ 386 w 469"/>
              <a:gd name="T47" fmla="*/ 0 h 145"/>
              <a:gd name="T48" fmla="*/ 165 w 469"/>
              <a:gd name="T49" fmla="*/ 117 h 145"/>
              <a:gd name="T50" fmla="*/ 97 w 469"/>
              <a:gd name="T51" fmla="*/ 124 h 145"/>
              <a:gd name="T52" fmla="*/ 49 w 469"/>
              <a:gd name="T53" fmla="*/ 87 h 145"/>
              <a:gd name="T54" fmla="*/ 41 w 469"/>
              <a:gd name="T55" fmla="*/ 36 h 145"/>
              <a:gd name="T56" fmla="*/ 69 w 469"/>
              <a:gd name="T57" fmla="*/ 18 h 145"/>
              <a:gd name="T58" fmla="*/ 152 w 469"/>
              <a:gd name="T59" fmla="*/ 23 h 145"/>
              <a:gd name="T60" fmla="*/ 191 w 469"/>
              <a:gd name="T61" fmla="*/ 57 h 145"/>
              <a:gd name="T62" fmla="*/ 165 w 469"/>
              <a:gd name="T63" fmla="*/ 117 h 145"/>
              <a:gd name="T64" fmla="*/ 418 w 469"/>
              <a:gd name="T65" fmla="*/ 87 h 145"/>
              <a:gd name="T66" fmla="*/ 370 w 469"/>
              <a:gd name="T67" fmla="*/ 124 h 145"/>
              <a:gd name="T68" fmla="*/ 302 w 469"/>
              <a:gd name="T69" fmla="*/ 117 h 145"/>
              <a:gd name="T70" fmla="*/ 276 w 469"/>
              <a:gd name="T71" fmla="*/ 57 h 145"/>
              <a:gd name="T72" fmla="*/ 315 w 469"/>
              <a:gd name="T73" fmla="*/ 23 h 145"/>
              <a:gd name="T74" fmla="*/ 398 w 469"/>
              <a:gd name="T75" fmla="*/ 18 h 145"/>
              <a:gd name="T76" fmla="*/ 426 w 469"/>
              <a:gd name="T77" fmla="*/ 36 h 145"/>
              <a:gd name="T78" fmla="*/ 418 w 469"/>
              <a:gd name="T79" fmla="*/ 8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9" h="145">
                <a:moveTo>
                  <a:pt x="386" y="0"/>
                </a:moveTo>
                <a:cubicBezTo>
                  <a:pt x="341" y="0"/>
                  <a:pt x="317" y="6"/>
                  <a:pt x="297" y="11"/>
                </a:cubicBezTo>
                <a:cubicBezTo>
                  <a:pt x="276" y="15"/>
                  <a:pt x="254" y="23"/>
                  <a:pt x="235" y="23"/>
                </a:cubicBezTo>
                <a:cubicBezTo>
                  <a:pt x="216" y="23"/>
                  <a:pt x="193" y="15"/>
                  <a:pt x="173" y="11"/>
                </a:cubicBezTo>
                <a:cubicBezTo>
                  <a:pt x="152" y="6"/>
                  <a:pt x="128" y="0"/>
                  <a:pt x="83" y="0"/>
                </a:cubicBezTo>
                <a:cubicBezTo>
                  <a:pt x="27" y="0"/>
                  <a:pt x="0" y="5"/>
                  <a:pt x="0" y="5"/>
                </a:cubicBezTo>
                <a:cubicBezTo>
                  <a:pt x="3" y="29"/>
                  <a:pt x="3" y="29"/>
                  <a:pt x="3" y="29"/>
                </a:cubicBezTo>
                <a:cubicBezTo>
                  <a:pt x="16" y="33"/>
                  <a:pt x="16" y="38"/>
                  <a:pt x="20" y="48"/>
                </a:cubicBezTo>
                <a:cubicBezTo>
                  <a:pt x="23" y="59"/>
                  <a:pt x="30" y="83"/>
                  <a:pt x="34" y="97"/>
                </a:cubicBezTo>
                <a:cubicBezTo>
                  <a:pt x="38" y="108"/>
                  <a:pt x="45" y="133"/>
                  <a:pt x="95" y="139"/>
                </a:cubicBezTo>
                <a:cubicBezTo>
                  <a:pt x="144" y="145"/>
                  <a:pt x="169" y="137"/>
                  <a:pt x="181" y="126"/>
                </a:cubicBezTo>
                <a:cubicBezTo>
                  <a:pt x="196" y="113"/>
                  <a:pt x="210" y="74"/>
                  <a:pt x="214" y="59"/>
                </a:cubicBezTo>
                <a:cubicBezTo>
                  <a:pt x="217" y="44"/>
                  <a:pt x="223" y="46"/>
                  <a:pt x="223" y="46"/>
                </a:cubicBezTo>
                <a:cubicBezTo>
                  <a:pt x="234" y="46"/>
                  <a:pt x="234" y="46"/>
                  <a:pt x="234" y="46"/>
                </a:cubicBezTo>
                <a:cubicBezTo>
                  <a:pt x="235" y="46"/>
                  <a:pt x="235" y="46"/>
                  <a:pt x="235" y="46"/>
                </a:cubicBezTo>
                <a:cubicBezTo>
                  <a:pt x="246" y="46"/>
                  <a:pt x="246" y="46"/>
                  <a:pt x="246" y="46"/>
                </a:cubicBezTo>
                <a:cubicBezTo>
                  <a:pt x="246" y="46"/>
                  <a:pt x="252" y="44"/>
                  <a:pt x="255" y="59"/>
                </a:cubicBezTo>
                <a:cubicBezTo>
                  <a:pt x="259" y="74"/>
                  <a:pt x="273" y="113"/>
                  <a:pt x="288" y="126"/>
                </a:cubicBezTo>
                <a:cubicBezTo>
                  <a:pt x="300" y="137"/>
                  <a:pt x="325" y="145"/>
                  <a:pt x="374" y="139"/>
                </a:cubicBezTo>
                <a:cubicBezTo>
                  <a:pt x="424" y="133"/>
                  <a:pt x="432" y="108"/>
                  <a:pt x="435" y="97"/>
                </a:cubicBezTo>
                <a:cubicBezTo>
                  <a:pt x="439" y="83"/>
                  <a:pt x="446" y="59"/>
                  <a:pt x="449" y="48"/>
                </a:cubicBezTo>
                <a:cubicBezTo>
                  <a:pt x="453" y="38"/>
                  <a:pt x="453" y="33"/>
                  <a:pt x="466" y="29"/>
                </a:cubicBezTo>
                <a:cubicBezTo>
                  <a:pt x="469" y="5"/>
                  <a:pt x="469" y="5"/>
                  <a:pt x="469" y="5"/>
                </a:cubicBezTo>
                <a:cubicBezTo>
                  <a:pt x="469" y="5"/>
                  <a:pt x="442" y="0"/>
                  <a:pt x="386" y="0"/>
                </a:cubicBezTo>
                <a:moveTo>
                  <a:pt x="165" y="117"/>
                </a:moveTo>
                <a:cubicBezTo>
                  <a:pt x="151" y="125"/>
                  <a:pt x="122" y="128"/>
                  <a:pt x="97" y="124"/>
                </a:cubicBezTo>
                <a:cubicBezTo>
                  <a:pt x="72" y="121"/>
                  <a:pt x="57" y="114"/>
                  <a:pt x="49" y="87"/>
                </a:cubicBezTo>
                <a:cubicBezTo>
                  <a:pt x="41" y="60"/>
                  <a:pt x="40" y="46"/>
                  <a:pt x="41" y="36"/>
                </a:cubicBezTo>
                <a:cubicBezTo>
                  <a:pt x="42" y="27"/>
                  <a:pt x="47" y="19"/>
                  <a:pt x="69" y="18"/>
                </a:cubicBezTo>
                <a:cubicBezTo>
                  <a:pt x="92" y="17"/>
                  <a:pt x="127" y="18"/>
                  <a:pt x="152" y="23"/>
                </a:cubicBezTo>
                <a:cubicBezTo>
                  <a:pt x="176" y="28"/>
                  <a:pt x="190" y="34"/>
                  <a:pt x="191" y="57"/>
                </a:cubicBezTo>
                <a:cubicBezTo>
                  <a:pt x="192" y="81"/>
                  <a:pt x="179" y="108"/>
                  <a:pt x="165" y="117"/>
                </a:cubicBezTo>
                <a:moveTo>
                  <a:pt x="418" y="87"/>
                </a:moveTo>
                <a:cubicBezTo>
                  <a:pt x="410" y="114"/>
                  <a:pt x="395" y="121"/>
                  <a:pt x="370" y="124"/>
                </a:cubicBezTo>
                <a:cubicBezTo>
                  <a:pt x="345" y="128"/>
                  <a:pt x="316" y="125"/>
                  <a:pt x="302" y="117"/>
                </a:cubicBezTo>
                <a:cubicBezTo>
                  <a:pt x="288" y="108"/>
                  <a:pt x="275" y="81"/>
                  <a:pt x="276" y="57"/>
                </a:cubicBezTo>
                <a:cubicBezTo>
                  <a:pt x="277" y="34"/>
                  <a:pt x="290" y="28"/>
                  <a:pt x="315" y="23"/>
                </a:cubicBezTo>
                <a:cubicBezTo>
                  <a:pt x="340" y="18"/>
                  <a:pt x="375" y="17"/>
                  <a:pt x="398" y="18"/>
                </a:cubicBezTo>
                <a:cubicBezTo>
                  <a:pt x="420" y="19"/>
                  <a:pt x="425" y="27"/>
                  <a:pt x="426" y="36"/>
                </a:cubicBezTo>
                <a:cubicBezTo>
                  <a:pt x="427" y="46"/>
                  <a:pt x="425" y="60"/>
                  <a:pt x="418" y="87"/>
                </a:cubicBezTo>
              </a:path>
            </a:pathLst>
          </a:custGeom>
          <a:solidFill>
            <a:srgbClr val="545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66" name="Freeform 514">
            <a:extLst>
              <a:ext uri="{FF2B5EF4-FFF2-40B4-BE49-F238E27FC236}">
                <a16:creationId xmlns:a16="http://schemas.microsoft.com/office/drawing/2014/main" id="{902CFABF-1F68-4E25-A21B-B674BB7FFF21}"/>
              </a:ext>
            </a:extLst>
          </p:cNvPr>
          <p:cNvSpPr>
            <a:spLocks noEditPoints="1"/>
          </p:cNvSpPr>
          <p:nvPr/>
        </p:nvSpPr>
        <p:spPr bwMode="auto">
          <a:xfrm>
            <a:off x="6759906" y="2341171"/>
            <a:ext cx="347572" cy="774499"/>
          </a:xfrm>
          <a:custGeom>
            <a:avLst/>
            <a:gdLst>
              <a:gd name="T0" fmla="*/ 199 w 425"/>
              <a:gd name="T1" fmla="*/ 832 h 947"/>
              <a:gd name="T2" fmla="*/ 0 w 425"/>
              <a:gd name="T3" fmla="*/ 947 h 947"/>
              <a:gd name="T4" fmla="*/ 53 w 425"/>
              <a:gd name="T5" fmla="*/ 897 h 947"/>
              <a:gd name="T6" fmla="*/ 198 w 425"/>
              <a:gd name="T7" fmla="*/ 832 h 947"/>
              <a:gd name="T8" fmla="*/ 258 w 425"/>
              <a:gd name="T9" fmla="*/ 808 h 947"/>
              <a:gd name="T10" fmla="*/ 284 w 425"/>
              <a:gd name="T11" fmla="*/ 645 h 947"/>
              <a:gd name="T12" fmla="*/ 193 w 425"/>
              <a:gd name="T13" fmla="*/ 354 h 947"/>
              <a:gd name="T14" fmla="*/ 197 w 425"/>
              <a:gd name="T15" fmla="*/ 357 h 947"/>
              <a:gd name="T16" fmla="*/ 191 w 425"/>
              <a:gd name="T17" fmla="*/ 352 h 947"/>
              <a:gd name="T18" fmla="*/ 197 w 425"/>
              <a:gd name="T19" fmla="*/ 357 h 947"/>
              <a:gd name="T20" fmla="*/ 191 w 425"/>
              <a:gd name="T21" fmla="*/ 352 h 947"/>
              <a:gd name="T22" fmla="*/ 162 w 425"/>
              <a:gd name="T23" fmla="*/ 345 h 947"/>
              <a:gd name="T24" fmla="*/ 162 w 425"/>
              <a:gd name="T25" fmla="*/ 345 h 947"/>
              <a:gd name="T26" fmla="*/ 162 w 425"/>
              <a:gd name="T27" fmla="*/ 345 h 947"/>
              <a:gd name="T28" fmla="*/ 164 w 425"/>
              <a:gd name="T29" fmla="*/ 344 h 947"/>
              <a:gd name="T30" fmla="*/ 164 w 425"/>
              <a:gd name="T31" fmla="*/ 344 h 947"/>
              <a:gd name="T32" fmla="*/ 164 w 425"/>
              <a:gd name="T33" fmla="*/ 344 h 947"/>
              <a:gd name="T34" fmla="*/ 177 w 425"/>
              <a:gd name="T35" fmla="*/ 345 h 947"/>
              <a:gd name="T36" fmla="*/ 169 w 425"/>
              <a:gd name="T37" fmla="*/ 343 h 947"/>
              <a:gd name="T38" fmla="*/ 162 w 425"/>
              <a:gd name="T39" fmla="*/ 344 h 947"/>
              <a:gd name="T40" fmla="*/ 197 w 425"/>
              <a:gd name="T41" fmla="*/ 129 h 947"/>
              <a:gd name="T42" fmla="*/ 197 w 425"/>
              <a:gd name="T43" fmla="*/ 129 h 947"/>
              <a:gd name="T44" fmla="*/ 375 w 425"/>
              <a:gd name="T45" fmla="*/ 22 h 947"/>
              <a:gd name="T46" fmla="*/ 375 w 425"/>
              <a:gd name="T47" fmla="*/ 22 h 947"/>
              <a:gd name="T48" fmla="*/ 375 w 425"/>
              <a:gd name="T49" fmla="*/ 22 h 947"/>
              <a:gd name="T50" fmla="*/ 375 w 425"/>
              <a:gd name="T51" fmla="*/ 22 h 947"/>
              <a:gd name="T52" fmla="*/ 375 w 425"/>
              <a:gd name="T53" fmla="*/ 22 h 947"/>
              <a:gd name="T54" fmla="*/ 375 w 425"/>
              <a:gd name="T55" fmla="*/ 22 h 947"/>
              <a:gd name="T56" fmla="*/ 375 w 425"/>
              <a:gd name="T57" fmla="*/ 22 h 947"/>
              <a:gd name="T58" fmla="*/ 375 w 425"/>
              <a:gd name="T59" fmla="*/ 22 h 947"/>
              <a:gd name="T60" fmla="*/ 375 w 425"/>
              <a:gd name="T61" fmla="*/ 22 h 947"/>
              <a:gd name="T62" fmla="*/ 376 w 425"/>
              <a:gd name="T63" fmla="*/ 22 h 947"/>
              <a:gd name="T64" fmla="*/ 376 w 425"/>
              <a:gd name="T65" fmla="*/ 22 h 947"/>
              <a:gd name="T66" fmla="*/ 376 w 425"/>
              <a:gd name="T67" fmla="*/ 21 h 947"/>
              <a:gd name="T68" fmla="*/ 376 w 425"/>
              <a:gd name="T69" fmla="*/ 21 h 947"/>
              <a:gd name="T70" fmla="*/ 376 w 425"/>
              <a:gd name="T71" fmla="*/ 21 h 947"/>
              <a:gd name="T72" fmla="*/ 376 w 425"/>
              <a:gd name="T73" fmla="*/ 21 h 947"/>
              <a:gd name="T74" fmla="*/ 377 w 425"/>
              <a:gd name="T75" fmla="*/ 21 h 947"/>
              <a:gd name="T76" fmla="*/ 377 w 425"/>
              <a:gd name="T77" fmla="*/ 21 h 947"/>
              <a:gd name="T78" fmla="*/ 377 w 425"/>
              <a:gd name="T79" fmla="*/ 21 h 947"/>
              <a:gd name="T80" fmla="*/ 378 w 425"/>
              <a:gd name="T81" fmla="*/ 21 h 947"/>
              <a:gd name="T82" fmla="*/ 378 w 425"/>
              <a:gd name="T83" fmla="*/ 21 h 947"/>
              <a:gd name="T84" fmla="*/ 378 w 425"/>
              <a:gd name="T85" fmla="*/ 21 h 947"/>
              <a:gd name="T86" fmla="*/ 378 w 425"/>
              <a:gd name="T87" fmla="*/ 21 h 947"/>
              <a:gd name="T88" fmla="*/ 378 w 425"/>
              <a:gd name="T89" fmla="*/ 21 h 947"/>
              <a:gd name="T90" fmla="*/ 378 w 425"/>
              <a:gd name="T91" fmla="*/ 21 h 947"/>
              <a:gd name="T92" fmla="*/ 379 w 425"/>
              <a:gd name="T93" fmla="*/ 20 h 947"/>
              <a:gd name="T94" fmla="*/ 379 w 425"/>
              <a:gd name="T95" fmla="*/ 20 h 947"/>
              <a:gd name="T96" fmla="*/ 379 w 425"/>
              <a:gd name="T97" fmla="*/ 20 h 947"/>
              <a:gd name="T98" fmla="*/ 380 w 425"/>
              <a:gd name="T99" fmla="*/ 20 h 947"/>
              <a:gd name="T100" fmla="*/ 380 w 425"/>
              <a:gd name="T101" fmla="*/ 20 h 947"/>
              <a:gd name="T102" fmla="*/ 380 w 425"/>
              <a:gd name="T103" fmla="*/ 20 h 947"/>
              <a:gd name="T104" fmla="*/ 381 w 425"/>
              <a:gd name="T105" fmla="*/ 20 h 947"/>
              <a:gd name="T106" fmla="*/ 381 w 425"/>
              <a:gd name="T107" fmla="*/ 20 h 947"/>
              <a:gd name="T108" fmla="*/ 381 w 425"/>
              <a:gd name="T109" fmla="*/ 20 h 947"/>
              <a:gd name="T110" fmla="*/ 382 w 425"/>
              <a:gd name="T111" fmla="*/ 19 h 947"/>
              <a:gd name="T112" fmla="*/ 382 w 425"/>
              <a:gd name="T113" fmla="*/ 19 h 947"/>
              <a:gd name="T114" fmla="*/ 382 w 425"/>
              <a:gd name="T115" fmla="*/ 19 h 947"/>
              <a:gd name="T116" fmla="*/ 425 w 425"/>
              <a:gd name="T117" fmla="*/ 0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5" h="947">
                <a:moveTo>
                  <a:pt x="198" y="832"/>
                </a:moveTo>
                <a:cubicBezTo>
                  <a:pt x="199" y="832"/>
                  <a:pt x="199" y="832"/>
                  <a:pt x="199" y="832"/>
                </a:cubicBezTo>
                <a:cubicBezTo>
                  <a:pt x="147" y="853"/>
                  <a:pt x="77" y="882"/>
                  <a:pt x="53" y="897"/>
                </a:cubicBezTo>
                <a:cubicBezTo>
                  <a:pt x="30" y="911"/>
                  <a:pt x="11" y="926"/>
                  <a:pt x="0" y="947"/>
                </a:cubicBezTo>
                <a:cubicBezTo>
                  <a:pt x="0" y="947"/>
                  <a:pt x="0" y="947"/>
                  <a:pt x="0" y="947"/>
                </a:cubicBezTo>
                <a:cubicBezTo>
                  <a:pt x="11" y="926"/>
                  <a:pt x="30" y="911"/>
                  <a:pt x="53" y="897"/>
                </a:cubicBezTo>
                <a:cubicBezTo>
                  <a:pt x="77" y="882"/>
                  <a:pt x="147" y="853"/>
                  <a:pt x="199" y="832"/>
                </a:cubicBezTo>
                <a:cubicBezTo>
                  <a:pt x="199" y="832"/>
                  <a:pt x="198" y="832"/>
                  <a:pt x="198" y="832"/>
                </a:cubicBezTo>
                <a:moveTo>
                  <a:pt x="284" y="645"/>
                </a:moveTo>
                <a:cubicBezTo>
                  <a:pt x="282" y="700"/>
                  <a:pt x="276" y="769"/>
                  <a:pt x="258" y="808"/>
                </a:cubicBezTo>
                <a:cubicBezTo>
                  <a:pt x="258" y="808"/>
                  <a:pt x="258" y="808"/>
                  <a:pt x="258" y="808"/>
                </a:cubicBezTo>
                <a:cubicBezTo>
                  <a:pt x="276" y="769"/>
                  <a:pt x="282" y="700"/>
                  <a:pt x="284" y="645"/>
                </a:cubicBezTo>
                <a:cubicBezTo>
                  <a:pt x="284" y="645"/>
                  <a:pt x="284" y="645"/>
                  <a:pt x="284" y="645"/>
                </a:cubicBezTo>
                <a:moveTo>
                  <a:pt x="193" y="354"/>
                </a:moveTo>
                <a:cubicBezTo>
                  <a:pt x="194" y="355"/>
                  <a:pt x="196" y="356"/>
                  <a:pt x="197" y="357"/>
                </a:cubicBezTo>
                <a:cubicBezTo>
                  <a:pt x="197" y="357"/>
                  <a:pt x="197" y="357"/>
                  <a:pt x="197" y="357"/>
                </a:cubicBezTo>
                <a:cubicBezTo>
                  <a:pt x="196" y="356"/>
                  <a:pt x="194" y="355"/>
                  <a:pt x="193" y="354"/>
                </a:cubicBezTo>
                <a:moveTo>
                  <a:pt x="191" y="352"/>
                </a:moveTo>
                <a:cubicBezTo>
                  <a:pt x="191" y="352"/>
                  <a:pt x="191" y="352"/>
                  <a:pt x="191" y="352"/>
                </a:cubicBezTo>
                <a:cubicBezTo>
                  <a:pt x="193" y="354"/>
                  <a:pt x="195" y="355"/>
                  <a:pt x="197" y="357"/>
                </a:cubicBezTo>
                <a:cubicBezTo>
                  <a:pt x="197" y="357"/>
                  <a:pt x="197" y="357"/>
                  <a:pt x="197" y="357"/>
                </a:cubicBezTo>
                <a:cubicBezTo>
                  <a:pt x="195" y="355"/>
                  <a:pt x="193" y="354"/>
                  <a:pt x="191" y="352"/>
                </a:cubicBezTo>
                <a:moveTo>
                  <a:pt x="164" y="344"/>
                </a:moveTo>
                <a:cubicBezTo>
                  <a:pt x="163" y="344"/>
                  <a:pt x="163" y="344"/>
                  <a:pt x="162" y="345"/>
                </a:cubicBezTo>
                <a:cubicBezTo>
                  <a:pt x="162" y="345"/>
                  <a:pt x="162" y="345"/>
                  <a:pt x="162" y="345"/>
                </a:cubicBezTo>
                <a:cubicBezTo>
                  <a:pt x="162" y="345"/>
                  <a:pt x="162" y="345"/>
                  <a:pt x="162" y="345"/>
                </a:cubicBezTo>
                <a:cubicBezTo>
                  <a:pt x="152" y="347"/>
                  <a:pt x="147" y="363"/>
                  <a:pt x="147" y="384"/>
                </a:cubicBezTo>
                <a:cubicBezTo>
                  <a:pt x="147" y="363"/>
                  <a:pt x="152" y="347"/>
                  <a:pt x="162" y="345"/>
                </a:cubicBezTo>
                <a:cubicBezTo>
                  <a:pt x="163" y="344"/>
                  <a:pt x="163" y="344"/>
                  <a:pt x="164" y="344"/>
                </a:cubicBezTo>
                <a:moveTo>
                  <a:pt x="164" y="344"/>
                </a:moveTo>
                <a:cubicBezTo>
                  <a:pt x="164" y="344"/>
                  <a:pt x="164" y="344"/>
                  <a:pt x="164" y="344"/>
                </a:cubicBezTo>
                <a:cubicBezTo>
                  <a:pt x="164" y="344"/>
                  <a:pt x="164" y="344"/>
                  <a:pt x="164" y="344"/>
                </a:cubicBezTo>
                <a:moveTo>
                  <a:pt x="169" y="343"/>
                </a:moveTo>
                <a:cubicBezTo>
                  <a:pt x="167" y="343"/>
                  <a:pt x="165" y="343"/>
                  <a:pt x="164" y="344"/>
                </a:cubicBezTo>
                <a:cubicBezTo>
                  <a:pt x="165" y="343"/>
                  <a:pt x="167" y="343"/>
                  <a:pt x="169" y="343"/>
                </a:cubicBezTo>
                <a:cubicBezTo>
                  <a:pt x="171" y="343"/>
                  <a:pt x="174" y="344"/>
                  <a:pt x="177" y="34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5" y="344"/>
                  <a:pt x="172" y="343"/>
                  <a:pt x="169" y="343"/>
                </a:cubicBezTo>
                <a:moveTo>
                  <a:pt x="197" y="129"/>
                </a:moveTo>
                <a:cubicBezTo>
                  <a:pt x="150" y="129"/>
                  <a:pt x="161" y="337"/>
                  <a:pt x="162" y="344"/>
                </a:cubicBezTo>
                <a:cubicBezTo>
                  <a:pt x="161" y="337"/>
                  <a:pt x="150" y="129"/>
                  <a:pt x="197" y="129"/>
                </a:cubicBezTo>
                <a:moveTo>
                  <a:pt x="197" y="129"/>
                </a:moveTo>
                <a:cubicBezTo>
                  <a:pt x="197" y="129"/>
                  <a:pt x="197" y="129"/>
                  <a:pt x="197" y="129"/>
                </a:cubicBezTo>
                <a:cubicBezTo>
                  <a:pt x="197" y="129"/>
                  <a:pt x="197" y="129"/>
                  <a:pt x="197" y="129"/>
                </a:cubicBezTo>
                <a:cubicBezTo>
                  <a:pt x="197" y="129"/>
                  <a:pt x="197" y="129"/>
                  <a:pt x="197" y="129"/>
                </a:cubicBezTo>
                <a:moveTo>
                  <a:pt x="375" y="22"/>
                </a:moveTo>
                <a:cubicBezTo>
                  <a:pt x="375" y="22"/>
                  <a:pt x="375" y="22"/>
                  <a:pt x="375" y="22"/>
                </a:cubicBezTo>
                <a:cubicBezTo>
                  <a:pt x="375" y="22"/>
                  <a:pt x="375" y="22"/>
                  <a:pt x="375" y="22"/>
                </a:cubicBezTo>
                <a:moveTo>
                  <a:pt x="375" y="22"/>
                </a:moveTo>
                <a:cubicBezTo>
                  <a:pt x="375" y="22"/>
                  <a:pt x="375" y="22"/>
                  <a:pt x="375" y="22"/>
                </a:cubicBezTo>
                <a:cubicBezTo>
                  <a:pt x="375" y="22"/>
                  <a:pt x="375" y="22"/>
                  <a:pt x="375" y="22"/>
                </a:cubicBezTo>
                <a:moveTo>
                  <a:pt x="375" y="22"/>
                </a:moveTo>
                <a:cubicBezTo>
                  <a:pt x="375" y="22"/>
                  <a:pt x="375" y="22"/>
                  <a:pt x="375" y="22"/>
                </a:cubicBezTo>
                <a:cubicBezTo>
                  <a:pt x="375" y="22"/>
                  <a:pt x="375" y="22"/>
                  <a:pt x="375" y="22"/>
                </a:cubicBezTo>
                <a:moveTo>
                  <a:pt x="375" y="22"/>
                </a:moveTo>
                <a:cubicBezTo>
                  <a:pt x="375" y="22"/>
                  <a:pt x="375" y="22"/>
                  <a:pt x="375" y="22"/>
                </a:cubicBezTo>
                <a:cubicBezTo>
                  <a:pt x="375" y="22"/>
                  <a:pt x="375" y="22"/>
                  <a:pt x="375" y="22"/>
                </a:cubicBezTo>
                <a:moveTo>
                  <a:pt x="375" y="22"/>
                </a:moveTo>
                <a:cubicBezTo>
                  <a:pt x="375" y="22"/>
                  <a:pt x="375" y="22"/>
                  <a:pt x="375" y="22"/>
                </a:cubicBezTo>
                <a:cubicBezTo>
                  <a:pt x="375" y="22"/>
                  <a:pt x="375" y="22"/>
                  <a:pt x="375" y="22"/>
                </a:cubicBezTo>
                <a:moveTo>
                  <a:pt x="375" y="22"/>
                </a:moveTo>
                <a:cubicBezTo>
                  <a:pt x="375" y="22"/>
                  <a:pt x="375" y="22"/>
                  <a:pt x="375" y="22"/>
                </a:cubicBezTo>
                <a:cubicBezTo>
                  <a:pt x="375" y="22"/>
                  <a:pt x="375" y="22"/>
                  <a:pt x="375" y="22"/>
                </a:cubicBezTo>
                <a:moveTo>
                  <a:pt x="376" y="22"/>
                </a:moveTo>
                <a:cubicBezTo>
                  <a:pt x="375" y="22"/>
                  <a:pt x="375" y="22"/>
                  <a:pt x="375" y="22"/>
                </a:cubicBezTo>
                <a:cubicBezTo>
                  <a:pt x="375" y="22"/>
                  <a:pt x="375" y="22"/>
                  <a:pt x="376" y="22"/>
                </a:cubicBezTo>
                <a:moveTo>
                  <a:pt x="376" y="21"/>
                </a:moveTo>
                <a:cubicBezTo>
                  <a:pt x="376" y="21"/>
                  <a:pt x="376" y="21"/>
                  <a:pt x="376" y="21"/>
                </a:cubicBezTo>
                <a:cubicBezTo>
                  <a:pt x="376" y="21"/>
                  <a:pt x="376" y="21"/>
                  <a:pt x="376" y="21"/>
                </a:cubicBezTo>
                <a:moveTo>
                  <a:pt x="376" y="21"/>
                </a:moveTo>
                <a:cubicBezTo>
                  <a:pt x="376" y="21"/>
                  <a:pt x="376" y="21"/>
                  <a:pt x="376" y="21"/>
                </a:cubicBezTo>
                <a:cubicBezTo>
                  <a:pt x="376" y="21"/>
                  <a:pt x="376" y="21"/>
                  <a:pt x="376" y="21"/>
                </a:cubicBezTo>
                <a:moveTo>
                  <a:pt x="376" y="21"/>
                </a:moveTo>
                <a:cubicBezTo>
                  <a:pt x="376" y="21"/>
                  <a:pt x="376" y="21"/>
                  <a:pt x="376" y="21"/>
                </a:cubicBezTo>
                <a:cubicBezTo>
                  <a:pt x="376" y="21"/>
                  <a:pt x="376" y="21"/>
                  <a:pt x="376" y="21"/>
                </a:cubicBezTo>
                <a:moveTo>
                  <a:pt x="377" y="21"/>
                </a:moveTo>
                <a:cubicBezTo>
                  <a:pt x="377" y="21"/>
                  <a:pt x="377" y="21"/>
                  <a:pt x="377" y="21"/>
                </a:cubicBezTo>
                <a:cubicBezTo>
                  <a:pt x="377" y="21"/>
                  <a:pt x="377" y="21"/>
                  <a:pt x="377" y="21"/>
                </a:cubicBezTo>
                <a:moveTo>
                  <a:pt x="377" y="21"/>
                </a:moveTo>
                <a:cubicBezTo>
                  <a:pt x="377" y="21"/>
                  <a:pt x="377" y="21"/>
                  <a:pt x="377" y="21"/>
                </a:cubicBezTo>
                <a:cubicBezTo>
                  <a:pt x="377" y="21"/>
                  <a:pt x="377" y="21"/>
                  <a:pt x="377" y="21"/>
                </a:cubicBezTo>
                <a:moveTo>
                  <a:pt x="378" y="21"/>
                </a:moveTo>
                <a:cubicBezTo>
                  <a:pt x="377" y="21"/>
                  <a:pt x="377" y="21"/>
                  <a:pt x="377" y="21"/>
                </a:cubicBezTo>
                <a:cubicBezTo>
                  <a:pt x="377" y="21"/>
                  <a:pt x="377" y="21"/>
                  <a:pt x="378" y="21"/>
                </a:cubicBezTo>
                <a:moveTo>
                  <a:pt x="378" y="21"/>
                </a:moveTo>
                <a:cubicBezTo>
                  <a:pt x="378" y="21"/>
                  <a:pt x="378" y="21"/>
                  <a:pt x="378" y="21"/>
                </a:cubicBezTo>
                <a:cubicBezTo>
                  <a:pt x="378" y="21"/>
                  <a:pt x="378" y="21"/>
                  <a:pt x="378" y="21"/>
                </a:cubicBezTo>
                <a:moveTo>
                  <a:pt x="378" y="21"/>
                </a:moveTo>
                <a:cubicBezTo>
                  <a:pt x="378" y="21"/>
                  <a:pt x="378" y="21"/>
                  <a:pt x="378" y="21"/>
                </a:cubicBezTo>
                <a:cubicBezTo>
                  <a:pt x="378" y="21"/>
                  <a:pt x="378" y="21"/>
                  <a:pt x="378" y="21"/>
                </a:cubicBezTo>
                <a:moveTo>
                  <a:pt x="378" y="21"/>
                </a:moveTo>
                <a:cubicBezTo>
                  <a:pt x="378" y="21"/>
                  <a:pt x="378" y="21"/>
                  <a:pt x="378" y="21"/>
                </a:cubicBezTo>
                <a:cubicBezTo>
                  <a:pt x="378" y="21"/>
                  <a:pt x="378" y="21"/>
                  <a:pt x="378" y="21"/>
                </a:cubicBezTo>
                <a:moveTo>
                  <a:pt x="379" y="20"/>
                </a:moveTo>
                <a:cubicBezTo>
                  <a:pt x="379" y="20"/>
                  <a:pt x="379" y="20"/>
                  <a:pt x="379" y="20"/>
                </a:cubicBezTo>
                <a:cubicBezTo>
                  <a:pt x="379" y="20"/>
                  <a:pt x="379" y="20"/>
                  <a:pt x="379" y="20"/>
                </a:cubicBezTo>
                <a:moveTo>
                  <a:pt x="379" y="20"/>
                </a:moveTo>
                <a:cubicBezTo>
                  <a:pt x="379" y="20"/>
                  <a:pt x="379" y="20"/>
                  <a:pt x="379" y="20"/>
                </a:cubicBezTo>
                <a:cubicBezTo>
                  <a:pt x="379" y="20"/>
                  <a:pt x="379" y="20"/>
                  <a:pt x="379" y="20"/>
                </a:cubicBezTo>
                <a:moveTo>
                  <a:pt x="380" y="20"/>
                </a:moveTo>
                <a:cubicBezTo>
                  <a:pt x="380" y="20"/>
                  <a:pt x="380" y="20"/>
                  <a:pt x="380" y="20"/>
                </a:cubicBezTo>
                <a:cubicBezTo>
                  <a:pt x="380" y="20"/>
                  <a:pt x="380" y="20"/>
                  <a:pt x="380" y="20"/>
                </a:cubicBezTo>
                <a:moveTo>
                  <a:pt x="380" y="20"/>
                </a:moveTo>
                <a:cubicBezTo>
                  <a:pt x="380" y="20"/>
                  <a:pt x="380" y="20"/>
                  <a:pt x="380" y="20"/>
                </a:cubicBezTo>
                <a:cubicBezTo>
                  <a:pt x="380" y="20"/>
                  <a:pt x="380" y="20"/>
                  <a:pt x="380" y="20"/>
                </a:cubicBezTo>
                <a:moveTo>
                  <a:pt x="381" y="20"/>
                </a:moveTo>
                <a:cubicBezTo>
                  <a:pt x="381" y="20"/>
                  <a:pt x="380" y="20"/>
                  <a:pt x="380" y="20"/>
                </a:cubicBezTo>
                <a:cubicBezTo>
                  <a:pt x="380" y="20"/>
                  <a:pt x="381" y="20"/>
                  <a:pt x="381" y="20"/>
                </a:cubicBezTo>
                <a:moveTo>
                  <a:pt x="381" y="20"/>
                </a:moveTo>
                <a:cubicBezTo>
                  <a:pt x="381" y="20"/>
                  <a:pt x="381" y="20"/>
                  <a:pt x="381" y="20"/>
                </a:cubicBezTo>
                <a:cubicBezTo>
                  <a:pt x="381" y="20"/>
                  <a:pt x="381" y="20"/>
                  <a:pt x="381" y="20"/>
                </a:cubicBezTo>
                <a:moveTo>
                  <a:pt x="382" y="19"/>
                </a:moveTo>
                <a:cubicBezTo>
                  <a:pt x="382" y="19"/>
                  <a:pt x="381" y="19"/>
                  <a:pt x="381" y="20"/>
                </a:cubicBezTo>
                <a:cubicBezTo>
                  <a:pt x="381" y="19"/>
                  <a:pt x="382" y="19"/>
                  <a:pt x="382" y="19"/>
                </a:cubicBezTo>
                <a:moveTo>
                  <a:pt x="425" y="0"/>
                </a:moveTo>
                <a:cubicBezTo>
                  <a:pt x="410" y="8"/>
                  <a:pt x="392" y="16"/>
                  <a:pt x="382" y="19"/>
                </a:cubicBezTo>
                <a:cubicBezTo>
                  <a:pt x="392" y="16"/>
                  <a:pt x="410" y="8"/>
                  <a:pt x="425" y="0"/>
                </a:cubicBezTo>
                <a:cubicBezTo>
                  <a:pt x="425" y="0"/>
                  <a:pt x="425" y="0"/>
                  <a:pt x="425" y="0"/>
                </a:cubicBezTo>
              </a:path>
            </a:pathLst>
          </a:custGeom>
          <a:solidFill>
            <a:srgbClr val="B4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67" name="Freeform 515">
            <a:extLst>
              <a:ext uri="{FF2B5EF4-FFF2-40B4-BE49-F238E27FC236}">
                <a16:creationId xmlns:a16="http://schemas.microsoft.com/office/drawing/2014/main" id="{A265C1F8-05F3-4A7A-8EB5-95871C5D5208}"/>
              </a:ext>
            </a:extLst>
          </p:cNvPr>
          <p:cNvSpPr>
            <a:spLocks/>
          </p:cNvSpPr>
          <p:nvPr/>
        </p:nvSpPr>
        <p:spPr bwMode="auto">
          <a:xfrm>
            <a:off x="6970988" y="2868877"/>
            <a:ext cx="136490" cy="192038"/>
          </a:xfrm>
          <a:custGeom>
            <a:avLst/>
            <a:gdLst>
              <a:gd name="T0" fmla="*/ 26 w 167"/>
              <a:gd name="T1" fmla="*/ 0 h 235"/>
              <a:gd name="T2" fmla="*/ 0 w 167"/>
              <a:gd name="T3" fmla="*/ 163 h 235"/>
              <a:gd name="T4" fmla="*/ 1 w 167"/>
              <a:gd name="T5" fmla="*/ 162 h 235"/>
              <a:gd name="T6" fmla="*/ 167 w 167"/>
              <a:gd name="T7" fmla="*/ 235 h 235"/>
              <a:gd name="T8" fmla="*/ 167 w 167"/>
              <a:gd name="T9" fmla="*/ 235 h 235"/>
              <a:gd name="T10" fmla="*/ 167 w 167"/>
              <a:gd name="T11" fmla="*/ 60 h 235"/>
              <a:gd name="T12" fmla="*/ 166 w 167"/>
              <a:gd name="T13" fmla="*/ 60 h 235"/>
              <a:gd name="T14" fmla="*/ 83 w 167"/>
              <a:gd name="T15" fmla="*/ 48 h 235"/>
              <a:gd name="T16" fmla="*/ 26 w 167"/>
              <a:gd name="T17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235">
                <a:moveTo>
                  <a:pt x="26" y="0"/>
                </a:moveTo>
                <a:cubicBezTo>
                  <a:pt x="24" y="55"/>
                  <a:pt x="18" y="124"/>
                  <a:pt x="0" y="163"/>
                </a:cubicBezTo>
                <a:cubicBezTo>
                  <a:pt x="1" y="162"/>
                  <a:pt x="1" y="162"/>
                  <a:pt x="1" y="162"/>
                </a:cubicBezTo>
                <a:cubicBezTo>
                  <a:pt x="53" y="234"/>
                  <a:pt x="167" y="235"/>
                  <a:pt x="167" y="235"/>
                </a:cubicBezTo>
                <a:cubicBezTo>
                  <a:pt x="167" y="235"/>
                  <a:pt x="167" y="235"/>
                  <a:pt x="167" y="235"/>
                </a:cubicBezTo>
                <a:cubicBezTo>
                  <a:pt x="167" y="60"/>
                  <a:pt x="167" y="60"/>
                  <a:pt x="167" y="60"/>
                </a:cubicBezTo>
                <a:cubicBezTo>
                  <a:pt x="167" y="60"/>
                  <a:pt x="167" y="60"/>
                  <a:pt x="166" y="60"/>
                </a:cubicBezTo>
                <a:cubicBezTo>
                  <a:pt x="153" y="60"/>
                  <a:pt x="108" y="59"/>
                  <a:pt x="83" y="48"/>
                </a:cubicBezTo>
                <a:cubicBezTo>
                  <a:pt x="69" y="41"/>
                  <a:pt x="47" y="22"/>
                  <a:pt x="26" y="0"/>
                </a:cubicBezTo>
              </a:path>
            </a:pathLst>
          </a:custGeom>
          <a:solidFill>
            <a:srgbClr val="26456B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68" name="Freeform 516">
            <a:extLst>
              <a:ext uri="{FF2B5EF4-FFF2-40B4-BE49-F238E27FC236}">
                <a16:creationId xmlns:a16="http://schemas.microsoft.com/office/drawing/2014/main" id="{6A88FBD3-93FA-4E9A-8FF6-B49524EB5F9C}"/>
              </a:ext>
            </a:extLst>
          </p:cNvPr>
          <p:cNvSpPr>
            <a:spLocks noEditPoints="1"/>
          </p:cNvSpPr>
          <p:nvPr/>
        </p:nvSpPr>
        <p:spPr bwMode="auto">
          <a:xfrm>
            <a:off x="6880524" y="2460996"/>
            <a:ext cx="226954" cy="457081"/>
          </a:xfrm>
          <a:custGeom>
            <a:avLst/>
            <a:gdLst>
              <a:gd name="T0" fmla="*/ 22 w 278"/>
              <a:gd name="T1" fmla="*/ 196 h 558"/>
              <a:gd name="T2" fmla="*/ 17 w 278"/>
              <a:gd name="T3" fmla="*/ 197 h 558"/>
              <a:gd name="T4" fmla="*/ 15 w 278"/>
              <a:gd name="T5" fmla="*/ 198 h 558"/>
              <a:gd name="T6" fmla="*/ 0 w 278"/>
              <a:gd name="T7" fmla="*/ 237 h 558"/>
              <a:gd name="T8" fmla="*/ 67 w 278"/>
              <a:gd name="T9" fmla="*/ 346 h 558"/>
              <a:gd name="T10" fmla="*/ 68 w 278"/>
              <a:gd name="T11" fmla="*/ 346 h 558"/>
              <a:gd name="T12" fmla="*/ 83 w 278"/>
              <a:gd name="T13" fmla="*/ 429 h 558"/>
              <a:gd name="T14" fmla="*/ 137 w 278"/>
              <a:gd name="T15" fmla="*/ 498 h 558"/>
              <a:gd name="T16" fmla="*/ 137 w 278"/>
              <a:gd name="T17" fmla="*/ 498 h 558"/>
              <a:gd name="T18" fmla="*/ 137 w 278"/>
              <a:gd name="T19" fmla="*/ 498 h 558"/>
              <a:gd name="T20" fmla="*/ 194 w 278"/>
              <a:gd name="T21" fmla="*/ 546 h 558"/>
              <a:gd name="T22" fmla="*/ 277 w 278"/>
              <a:gd name="T23" fmla="*/ 558 h 558"/>
              <a:gd name="T24" fmla="*/ 278 w 278"/>
              <a:gd name="T25" fmla="*/ 558 h 558"/>
              <a:gd name="T26" fmla="*/ 278 w 278"/>
              <a:gd name="T27" fmla="*/ 231 h 558"/>
              <a:gd name="T28" fmla="*/ 274 w 278"/>
              <a:gd name="T29" fmla="*/ 231 h 558"/>
              <a:gd name="T30" fmla="*/ 273 w 278"/>
              <a:gd name="T31" fmla="*/ 231 h 558"/>
              <a:gd name="T32" fmla="*/ 265 w 278"/>
              <a:gd name="T33" fmla="*/ 244 h 558"/>
              <a:gd name="T34" fmla="*/ 232 w 278"/>
              <a:gd name="T35" fmla="*/ 311 h 558"/>
              <a:gd name="T36" fmla="*/ 177 w 278"/>
              <a:gd name="T37" fmla="*/ 326 h 558"/>
              <a:gd name="T38" fmla="*/ 146 w 278"/>
              <a:gd name="T39" fmla="*/ 324 h 558"/>
              <a:gd name="T40" fmla="*/ 85 w 278"/>
              <a:gd name="T41" fmla="*/ 282 h 558"/>
              <a:gd name="T42" fmla="*/ 71 w 278"/>
              <a:gd name="T43" fmla="*/ 233 h 558"/>
              <a:gd name="T44" fmla="*/ 57 w 278"/>
              <a:gd name="T45" fmla="*/ 215 h 558"/>
              <a:gd name="T46" fmla="*/ 57 w 278"/>
              <a:gd name="T47" fmla="*/ 216 h 558"/>
              <a:gd name="T48" fmla="*/ 55 w 278"/>
              <a:gd name="T49" fmla="*/ 215 h 558"/>
              <a:gd name="T50" fmla="*/ 54 w 278"/>
              <a:gd name="T51" fmla="*/ 214 h 558"/>
              <a:gd name="T52" fmla="*/ 54 w 278"/>
              <a:gd name="T53" fmla="*/ 213 h 558"/>
              <a:gd name="T54" fmla="*/ 50 w 278"/>
              <a:gd name="T55" fmla="*/ 210 h 558"/>
              <a:gd name="T56" fmla="*/ 50 w 278"/>
              <a:gd name="T57" fmla="*/ 210 h 558"/>
              <a:gd name="T58" fmla="*/ 50 w 278"/>
              <a:gd name="T59" fmla="*/ 210 h 558"/>
              <a:gd name="T60" fmla="*/ 50 w 278"/>
              <a:gd name="T61" fmla="*/ 210 h 558"/>
              <a:gd name="T62" fmla="*/ 50 w 278"/>
              <a:gd name="T63" fmla="*/ 210 h 558"/>
              <a:gd name="T64" fmla="*/ 50 w 278"/>
              <a:gd name="T65" fmla="*/ 210 h 558"/>
              <a:gd name="T66" fmla="*/ 46 w 278"/>
              <a:gd name="T67" fmla="*/ 207 h 558"/>
              <a:gd name="T68" fmla="*/ 44 w 278"/>
              <a:gd name="T69" fmla="*/ 205 h 558"/>
              <a:gd name="T70" fmla="*/ 44 w 278"/>
              <a:gd name="T71" fmla="*/ 205 h 558"/>
              <a:gd name="T72" fmla="*/ 44 w 278"/>
              <a:gd name="T73" fmla="*/ 205 h 558"/>
              <a:gd name="T74" fmla="*/ 31 w 278"/>
              <a:gd name="T75" fmla="*/ 198 h 558"/>
              <a:gd name="T76" fmla="*/ 30 w 278"/>
              <a:gd name="T77" fmla="*/ 198 h 558"/>
              <a:gd name="T78" fmla="*/ 31 w 278"/>
              <a:gd name="T79" fmla="*/ 198 h 558"/>
              <a:gd name="T80" fmla="*/ 22 w 278"/>
              <a:gd name="T81" fmla="*/ 196 h 558"/>
              <a:gd name="T82" fmla="*/ 200 w 278"/>
              <a:gd name="T83" fmla="*/ 0 h 558"/>
              <a:gd name="T84" fmla="*/ 130 w 278"/>
              <a:gd name="T85" fmla="*/ 22 h 558"/>
              <a:gd name="T86" fmla="*/ 81 w 278"/>
              <a:gd name="T87" fmla="*/ 148 h 558"/>
              <a:gd name="T88" fmla="*/ 65 w 278"/>
              <a:gd name="T89" fmla="*/ 188 h 558"/>
              <a:gd name="T90" fmla="*/ 134 w 278"/>
              <a:gd name="T91" fmla="*/ 185 h 558"/>
              <a:gd name="T92" fmla="*/ 224 w 278"/>
              <a:gd name="T93" fmla="*/ 196 h 558"/>
              <a:gd name="T94" fmla="*/ 278 w 278"/>
              <a:gd name="T95" fmla="*/ 208 h 558"/>
              <a:gd name="T96" fmla="*/ 278 w 278"/>
              <a:gd name="T97" fmla="*/ 6 h 558"/>
              <a:gd name="T98" fmla="*/ 237 w 278"/>
              <a:gd name="T99" fmla="*/ 3 h 558"/>
              <a:gd name="T100" fmla="*/ 200 w 278"/>
              <a:gd name="T101" fmla="*/ 0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8" h="558">
                <a:moveTo>
                  <a:pt x="22" y="196"/>
                </a:moveTo>
                <a:cubicBezTo>
                  <a:pt x="21" y="196"/>
                  <a:pt x="19" y="197"/>
                  <a:pt x="17" y="197"/>
                </a:cubicBezTo>
                <a:cubicBezTo>
                  <a:pt x="16" y="197"/>
                  <a:pt x="16" y="197"/>
                  <a:pt x="15" y="198"/>
                </a:cubicBezTo>
                <a:cubicBezTo>
                  <a:pt x="5" y="200"/>
                  <a:pt x="0" y="216"/>
                  <a:pt x="0" y="237"/>
                </a:cubicBezTo>
                <a:cubicBezTo>
                  <a:pt x="0" y="277"/>
                  <a:pt x="20" y="334"/>
                  <a:pt x="67" y="346"/>
                </a:cubicBezTo>
                <a:cubicBezTo>
                  <a:pt x="68" y="346"/>
                  <a:pt x="68" y="346"/>
                  <a:pt x="68" y="346"/>
                </a:cubicBezTo>
                <a:cubicBezTo>
                  <a:pt x="72" y="377"/>
                  <a:pt x="78" y="416"/>
                  <a:pt x="83" y="429"/>
                </a:cubicBezTo>
                <a:cubicBezTo>
                  <a:pt x="87" y="441"/>
                  <a:pt x="111" y="471"/>
                  <a:pt x="137" y="498"/>
                </a:cubicBezTo>
                <a:cubicBezTo>
                  <a:pt x="137" y="498"/>
                  <a:pt x="137" y="498"/>
                  <a:pt x="137" y="498"/>
                </a:cubicBezTo>
                <a:cubicBezTo>
                  <a:pt x="137" y="498"/>
                  <a:pt x="137" y="498"/>
                  <a:pt x="137" y="498"/>
                </a:cubicBezTo>
                <a:cubicBezTo>
                  <a:pt x="158" y="520"/>
                  <a:pt x="180" y="539"/>
                  <a:pt x="194" y="546"/>
                </a:cubicBezTo>
                <a:cubicBezTo>
                  <a:pt x="219" y="557"/>
                  <a:pt x="264" y="558"/>
                  <a:pt x="277" y="558"/>
                </a:cubicBezTo>
                <a:cubicBezTo>
                  <a:pt x="278" y="558"/>
                  <a:pt x="278" y="558"/>
                  <a:pt x="278" y="558"/>
                </a:cubicBezTo>
                <a:cubicBezTo>
                  <a:pt x="278" y="231"/>
                  <a:pt x="278" y="231"/>
                  <a:pt x="278" y="231"/>
                </a:cubicBezTo>
                <a:cubicBezTo>
                  <a:pt x="274" y="231"/>
                  <a:pt x="274" y="231"/>
                  <a:pt x="274" y="231"/>
                </a:cubicBezTo>
                <a:cubicBezTo>
                  <a:pt x="274" y="231"/>
                  <a:pt x="274" y="231"/>
                  <a:pt x="273" y="231"/>
                </a:cubicBezTo>
                <a:cubicBezTo>
                  <a:pt x="272" y="231"/>
                  <a:pt x="268" y="232"/>
                  <a:pt x="265" y="244"/>
                </a:cubicBezTo>
                <a:cubicBezTo>
                  <a:pt x="261" y="259"/>
                  <a:pt x="247" y="298"/>
                  <a:pt x="232" y="311"/>
                </a:cubicBezTo>
                <a:cubicBezTo>
                  <a:pt x="223" y="319"/>
                  <a:pt x="206" y="326"/>
                  <a:pt x="177" y="326"/>
                </a:cubicBezTo>
                <a:cubicBezTo>
                  <a:pt x="168" y="326"/>
                  <a:pt x="158" y="325"/>
                  <a:pt x="146" y="324"/>
                </a:cubicBezTo>
                <a:cubicBezTo>
                  <a:pt x="96" y="318"/>
                  <a:pt x="89" y="293"/>
                  <a:pt x="85" y="282"/>
                </a:cubicBezTo>
                <a:cubicBezTo>
                  <a:pt x="81" y="268"/>
                  <a:pt x="74" y="244"/>
                  <a:pt x="71" y="233"/>
                </a:cubicBezTo>
                <a:cubicBezTo>
                  <a:pt x="68" y="224"/>
                  <a:pt x="67" y="218"/>
                  <a:pt x="57" y="215"/>
                </a:cubicBezTo>
                <a:cubicBezTo>
                  <a:pt x="57" y="215"/>
                  <a:pt x="57" y="215"/>
                  <a:pt x="57" y="216"/>
                </a:cubicBezTo>
                <a:cubicBezTo>
                  <a:pt x="57" y="216"/>
                  <a:pt x="56" y="215"/>
                  <a:pt x="55" y="215"/>
                </a:cubicBezTo>
                <a:cubicBezTo>
                  <a:pt x="55" y="214"/>
                  <a:pt x="54" y="214"/>
                  <a:pt x="54" y="214"/>
                </a:cubicBezTo>
                <a:cubicBezTo>
                  <a:pt x="54" y="213"/>
                  <a:pt x="54" y="213"/>
                  <a:pt x="54" y="213"/>
                </a:cubicBezTo>
                <a:cubicBezTo>
                  <a:pt x="53" y="212"/>
                  <a:pt x="51" y="211"/>
                  <a:pt x="50" y="210"/>
                </a:cubicBezTo>
                <a:cubicBezTo>
                  <a:pt x="50" y="210"/>
                  <a:pt x="50" y="210"/>
                  <a:pt x="50" y="210"/>
                </a:cubicBezTo>
                <a:cubicBezTo>
                  <a:pt x="50" y="210"/>
                  <a:pt x="50" y="210"/>
                  <a:pt x="50" y="210"/>
                </a:cubicBezTo>
                <a:cubicBezTo>
                  <a:pt x="50" y="210"/>
                  <a:pt x="50" y="210"/>
                  <a:pt x="50" y="210"/>
                </a:cubicBezTo>
                <a:cubicBezTo>
                  <a:pt x="50" y="210"/>
                  <a:pt x="50" y="210"/>
                  <a:pt x="50" y="210"/>
                </a:cubicBezTo>
                <a:cubicBezTo>
                  <a:pt x="50" y="210"/>
                  <a:pt x="50" y="210"/>
                  <a:pt x="50" y="210"/>
                </a:cubicBezTo>
                <a:cubicBezTo>
                  <a:pt x="49" y="209"/>
                  <a:pt x="47" y="208"/>
                  <a:pt x="46" y="207"/>
                </a:cubicBezTo>
                <a:cubicBezTo>
                  <a:pt x="45" y="206"/>
                  <a:pt x="45" y="206"/>
                  <a:pt x="44" y="205"/>
                </a:cubicBezTo>
                <a:cubicBezTo>
                  <a:pt x="44" y="205"/>
                  <a:pt x="44" y="205"/>
                  <a:pt x="44" y="205"/>
                </a:cubicBezTo>
                <a:cubicBezTo>
                  <a:pt x="44" y="205"/>
                  <a:pt x="44" y="205"/>
                  <a:pt x="44" y="205"/>
                </a:cubicBezTo>
                <a:cubicBezTo>
                  <a:pt x="40" y="202"/>
                  <a:pt x="35" y="200"/>
                  <a:pt x="31" y="198"/>
                </a:cubicBezTo>
                <a:cubicBezTo>
                  <a:pt x="31" y="198"/>
                  <a:pt x="31" y="198"/>
                  <a:pt x="30" y="198"/>
                </a:cubicBezTo>
                <a:cubicBezTo>
                  <a:pt x="31" y="198"/>
                  <a:pt x="31" y="198"/>
                  <a:pt x="31" y="198"/>
                </a:cubicBezTo>
                <a:cubicBezTo>
                  <a:pt x="28" y="197"/>
                  <a:pt x="25" y="196"/>
                  <a:pt x="22" y="196"/>
                </a:cubicBezTo>
                <a:moveTo>
                  <a:pt x="200" y="0"/>
                </a:moveTo>
                <a:cubicBezTo>
                  <a:pt x="166" y="0"/>
                  <a:pt x="139" y="7"/>
                  <a:pt x="130" y="22"/>
                </a:cubicBezTo>
                <a:cubicBezTo>
                  <a:pt x="130" y="22"/>
                  <a:pt x="92" y="129"/>
                  <a:pt x="81" y="148"/>
                </a:cubicBezTo>
                <a:cubicBezTo>
                  <a:pt x="74" y="160"/>
                  <a:pt x="69" y="173"/>
                  <a:pt x="65" y="188"/>
                </a:cubicBezTo>
                <a:cubicBezTo>
                  <a:pt x="78" y="187"/>
                  <a:pt x="101" y="185"/>
                  <a:pt x="134" y="185"/>
                </a:cubicBezTo>
                <a:cubicBezTo>
                  <a:pt x="179" y="185"/>
                  <a:pt x="203" y="191"/>
                  <a:pt x="224" y="196"/>
                </a:cubicBezTo>
                <a:cubicBezTo>
                  <a:pt x="241" y="199"/>
                  <a:pt x="261" y="206"/>
                  <a:pt x="278" y="208"/>
                </a:cubicBezTo>
                <a:cubicBezTo>
                  <a:pt x="278" y="6"/>
                  <a:pt x="278" y="6"/>
                  <a:pt x="278" y="6"/>
                </a:cubicBezTo>
                <a:cubicBezTo>
                  <a:pt x="264" y="6"/>
                  <a:pt x="251" y="4"/>
                  <a:pt x="237" y="3"/>
                </a:cubicBezTo>
                <a:cubicBezTo>
                  <a:pt x="224" y="1"/>
                  <a:pt x="212" y="0"/>
                  <a:pt x="200" y="0"/>
                </a:cubicBezTo>
              </a:path>
            </a:pathLst>
          </a:custGeom>
          <a:solidFill>
            <a:srgbClr val="E16B09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69" name="Freeform 517">
            <a:extLst>
              <a:ext uri="{FF2B5EF4-FFF2-40B4-BE49-F238E27FC236}">
                <a16:creationId xmlns:a16="http://schemas.microsoft.com/office/drawing/2014/main" id="{61699633-3E26-47F5-8E81-477C8C4D9608}"/>
              </a:ext>
            </a:extLst>
          </p:cNvPr>
          <p:cNvSpPr>
            <a:spLocks/>
          </p:cNvSpPr>
          <p:nvPr/>
        </p:nvSpPr>
        <p:spPr bwMode="auto">
          <a:xfrm>
            <a:off x="6759906" y="3022031"/>
            <a:ext cx="347572" cy="211083"/>
          </a:xfrm>
          <a:custGeom>
            <a:avLst/>
            <a:gdLst>
              <a:gd name="T0" fmla="*/ 199 w 425"/>
              <a:gd name="T1" fmla="*/ 0 h 258"/>
              <a:gd name="T2" fmla="*/ 53 w 425"/>
              <a:gd name="T3" fmla="*/ 65 h 258"/>
              <a:gd name="T4" fmla="*/ 0 w 425"/>
              <a:gd name="T5" fmla="*/ 115 h 258"/>
              <a:gd name="T6" fmla="*/ 425 w 425"/>
              <a:gd name="T7" fmla="*/ 258 h 258"/>
              <a:gd name="T8" fmla="*/ 425 w 425"/>
              <a:gd name="T9" fmla="*/ 258 h 258"/>
              <a:gd name="T10" fmla="*/ 425 w 425"/>
              <a:gd name="T11" fmla="*/ 115 h 258"/>
              <a:gd name="T12" fmla="*/ 425 w 425"/>
              <a:gd name="T13" fmla="*/ 115 h 258"/>
              <a:gd name="T14" fmla="*/ 199 w 425"/>
              <a:gd name="T15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5" h="258">
                <a:moveTo>
                  <a:pt x="199" y="0"/>
                </a:moveTo>
                <a:cubicBezTo>
                  <a:pt x="147" y="21"/>
                  <a:pt x="77" y="50"/>
                  <a:pt x="53" y="65"/>
                </a:cubicBezTo>
                <a:cubicBezTo>
                  <a:pt x="30" y="79"/>
                  <a:pt x="11" y="94"/>
                  <a:pt x="0" y="115"/>
                </a:cubicBezTo>
                <a:cubicBezTo>
                  <a:pt x="118" y="205"/>
                  <a:pt x="265" y="258"/>
                  <a:pt x="425" y="258"/>
                </a:cubicBezTo>
                <a:cubicBezTo>
                  <a:pt x="425" y="258"/>
                  <a:pt x="425" y="258"/>
                  <a:pt x="425" y="258"/>
                </a:cubicBezTo>
                <a:cubicBezTo>
                  <a:pt x="425" y="115"/>
                  <a:pt x="425" y="115"/>
                  <a:pt x="425" y="115"/>
                </a:cubicBezTo>
                <a:cubicBezTo>
                  <a:pt x="425" y="115"/>
                  <a:pt x="425" y="115"/>
                  <a:pt x="425" y="115"/>
                </a:cubicBezTo>
                <a:cubicBezTo>
                  <a:pt x="246" y="115"/>
                  <a:pt x="201" y="7"/>
                  <a:pt x="199" y="0"/>
                </a:cubicBezTo>
              </a:path>
            </a:pathLst>
          </a:custGeom>
          <a:solidFill>
            <a:srgbClr val="2673B8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70" name="Freeform 518">
            <a:extLst>
              <a:ext uri="{FF2B5EF4-FFF2-40B4-BE49-F238E27FC236}">
                <a16:creationId xmlns:a16="http://schemas.microsoft.com/office/drawing/2014/main" id="{64E64034-8F5E-4404-B9CA-7D787446B954}"/>
              </a:ext>
            </a:extLst>
          </p:cNvPr>
          <p:cNvSpPr>
            <a:spLocks/>
          </p:cNvSpPr>
          <p:nvPr/>
        </p:nvSpPr>
        <p:spPr bwMode="auto">
          <a:xfrm>
            <a:off x="6921789" y="3001399"/>
            <a:ext cx="185689" cy="114270"/>
          </a:xfrm>
          <a:custGeom>
            <a:avLst/>
            <a:gdLst>
              <a:gd name="T0" fmla="*/ 61 w 227"/>
              <a:gd name="T1" fmla="*/ 0 h 140"/>
              <a:gd name="T2" fmla="*/ 60 w 227"/>
              <a:gd name="T3" fmla="*/ 1 h 140"/>
              <a:gd name="T4" fmla="*/ 60 w 227"/>
              <a:gd name="T5" fmla="*/ 1 h 140"/>
              <a:gd name="T6" fmla="*/ 60 w 227"/>
              <a:gd name="T7" fmla="*/ 1 h 140"/>
              <a:gd name="T8" fmla="*/ 0 w 227"/>
              <a:gd name="T9" fmla="*/ 25 h 140"/>
              <a:gd name="T10" fmla="*/ 0 w 227"/>
              <a:gd name="T11" fmla="*/ 25 h 140"/>
              <a:gd name="T12" fmla="*/ 1 w 227"/>
              <a:gd name="T13" fmla="*/ 25 h 140"/>
              <a:gd name="T14" fmla="*/ 227 w 227"/>
              <a:gd name="T15" fmla="*/ 140 h 140"/>
              <a:gd name="T16" fmla="*/ 227 w 227"/>
              <a:gd name="T17" fmla="*/ 140 h 140"/>
              <a:gd name="T18" fmla="*/ 227 w 227"/>
              <a:gd name="T19" fmla="*/ 73 h 140"/>
              <a:gd name="T20" fmla="*/ 227 w 227"/>
              <a:gd name="T21" fmla="*/ 73 h 140"/>
              <a:gd name="T22" fmla="*/ 61 w 227"/>
              <a:gd name="T2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7" h="140">
                <a:moveTo>
                  <a:pt x="61" y="0"/>
                </a:move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5"/>
                </a:cubicBezTo>
                <a:cubicBezTo>
                  <a:pt x="3" y="32"/>
                  <a:pt x="48" y="140"/>
                  <a:pt x="227" y="140"/>
                </a:cubicBezTo>
                <a:cubicBezTo>
                  <a:pt x="227" y="140"/>
                  <a:pt x="227" y="140"/>
                  <a:pt x="227" y="140"/>
                </a:cubicBezTo>
                <a:cubicBezTo>
                  <a:pt x="227" y="73"/>
                  <a:pt x="227" y="73"/>
                  <a:pt x="227" y="73"/>
                </a:cubicBezTo>
                <a:cubicBezTo>
                  <a:pt x="227" y="73"/>
                  <a:pt x="227" y="73"/>
                  <a:pt x="227" y="73"/>
                </a:cubicBezTo>
                <a:cubicBezTo>
                  <a:pt x="227" y="73"/>
                  <a:pt x="113" y="72"/>
                  <a:pt x="61" y="0"/>
                </a:cubicBezTo>
              </a:path>
            </a:pathLst>
          </a:custGeom>
          <a:solidFill>
            <a:srgbClr val="C88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71" name="Freeform 519">
            <a:extLst>
              <a:ext uri="{FF2B5EF4-FFF2-40B4-BE49-F238E27FC236}">
                <a16:creationId xmlns:a16="http://schemas.microsoft.com/office/drawing/2014/main" id="{38F8DA92-9BB8-439E-8022-1B7DD94C806A}"/>
              </a:ext>
            </a:extLst>
          </p:cNvPr>
          <p:cNvSpPr>
            <a:spLocks noEditPoints="1"/>
          </p:cNvSpPr>
          <p:nvPr/>
        </p:nvSpPr>
        <p:spPr bwMode="auto">
          <a:xfrm>
            <a:off x="6882905" y="2330061"/>
            <a:ext cx="224573" cy="307895"/>
          </a:xfrm>
          <a:custGeom>
            <a:avLst/>
            <a:gdLst>
              <a:gd name="T0" fmla="*/ 54 w 275"/>
              <a:gd name="T1" fmla="*/ 376 h 376"/>
              <a:gd name="T2" fmla="*/ 52 w 275"/>
              <a:gd name="T3" fmla="*/ 375 h 376"/>
              <a:gd name="T4" fmla="*/ 171 w 275"/>
              <a:gd name="T5" fmla="*/ 46 h 376"/>
              <a:gd name="T6" fmla="*/ 171 w 275"/>
              <a:gd name="T7" fmla="*/ 46 h 376"/>
              <a:gd name="T8" fmla="*/ 132 w 275"/>
              <a:gd name="T9" fmla="*/ 56 h 376"/>
              <a:gd name="T10" fmla="*/ 132 w 275"/>
              <a:gd name="T11" fmla="*/ 56 h 376"/>
              <a:gd name="T12" fmla="*/ 156 w 275"/>
              <a:gd name="T13" fmla="*/ 10 h 376"/>
              <a:gd name="T14" fmla="*/ 51 w 275"/>
              <a:gd name="T15" fmla="*/ 139 h 376"/>
              <a:gd name="T16" fmla="*/ 51 w 275"/>
              <a:gd name="T17" fmla="*/ 143 h 376"/>
              <a:gd name="T18" fmla="*/ 51 w 275"/>
              <a:gd name="T19" fmla="*/ 143 h 376"/>
              <a:gd name="T20" fmla="*/ 47 w 275"/>
              <a:gd name="T21" fmla="*/ 142 h 376"/>
              <a:gd name="T22" fmla="*/ 12 w 275"/>
              <a:gd name="T23" fmla="*/ 357 h 376"/>
              <a:gd name="T24" fmla="*/ 12 w 275"/>
              <a:gd name="T25" fmla="*/ 358 h 376"/>
              <a:gd name="T26" fmla="*/ 12 w 275"/>
              <a:gd name="T27" fmla="*/ 358 h 376"/>
              <a:gd name="T28" fmla="*/ 14 w 275"/>
              <a:gd name="T29" fmla="*/ 357 h 376"/>
              <a:gd name="T30" fmla="*/ 14 w 275"/>
              <a:gd name="T31" fmla="*/ 357 h 376"/>
              <a:gd name="T32" fmla="*/ 28 w 275"/>
              <a:gd name="T33" fmla="*/ 358 h 376"/>
              <a:gd name="T34" fmla="*/ 47 w 275"/>
              <a:gd name="T35" fmla="*/ 370 h 376"/>
              <a:gd name="T36" fmla="*/ 48 w 275"/>
              <a:gd name="T37" fmla="*/ 350 h 376"/>
              <a:gd name="T38" fmla="*/ 78 w 275"/>
              <a:gd name="T39" fmla="*/ 308 h 376"/>
              <a:gd name="T40" fmla="*/ 197 w 275"/>
              <a:gd name="T41" fmla="*/ 160 h 376"/>
              <a:gd name="T42" fmla="*/ 275 w 275"/>
              <a:gd name="T43" fmla="*/ 166 h 376"/>
              <a:gd name="T44" fmla="*/ 265 w 275"/>
              <a:gd name="T45" fmla="*/ 31 h 376"/>
              <a:gd name="T46" fmla="*/ 275 w 275"/>
              <a:gd name="T47" fmla="*/ 13 h 376"/>
              <a:gd name="T48" fmla="*/ 232 w 275"/>
              <a:gd name="T49" fmla="*/ 32 h 376"/>
              <a:gd name="T50" fmla="*/ 231 w 275"/>
              <a:gd name="T51" fmla="*/ 33 h 376"/>
              <a:gd name="T52" fmla="*/ 231 w 275"/>
              <a:gd name="T53" fmla="*/ 33 h 376"/>
              <a:gd name="T54" fmla="*/ 230 w 275"/>
              <a:gd name="T55" fmla="*/ 33 h 376"/>
              <a:gd name="T56" fmla="*/ 230 w 275"/>
              <a:gd name="T57" fmla="*/ 33 h 376"/>
              <a:gd name="T58" fmla="*/ 229 w 275"/>
              <a:gd name="T59" fmla="*/ 33 h 376"/>
              <a:gd name="T60" fmla="*/ 229 w 275"/>
              <a:gd name="T61" fmla="*/ 33 h 376"/>
              <a:gd name="T62" fmla="*/ 228 w 275"/>
              <a:gd name="T63" fmla="*/ 34 h 376"/>
              <a:gd name="T64" fmla="*/ 228 w 275"/>
              <a:gd name="T65" fmla="*/ 34 h 376"/>
              <a:gd name="T66" fmla="*/ 228 w 275"/>
              <a:gd name="T67" fmla="*/ 34 h 376"/>
              <a:gd name="T68" fmla="*/ 228 w 275"/>
              <a:gd name="T69" fmla="*/ 34 h 376"/>
              <a:gd name="T70" fmla="*/ 227 w 275"/>
              <a:gd name="T71" fmla="*/ 34 h 376"/>
              <a:gd name="T72" fmla="*/ 227 w 275"/>
              <a:gd name="T73" fmla="*/ 34 h 376"/>
              <a:gd name="T74" fmla="*/ 226 w 275"/>
              <a:gd name="T75" fmla="*/ 34 h 376"/>
              <a:gd name="T76" fmla="*/ 226 w 275"/>
              <a:gd name="T77" fmla="*/ 34 h 376"/>
              <a:gd name="T78" fmla="*/ 226 w 275"/>
              <a:gd name="T79" fmla="*/ 34 h 376"/>
              <a:gd name="T80" fmla="*/ 226 w 275"/>
              <a:gd name="T81" fmla="*/ 35 h 376"/>
              <a:gd name="T82" fmla="*/ 225 w 275"/>
              <a:gd name="T83" fmla="*/ 35 h 376"/>
              <a:gd name="T84" fmla="*/ 225 w 275"/>
              <a:gd name="T85" fmla="*/ 35 h 376"/>
              <a:gd name="T86" fmla="*/ 225 w 275"/>
              <a:gd name="T87" fmla="*/ 35 h 376"/>
              <a:gd name="T88" fmla="*/ 225 w 275"/>
              <a:gd name="T89" fmla="*/ 35 h 376"/>
              <a:gd name="T90" fmla="*/ 225 w 275"/>
              <a:gd name="T91" fmla="*/ 35 h 376"/>
              <a:gd name="T92" fmla="*/ 225 w 275"/>
              <a:gd name="T93" fmla="*/ 35 h 376"/>
              <a:gd name="T94" fmla="*/ 225 w 275"/>
              <a:gd name="T95" fmla="*/ 35 h 376"/>
              <a:gd name="T96" fmla="*/ 225 w 275"/>
              <a:gd name="T97" fmla="*/ 35 h 376"/>
              <a:gd name="T98" fmla="*/ 272 w 275"/>
              <a:gd name="T99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5" h="376">
                <a:moveTo>
                  <a:pt x="52" y="375"/>
                </a:moveTo>
                <a:cubicBezTo>
                  <a:pt x="53" y="375"/>
                  <a:pt x="54" y="376"/>
                  <a:pt x="54" y="376"/>
                </a:cubicBezTo>
                <a:cubicBezTo>
                  <a:pt x="54" y="375"/>
                  <a:pt x="54" y="375"/>
                  <a:pt x="54" y="375"/>
                </a:cubicBezTo>
                <a:cubicBezTo>
                  <a:pt x="53" y="375"/>
                  <a:pt x="53" y="375"/>
                  <a:pt x="52" y="375"/>
                </a:cubicBezTo>
                <a:moveTo>
                  <a:pt x="272" y="0"/>
                </a:moveTo>
                <a:cubicBezTo>
                  <a:pt x="223" y="7"/>
                  <a:pt x="183" y="37"/>
                  <a:pt x="171" y="46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88" y="31"/>
                  <a:pt x="194" y="4"/>
                  <a:pt x="194" y="4"/>
                </a:cubicBezTo>
                <a:cubicBezTo>
                  <a:pt x="168" y="40"/>
                  <a:pt x="132" y="56"/>
                  <a:pt x="132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54" y="42"/>
                  <a:pt x="156" y="23"/>
                  <a:pt x="156" y="15"/>
                </a:cubicBezTo>
                <a:cubicBezTo>
                  <a:pt x="156" y="12"/>
                  <a:pt x="156" y="10"/>
                  <a:pt x="156" y="10"/>
                </a:cubicBezTo>
                <a:cubicBezTo>
                  <a:pt x="156" y="10"/>
                  <a:pt x="131" y="44"/>
                  <a:pt x="89" y="68"/>
                </a:cubicBezTo>
                <a:cubicBezTo>
                  <a:pt x="54" y="89"/>
                  <a:pt x="51" y="127"/>
                  <a:pt x="51" y="139"/>
                </a:cubicBezTo>
                <a:cubicBezTo>
                  <a:pt x="51" y="141"/>
                  <a:pt x="51" y="143"/>
                  <a:pt x="51" y="143"/>
                </a:cubicBezTo>
                <a:cubicBezTo>
                  <a:pt x="51" y="143"/>
                  <a:pt x="51" y="143"/>
                  <a:pt x="51" y="143"/>
                </a:cubicBezTo>
                <a:cubicBezTo>
                  <a:pt x="51" y="143"/>
                  <a:pt x="51" y="143"/>
                  <a:pt x="51" y="143"/>
                </a:cubicBezTo>
                <a:cubicBezTo>
                  <a:pt x="51" y="143"/>
                  <a:pt x="51" y="143"/>
                  <a:pt x="51" y="143"/>
                </a:cubicBezTo>
                <a:cubicBezTo>
                  <a:pt x="50" y="142"/>
                  <a:pt x="48" y="142"/>
                  <a:pt x="47" y="142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0" y="142"/>
                  <a:pt x="11" y="350"/>
                  <a:pt x="12" y="357"/>
                </a:cubicBezTo>
                <a:cubicBezTo>
                  <a:pt x="12" y="357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3" y="357"/>
                  <a:pt x="14" y="357"/>
                </a:cubicBezTo>
                <a:cubicBezTo>
                  <a:pt x="14" y="357"/>
                  <a:pt x="14" y="357"/>
                  <a:pt x="14" y="357"/>
                </a:cubicBezTo>
                <a:cubicBezTo>
                  <a:pt x="14" y="357"/>
                  <a:pt x="14" y="357"/>
                  <a:pt x="14" y="357"/>
                </a:cubicBezTo>
                <a:cubicBezTo>
                  <a:pt x="15" y="356"/>
                  <a:pt x="17" y="356"/>
                  <a:pt x="19" y="356"/>
                </a:cubicBezTo>
                <a:cubicBezTo>
                  <a:pt x="22" y="356"/>
                  <a:pt x="25" y="357"/>
                  <a:pt x="28" y="358"/>
                </a:cubicBezTo>
                <a:cubicBezTo>
                  <a:pt x="32" y="360"/>
                  <a:pt x="37" y="362"/>
                  <a:pt x="41" y="365"/>
                </a:cubicBezTo>
                <a:cubicBezTo>
                  <a:pt x="43" y="367"/>
                  <a:pt x="45" y="368"/>
                  <a:pt x="47" y="370"/>
                </a:cubicBezTo>
                <a:cubicBezTo>
                  <a:pt x="48" y="371"/>
                  <a:pt x="50" y="372"/>
                  <a:pt x="51" y="373"/>
                </a:cubicBezTo>
                <a:cubicBezTo>
                  <a:pt x="48" y="350"/>
                  <a:pt x="48" y="350"/>
                  <a:pt x="48" y="350"/>
                </a:cubicBezTo>
                <a:cubicBezTo>
                  <a:pt x="48" y="350"/>
                  <a:pt x="52" y="349"/>
                  <a:pt x="62" y="348"/>
                </a:cubicBezTo>
                <a:cubicBezTo>
                  <a:pt x="66" y="333"/>
                  <a:pt x="71" y="320"/>
                  <a:pt x="78" y="308"/>
                </a:cubicBezTo>
                <a:cubicBezTo>
                  <a:pt x="89" y="289"/>
                  <a:pt x="127" y="182"/>
                  <a:pt x="127" y="182"/>
                </a:cubicBezTo>
                <a:cubicBezTo>
                  <a:pt x="136" y="167"/>
                  <a:pt x="163" y="160"/>
                  <a:pt x="197" y="160"/>
                </a:cubicBezTo>
                <a:cubicBezTo>
                  <a:pt x="209" y="160"/>
                  <a:pt x="221" y="161"/>
                  <a:pt x="234" y="163"/>
                </a:cubicBezTo>
                <a:cubicBezTo>
                  <a:pt x="248" y="164"/>
                  <a:pt x="261" y="166"/>
                  <a:pt x="275" y="166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1" y="28"/>
                  <a:pt x="268" y="30"/>
                  <a:pt x="265" y="31"/>
                </a:cubicBezTo>
                <a:cubicBezTo>
                  <a:pt x="269" y="29"/>
                  <a:pt x="272" y="27"/>
                  <a:pt x="275" y="24"/>
                </a:cubicBezTo>
                <a:cubicBezTo>
                  <a:pt x="275" y="13"/>
                  <a:pt x="275" y="13"/>
                  <a:pt x="275" y="13"/>
                </a:cubicBezTo>
                <a:cubicBezTo>
                  <a:pt x="260" y="21"/>
                  <a:pt x="242" y="29"/>
                  <a:pt x="232" y="32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32"/>
                  <a:pt x="231" y="32"/>
                  <a:pt x="231" y="33"/>
                </a:cubicBezTo>
                <a:cubicBezTo>
                  <a:pt x="231" y="33"/>
                  <a:pt x="231" y="33"/>
                  <a:pt x="231" y="33"/>
                </a:cubicBezTo>
                <a:cubicBezTo>
                  <a:pt x="231" y="33"/>
                  <a:pt x="231" y="33"/>
                  <a:pt x="231" y="33"/>
                </a:cubicBezTo>
                <a:cubicBezTo>
                  <a:pt x="231" y="33"/>
                  <a:pt x="231" y="33"/>
                  <a:pt x="231" y="33"/>
                </a:cubicBezTo>
                <a:cubicBezTo>
                  <a:pt x="231" y="33"/>
                  <a:pt x="230" y="33"/>
                  <a:pt x="230" y="33"/>
                </a:cubicBezTo>
                <a:cubicBezTo>
                  <a:pt x="230" y="33"/>
                  <a:pt x="230" y="33"/>
                  <a:pt x="230" y="33"/>
                </a:cubicBezTo>
                <a:cubicBezTo>
                  <a:pt x="230" y="33"/>
                  <a:pt x="230" y="33"/>
                  <a:pt x="230" y="33"/>
                </a:cubicBezTo>
                <a:cubicBezTo>
                  <a:pt x="230" y="33"/>
                  <a:pt x="230" y="33"/>
                  <a:pt x="230" y="33"/>
                </a:cubicBezTo>
                <a:cubicBezTo>
                  <a:pt x="230" y="33"/>
                  <a:pt x="230" y="33"/>
                  <a:pt x="230" y="33"/>
                </a:cubicBezTo>
                <a:cubicBezTo>
                  <a:pt x="230" y="33"/>
                  <a:pt x="229" y="33"/>
                  <a:pt x="229" y="33"/>
                </a:cubicBezTo>
                <a:cubicBezTo>
                  <a:pt x="229" y="33"/>
                  <a:pt x="229" y="33"/>
                  <a:pt x="229" y="33"/>
                </a:cubicBezTo>
                <a:cubicBezTo>
                  <a:pt x="229" y="33"/>
                  <a:pt x="229" y="33"/>
                  <a:pt x="229" y="33"/>
                </a:cubicBezTo>
                <a:cubicBezTo>
                  <a:pt x="229" y="33"/>
                  <a:pt x="229" y="33"/>
                  <a:pt x="229" y="33"/>
                </a:cubicBezTo>
                <a:cubicBezTo>
                  <a:pt x="229" y="33"/>
                  <a:pt x="228" y="34"/>
                  <a:pt x="228" y="34"/>
                </a:cubicBezTo>
                <a:cubicBezTo>
                  <a:pt x="228" y="34"/>
                  <a:pt x="228" y="34"/>
                  <a:pt x="228" y="34"/>
                </a:cubicBezTo>
                <a:cubicBezTo>
                  <a:pt x="228" y="34"/>
                  <a:pt x="228" y="34"/>
                  <a:pt x="228" y="34"/>
                </a:cubicBezTo>
                <a:cubicBezTo>
                  <a:pt x="228" y="34"/>
                  <a:pt x="228" y="34"/>
                  <a:pt x="228" y="34"/>
                </a:cubicBezTo>
                <a:cubicBezTo>
                  <a:pt x="228" y="34"/>
                  <a:pt x="228" y="34"/>
                  <a:pt x="228" y="34"/>
                </a:cubicBezTo>
                <a:cubicBezTo>
                  <a:pt x="228" y="34"/>
                  <a:pt x="228" y="34"/>
                  <a:pt x="228" y="34"/>
                </a:cubicBezTo>
                <a:cubicBezTo>
                  <a:pt x="228" y="34"/>
                  <a:pt x="228" y="34"/>
                  <a:pt x="228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34"/>
                  <a:pt x="226" y="34"/>
                  <a:pt x="226" y="34"/>
                </a:cubicBezTo>
                <a:cubicBezTo>
                  <a:pt x="226" y="34"/>
                  <a:pt x="226" y="34"/>
                  <a:pt x="226" y="34"/>
                </a:cubicBezTo>
                <a:cubicBezTo>
                  <a:pt x="226" y="34"/>
                  <a:pt x="226" y="34"/>
                  <a:pt x="226" y="34"/>
                </a:cubicBezTo>
                <a:cubicBezTo>
                  <a:pt x="226" y="34"/>
                  <a:pt x="226" y="34"/>
                  <a:pt x="226" y="34"/>
                </a:cubicBezTo>
                <a:cubicBezTo>
                  <a:pt x="226" y="34"/>
                  <a:pt x="226" y="34"/>
                  <a:pt x="226" y="34"/>
                </a:cubicBezTo>
                <a:cubicBezTo>
                  <a:pt x="226" y="34"/>
                  <a:pt x="226" y="34"/>
                  <a:pt x="226" y="34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25" y="35"/>
                  <a:pt x="225" y="35"/>
                  <a:pt x="225" y="35"/>
                </a:cubicBezTo>
                <a:cubicBezTo>
                  <a:pt x="244" y="7"/>
                  <a:pt x="272" y="0"/>
                  <a:pt x="272" y="0"/>
                </a:cubicBezTo>
              </a:path>
            </a:pathLst>
          </a:custGeom>
          <a:solidFill>
            <a:srgbClr val="B79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72" name="Freeform 520">
            <a:extLst>
              <a:ext uri="{FF2B5EF4-FFF2-40B4-BE49-F238E27FC236}">
                <a16:creationId xmlns:a16="http://schemas.microsoft.com/office/drawing/2014/main" id="{D93CD88C-7ED1-448C-945F-4B55CB9EAAB2}"/>
              </a:ext>
            </a:extLst>
          </p:cNvPr>
          <p:cNvSpPr>
            <a:spLocks/>
          </p:cNvSpPr>
          <p:nvPr/>
        </p:nvSpPr>
        <p:spPr bwMode="auto">
          <a:xfrm>
            <a:off x="6954324" y="2626846"/>
            <a:ext cx="124587" cy="88877"/>
          </a:xfrm>
          <a:custGeom>
            <a:avLst/>
            <a:gdLst>
              <a:gd name="T0" fmla="*/ 44 w 152"/>
              <a:gd name="T1" fmla="*/ 0 h 109"/>
              <a:gd name="T2" fmla="*/ 29 w 152"/>
              <a:gd name="T3" fmla="*/ 1 h 109"/>
              <a:gd name="T4" fmla="*/ 1 w 152"/>
              <a:gd name="T5" fmla="*/ 19 h 109"/>
              <a:gd name="T6" fmla="*/ 9 w 152"/>
              <a:gd name="T7" fmla="*/ 70 h 109"/>
              <a:gd name="T8" fmla="*/ 57 w 152"/>
              <a:gd name="T9" fmla="*/ 107 h 109"/>
              <a:gd name="T10" fmla="*/ 79 w 152"/>
              <a:gd name="T11" fmla="*/ 109 h 109"/>
              <a:gd name="T12" fmla="*/ 125 w 152"/>
              <a:gd name="T13" fmla="*/ 100 h 109"/>
              <a:gd name="T14" fmla="*/ 151 w 152"/>
              <a:gd name="T15" fmla="*/ 40 h 109"/>
              <a:gd name="T16" fmla="*/ 112 w 152"/>
              <a:gd name="T17" fmla="*/ 6 h 109"/>
              <a:gd name="T18" fmla="*/ 44 w 152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" h="109">
                <a:moveTo>
                  <a:pt x="44" y="0"/>
                </a:moveTo>
                <a:cubicBezTo>
                  <a:pt x="39" y="0"/>
                  <a:pt x="34" y="0"/>
                  <a:pt x="29" y="1"/>
                </a:cubicBezTo>
                <a:cubicBezTo>
                  <a:pt x="7" y="2"/>
                  <a:pt x="2" y="10"/>
                  <a:pt x="1" y="19"/>
                </a:cubicBezTo>
                <a:cubicBezTo>
                  <a:pt x="0" y="29"/>
                  <a:pt x="1" y="43"/>
                  <a:pt x="9" y="70"/>
                </a:cubicBezTo>
                <a:cubicBezTo>
                  <a:pt x="17" y="97"/>
                  <a:pt x="32" y="104"/>
                  <a:pt x="57" y="107"/>
                </a:cubicBezTo>
                <a:cubicBezTo>
                  <a:pt x="64" y="108"/>
                  <a:pt x="71" y="109"/>
                  <a:pt x="79" y="109"/>
                </a:cubicBezTo>
                <a:cubicBezTo>
                  <a:pt x="97" y="109"/>
                  <a:pt x="115" y="106"/>
                  <a:pt x="125" y="100"/>
                </a:cubicBezTo>
                <a:cubicBezTo>
                  <a:pt x="139" y="91"/>
                  <a:pt x="152" y="64"/>
                  <a:pt x="151" y="40"/>
                </a:cubicBezTo>
                <a:cubicBezTo>
                  <a:pt x="150" y="17"/>
                  <a:pt x="136" y="11"/>
                  <a:pt x="112" y="6"/>
                </a:cubicBezTo>
                <a:cubicBezTo>
                  <a:pt x="92" y="2"/>
                  <a:pt x="65" y="0"/>
                  <a:pt x="44" y="0"/>
                </a:cubicBezTo>
              </a:path>
            </a:pathLst>
          </a:custGeom>
          <a:solidFill>
            <a:srgbClr val="FC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73" name="Freeform 521">
            <a:extLst>
              <a:ext uri="{FF2B5EF4-FFF2-40B4-BE49-F238E27FC236}">
                <a16:creationId xmlns:a16="http://schemas.microsoft.com/office/drawing/2014/main" id="{38A3C830-E25F-4D5B-9765-3C8C3BFD1F12}"/>
              </a:ext>
            </a:extLst>
          </p:cNvPr>
          <p:cNvSpPr>
            <a:spLocks noEditPoints="1"/>
          </p:cNvSpPr>
          <p:nvPr/>
        </p:nvSpPr>
        <p:spPr bwMode="auto">
          <a:xfrm>
            <a:off x="6921789" y="2612563"/>
            <a:ext cx="185689" cy="115858"/>
          </a:xfrm>
          <a:custGeom>
            <a:avLst/>
            <a:gdLst>
              <a:gd name="T0" fmla="*/ 119 w 227"/>
              <a:gd name="T1" fmla="*/ 126 h 141"/>
              <a:gd name="T2" fmla="*/ 97 w 227"/>
              <a:gd name="T3" fmla="*/ 124 h 141"/>
              <a:gd name="T4" fmla="*/ 49 w 227"/>
              <a:gd name="T5" fmla="*/ 87 h 141"/>
              <a:gd name="T6" fmla="*/ 41 w 227"/>
              <a:gd name="T7" fmla="*/ 36 h 141"/>
              <a:gd name="T8" fmla="*/ 69 w 227"/>
              <a:gd name="T9" fmla="*/ 18 h 141"/>
              <a:gd name="T10" fmla="*/ 84 w 227"/>
              <a:gd name="T11" fmla="*/ 17 h 141"/>
              <a:gd name="T12" fmla="*/ 152 w 227"/>
              <a:gd name="T13" fmla="*/ 23 h 141"/>
              <a:gd name="T14" fmla="*/ 191 w 227"/>
              <a:gd name="T15" fmla="*/ 57 h 141"/>
              <a:gd name="T16" fmla="*/ 165 w 227"/>
              <a:gd name="T17" fmla="*/ 117 h 141"/>
              <a:gd name="T18" fmla="*/ 119 w 227"/>
              <a:gd name="T19" fmla="*/ 126 h 141"/>
              <a:gd name="T20" fmla="*/ 83 w 227"/>
              <a:gd name="T21" fmla="*/ 0 h 141"/>
              <a:gd name="T22" fmla="*/ 14 w 227"/>
              <a:gd name="T23" fmla="*/ 3 h 141"/>
              <a:gd name="T24" fmla="*/ 0 w 227"/>
              <a:gd name="T25" fmla="*/ 5 h 141"/>
              <a:gd name="T26" fmla="*/ 3 w 227"/>
              <a:gd name="T27" fmla="*/ 28 h 141"/>
              <a:gd name="T28" fmla="*/ 3 w 227"/>
              <a:gd name="T29" fmla="*/ 29 h 141"/>
              <a:gd name="T30" fmla="*/ 4 w 227"/>
              <a:gd name="T31" fmla="*/ 30 h 141"/>
              <a:gd name="T32" fmla="*/ 6 w 227"/>
              <a:gd name="T33" fmla="*/ 30 h 141"/>
              <a:gd name="T34" fmla="*/ 20 w 227"/>
              <a:gd name="T35" fmla="*/ 48 h 141"/>
              <a:gd name="T36" fmla="*/ 34 w 227"/>
              <a:gd name="T37" fmla="*/ 97 h 141"/>
              <a:gd name="T38" fmla="*/ 95 w 227"/>
              <a:gd name="T39" fmla="*/ 139 h 141"/>
              <a:gd name="T40" fmla="*/ 126 w 227"/>
              <a:gd name="T41" fmla="*/ 141 h 141"/>
              <a:gd name="T42" fmla="*/ 181 w 227"/>
              <a:gd name="T43" fmla="*/ 126 h 141"/>
              <a:gd name="T44" fmla="*/ 214 w 227"/>
              <a:gd name="T45" fmla="*/ 59 h 141"/>
              <a:gd name="T46" fmla="*/ 222 w 227"/>
              <a:gd name="T47" fmla="*/ 46 h 141"/>
              <a:gd name="T48" fmla="*/ 223 w 227"/>
              <a:gd name="T49" fmla="*/ 46 h 141"/>
              <a:gd name="T50" fmla="*/ 227 w 227"/>
              <a:gd name="T51" fmla="*/ 46 h 141"/>
              <a:gd name="T52" fmla="*/ 227 w 227"/>
              <a:gd name="T53" fmla="*/ 23 h 141"/>
              <a:gd name="T54" fmla="*/ 173 w 227"/>
              <a:gd name="T55" fmla="*/ 11 h 141"/>
              <a:gd name="T56" fmla="*/ 83 w 227"/>
              <a:gd name="T5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141">
                <a:moveTo>
                  <a:pt x="119" y="126"/>
                </a:moveTo>
                <a:cubicBezTo>
                  <a:pt x="111" y="126"/>
                  <a:pt x="104" y="125"/>
                  <a:pt x="97" y="124"/>
                </a:cubicBezTo>
                <a:cubicBezTo>
                  <a:pt x="72" y="121"/>
                  <a:pt x="57" y="114"/>
                  <a:pt x="49" y="87"/>
                </a:cubicBezTo>
                <a:cubicBezTo>
                  <a:pt x="41" y="60"/>
                  <a:pt x="40" y="46"/>
                  <a:pt x="41" y="36"/>
                </a:cubicBezTo>
                <a:cubicBezTo>
                  <a:pt x="42" y="27"/>
                  <a:pt x="47" y="19"/>
                  <a:pt x="69" y="18"/>
                </a:cubicBezTo>
                <a:cubicBezTo>
                  <a:pt x="74" y="17"/>
                  <a:pt x="79" y="17"/>
                  <a:pt x="84" y="17"/>
                </a:cubicBezTo>
                <a:cubicBezTo>
                  <a:pt x="105" y="17"/>
                  <a:pt x="132" y="19"/>
                  <a:pt x="152" y="23"/>
                </a:cubicBezTo>
                <a:cubicBezTo>
                  <a:pt x="176" y="28"/>
                  <a:pt x="190" y="34"/>
                  <a:pt x="191" y="57"/>
                </a:cubicBezTo>
                <a:cubicBezTo>
                  <a:pt x="192" y="81"/>
                  <a:pt x="179" y="108"/>
                  <a:pt x="165" y="117"/>
                </a:cubicBezTo>
                <a:cubicBezTo>
                  <a:pt x="155" y="123"/>
                  <a:pt x="137" y="126"/>
                  <a:pt x="119" y="126"/>
                </a:cubicBezTo>
                <a:moveTo>
                  <a:pt x="83" y="0"/>
                </a:moveTo>
                <a:cubicBezTo>
                  <a:pt x="50" y="0"/>
                  <a:pt x="27" y="2"/>
                  <a:pt x="14" y="3"/>
                </a:cubicBezTo>
                <a:cubicBezTo>
                  <a:pt x="4" y="4"/>
                  <a:pt x="0" y="5"/>
                  <a:pt x="0" y="5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4" y="29"/>
                  <a:pt x="4" y="30"/>
                </a:cubicBezTo>
                <a:cubicBezTo>
                  <a:pt x="5" y="30"/>
                  <a:pt x="5" y="30"/>
                  <a:pt x="6" y="30"/>
                </a:cubicBezTo>
                <a:cubicBezTo>
                  <a:pt x="16" y="33"/>
                  <a:pt x="17" y="39"/>
                  <a:pt x="20" y="48"/>
                </a:cubicBezTo>
                <a:cubicBezTo>
                  <a:pt x="23" y="59"/>
                  <a:pt x="30" y="83"/>
                  <a:pt x="34" y="97"/>
                </a:cubicBezTo>
                <a:cubicBezTo>
                  <a:pt x="38" y="108"/>
                  <a:pt x="45" y="133"/>
                  <a:pt x="95" y="139"/>
                </a:cubicBezTo>
                <a:cubicBezTo>
                  <a:pt x="107" y="140"/>
                  <a:pt x="117" y="141"/>
                  <a:pt x="126" y="141"/>
                </a:cubicBezTo>
                <a:cubicBezTo>
                  <a:pt x="155" y="141"/>
                  <a:pt x="172" y="134"/>
                  <a:pt x="181" y="126"/>
                </a:cubicBezTo>
                <a:cubicBezTo>
                  <a:pt x="196" y="113"/>
                  <a:pt x="210" y="74"/>
                  <a:pt x="214" y="59"/>
                </a:cubicBezTo>
                <a:cubicBezTo>
                  <a:pt x="217" y="47"/>
                  <a:pt x="221" y="46"/>
                  <a:pt x="222" y="46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7" y="46"/>
                  <a:pt x="227" y="46"/>
                  <a:pt x="227" y="46"/>
                </a:cubicBezTo>
                <a:cubicBezTo>
                  <a:pt x="227" y="23"/>
                  <a:pt x="227" y="23"/>
                  <a:pt x="227" y="23"/>
                </a:cubicBezTo>
                <a:cubicBezTo>
                  <a:pt x="210" y="21"/>
                  <a:pt x="190" y="14"/>
                  <a:pt x="173" y="11"/>
                </a:cubicBezTo>
                <a:cubicBezTo>
                  <a:pt x="152" y="6"/>
                  <a:pt x="128" y="0"/>
                  <a:pt x="83" y="0"/>
                </a:cubicBezTo>
              </a:path>
            </a:pathLst>
          </a:custGeom>
          <a:solidFill>
            <a:srgbClr val="7A7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74" name="Freeform 615">
            <a:extLst>
              <a:ext uri="{FF2B5EF4-FFF2-40B4-BE49-F238E27FC236}">
                <a16:creationId xmlns:a16="http://schemas.microsoft.com/office/drawing/2014/main" id="{D4A42C10-6EF7-42F6-86AA-1FE9C9E86369}"/>
              </a:ext>
            </a:extLst>
          </p:cNvPr>
          <p:cNvSpPr>
            <a:spLocks/>
          </p:cNvSpPr>
          <p:nvPr/>
        </p:nvSpPr>
        <p:spPr bwMode="auto">
          <a:xfrm>
            <a:off x="5487062" y="4015546"/>
            <a:ext cx="1238722" cy="1610893"/>
          </a:xfrm>
          <a:custGeom>
            <a:avLst/>
            <a:gdLst>
              <a:gd name="T0" fmla="*/ 1514 w 1514"/>
              <a:gd name="T1" fmla="*/ 1860 h 1968"/>
              <a:gd name="T2" fmla="*/ 1405 w 1514"/>
              <a:gd name="T3" fmla="*/ 1968 h 1968"/>
              <a:gd name="T4" fmla="*/ 108 w 1514"/>
              <a:gd name="T5" fmla="*/ 1968 h 1968"/>
              <a:gd name="T6" fmla="*/ 0 w 1514"/>
              <a:gd name="T7" fmla="*/ 1860 h 1968"/>
              <a:gd name="T8" fmla="*/ 0 w 1514"/>
              <a:gd name="T9" fmla="*/ 108 h 1968"/>
              <a:gd name="T10" fmla="*/ 108 w 1514"/>
              <a:gd name="T11" fmla="*/ 0 h 1968"/>
              <a:gd name="T12" fmla="*/ 1405 w 1514"/>
              <a:gd name="T13" fmla="*/ 0 h 1968"/>
              <a:gd name="T14" fmla="*/ 1514 w 1514"/>
              <a:gd name="T15" fmla="*/ 108 h 1968"/>
              <a:gd name="T16" fmla="*/ 1514 w 1514"/>
              <a:gd name="T17" fmla="*/ 186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4" h="1968">
                <a:moveTo>
                  <a:pt x="1514" y="1860"/>
                </a:moveTo>
                <a:cubicBezTo>
                  <a:pt x="1514" y="1919"/>
                  <a:pt x="1465" y="1968"/>
                  <a:pt x="1405" y="1968"/>
                </a:cubicBezTo>
                <a:cubicBezTo>
                  <a:pt x="108" y="1968"/>
                  <a:pt x="108" y="1968"/>
                  <a:pt x="108" y="1968"/>
                </a:cubicBezTo>
                <a:cubicBezTo>
                  <a:pt x="49" y="1968"/>
                  <a:pt x="0" y="1919"/>
                  <a:pt x="0" y="186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49"/>
                  <a:pt x="49" y="0"/>
                  <a:pt x="108" y="0"/>
                </a:cubicBezTo>
                <a:cubicBezTo>
                  <a:pt x="1405" y="0"/>
                  <a:pt x="1405" y="0"/>
                  <a:pt x="1405" y="0"/>
                </a:cubicBezTo>
                <a:cubicBezTo>
                  <a:pt x="1465" y="0"/>
                  <a:pt x="1514" y="49"/>
                  <a:pt x="1514" y="108"/>
                </a:cubicBezTo>
                <a:cubicBezTo>
                  <a:pt x="1514" y="1860"/>
                  <a:pt x="1514" y="1860"/>
                  <a:pt x="1514" y="1860"/>
                </a:cubicBezTo>
              </a:path>
            </a:pathLst>
          </a:custGeom>
          <a:solidFill>
            <a:srgbClr val="575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75" name="Freeform 616">
            <a:extLst>
              <a:ext uri="{FF2B5EF4-FFF2-40B4-BE49-F238E27FC236}">
                <a16:creationId xmlns:a16="http://schemas.microsoft.com/office/drawing/2014/main" id="{15388141-8EE8-4B56-AAEC-258717A01483}"/>
              </a:ext>
            </a:extLst>
          </p:cNvPr>
          <p:cNvSpPr>
            <a:spLocks/>
          </p:cNvSpPr>
          <p:nvPr/>
        </p:nvSpPr>
        <p:spPr bwMode="auto">
          <a:xfrm>
            <a:off x="6062381" y="5456622"/>
            <a:ext cx="121413" cy="122206"/>
          </a:xfrm>
          <a:custGeom>
            <a:avLst/>
            <a:gdLst>
              <a:gd name="T0" fmla="*/ 148 w 148"/>
              <a:gd name="T1" fmla="*/ 74 h 149"/>
              <a:gd name="T2" fmla="*/ 74 w 148"/>
              <a:gd name="T3" fmla="*/ 149 h 149"/>
              <a:gd name="T4" fmla="*/ 0 w 148"/>
              <a:gd name="T5" fmla="*/ 74 h 149"/>
              <a:gd name="T6" fmla="*/ 74 w 148"/>
              <a:gd name="T7" fmla="*/ 0 h 149"/>
              <a:gd name="T8" fmla="*/ 148 w 148"/>
              <a:gd name="T9" fmla="*/ 7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9">
                <a:moveTo>
                  <a:pt x="148" y="74"/>
                </a:moveTo>
                <a:cubicBezTo>
                  <a:pt x="148" y="115"/>
                  <a:pt x="115" y="149"/>
                  <a:pt x="74" y="149"/>
                </a:cubicBezTo>
                <a:cubicBezTo>
                  <a:pt x="33" y="148"/>
                  <a:pt x="0" y="115"/>
                  <a:pt x="0" y="74"/>
                </a:cubicBezTo>
                <a:cubicBezTo>
                  <a:pt x="0" y="33"/>
                  <a:pt x="33" y="0"/>
                  <a:pt x="74" y="0"/>
                </a:cubicBezTo>
                <a:cubicBezTo>
                  <a:pt x="115" y="0"/>
                  <a:pt x="148" y="34"/>
                  <a:pt x="148" y="74"/>
                </a:cubicBezTo>
              </a:path>
            </a:pathLst>
          </a:custGeom>
          <a:solidFill>
            <a:srgbClr val="FFFE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76" name="Rectangle 617">
            <a:extLst>
              <a:ext uri="{FF2B5EF4-FFF2-40B4-BE49-F238E27FC236}">
                <a16:creationId xmlns:a16="http://schemas.microsoft.com/office/drawing/2014/main" id="{9C2B03B4-E7DE-4A93-9F82-58CB7F89E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852" y="5497092"/>
            <a:ext cx="40471" cy="42058"/>
          </a:xfrm>
          <a:prstGeom prst="rect">
            <a:avLst/>
          </a:prstGeom>
          <a:solidFill>
            <a:srgbClr val="3B43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77" name="Rectangle 618">
            <a:extLst>
              <a:ext uri="{FF2B5EF4-FFF2-40B4-BE49-F238E27FC236}">
                <a16:creationId xmlns:a16="http://schemas.microsoft.com/office/drawing/2014/main" id="{FE165234-197B-445E-B6F3-9E25F1B66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852" y="5497092"/>
            <a:ext cx="40471" cy="4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78" name="Freeform 619">
            <a:extLst>
              <a:ext uri="{FF2B5EF4-FFF2-40B4-BE49-F238E27FC236}">
                <a16:creationId xmlns:a16="http://schemas.microsoft.com/office/drawing/2014/main" id="{5B358E89-FE32-43E8-AA81-7F05CF3B2934}"/>
              </a:ext>
            </a:extLst>
          </p:cNvPr>
          <p:cNvSpPr>
            <a:spLocks noEditPoints="1"/>
          </p:cNvSpPr>
          <p:nvPr/>
        </p:nvSpPr>
        <p:spPr bwMode="auto">
          <a:xfrm>
            <a:off x="6080633" y="4058399"/>
            <a:ext cx="85703" cy="85703"/>
          </a:xfrm>
          <a:custGeom>
            <a:avLst/>
            <a:gdLst>
              <a:gd name="T0" fmla="*/ 52 w 105"/>
              <a:gd name="T1" fmla="*/ 105 h 105"/>
              <a:gd name="T2" fmla="*/ 0 w 105"/>
              <a:gd name="T3" fmla="*/ 53 h 105"/>
              <a:gd name="T4" fmla="*/ 52 w 105"/>
              <a:gd name="T5" fmla="*/ 0 h 105"/>
              <a:gd name="T6" fmla="*/ 105 w 105"/>
              <a:gd name="T7" fmla="*/ 52 h 105"/>
              <a:gd name="T8" fmla="*/ 52 w 105"/>
              <a:gd name="T9" fmla="*/ 105 h 105"/>
              <a:gd name="T10" fmla="*/ 52 w 105"/>
              <a:gd name="T11" fmla="*/ 27 h 105"/>
              <a:gd name="T12" fmla="*/ 27 w 105"/>
              <a:gd name="T13" fmla="*/ 52 h 105"/>
              <a:gd name="T14" fmla="*/ 52 w 105"/>
              <a:gd name="T15" fmla="*/ 78 h 105"/>
              <a:gd name="T16" fmla="*/ 78 w 105"/>
              <a:gd name="T17" fmla="*/ 53 h 105"/>
              <a:gd name="T18" fmla="*/ 52 w 105"/>
              <a:gd name="T19" fmla="*/ 2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" h="105">
                <a:moveTo>
                  <a:pt x="52" y="105"/>
                </a:moveTo>
                <a:cubicBezTo>
                  <a:pt x="23" y="105"/>
                  <a:pt x="0" y="81"/>
                  <a:pt x="0" y="53"/>
                </a:cubicBezTo>
                <a:cubicBezTo>
                  <a:pt x="0" y="23"/>
                  <a:pt x="23" y="0"/>
                  <a:pt x="52" y="0"/>
                </a:cubicBezTo>
                <a:cubicBezTo>
                  <a:pt x="81" y="0"/>
                  <a:pt x="105" y="24"/>
                  <a:pt x="105" y="52"/>
                </a:cubicBezTo>
                <a:cubicBezTo>
                  <a:pt x="105" y="81"/>
                  <a:pt x="81" y="105"/>
                  <a:pt x="52" y="105"/>
                </a:cubicBezTo>
                <a:moveTo>
                  <a:pt x="52" y="27"/>
                </a:moveTo>
                <a:cubicBezTo>
                  <a:pt x="38" y="27"/>
                  <a:pt x="27" y="38"/>
                  <a:pt x="27" y="52"/>
                </a:cubicBezTo>
                <a:cubicBezTo>
                  <a:pt x="27" y="67"/>
                  <a:pt x="38" y="78"/>
                  <a:pt x="52" y="78"/>
                </a:cubicBezTo>
                <a:cubicBezTo>
                  <a:pt x="66" y="78"/>
                  <a:pt x="78" y="66"/>
                  <a:pt x="78" y="53"/>
                </a:cubicBezTo>
                <a:cubicBezTo>
                  <a:pt x="78" y="38"/>
                  <a:pt x="66" y="27"/>
                  <a:pt x="52" y="27"/>
                </a:cubicBezTo>
              </a:path>
            </a:pathLst>
          </a:custGeom>
          <a:solidFill>
            <a:srgbClr val="FFFE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79" name="Rectangle 620">
            <a:extLst>
              <a:ext uri="{FF2B5EF4-FFF2-40B4-BE49-F238E27FC236}">
                <a16:creationId xmlns:a16="http://schemas.microsoft.com/office/drawing/2014/main" id="{F5864678-48A8-4388-9156-CD7D03E49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184" y="4227820"/>
            <a:ext cx="945111" cy="1213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80" name="Rectangle 634">
            <a:extLst>
              <a:ext uri="{FF2B5EF4-FFF2-40B4-BE49-F238E27FC236}">
                <a16:creationId xmlns:a16="http://schemas.microsoft.com/office/drawing/2014/main" id="{D79BA1ED-087F-4C15-B297-57C4C8AA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822" y="5246333"/>
            <a:ext cx="334876" cy="10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81" name="Freeform 636">
            <a:extLst>
              <a:ext uri="{FF2B5EF4-FFF2-40B4-BE49-F238E27FC236}">
                <a16:creationId xmlns:a16="http://schemas.microsoft.com/office/drawing/2014/main" id="{D5515044-6EDC-4944-A1F1-C90588F1E1BA}"/>
              </a:ext>
            </a:extLst>
          </p:cNvPr>
          <p:cNvSpPr>
            <a:spLocks noEditPoints="1"/>
          </p:cNvSpPr>
          <p:nvPr/>
        </p:nvSpPr>
        <p:spPr bwMode="auto">
          <a:xfrm>
            <a:off x="5503727" y="4015547"/>
            <a:ext cx="630074" cy="1610893"/>
          </a:xfrm>
          <a:custGeom>
            <a:avLst/>
            <a:gdLst>
              <a:gd name="T0" fmla="*/ 757 w 770"/>
              <a:gd name="T1" fmla="*/ 79 h 1968"/>
              <a:gd name="T2" fmla="*/ 732 w 770"/>
              <a:gd name="T3" fmla="*/ 104 h 1968"/>
              <a:gd name="T4" fmla="*/ 757 w 770"/>
              <a:gd name="T5" fmla="*/ 130 h 1968"/>
              <a:gd name="T6" fmla="*/ 757 w 770"/>
              <a:gd name="T7" fmla="*/ 130 h 1968"/>
              <a:gd name="T8" fmla="*/ 770 w 770"/>
              <a:gd name="T9" fmla="*/ 127 h 1968"/>
              <a:gd name="T10" fmla="*/ 770 w 770"/>
              <a:gd name="T11" fmla="*/ 82 h 1968"/>
              <a:gd name="T12" fmla="*/ 757 w 770"/>
              <a:gd name="T13" fmla="*/ 79 h 1968"/>
              <a:gd name="T14" fmla="*/ 757 w 770"/>
              <a:gd name="T15" fmla="*/ 79 h 1968"/>
              <a:gd name="T16" fmla="*/ 770 w 770"/>
              <a:gd name="T17" fmla="*/ 0 h 1968"/>
              <a:gd name="T18" fmla="*/ 744 w 770"/>
              <a:gd name="T19" fmla="*/ 0 h 1968"/>
              <a:gd name="T20" fmla="*/ 729 w 770"/>
              <a:gd name="T21" fmla="*/ 0 h 1968"/>
              <a:gd name="T22" fmla="*/ 108 w 770"/>
              <a:gd name="T23" fmla="*/ 0 h 1968"/>
              <a:gd name="T24" fmla="*/ 0 w 770"/>
              <a:gd name="T25" fmla="*/ 108 h 1968"/>
              <a:gd name="T26" fmla="*/ 0 w 770"/>
              <a:gd name="T27" fmla="*/ 1860 h 1968"/>
              <a:gd name="T28" fmla="*/ 108 w 770"/>
              <a:gd name="T29" fmla="*/ 1968 h 1968"/>
              <a:gd name="T30" fmla="*/ 770 w 770"/>
              <a:gd name="T31" fmla="*/ 1968 h 1968"/>
              <a:gd name="T32" fmla="*/ 770 w 770"/>
              <a:gd name="T33" fmla="*/ 1908 h 1968"/>
              <a:gd name="T34" fmla="*/ 757 w 770"/>
              <a:gd name="T35" fmla="*/ 1910 h 1968"/>
              <a:gd name="T36" fmla="*/ 683 w 770"/>
              <a:gd name="T37" fmla="*/ 1835 h 1968"/>
              <a:gd name="T38" fmla="*/ 757 w 770"/>
              <a:gd name="T39" fmla="*/ 1761 h 1968"/>
              <a:gd name="T40" fmla="*/ 770 w 770"/>
              <a:gd name="T41" fmla="*/ 1763 h 1968"/>
              <a:gd name="T42" fmla="*/ 770 w 770"/>
              <a:gd name="T43" fmla="*/ 1722 h 1968"/>
              <a:gd name="T44" fmla="*/ 179 w 770"/>
              <a:gd name="T45" fmla="*/ 1722 h 1968"/>
              <a:gd name="T46" fmla="*/ 179 w 770"/>
              <a:gd name="T47" fmla="*/ 239 h 1968"/>
              <a:gd name="T48" fmla="*/ 770 w 770"/>
              <a:gd name="T49" fmla="*/ 239 h 1968"/>
              <a:gd name="T50" fmla="*/ 770 w 770"/>
              <a:gd name="T51" fmla="*/ 156 h 1968"/>
              <a:gd name="T52" fmla="*/ 757 w 770"/>
              <a:gd name="T53" fmla="*/ 157 h 1968"/>
              <a:gd name="T54" fmla="*/ 705 w 770"/>
              <a:gd name="T55" fmla="*/ 105 h 1968"/>
              <a:gd name="T56" fmla="*/ 757 w 770"/>
              <a:gd name="T57" fmla="*/ 52 h 1968"/>
              <a:gd name="T58" fmla="*/ 770 w 770"/>
              <a:gd name="T59" fmla="*/ 53 h 1968"/>
              <a:gd name="T60" fmla="*/ 770 w 770"/>
              <a:gd name="T61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70" h="1968">
                <a:moveTo>
                  <a:pt x="757" y="79"/>
                </a:moveTo>
                <a:cubicBezTo>
                  <a:pt x="743" y="79"/>
                  <a:pt x="732" y="90"/>
                  <a:pt x="732" y="104"/>
                </a:cubicBezTo>
                <a:cubicBezTo>
                  <a:pt x="732" y="119"/>
                  <a:pt x="743" y="130"/>
                  <a:pt x="757" y="130"/>
                </a:cubicBezTo>
                <a:cubicBezTo>
                  <a:pt x="757" y="130"/>
                  <a:pt x="757" y="130"/>
                  <a:pt x="757" y="130"/>
                </a:cubicBezTo>
                <a:cubicBezTo>
                  <a:pt x="762" y="130"/>
                  <a:pt x="766" y="129"/>
                  <a:pt x="770" y="127"/>
                </a:cubicBezTo>
                <a:cubicBezTo>
                  <a:pt x="770" y="82"/>
                  <a:pt x="770" y="82"/>
                  <a:pt x="770" y="82"/>
                </a:cubicBezTo>
                <a:cubicBezTo>
                  <a:pt x="766" y="80"/>
                  <a:pt x="762" y="79"/>
                  <a:pt x="757" y="79"/>
                </a:cubicBezTo>
                <a:cubicBezTo>
                  <a:pt x="757" y="79"/>
                  <a:pt x="757" y="79"/>
                  <a:pt x="757" y="79"/>
                </a:cubicBezTo>
                <a:moveTo>
                  <a:pt x="770" y="0"/>
                </a:moveTo>
                <a:cubicBezTo>
                  <a:pt x="744" y="0"/>
                  <a:pt x="744" y="0"/>
                  <a:pt x="744" y="0"/>
                </a:cubicBezTo>
                <a:cubicBezTo>
                  <a:pt x="729" y="0"/>
                  <a:pt x="729" y="0"/>
                  <a:pt x="72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49" y="0"/>
                  <a:pt x="0" y="49"/>
                  <a:pt x="0" y="108"/>
                </a:cubicBezTo>
                <a:cubicBezTo>
                  <a:pt x="0" y="1860"/>
                  <a:pt x="0" y="1860"/>
                  <a:pt x="0" y="1860"/>
                </a:cubicBezTo>
                <a:cubicBezTo>
                  <a:pt x="0" y="1919"/>
                  <a:pt x="49" y="1968"/>
                  <a:pt x="108" y="1968"/>
                </a:cubicBezTo>
                <a:cubicBezTo>
                  <a:pt x="770" y="1968"/>
                  <a:pt x="770" y="1968"/>
                  <a:pt x="770" y="1968"/>
                </a:cubicBezTo>
                <a:cubicBezTo>
                  <a:pt x="770" y="1908"/>
                  <a:pt x="770" y="1908"/>
                  <a:pt x="770" y="1908"/>
                </a:cubicBezTo>
                <a:cubicBezTo>
                  <a:pt x="766" y="1909"/>
                  <a:pt x="761" y="1910"/>
                  <a:pt x="757" y="1910"/>
                </a:cubicBezTo>
                <a:cubicBezTo>
                  <a:pt x="716" y="1909"/>
                  <a:pt x="683" y="1876"/>
                  <a:pt x="683" y="1835"/>
                </a:cubicBezTo>
                <a:cubicBezTo>
                  <a:pt x="683" y="1794"/>
                  <a:pt x="716" y="1761"/>
                  <a:pt x="757" y="1761"/>
                </a:cubicBezTo>
                <a:cubicBezTo>
                  <a:pt x="761" y="1761"/>
                  <a:pt x="766" y="1762"/>
                  <a:pt x="770" y="1763"/>
                </a:cubicBezTo>
                <a:cubicBezTo>
                  <a:pt x="770" y="1722"/>
                  <a:pt x="770" y="1722"/>
                  <a:pt x="770" y="1722"/>
                </a:cubicBezTo>
                <a:cubicBezTo>
                  <a:pt x="179" y="1722"/>
                  <a:pt x="179" y="1722"/>
                  <a:pt x="179" y="1722"/>
                </a:cubicBezTo>
                <a:cubicBezTo>
                  <a:pt x="179" y="239"/>
                  <a:pt x="179" y="239"/>
                  <a:pt x="179" y="239"/>
                </a:cubicBezTo>
                <a:cubicBezTo>
                  <a:pt x="770" y="239"/>
                  <a:pt x="770" y="239"/>
                  <a:pt x="770" y="239"/>
                </a:cubicBezTo>
                <a:cubicBezTo>
                  <a:pt x="770" y="156"/>
                  <a:pt x="770" y="156"/>
                  <a:pt x="770" y="156"/>
                </a:cubicBezTo>
                <a:cubicBezTo>
                  <a:pt x="766" y="157"/>
                  <a:pt x="762" y="157"/>
                  <a:pt x="757" y="157"/>
                </a:cubicBezTo>
                <a:cubicBezTo>
                  <a:pt x="728" y="157"/>
                  <a:pt x="705" y="133"/>
                  <a:pt x="705" y="105"/>
                </a:cubicBezTo>
                <a:cubicBezTo>
                  <a:pt x="705" y="75"/>
                  <a:pt x="728" y="52"/>
                  <a:pt x="757" y="52"/>
                </a:cubicBezTo>
                <a:cubicBezTo>
                  <a:pt x="762" y="52"/>
                  <a:pt x="766" y="52"/>
                  <a:pt x="770" y="53"/>
                </a:cubicBezTo>
                <a:cubicBezTo>
                  <a:pt x="770" y="0"/>
                  <a:pt x="770" y="0"/>
                  <a:pt x="770" y="0"/>
                </a:cubicBezTo>
              </a:path>
            </a:pathLst>
          </a:custGeom>
          <a:solidFill>
            <a:srgbClr val="7D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82" name="Freeform 637">
            <a:extLst>
              <a:ext uri="{FF2B5EF4-FFF2-40B4-BE49-F238E27FC236}">
                <a16:creationId xmlns:a16="http://schemas.microsoft.com/office/drawing/2014/main" id="{7D0E30A8-90B2-4721-A118-5FCA703A0BF5}"/>
              </a:ext>
            </a:extLst>
          </p:cNvPr>
          <p:cNvSpPr>
            <a:spLocks/>
          </p:cNvSpPr>
          <p:nvPr/>
        </p:nvSpPr>
        <p:spPr bwMode="auto">
          <a:xfrm>
            <a:off x="6062381" y="5456622"/>
            <a:ext cx="71419" cy="122206"/>
          </a:xfrm>
          <a:custGeom>
            <a:avLst/>
            <a:gdLst>
              <a:gd name="T0" fmla="*/ 74 w 87"/>
              <a:gd name="T1" fmla="*/ 0 h 149"/>
              <a:gd name="T2" fmla="*/ 0 w 87"/>
              <a:gd name="T3" fmla="*/ 74 h 149"/>
              <a:gd name="T4" fmla="*/ 74 w 87"/>
              <a:gd name="T5" fmla="*/ 149 h 149"/>
              <a:gd name="T6" fmla="*/ 87 w 87"/>
              <a:gd name="T7" fmla="*/ 147 h 149"/>
              <a:gd name="T8" fmla="*/ 87 w 87"/>
              <a:gd name="T9" fmla="*/ 100 h 149"/>
              <a:gd name="T10" fmla="*/ 49 w 87"/>
              <a:gd name="T11" fmla="*/ 100 h 149"/>
              <a:gd name="T12" fmla="*/ 49 w 87"/>
              <a:gd name="T13" fmla="*/ 49 h 149"/>
              <a:gd name="T14" fmla="*/ 87 w 87"/>
              <a:gd name="T15" fmla="*/ 49 h 149"/>
              <a:gd name="T16" fmla="*/ 87 w 87"/>
              <a:gd name="T17" fmla="*/ 2 h 149"/>
              <a:gd name="T18" fmla="*/ 74 w 87"/>
              <a:gd name="T1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" h="149"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9"/>
                </a:cubicBezTo>
                <a:cubicBezTo>
                  <a:pt x="78" y="149"/>
                  <a:pt x="83" y="148"/>
                  <a:pt x="87" y="147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49"/>
                  <a:pt x="49" y="49"/>
                  <a:pt x="49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2"/>
                  <a:pt x="87" y="2"/>
                  <a:pt x="87" y="2"/>
                </a:cubicBezTo>
                <a:cubicBezTo>
                  <a:pt x="83" y="1"/>
                  <a:pt x="78" y="0"/>
                  <a:pt x="74" y="0"/>
                </a:cubicBezTo>
              </a:path>
            </a:pathLst>
          </a:custGeom>
          <a:solidFill>
            <a:srgbClr val="FDFC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83" name="Rectangle 638">
            <a:extLst>
              <a:ext uri="{FF2B5EF4-FFF2-40B4-BE49-F238E27FC236}">
                <a16:creationId xmlns:a16="http://schemas.microsoft.com/office/drawing/2014/main" id="{BEF777F1-66A7-4BC1-B96E-8432030F6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852" y="5497092"/>
            <a:ext cx="30949" cy="42058"/>
          </a:xfrm>
          <a:prstGeom prst="rect">
            <a:avLst/>
          </a:prstGeom>
          <a:solidFill>
            <a:srgbClr val="676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84" name="Rectangle 639">
            <a:extLst>
              <a:ext uri="{FF2B5EF4-FFF2-40B4-BE49-F238E27FC236}">
                <a16:creationId xmlns:a16="http://schemas.microsoft.com/office/drawing/2014/main" id="{8B1C375A-F630-4B97-BAEE-720AAEF74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852" y="5497092"/>
            <a:ext cx="30949" cy="4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85" name="Freeform 640">
            <a:extLst>
              <a:ext uri="{FF2B5EF4-FFF2-40B4-BE49-F238E27FC236}">
                <a16:creationId xmlns:a16="http://schemas.microsoft.com/office/drawing/2014/main" id="{9C0321C0-CAEF-4180-9916-40FD026EF080}"/>
              </a:ext>
            </a:extLst>
          </p:cNvPr>
          <p:cNvSpPr>
            <a:spLocks/>
          </p:cNvSpPr>
          <p:nvPr/>
        </p:nvSpPr>
        <p:spPr bwMode="auto">
          <a:xfrm>
            <a:off x="6080633" y="4058399"/>
            <a:ext cx="53168" cy="85703"/>
          </a:xfrm>
          <a:custGeom>
            <a:avLst/>
            <a:gdLst>
              <a:gd name="T0" fmla="*/ 52 w 65"/>
              <a:gd name="T1" fmla="*/ 0 h 105"/>
              <a:gd name="T2" fmla="*/ 0 w 65"/>
              <a:gd name="T3" fmla="*/ 53 h 105"/>
              <a:gd name="T4" fmla="*/ 52 w 65"/>
              <a:gd name="T5" fmla="*/ 105 h 105"/>
              <a:gd name="T6" fmla="*/ 65 w 65"/>
              <a:gd name="T7" fmla="*/ 104 h 105"/>
              <a:gd name="T8" fmla="*/ 65 w 65"/>
              <a:gd name="T9" fmla="*/ 75 h 105"/>
              <a:gd name="T10" fmla="*/ 52 w 65"/>
              <a:gd name="T11" fmla="*/ 78 h 105"/>
              <a:gd name="T12" fmla="*/ 52 w 65"/>
              <a:gd name="T13" fmla="*/ 78 h 105"/>
              <a:gd name="T14" fmla="*/ 27 w 65"/>
              <a:gd name="T15" fmla="*/ 52 h 105"/>
              <a:gd name="T16" fmla="*/ 52 w 65"/>
              <a:gd name="T17" fmla="*/ 27 h 105"/>
              <a:gd name="T18" fmla="*/ 52 w 65"/>
              <a:gd name="T19" fmla="*/ 27 h 105"/>
              <a:gd name="T20" fmla="*/ 65 w 65"/>
              <a:gd name="T21" fmla="*/ 30 h 105"/>
              <a:gd name="T22" fmla="*/ 65 w 65"/>
              <a:gd name="T23" fmla="*/ 1 h 105"/>
              <a:gd name="T24" fmla="*/ 52 w 65"/>
              <a:gd name="T2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105">
                <a:moveTo>
                  <a:pt x="52" y="0"/>
                </a:moveTo>
                <a:cubicBezTo>
                  <a:pt x="23" y="0"/>
                  <a:pt x="0" y="23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57" y="105"/>
                  <a:pt x="61" y="105"/>
                  <a:pt x="65" y="104"/>
                </a:cubicBezTo>
                <a:cubicBezTo>
                  <a:pt x="65" y="75"/>
                  <a:pt x="65" y="75"/>
                  <a:pt x="65" y="75"/>
                </a:cubicBezTo>
                <a:cubicBezTo>
                  <a:pt x="61" y="77"/>
                  <a:pt x="57" y="78"/>
                  <a:pt x="52" y="78"/>
                </a:cubicBezTo>
                <a:cubicBezTo>
                  <a:pt x="52" y="78"/>
                  <a:pt x="52" y="78"/>
                  <a:pt x="52" y="78"/>
                </a:cubicBezTo>
                <a:cubicBezTo>
                  <a:pt x="38" y="78"/>
                  <a:pt x="27" y="67"/>
                  <a:pt x="27" y="52"/>
                </a:cubicBezTo>
                <a:cubicBezTo>
                  <a:pt x="27" y="38"/>
                  <a:pt x="38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7" y="27"/>
                  <a:pt x="61" y="28"/>
                  <a:pt x="65" y="30"/>
                </a:cubicBezTo>
                <a:cubicBezTo>
                  <a:pt x="65" y="1"/>
                  <a:pt x="65" y="1"/>
                  <a:pt x="65" y="1"/>
                </a:cubicBezTo>
                <a:cubicBezTo>
                  <a:pt x="61" y="0"/>
                  <a:pt x="57" y="0"/>
                  <a:pt x="52" y="0"/>
                </a:cubicBezTo>
              </a:path>
            </a:pathLst>
          </a:custGeom>
          <a:solidFill>
            <a:srgbClr val="FDFC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86" name="Rectangle 660">
            <a:extLst>
              <a:ext uri="{FF2B5EF4-FFF2-40B4-BE49-F238E27FC236}">
                <a16:creationId xmlns:a16="http://schemas.microsoft.com/office/drawing/2014/main" id="{A652719F-A856-4E2D-B69F-B30994AD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822" y="5246333"/>
            <a:ext cx="334876" cy="10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87" name="Freeform 662">
            <a:extLst>
              <a:ext uri="{FF2B5EF4-FFF2-40B4-BE49-F238E27FC236}">
                <a16:creationId xmlns:a16="http://schemas.microsoft.com/office/drawing/2014/main" id="{51A25E5B-A706-49DC-89A8-C42EB6CDFAAF}"/>
              </a:ext>
            </a:extLst>
          </p:cNvPr>
          <p:cNvSpPr>
            <a:spLocks/>
          </p:cNvSpPr>
          <p:nvPr/>
        </p:nvSpPr>
        <p:spPr bwMode="auto">
          <a:xfrm>
            <a:off x="2882588" y="4143469"/>
            <a:ext cx="2131458" cy="1160161"/>
          </a:xfrm>
          <a:custGeom>
            <a:avLst/>
            <a:gdLst>
              <a:gd name="T0" fmla="*/ 2605 w 2605"/>
              <a:gd name="T1" fmla="*/ 1363 h 1417"/>
              <a:gd name="T2" fmla="*/ 2535 w 2605"/>
              <a:gd name="T3" fmla="*/ 1417 h 1417"/>
              <a:gd name="T4" fmla="*/ 69 w 2605"/>
              <a:gd name="T5" fmla="*/ 1417 h 1417"/>
              <a:gd name="T6" fmla="*/ 0 w 2605"/>
              <a:gd name="T7" fmla="*/ 1363 h 1417"/>
              <a:gd name="T8" fmla="*/ 0 w 2605"/>
              <a:gd name="T9" fmla="*/ 54 h 1417"/>
              <a:gd name="T10" fmla="*/ 69 w 2605"/>
              <a:gd name="T11" fmla="*/ 0 h 1417"/>
              <a:gd name="T12" fmla="*/ 2535 w 2605"/>
              <a:gd name="T13" fmla="*/ 0 h 1417"/>
              <a:gd name="T14" fmla="*/ 2605 w 2605"/>
              <a:gd name="T15" fmla="*/ 54 h 1417"/>
              <a:gd name="T16" fmla="*/ 2605 w 2605"/>
              <a:gd name="T17" fmla="*/ 1363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5" h="1417">
                <a:moveTo>
                  <a:pt x="2605" y="1363"/>
                </a:moveTo>
                <a:cubicBezTo>
                  <a:pt x="2605" y="1393"/>
                  <a:pt x="2574" y="1417"/>
                  <a:pt x="2535" y="1417"/>
                </a:cubicBezTo>
                <a:cubicBezTo>
                  <a:pt x="69" y="1417"/>
                  <a:pt x="69" y="1417"/>
                  <a:pt x="69" y="1417"/>
                </a:cubicBezTo>
                <a:cubicBezTo>
                  <a:pt x="31" y="1417"/>
                  <a:pt x="0" y="1393"/>
                  <a:pt x="0" y="1363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31" y="0"/>
                  <a:pt x="69" y="0"/>
                </a:cubicBezTo>
                <a:cubicBezTo>
                  <a:pt x="2535" y="0"/>
                  <a:pt x="2535" y="0"/>
                  <a:pt x="2535" y="0"/>
                </a:cubicBezTo>
                <a:cubicBezTo>
                  <a:pt x="2574" y="0"/>
                  <a:pt x="2605" y="24"/>
                  <a:pt x="2605" y="54"/>
                </a:cubicBezTo>
                <a:cubicBezTo>
                  <a:pt x="2605" y="1363"/>
                  <a:pt x="2605" y="1363"/>
                  <a:pt x="2605" y="1363"/>
                </a:cubicBezTo>
              </a:path>
            </a:pathLst>
          </a:custGeom>
          <a:solidFill>
            <a:srgbClr val="F9F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88" name="Freeform 663">
            <a:extLst>
              <a:ext uri="{FF2B5EF4-FFF2-40B4-BE49-F238E27FC236}">
                <a16:creationId xmlns:a16="http://schemas.microsoft.com/office/drawing/2014/main" id="{1969B828-EBD4-42E4-8B11-E85FDE6254A3}"/>
              </a:ext>
            </a:extLst>
          </p:cNvPr>
          <p:cNvSpPr>
            <a:spLocks/>
          </p:cNvSpPr>
          <p:nvPr/>
        </p:nvSpPr>
        <p:spPr bwMode="auto">
          <a:xfrm>
            <a:off x="2763194" y="5290932"/>
            <a:ext cx="2325082" cy="294405"/>
          </a:xfrm>
          <a:custGeom>
            <a:avLst/>
            <a:gdLst>
              <a:gd name="T0" fmla="*/ 0 w 2841"/>
              <a:gd name="T1" fmla="*/ 0 h 360"/>
              <a:gd name="T2" fmla="*/ 0 w 2841"/>
              <a:gd name="T3" fmla="*/ 284 h 360"/>
              <a:gd name="T4" fmla="*/ 76 w 2841"/>
              <a:gd name="T5" fmla="*/ 360 h 360"/>
              <a:gd name="T6" fmla="*/ 2765 w 2841"/>
              <a:gd name="T7" fmla="*/ 360 h 360"/>
              <a:gd name="T8" fmla="*/ 2841 w 2841"/>
              <a:gd name="T9" fmla="*/ 284 h 360"/>
              <a:gd name="T10" fmla="*/ 2841 w 2841"/>
              <a:gd name="T11" fmla="*/ 0 h 360"/>
              <a:gd name="T12" fmla="*/ 0 w 2841"/>
              <a:gd name="T1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41" h="360">
                <a:moveTo>
                  <a:pt x="0" y="0"/>
                </a:moveTo>
                <a:cubicBezTo>
                  <a:pt x="0" y="284"/>
                  <a:pt x="0" y="284"/>
                  <a:pt x="0" y="284"/>
                </a:cubicBezTo>
                <a:cubicBezTo>
                  <a:pt x="0" y="326"/>
                  <a:pt x="34" y="360"/>
                  <a:pt x="76" y="360"/>
                </a:cubicBezTo>
                <a:cubicBezTo>
                  <a:pt x="2765" y="360"/>
                  <a:pt x="2765" y="360"/>
                  <a:pt x="2765" y="360"/>
                </a:cubicBezTo>
                <a:cubicBezTo>
                  <a:pt x="2807" y="360"/>
                  <a:pt x="2841" y="326"/>
                  <a:pt x="2841" y="284"/>
                </a:cubicBezTo>
                <a:cubicBezTo>
                  <a:pt x="2841" y="0"/>
                  <a:pt x="2841" y="0"/>
                  <a:pt x="284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89" name="Freeform 664">
            <a:extLst>
              <a:ext uri="{FF2B5EF4-FFF2-40B4-BE49-F238E27FC236}">
                <a16:creationId xmlns:a16="http://schemas.microsoft.com/office/drawing/2014/main" id="{9F415730-26D7-482E-809E-D5DB06ECE32D}"/>
              </a:ext>
            </a:extLst>
          </p:cNvPr>
          <p:cNvSpPr>
            <a:spLocks/>
          </p:cNvSpPr>
          <p:nvPr/>
        </p:nvSpPr>
        <p:spPr bwMode="auto">
          <a:xfrm>
            <a:off x="3480557" y="5585337"/>
            <a:ext cx="891150" cy="234096"/>
          </a:xfrm>
          <a:custGeom>
            <a:avLst/>
            <a:gdLst>
              <a:gd name="T0" fmla="*/ 1123 w 1123"/>
              <a:gd name="T1" fmla="*/ 295 h 295"/>
              <a:gd name="T2" fmla="*/ 0 w 1123"/>
              <a:gd name="T3" fmla="*/ 295 h 295"/>
              <a:gd name="T4" fmla="*/ 129 w 1123"/>
              <a:gd name="T5" fmla="*/ 0 h 295"/>
              <a:gd name="T6" fmla="*/ 993 w 1123"/>
              <a:gd name="T7" fmla="*/ 0 h 295"/>
              <a:gd name="T8" fmla="*/ 1123 w 1123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3" h="295">
                <a:moveTo>
                  <a:pt x="1123" y="295"/>
                </a:moveTo>
                <a:lnTo>
                  <a:pt x="0" y="295"/>
                </a:lnTo>
                <a:lnTo>
                  <a:pt x="129" y="0"/>
                </a:lnTo>
                <a:lnTo>
                  <a:pt x="993" y="0"/>
                </a:lnTo>
                <a:lnTo>
                  <a:pt x="1123" y="2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90" name="Oval 773">
            <a:extLst>
              <a:ext uri="{FF2B5EF4-FFF2-40B4-BE49-F238E27FC236}">
                <a16:creationId xmlns:a16="http://schemas.microsoft.com/office/drawing/2014/main" id="{9BEFB93E-7314-4B6E-BEAD-1C7F00D8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497" y="3359287"/>
            <a:ext cx="420578" cy="420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91" name="Freeform 774">
            <a:extLst>
              <a:ext uri="{FF2B5EF4-FFF2-40B4-BE49-F238E27FC236}">
                <a16:creationId xmlns:a16="http://schemas.microsoft.com/office/drawing/2014/main" id="{98C1F3D0-2530-42CB-A47F-53DD7CF161DD}"/>
              </a:ext>
            </a:extLst>
          </p:cNvPr>
          <p:cNvSpPr>
            <a:spLocks/>
          </p:cNvSpPr>
          <p:nvPr/>
        </p:nvSpPr>
        <p:spPr bwMode="auto">
          <a:xfrm>
            <a:off x="3188167" y="3421183"/>
            <a:ext cx="241237" cy="258695"/>
          </a:xfrm>
          <a:custGeom>
            <a:avLst/>
            <a:gdLst>
              <a:gd name="T0" fmla="*/ 294 w 294"/>
              <a:gd name="T1" fmla="*/ 191 h 316"/>
              <a:gd name="T2" fmla="*/ 273 w 294"/>
              <a:gd name="T3" fmla="*/ 168 h 316"/>
              <a:gd name="T4" fmla="*/ 294 w 294"/>
              <a:gd name="T5" fmla="*/ 146 h 316"/>
              <a:gd name="T6" fmla="*/ 273 w 294"/>
              <a:gd name="T7" fmla="*/ 123 h 316"/>
              <a:gd name="T8" fmla="*/ 172 w 294"/>
              <a:gd name="T9" fmla="*/ 123 h 316"/>
              <a:gd name="T10" fmla="*/ 185 w 294"/>
              <a:gd name="T11" fmla="*/ 70 h 316"/>
              <a:gd name="T12" fmla="*/ 167 w 294"/>
              <a:gd name="T13" fmla="*/ 16 h 316"/>
              <a:gd name="T14" fmla="*/ 127 w 294"/>
              <a:gd name="T15" fmla="*/ 16 h 316"/>
              <a:gd name="T16" fmla="*/ 127 w 294"/>
              <a:gd name="T17" fmla="*/ 72 h 316"/>
              <a:gd name="T18" fmla="*/ 70 w 294"/>
              <a:gd name="T19" fmla="*/ 151 h 316"/>
              <a:gd name="T20" fmla="*/ 51 w 294"/>
              <a:gd name="T21" fmla="*/ 144 h 316"/>
              <a:gd name="T22" fmla="*/ 33 w 294"/>
              <a:gd name="T23" fmla="*/ 144 h 316"/>
              <a:gd name="T24" fmla="*/ 0 w 294"/>
              <a:gd name="T25" fmla="*/ 177 h 316"/>
              <a:gd name="T26" fmla="*/ 0 w 294"/>
              <a:gd name="T27" fmla="*/ 270 h 316"/>
              <a:gd name="T28" fmla="*/ 33 w 294"/>
              <a:gd name="T29" fmla="*/ 303 h 316"/>
              <a:gd name="T30" fmla="*/ 51 w 294"/>
              <a:gd name="T31" fmla="*/ 303 h 316"/>
              <a:gd name="T32" fmla="*/ 77 w 294"/>
              <a:gd name="T33" fmla="*/ 290 h 316"/>
              <a:gd name="T34" fmla="*/ 87 w 294"/>
              <a:gd name="T35" fmla="*/ 294 h 316"/>
              <a:gd name="T36" fmla="*/ 129 w 294"/>
              <a:gd name="T37" fmla="*/ 316 h 316"/>
              <a:gd name="T38" fmla="*/ 267 w 294"/>
              <a:gd name="T39" fmla="*/ 316 h 316"/>
              <a:gd name="T40" fmla="*/ 292 w 294"/>
              <a:gd name="T41" fmla="*/ 291 h 316"/>
              <a:gd name="T42" fmla="*/ 270 w 294"/>
              <a:gd name="T43" fmla="*/ 267 h 316"/>
              <a:gd name="T44" fmla="*/ 294 w 294"/>
              <a:gd name="T45" fmla="*/ 241 h 316"/>
              <a:gd name="T46" fmla="*/ 271 w 294"/>
              <a:gd name="T47" fmla="*/ 216 h 316"/>
              <a:gd name="T48" fmla="*/ 294 w 294"/>
              <a:gd name="T49" fmla="*/ 191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4" h="316">
                <a:moveTo>
                  <a:pt x="294" y="191"/>
                </a:moveTo>
                <a:cubicBezTo>
                  <a:pt x="294" y="169"/>
                  <a:pt x="273" y="168"/>
                  <a:pt x="273" y="168"/>
                </a:cubicBezTo>
                <a:cubicBezTo>
                  <a:pt x="273" y="168"/>
                  <a:pt x="294" y="167"/>
                  <a:pt x="294" y="146"/>
                </a:cubicBezTo>
                <a:cubicBezTo>
                  <a:pt x="294" y="125"/>
                  <a:pt x="273" y="123"/>
                  <a:pt x="273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82" y="92"/>
                  <a:pt x="185" y="70"/>
                </a:cubicBezTo>
                <a:cubicBezTo>
                  <a:pt x="188" y="48"/>
                  <a:pt x="167" y="16"/>
                  <a:pt x="167" y="16"/>
                </a:cubicBezTo>
                <a:cubicBezTo>
                  <a:pt x="147" y="0"/>
                  <a:pt x="127" y="16"/>
                  <a:pt x="127" y="16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16" y="104"/>
                  <a:pt x="83" y="138"/>
                  <a:pt x="70" y="151"/>
                </a:cubicBezTo>
                <a:cubicBezTo>
                  <a:pt x="65" y="147"/>
                  <a:pt x="58" y="144"/>
                  <a:pt x="51" y="144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15" y="144"/>
                  <a:pt x="0" y="159"/>
                  <a:pt x="0" y="177"/>
                </a:cubicBezTo>
                <a:cubicBezTo>
                  <a:pt x="0" y="270"/>
                  <a:pt x="0" y="270"/>
                  <a:pt x="0" y="270"/>
                </a:cubicBezTo>
                <a:cubicBezTo>
                  <a:pt x="0" y="288"/>
                  <a:pt x="15" y="303"/>
                  <a:pt x="33" y="303"/>
                </a:cubicBezTo>
                <a:cubicBezTo>
                  <a:pt x="51" y="303"/>
                  <a:pt x="51" y="303"/>
                  <a:pt x="51" y="303"/>
                </a:cubicBezTo>
                <a:cubicBezTo>
                  <a:pt x="61" y="303"/>
                  <a:pt x="71" y="298"/>
                  <a:pt x="77" y="290"/>
                </a:cubicBezTo>
                <a:cubicBezTo>
                  <a:pt x="81" y="291"/>
                  <a:pt x="85" y="292"/>
                  <a:pt x="87" y="294"/>
                </a:cubicBezTo>
                <a:cubicBezTo>
                  <a:pt x="108" y="311"/>
                  <a:pt x="123" y="316"/>
                  <a:pt x="129" y="316"/>
                </a:cubicBezTo>
                <a:cubicBezTo>
                  <a:pt x="135" y="316"/>
                  <a:pt x="257" y="316"/>
                  <a:pt x="267" y="316"/>
                </a:cubicBezTo>
                <a:cubicBezTo>
                  <a:pt x="276" y="316"/>
                  <a:pt x="292" y="312"/>
                  <a:pt x="292" y="291"/>
                </a:cubicBezTo>
                <a:cubicBezTo>
                  <a:pt x="292" y="271"/>
                  <a:pt x="270" y="267"/>
                  <a:pt x="270" y="267"/>
                </a:cubicBezTo>
                <a:cubicBezTo>
                  <a:pt x="270" y="267"/>
                  <a:pt x="294" y="263"/>
                  <a:pt x="294" y="241"/>
                </a:cubicBezTo>
                <a:cubicBezTo>
                  <a:pt x="294" y="219"/>
                  <a:pt x="271" y="216"/>
                  <a:pt x="271" y="216"/>
                </a:cubicBezTo>
                <a:cubicBezTo>
                  <a:pt x="271" y="216"/>
                  <a:pt x="294" y="213"/>
                  <a:pt x="294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92" name="Oval 775">
            <a:extLst>
              <a:ext uri="{FF2B5EF4-FFF2-40B4-BE49-F238E27FC236}">
                <a16:creationId xmlns:a16="http://schemas.microsoft.com/office/drawing/2014/main" id="{010BA43D-1286-4BE5-BBC4-139B65F0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281" y="3359287"/>
            <a:ext cx="420578" cy="4205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93" name="Freeform 776">
            <a:extLst>
              <a:ext uri="{FF2B5EF4-FFF2-40B4-BE49-F238E27FC236}">
                <a16:creationId xmlns:a16="http://schemas.microsoft.com/office/drawing/2014/main" id="{C4B1A9B2-BFF1-4F67-BCBF-41F60461FFF5}"/>
              </a:ext>
            </a:extLst>
          </p:cNvPr>
          <p:cNvSpPr>
            <a:spLocks noEditPoints="1"/>
          </p:cNvSpPr>
          <p:nvPr/>
        </p:nvSpPr>
        <p:spPr bwMode="auto">
          <a:xfrm>
            <a:off x="5717190" y="3440228"/>
            <a:ext cx="250760" cy="267425"/>
          </a:xfrm>
          <a:custGeom>
            <a:avLst/>
            <a:gdLst>
              <a:gd name="T0" fmla="*/ 205 w 306"/>
              <a:gd name="T1" fmla="*/ 201 h 327"/>
              <a:gd name="T2" fmla="*/ 231 w 306"/>
              <a:gd name="T3" fmla="*/ 190 h 327"/>
              <a:gd name="T4" fmla="*/ 256 w 306"/>
              <a:gd name="T5" fmla="*/ 201 h 327"/>
              <a:gd name="T6" fmla="*/ 295 w 306"/>
              <a:gd name="T7" fmla="*/ 240 h 327"/>
              <a:gd name="T8" fmla="*/ 306 w 306"/>
              <a:gd name="T9" fmla="*/ 264 h 327"/>
              <a:gd name="T10" fmla="*/ 295 w 306"/>
              <a:gd name="T11" fmla="*/ 291 h 327"/>
              <a:gd name="T12" fmla="*/ 291 w 306"/>
              <a:gd name="T13" fmla="*/ 295 h 327"/>
              <a:gd name="T14" fmla="*/ 289 w 306"/>
              <a:gd name="T15" fmla="*/ 297 h 327"/>
              <a:gd name="T16" fmla="*/ 199 w 306"/>
              <a:gd name="T17" fmla="*/ 207 h 327"/>
              <a:gd name="T18" fmla="*/ 201 w 306"/>
              <a:gd name="T19" fmla="*/ 205 h 327"/>
              <a:gd name="T20" fmla="*/ 205 w 306"/>
              <a:gd name="T21" fmla="*/ 201 h 327"/>
              <a:gd name="T22" fmla="*/ 16 w 306"/>
              <a:gd name="T23" fmla="*/ 18 h 327"/>
              <a:gd name="T24" fmla="*/ 14 w 306"/>
              <a:gd name="T25" fmla="*/ 20 h 327"/>
              <a:gd name="T26" fmla="*/ 104 w 306"/>
              <a:gd name="T27" fmla="*/ 111 h 327"/>
              <a:gd name="T28" fmla="*/ 106 w 306"/>
              <a:gd name="T29" fmla="*/ 109 h 327"/>
              <a:gd name="T30" fmla="*/ 110 w 306"/>
              <a:gd name="T31" fmla="*/ 105 h 327"/>
              <a:gd name="T32" fmla="*/ 121 w 306"/>
              <a:gd name="T33" fmla="*/ 77 h 327"/>
              <a:gd name="T34" fmla="*/ 110 w 306"/>
              <a:gd name="T35" fmla="*/ 53 h 327"/>
              <a:gd name="T36" fmla="*/ 72 w 306"/>
              <a:gd name="T37" fmla="*/ 14 h 327"/>
              <a:gd name="T38" fmla="*/ 21 w 306"/>
              <a:gd name="T39" fmla="*/ 14 h 327"/>
              <a:gd name="T40" fmla="*/ 16 w 306"/>
              <a:gd name="T41" fmla="*/ 18 h 327"/>
              <a:gd name="T42" fmla="*/ 269 w 306"/>
              <a:gd name="T43" fmla="*/ 301 h 327"/>
              <a:gd name="T44" fmla="*/ 195 w 306"/>
              <a:gd name="T45" fmla="*/ 226 h 327"/>
              <a:gd name="T46" fmla="*/ 187 w 306"/>
              <a:gd name="T47" fmla="*/ 242 h 327"/>
              <a:gd name="T48" fmla="*/ 115 w 306"/>
              <a:gd name="T49" fmla="*/ 197 h 327"/>
              <a:gd name="T50" fmla="*/ 69 w 306"/>
              <a:gd name="T51" fmla="*/ 122 h 327"/>
              <a:gd name="T52" fmla="*/ 85 w 306"/>
              <a:gd name="T53" fmla="*/ 114 h 327"/>
              <a:gd name="T54" fmla="*/ 11 w 306"/>
              <a:gd name="T55" fmla="*/ 39 h 327"/>
              <a:gd name="T56" fmla="*/ 0 w 306"/>
              <a:gd name="T57" fmla="*/ 65 h 327"/>
              <a:gd name="T58" fmla="*/ 0 w 306"/>
              <a:gd name="T59" fmla="*/ 66 h 327"/>
              <a:gd name="T60" fmla="*/ 0 w 306"/>
              <a:gd name="T61" fmla="*/ 66 h 327"/>
              <a:gd name="T62" fmla="*/ 0 w 306"/>
              <a:gd name="T63" fmla="*/ 81 h 327"/>
              <a:gd name="T64" fmla="*/ 79 w 306"/>
              <a:gd name="T65" fmla="*/ 240 h 327"/>
              <a:gd name="T66" fmla="*/ 244 w 306"/>
              <a:gd name="T67" fmla="*/ 311 h 327"/>
              <a:gd name="T68" fmla="*/ 269 w 306"/>
              <a:gd name="T69" fmla="*/ 30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" h="327">
                <a:moveTo>
                  <a:pt x="205" y="201"/>
                </a:moveTo>
                <a:cubicBezTo>
                  <a:pt x="212" y="194"/>
                  <a:pt x="221" y="190"/>
                  <a:pt x="231" y="190"/>
                </a:cubicBezTo>
                <a:cubicBezTo>
                  <a:pt x="241" y="190"/>
                  <a:pt x="250" y="194"/>
                  <a:pt x="256" y="201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302" y="246"/>
                  <a:pt x="305" y="255"/>
                  <a:pt x="306" y="264"/>
                </a:cubicBezTo>
                <a:cubicBezTo>
                  <a:pt x="306" y="274"/>
                  <a:pt x="302" y="284"/>
                  <a:pt x="295" y="291"/>
                </a:cubicBezTo>
                <a:cubicBezTo>
                  <a:pt x="291" y="295"/>
                  <a:pt x="291" y="295"/>
                  <a:pt x="291" y="295"/>
                </a:cubicBezTo>
                <a:cubicBezTo>
                  <a:pt x="290" y="296"/>
                  <a:pt x="289" y="297"/>
                  <a:pt x="289" y="297"/>
                </a:cubicBezTo>
                <a:cubicBezTo>
                  <a:pt x="199" y="207"/>
                  <a:pt x="199" y="207"/>
                  <a:pt x="199" y="207"/>
                </a:cubicBezTo>
                <a:cubicBezTo>
                  <a:pt x="200" y="206"/>
                  <a:pt x="200" y="206"/>
                  <a:pt x="201" y="205"/>
                </a:cubicBezTo>
                <a:lnTo>
                  <a:pt x="205" y="201"/>
                </a:lnTo>
                <a:close/>
                <a:moveTo>
                  <a:pt x="16" y="18"/>
                </a:moveTo>
                <a:cubicBezTo>
                  <a:pt x="16" y="19"/>
                  <a:pt x="15" y="20"/>
                  <a:pt x="14" y="20"/>
                </a:cubicBezTo>
                <a:cubicBezTo>
                  <a:pt x="104" y="111"/>
                  <a:pt x="104" y="111"/>
                  <a:pt x="104" y="111"/>
                </a:cubicBezTo>
                <a:cubicBezTo>
                  <a:pt x="105" y="110"/>
                  <a:pt x="105" y="109"/>
                  <a:pt x="106" y="109"/>
                </a:cubicBezTo>
                <a:cubicBezTo>
                  <a:pt x="110" y="105"/>
                  <a:pt x="110" y="105"/>
                  <a:pt x="110" y="105"/>
                </a:cubicBezTo>
                <a:cubicBezTo>
                  <a:pt x="117" y="97"/>
                  <a:pt x="121" y="88"/>
                  <a:pt x="121" y="77"/>
                </a:cubicBezTo>
                <a:cubicBezTo>
                  <a:pt x="121" y="68"/>
                  <a:pt x="117" y="60"/>
                  <a:pt x="110" y="53"/>
                </a:cubicBezTo>
                <a:cubicBezTo>
                  <a:pt x="72" y="14"/>
                  <a:pt x="72" y="14"/>
                  <a:pt x="72" y="14"/>
                </a:cubicBezTo>
                <a:cubicBezTo>
                  <a:pt x="58" y="0"/>
                  <a:pt x="35" y="0"/>
                  <a:pt x="21" y="14"/>
                </a:cubicBezTo>
                <a:lnTo>
                  <a:pt x="16" y="18"/>
                </a:lnTo>
                <a:close/>
                <a:moveTo>
                  <a:pt x="269" y="301"/>
                </a:moveTo>
                <a:cubicBezTo>
                  <a:pt x="195" y="226"/>
                  <a:pt x="195" y="226"/>
                  <a:pt x="195" y="226"/>
                </a:cubicBezTo>
                <a:cubicBezTo>
                  <a:pt x="191" y="231"/>
                  <a:pt x="189" y="236"/>
                  <a:pt x="187" y="242"/>
                </a:cubicBezTo>
                <a:cubicBezTo>
                  <a:pt x="173" y="237"/>
                  <a:pt x="142" y="224"/>
                  <a:pt x="115" y="197"/>
                </a:cubicBezTo>
                <a:cubicBezTo>
                  <a:pt x="89" y="170"/>
                  <a:pt x="74" y="137"/>
                  <a:pt x="69" y="122"/>
                </a:cubicBezTo>
                <a:cubicBezTo>
                  <a:pt x="75" y="120"/>
                  <a:pt x="80" y="118"/>
                  <a:pt x="85" y="114"/>
                </a:cubicBezTo>
                <a:cubicBezTo>
                  <a:pt x="11" y="39"/>
                  <a:pt x="11" y="39"/>
                  <a:pt x="11" y="39"/>
                </a:cubicBezTo>
                <a:cubicBezTo>
                  <a:pt x="5" y="47"/>
                  <a:pt x="2" y="55"/>
                  <a:pt x="0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8"/>
                  <a:pt x="0" y="73"/>
                  <a:pt x="0" y="81"/>
                </a:cubicBezTo>
                <a:cubicBezTo>
                  <a:pt x="1" y="112"/>
                  <a:pt x="13" y="174"/>
                  <a:pt x="79" y="240"/>
                </a:cubicBezTo>
                <a:cubicBezTo>
                  <a:pt x="165" y="327"/>
                  <a:pt x="236" y="313"/>
                  <a:pt x="244" y="311"/>
                </a:cubicBezTo>
                <a:cubicBezTo>
                  <a:pt x="253" y="310"/>
                  <a:pt x="262" y="306"/>
                  <a:pt x="2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94" name="Oval 777">
            <a:extLst>
              <a:ext uri="{FF2B5EF4-FFF2-40B4-BE49-F238E27FC236}">
                <a16:creationId xmlns:a16="http://schemas.microsoft.com/office/drawing/2014/main" id="{C0452765-2383-43E2-BD4C-1E9F8377E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548" y="3359287"/>
            <a:ext cx="420578" cy="420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95" name="Freeform 778">
            <a:extLst>
              <a:ext uri="{FF2B5EF4-FFF2-40B4-BE49-F238E27FC236}">
                <a16:creationId xmlns:a16="http://schemas.microsoft.com/office/drawing/2014/main" id="{36A4378C-8E54-4239-B544-E4C00412BC6A}"/>
              </a:ext>
            </a:extLst>
          </p:cNvPr>
          <p:cNvSpPr>
            <a:spLocks/>
          </p:cNvSpPr>
          <p:nvPr/>
        </p:nvSpPr>
        <p:spPr bwMode="auto">
          <a:xfrm>
            <a:off x="4421333" y="3626711"/>
            <a:ext cx="73006" cy="73800"/>
          </a:xfrm>
          <a:custGeom>
            <a:avLst/>
            <a:gdLst>
              <a:gd name="T0" fmla="*/ 89 w 90"/>
              <a:gd name="T1" fmla="*/ 45 h 90"/>
              <a:gd name="T2" fmla="*/ 45 w 90"/>
              <a:gd name="T3" fmla="*/ 90 h 90"/>
              <a:gd name="T4" fmla="*/ 0 w 90"/>
              <a:gd name="T5" fmla="*/ 45 h 90"/>
              <a:gd name="T6" fmla="*/ 44 w 90"/>
              <a:gd name="T7" fmla="*/ 0 h 90"/>
              <a:gd name="T8" fmla="*/ 89 w 90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89" y="45"/>
                </a:moveTo>
                <a:cubicBezTo>
                  <a:pt x="90" y="69"/>
                  <a:pt x="70" y="90"/>
                  <a:pt x="45" y="90"/>
                </a:cubicBezTo>
                <a:cubicBezTo>
                  <a:pt x="20" y="90"/>
                  <a:pt x="0" y="70"/>
                  <a:pt x="0" y="45"/>
                </a:cubicBezTo>
                <a:cubicBezTo>
                  <a:pt x="0" y="20"/>
                  <a:pt x="20" y="0"/>
                  <a:pt x="44" y="0"/>
                </a:cubicBezTo>
                <a:cubicBezTo>
                  <a:pt x="69" y="0"/>
                  <a:pt x="89" y="20"/>
                  <a:pt x="89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96" name="Freeform 779">
            <a:extLst>
              <a:ext uri="{FF2B5EF4-FFF2-40B4-BE49-F238E27FC236}">
                <a16:creationId xmlns:a16="http://schemas.microsoft.com/office/drawing/2014/main" id="{6D14E7DA-CFA2-4FA6-BDD5-335B85EC1959}"/>
              </a:ext>
            </a:extLst>
          </p:cNvPr>
          <p:cNvSpPr>
            <a:spLocks/>
          </p:cNvSpPr>
          <p:nvPr/>
        </p:nvSpPr>
        <p:spPr bwMode="auto">
          <a:xfrm>
            <a:off x="4333251" y="3544976"/>
            <a:ext cx="245999" cy="105542"/>
          </a:xfrm>
          <a:custGeom>
            <a:avLst/>
            <a:gdLst>
              <a:gd name="T0" fmla="*/ 74 w 300"/>
              <a:gd name="T1" fmla="*/ 101 h 129"/>
              <a:gd name="T2" fmla="*/ 72 w 300"/>
              <a:gd name="T3" fmla="*/ 103 h 129"/>
              <a:gd name="T4" fmla="*/ 84 w 300"/>
              <a:gd name="T5" fmla="*/ 95 h 129"/>
              <a:gd name="T6" fmla="*/ 118 w 300"/>
              <a:gd name="T7" fmla="*/ 80 h 129"/>
              <a:gd name="T8" fmla="*/ 236 w 300"/>
              <a:gd name="T9" fmla="*/ 106 h 129"/>
              <a:gd name="T10" fmla="*/ 267 w 300"/>
              <a:gd name="T11" fmla="*/ 52 h 129"/>
              <a:gd name="T12" fmla="*/ 31 w 300"/>
              <a:gd name="T13" fmla="*/ 57 h 129"/>
              <a:gd name="T14" fmla="*/ 74 w 300"/>
              <a:gd name="T15" fmla="*/ 10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0" h="129">
                <a:moveTo>
                  <a:pt x="74" y="101"/>
                </a:moveTo>
                <a:cubicBezTo>
                  <a:pt x="78" y="98"/>
                  <a:pt x="67" y="106"/>
                  <a:pt x="72" y="103"/>
                </a:cubicBezTo>
                <a:cubicBezTo>
                  <a:pt x="76" y="100"/>
                  <a:pt x="80" y="97"/>
                  <a:pt x="84" y="95"/>
                </a:cubicBezTo>
                <a:cubicBezTo>
                  <a:pt x="95" y="88"/>
                  <a:pt x="106" y="83"/>
                  <a:pt x="118" y="80"/>
                </a:cubicBezTo>
                <a:cubicBezTo>
                  <a:pt x="161" y="67"/>
                  <a:pt x="201" y="81"/>
                  <a:pt x="236" y="106"/>
                </a:cubicBezTo>
                <a:cubicBezTo>
                  <a:pt x="269" y="129"/>
                  <a:pt x="300" y="75"/>
                  <a:pt x="267" y="52"/>
                </a:cubicBezTo>
                <a:cubicBezTo>
                  <a:pt x="196" y="1"/>
                  <a:pt x="99" y="0"/>
                  <a:pt x="31" y="57"/>
                </a:cubicBezTo>
                <a:cubicBezTo>
                  <a:pt x="0" y="83"/>
                  <a:pt x="44" y="126"/>
                  <a:pt x="74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97" name="Freeform 780">
            <a:extLst>
              <a:ext uri="{FF2B5EF4-FFF2-40B4-BE49-F238E27FC236}">
                <a16:creationId xmlns:a16="http://schemas.microsoft.com/office/drawing/2014/main" id="{E4D2ED2B-22F2-4AB4-BAA0-8C2BC2522B81}"/>
              </a:ext>
            </a:extLst>
          </p:cNvPr>
          <p:cNvSpPr>
            <a:spLocks/>
          </p:cNvSpPr>
          <p:nvPr/>
        </p:nvSpPr>
        <p:spPr bwMode="auto">
          <a:xfrm>
            <a:off x="4302302" y="3468796"/>
            <a:ext cx="311069" cy="109509"/>
          </a:xfrm>
          <a:custGeom>
            <a:avLst/>
            <a:gdLst>
              <a:gd name="T0" fmla="*/ 65 w 380"/>
              <a:gd name="T1" fmla="*/ 112 h 134"/>
              <a:gd name="T2" fmla="*/ 315 w 380"/>
              <a:gd name="T3" fmla="*/ 112 h 134"/>
              <a:gd name="T4" fmla="*/ 347 w 380"/>
              <a:gd name="T5" fmla="*/ 59 h 134"/>
              <a:gd name="T6" fmla="*/ 34 w 380"/>
              <a:gd name="T7" fmla="*/ 59 h 134"/>
              <a:gd name="T8" fmla="*/ 65 w 380"/>
              <a:gd name="T9" fmla="*/ 11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134">
                <a:moveTo>
                  <a:pt x="65" y="112"/>
                </a:moveTo>
                <a:cubicBezTo>
                  <a:pt x="139" y="67"/>
                  <a:pt x="240" y="64"/>
                  <a:pt x="315" y="112"/>
                </a:cubicBezTo>
                <a:cubicBezTo>
                  <a:pt x="349" y="134"/>
                  <a:pt x="380" y="80"/>
                  <a:pt x="347" y="59"/>
                </a:cubicBezTo>
                <a:cubicBezTo>
                  <a:pt x="254" y="0"/>
                  <a:pt x="128" y="2"/>
                  <a:pt x="34" y="59"/>
                </a:cubicBezTo>
                <a:cubicBezTo>
                  <a:pt x="0" y="79"/>
                  <a:pt x="31" y="133"/>
                  <a:pt x="6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98" name="Oval 781">
            <a:extLst>
              <a:ext uri="{FF2B5EF4-FFF2-40B4-BE49-F238E27FC236}">
                <a16:creationId xmlns:a16="http://schemas.microsoft.com/office/drawing/2014/main" id="{1E127B8C-B77E-4872-AC9F-A6D447F0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583" y="3359287"/>
            <a:ext cx="421372" cy="420578"/>
          </a:xfrm>
          <a:prstGeom prst="ellipse">
            <a:avLst/>
          </a:prstGeom>
          <a:solidFill>
            <a:srgbClr val="BDE0C7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99" name="Freeform 782">
            <a:extLst>
              <a:ext uri="{FF2B5EF4-FFF2-40B4-BE49-F238E27FC236}">
                <a16:creationId xmlns:a16="http://schemas.microsoft.com/office/drawing/2014/main" id="{7E0539A9-E16C-49A8-AFCC-E6EF06D0381F}"/>
              </a:ext>
            </a:extLst>
          </p:cNvPr>
          <p:cNvSpPr>
            <a:spLocks/>
          </p:cNvSpPr>
          <p:nvPr/>
        </p:nvSpPr>
        <p:spPr bwMode="auto">
          <a:xfrm>
            <a:off x="8869937" y="3477525"/>
            <a:ext cx="262663" cy="217431"/>
          </a:xfrm>
          <a:custGeom>
            <a:avLst/>
            <a:gdLst>
              <a:gd name="T0" fmla="*/ 318 w 321"/>
              <a:gd name="T1" fmla="*/ 74 h 265"/>
              <a:gd name="T2" fmla="*/ 255 w 321"/>
              <a:gd name="T3" fmla="*/ 3 h 265"/>
              <a:gd name="T4" fmla="*/ 233 w 321"/>
              <a:gd name="T5" fmla="*/ 0 h 265"/>
              <a:gd name="T6" fmla="*/ 177 w 321"/>
              <a:gd name="T7" fmla="*/ 21 h 265"/>
              <a:gd name="T8" fmla="*/ 159 w 321"/>
              <a:gd name="T9" fmla="*/ 41 h 265"/>
              <a:gd name="T10" fmla="*/ 159 w 321"/>
              <a:gd name="T11" fmla="*/ 41 h 265"/>
              <a:gd name="T12" fmla="*/ 159 w 321"/>
              <a:gd name="T13" fmla="*/ 41 h 265"/>
              <a:gd name="T14" fmla="*/ 141 w 321"/>
              <a:gd name="T15" fmla="*/ 21 h 265"/>
              <a:gd name="T16" fmla="*/ 85 w 321"/>
              <a:gd name="T17" fmla="*/ 0 h 265"/>
              <a:gd name="T18" fmla="*/ 63 w 321"/>
              <a:gd name="T19" fmla="*/ 2 h 265"/>
              <a:gd name="T20" fmla="*/ 3 w 321"/>
              <a:gd name="T21" fmla="*/ 73 h 265"/>
              <a:gd name="T22" fmla="*/ 45 w 321"/>
              <a:gd name="T23" fmla="*/ 165 h 265"/>
              <a:gd name="T24" fmla="*/ 154 w 321"/>
              <a:gd name="T25" fmla="*/ 259 h 265"/>
              <a:gd name="T26" fmla="*/ 161 w 321"/>
              <a:gd name="T27" fmla="*/ 265 h 265"/>
              <a:gd name="T28" fmla="*/ 166 w 321"/>
              <a:gd name="T29" fmla="*/ 262 h 265"/>
              <a:gd name="T30" fmla="*/ 276 w 321"/>
              <a:gd name="T31" fmla="*/ 172 h 265"/>
              <a:gd name="T32" fmla="*/ 318 w 321"/>
              <a:gd name="T33" fmla="*/ 7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265">
                <a:moveTo>
                  <a:pt x="318" y="74"/>
                </a:moveTo>
                <a:cubicBezTo>
                  <a:pt x="314" y="42"/>
                  <a:pt x="290" y="11"/>
                  <a:pt x="255" y="3"/>
                </a:cubicBezTo>
                <a:cubicBezTo>
                  <a:pt x="248" y="1"/>
                  <a:pt x="240" y="0"/>
                  <a:pt x="233" y="0"/>
                </a:cubicBezTo>
                <a:cubicBezTo>
                  <a:pt x="213" y="0"/>
                  <a:pt x="195" y="7"/>
                  <a:pt x="177" y="21"/>
                </a:cubicBezTo>
                <a:cubicBezTo>
                  <a:pt x="169" y="27"/>
                  <a:pt x="163" y="34"/>
                  <a:pt x="159" y="41"/>
                </a:cubicBezTo>
                <a:cubicBezTo>
                  <a:pt x="159" y="41"/>
                  <a:pt x="159" y="41"/>
                  <a:pt x="159" y="41"/>
                </a:cubicBezTo>
                <a:cubicBezTo>
                  <a:pt x="159" y="41"/>
                  <a:pt x="159" y="41"/>
                  <a:pt x="159" y="41"/>
                </a:cubicBezTo>
                <a:cubicBezTo>
                  <a:pt x="155" y="34"/>
                  <a:pt x="150" y="27"/>
                  <a:pt x="141" y="21"/>
                </a:cubicBezTo>
                <a:cubicBezTo>
                  <a:pt x="123" y="6"/>
                  <a:pt x="105" y="0"/>
                  <a:pt x="85" y="0"/>
                </a:cubicBezTo>
                <a:cubicBezTo>
                  <a:pt x="78" y="0"/>
                  <a:pt x="71" y="1"/>
                  <a:pt x="63" y="2"/>
                </a:cubicBezTo>
                <a:cubicBezTo>
                  <a:pt x="28" y="10"/>
                  <a:pt x="8" y="41"/>
                  <a:pt x="3" y="73"/>
                </a:cubicBezTo>
                <a:cubicBezTo>
                  <a:pt x="0" y="98"/>
                  <a:pt x="10" y="130"/>
                  <a:pt x="45" y="165"/>
                </a:cubicBezTo>
                <a:cubicBezTo>
                  <a:pt x="77" y="196"/>
                  <a:pt x="130" y="242"/>
                  <a:pt x="154" y="259"/>
                </a:cubicBezTo>
                <a:cubicBezTo>
                  <a:pt x="161" y="265"/>
                  <a:pt x="161" y="265"/>
                  <a:pt x="161" y="265"/>
                </a:cubicBezTo>
                <a:cubicBezTo>
                  <a:pt x="166" y="262"/>
                  <a:pt x="166" y="262"/>
                  <a:pt x="166" y="262"/>
                </a:cubicBezTo>
                <a:cubicBezTo>
                  <a:pt x="190" y="245"/>
                  <a:pt x="244" y="203"/>
                  <a:pt x="276" y="172"/>
                </a:cubicBezTo>
                <a:cubicBezTo>
                  <a:pt x="310" y="138"/>
                  <a:pt x="321" y="99"/>
                  <a:pt x="318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00" name="Oval 783">
            <a:extLst>
              <a:ext uri="{FF2B5EF4-FFF2-40B4-BE49-F238E27FC236}">
                <a16:creationId xmlns:a16="http://schemas.microsoft.com/office/drawing/2014/main" id="{EEC7B4AC-5789-44CF-A16A-C5B95795C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050" y="3354526"/>
            <a:ext cx="421372" cy="4205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01" name="Freeform 784">
            <a:extLst>
              <a:ext uri="{FF2B5EF4-FFF2-40B4-BE49-F238E27FC236}">
                <a16:creationId xmlns:a16="http://schemas.microsoft.com/office/drawing/2014/main" id="{170F7E6E-E8EF-48CF-B712-01E46DCFFACE}"/>
              </a:ext>
            </a:extLst>
          </p:cNvPr>
          <p:cNvSpPr>
            <a:spLocks/>
          </p:cNvSpPr>
          <p:nvPr/>
        </p:nvSpPr>
        <p:spPr bwMode="auto">
          <a:xfrm>
            <a:off x="7497901" y="3394996"/>
            <a:ext cx="334876" cy="318211"/>
          </a:xfrm>
          <a:custGeom>
            <a:avLst/>
            <a:gdLst>
              <a:gd name="T0" fmla="*/ 192 w 409"/>
              <a:gd name="T1" fmla="*/ 14 h 389"/>
              <a:gd name="T2" fmla="*/ 217 w 409"/>
              <a:gd name="T3" fmla="*/ 14 h 389"/>
              <a:gd name="T4" fmla="*/ 258 w 409"/>
              <a:gd name="T5" fmla="*/ 97 h 389"/>
              <a:gd name="T6" fmla="*/ 299 w 409"/>
              <a:gd name="T7" fmla="*/ 127 h 389"/>
              <a:gd name="T8" fmla="*/ 390 w 409"/>
              <a:gd name="T9" fmla="*/ 140 h 389"/>
              <a:gd name="T10" fmla="*/ 398 w 409"/>
              <a:gd name="T11" fmla="*/ 164 h 389"/>
              <a:gd name="T12" fmla="*/ 332 w 409"/>
              <a:gd name="T13" fmla="*/ 228 h 389"/>
              <a:gd name="T14" fmla="*/ 316 w 409"/>
              <a:gd name="T15" fmla="*/ 276 h 389"/>
              <a:gd name="T16" fmla="*/ 332 w 409"/>
              <a:gd name="T17" fmla="*/ 367 h 389"/>
              <a:gd name="T18" fmla="*/ 312 w 409"/>
              <a:gd name="T19" fmla="*/ 382 h 389"/>
              <a:gd name="T20" fmla="*/ 230 w 409"/>
              <a:gd name="T21" fmla="*/ 339 h 389"/>
              <a:gd name="T22" fmla="*/ 179 w 409"/>
              <a:gd name="T23" fmla="*/ 339 h 389"/>
              <a:gd name="T24" fmla="*/ 97 w 409"/>
              <a:gd name="T25" fmla="*/ 382 h 389"/>
              <a:gd name="T26" fmla="*/ 77 w 409"/>
              <a:gd name="T27" fmla="*/ 367 h 389"/>
              <a:gd name="T28" fmla="*/ 93 w 409"/>
              <a:gd name="T29" fmla="*/ 276 h 389"/>
              <a:gd name="T30" fmla="*/ 77 w 409"/>
              <a:gd name="T31" fmla="*/ 228 h 389"/>
              <a:gd name="T32" fmla="*/ 11 w 409"/>
              <a:gd name="T33" fmla="*/ 164 h 389"/>
              <a:gd name="T34" fmla="*/ 19 w 409"/>
              <a:gd name="T35" fmla="*/ 140 h 389"/>
              <a:gd name="T36" fmla="*/ 110 w 409"/>
              <a:gd name="T37" fmla="*/ 127 h 389"/>
              <a:gd name="T38" fmla="*/ 151 w 409"/>
              <a:gd name="T39" fmla="*/ 97 h 389"/>
              <a:gd name="T40" fmla="*/ 192 w 409"/>
              <a:gd name="T41" fmla="*/ 14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389">
                <a:moveTo>
                  <a:pt x="192" y="14"/>
                </a:moveTo>
                <a:cubicBezTo>
                  <a:pt x="199" y="0"/>
                  <a:pt x="210" y="0"/>
                  <a:pt x="217" y="14"/>
                </a:cubicBezTo>
                <a:cubicBezTo>
                  <a:pt x="258" y="97"/>
                  <a:pt x="258" y="97"/>
                  <a:pt x="258" y="97"/>
                </a:cubicBezTo>
                <a:cubicBezTo>
                  <a:pt x="265" y="111"/>
                  <a:pt x="283" y="124"/>
                  <a:pt x="299" y="127"/>
                </a:cubicBezTo>
                <a:cubicBezTo>
                  <a:pt x="390" y="140"/>
                  <a:pt x="390" y="140"/>
                  <a:pt x="390" y="140"/>
                </a:cubicBezTo>
                <a:cubicBezTo>
                  <a:pt x="406" y="142"/>
                  <a:pt x="409" y="153"/>
                  <a:pt x="398" y="164"/>
                </a:cubicBezTo>
                <a:cubicBezTo>
                  <a:pt x="332" y="228"/>
                  <a:pt x="332" y="228"/>
                  <a:pt x="332" y="228"/>
                </a:cubicBezTo>
                <a:cubicBezTo>
                  <a:pt x="321" y="239"/>
                  <a:pt x="314" y="261"/>
                  <a:pt x="316" y="276"/>
                </a:cubicBezTo>
                <a:cubicBezTo>
                  <a:pt x="332" y="367"/>
                  <a:pt x="332" y="367"/>
                  <a:pt x="332" y="367"/>
                </a:cubicBezTo>
                <a:cubicBezTo>
                  <a:pt x="334" y="383"/>
                  <a:pt x="325" y="389"/>
                  <a:pt x="312" y="382"/>
                </a:cubicBezTo>
                <a:cubicBezTo>
                  <a:pt x="230" y="339"/>
                  <a:pt x="230" y="339"/>
                  <a:pt x="230" y="339"/>
                </a:cubicBezTo>
                <a:cubicBezTo>
                  <a:pt x="216" y="332"/>
                  <a:pt x="193" y="332"/>
                  <a:pt x="179" y="339"/>
                </a:cubicBezTo>
                <a:cubicBezTo>
                  <a:pt x="97" y="382"/>
                  <a:pt x="97" y="382"/>
                  <a:pt x="97" y="382"/>
                </a:cubicBezTo>
                <a:cubicBezTo>
                  <a:pt x="84" y="389"/>
                  <a:pt x="74" y="383"/>
                  <a:pt x="77" y="367"/>
                </a:cubicBezTo>
                <a:cubicBezTo>
                  <a:pt x="93" y="276"/>
                  <a:pt x="93" y="276"/>
                  <a:pt x="93" y="276"/>
                </a:cubicBezTo>
                <a:cubicBezTo>
                  <a:pt x="95" y="261"/>
                  <a:pt x="88" y="239"/>
                  <a:pt x="77" y="228"/>
                </a:cubicBezTo>
                <a:cubicBezTo>
                  <a:pt x="11" y="164"/>
                  <a:pt x="11" y="164"/>
                  <a:pt x="11" y="164"/>
                </a:cubicBezTo>
                <a:cubicBezTo>
                  <a:pt x="0" y="153"/>
                  <a:pt x="3" y="142"/>
                  <a:pt x="19" y="140"/>
                </a:cubicBezTo>
                <a:cubicBezTo>
                  <a:pt x="110" y="127"/>
                  <a:pt x="110" y="127"/>
                  <a:pt x="110" y="127"/>
                </a:cubicBezTo>
                <a:cubicBezTo>
                  <a:pt x="126" y="124"/>
                  <a:pt x="144" y="111"/>
                  <a:pt x="151" y="97"/>
                </a:cubicBezTo>
                <a:lnTo>
                  <a:pt x="192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02" name="Freeform 662">
            <a:extLst>
              <a:ext uri="{FF2B5EF4-FFF2-40B4-BE49-F238E27FC236}">
                <a16:creationId xmlns:a16="http://schemas.microsoft.com/office/drawing/2014/main" id="{61F8EA86-801A-4A2E-BCD6-5C8BC4C5DE34}"/>
              </a:ext>
            </a:extLst>
          </p:cNvPr>
          <p:cNvSpPr>
            <a:spLocks/>
          </p:cNvSpPr>
          <p:nvPr/>
        </p:nvSpPr>
        <p:spPr bwMode="auto">
          <a:xfrm>
            <a:off x="7560332" y="4189333"/>
            <a:ext cx="2131458" cy="1160161"/>
          </a:xfrm>
          <a:custGeom>
            <a:avLst/>
            <a:gdLst>
              <a:gd name="T0" fmla="*/ 2605 w 2605"/>
              <a:gd name="T1" fmla="*/ 1363 h 1417"/>
              <a:gd name="T2" fmla="*/ 2535 w 2605"/>
              <a:gd name="T3" fmla="*/ 1417 h 1417"/>
              <a:gd name="T4" fmla="*/ 69 w 2605"/>
              <a:gd name="T5" fmla="*/ 1417 h 1417"/>
              <a:gd name="T6" fmla="*/ 0 w 2605"/>
              <a:gd name="T7" fmla="*/ 1363 h 1417"/>
              <a:gd name="T8" fmla="*/ 0 w 2605"/>
              <a:gd name="T9" fmla="*/ 54 h 1417"/>
              <a:gd name="T10" fmla="*/ 69 w 2605"/>
              <a:gd name="T11" fmla="*/ 0 h 1417"/>
              <a:gd name="T12" fmla="*/ 2535 w 2605"/>
              <a:gd name="T13" fmla="*/ 0 h 1417"/>
              <a:gd name="T14" fmla="*/ 2605 w 2605"/>
              <a:gd name="T15" fmla="*/ 54 h 1417"/>
              <a:gd name="T16" fmla="*/ 2605 w 2605"/>
              <a:gd name="T17" fmla="*/ 1363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5" h="1417">
                <a:moveTo>
                  <a:pt x="2605" y="1363"/>
                </a:moveTo>
                <a:cubicBezTo>
                  <a:pt x="2605" y="1393"/>
                  <a:pt x="2574" y="1417"/>
                  <a:pt x="2535" y="1417"/>
                </a:cubicBezTo>
                <a:cubicBezTo>
                  <a:pt x="69" y="1417"/>
                  <a:pt x="69" y="1417"/>
                  <a:pt x="69" y="1417"/>
                </a:cubicBezTo>
                <a:cubicBezTo>
                  <a:pt x="31" y="1417"/>
                  <a:pt x="0" y="1393"/>
                  <a:pt x="0" y="1363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31" y="0"/>
                  <a:pt x="69" y="0"/>
                </a:cubicBezTo>
                <a:cubicBezTo>
                  <a:pt x="2535" y="0"/>
                  <a:pt x="2535" y="0"/>
                  <a:pt x="2535" y="0"/>
                </a:cubicBezTo>
                <a:cubicBezTo>
                  <a:pt x="2574" y="0"/>
                  <a:pt x="2605" y="24"/>
                  <a:pt x="2605" y="54"/>
                </a:cubicBezTo>
                <a:cubicBezTo>
                  <a:pt x="2605" y="1363"/>
                  <a:pt x="2605" y="1363"/>
                  <a:pt x="2605" y="1363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03" name="Freeform 663">
            <a:extLst>
              <a:ext uri="{FF2B5EF4-FFF2-40B4-BE49-F238E27FC236}">
                <a16:creationId xmlns:a16="http://schemas.microsoft.com/office/drawing/2014/main" id="{D606A5F2-40A2-4676-8B12-002F0CCBD7F1}"/>
              </a:ext>
            </a:extLst>
          </p:cNvPr>
          <p:cNvSpPr>
            <a:spLocks/>
          </p:cNvSpPr>
          <p:nvPr/>
        </p:nvSpPr>
        <p:spPr bwMode="auto">
          <a:xfrm>
            <a:off x="7440938" y="5336796"/>
            <a:ext cx="2325082" cy="294405"/>
          </a:xfrm>
          <a:custGeom>
            <a:avLst/>
            <a:gdLst>
              <a:gd name="T0" fmla="*/ 0 w 2841"/>
              <a:gd name="T1" fmla="*/ 0 h 360"/>
              <a:gd name="T2" fmla="*/ 0 w 2841"/>
              <a:gd name="T3" fmla="*/ 284 h 360"/>
              <a:gd name="T4" fmla="*/ 76 w 2841"/>
              <a:gd name="T5" fmla="*/ 360 h 360"/>
              <a:gd name="T6" fmla="*/ 2765 w 2841"/>
              <a:gd name="T7" fmla="*/ 360 h 360"/>
              <a:gd name="T8" fmla="*/ 2841 w 2841"/>
              <a:gd name="T9" fmla="*/ 284 h 360"/>
              <a:gd name="T10" fmla="*/ 2841 w 2841"/>
              <a:gd name="T11" fmla="*/ 0 h 360"/>
              <a:gd name="T12" fmla="*/ 0 w 2841"/>
              <a:gd name="T1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41" h="360">
                <a:moveTo>
                  <a:pt x="0" y="0"/>
                </a:moveTo>
                <a:cubicBezTo>
                  <a:pt x="0" y="284"/>
                  <a:pt x="0" y="284"/>
                  <a:pt x="0" y="284"/>
                </a:cubicBezTo>
                <a:cubicBezTo>
                  <a:pt x="0" y="326"/>
                  <a:pt x="34" y="360"/>
                  <a:pt x="76" y="360"/>
                </a:cubicBezTo>
                <a:cubicBezTo>
                  <a:pt x="2765" y="360"/>
                  <a:pt x="2765" y="360"/>
                  <a:pt x="2765" y="360"/>
                </a:cubicBezTo>
                <a:cubicBezTo>
                  <a:pt x="2807" y="360"/>
                  <a:pt x="2841" y="326"/>
                  <a:pt x="2841" y="284"/>
                </a:cubicBezTo>
                <a:cubicBezTo>
                  <a:pt x="2841" y="0"/>
                  <a:pt x="2841" y="0"/>
                  <a:pt x="284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04" name="Freeform 664">
            <a:extLst>
              <a:ext uri="{FF2B5EF4-FFF2-40B4-BE49-F238E27FC236}">
                <a16:creationId xmlns:a16="http://schemas.microsoft.com/office/drawing/2014/main" id="{E13169BA-4A96-45E4-BC39-53C4B8DA9A78}"/>
              </a:ext>
            </a:extLst>
          </p:cNvPr>
          <p:cNvSpPr>
            <a:spLocks/>
          </p:cNvSpPr>
          <p:nvPr/>
        </p:nvSpPr>
        <p:spPr bwMode="auto">
          <a:xfrm>
            <a:off x="8158301" y="5631201"/>
            <a:ext cx="891150" cy="234096"/>
          </a:xfrm>
          <a:custGeom>
            <a:avLst/>
            <a:gdLst>
              <a:gd name="T0" fmla="*/ 1123 w 1123"/>
              <a:gd name="T1" fmla="*/ 295 h 295"/>
              <a:gd name="T2" fmla="*/ 0 w 1123"/>
              <a:gd name="T3" fmla="*/ 295 h 295"/>
              <a:gd name="T4" fmla="*/ 129 w 1123"/>
              <a:gd name="T5" fmla="*/ 0 h 295"/>
              <a:gd name="T6" fmla="*/ 993 w 1123"/>
              <a:gd name="T7" fmla="*/ 0 h 295"/>
              <a:gd name="T8" fmla="*/ 1123 w 1123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3" h="295">
                <a:moveTo>
                  <a:pt x="1123" y="295"/>
                </a:moveTo>
                <a:lnTo>
                  <a:pt x="0" y="295"/>
                </a:lnTo>
                <a:lnTo>
                  <a:pt x="129" y="0"/>
                </a:lnTo>
                <a:lnTo>
                  <a:pt x="993" y="0"/>
                </a:lnTo>
                <a:lnTo>
                  <a:pt x="1123" y="2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6EDA22A-5A0F-4AB2-B800-C1F78D779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305" y="4282487"/>
            <a:ext cx="613955" cy="64008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FEEB34D-B1E4-417B-9B0D-E7D4DA11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775" y="4589755"/>
            <a:ext cx="548640" cy="64008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4814A33-7946-4B39-B4AA-857F53471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809" y="4309952"/>
            <a:ext cx="653143" cy="64008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D7E0F01-32D2-4036-93CF-CD1F9E802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134" y="4250526"/>
            <a:ext cx="503856" cy="54864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FFEE882-D899-4BB9-A657-ECE7AA5E5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825" y="4841239"/>
            <a:ext cx="536448" cy="54864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A2B6782-E8E6-4B17-9294-0C927406C1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1214" y="4029136"/>
            <a:ext cx="2265371" cy="1349431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6" name="Rectangle 542">
            <a:extLst>
              <a:ext uri="{FF2B5EF4-FFF2-40B4-BE49-F238E27FC236}">
                <a16:creationId xmlns:a16="http://schemas.microsoft.com/office/drawing/2014/main" id="{E9B1DFCC-FB7A-4980-8D32-CB1918F7F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748" y="1162247"/>
            <a:ext cx="1245337" cy="218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125" name="Rectangle 552">
            <a:extLst>
              <a:ext uri="{FF2B5EF4-FFF2-40B4-BE49-F238E27FC236}">
                <a16:creationId xmlns:a16="http://schemas.microsoft.com/office/drawing/2014/main" id="{3D76D060-0F7B-4116-A42B-A2A583B1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234" y="4092294"/>
            <a:ext cx="1234556" cy="544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C9331D76-5874-4B8B-80BF-0A913615DCC1}"/>
              </a:ext>
            </a:extLst>
          </p:cNvPr>
          <p:cNvSpPr txBox="1"/>
          <p:nvPr/>
        </p:nvSpPr>
        <p:spPr>
          <a:xfrm>
            <a:off x="1346429" y="6058216"/>
            <a:ext cx="81749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t>Contactez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t>-nous 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Text Pro Book"/>
                <a:ea typeface="+mn-ea"/>
                <a:cs typeface="+mn-cs"/>
                <a:hlinkClick r:id="rId9"/>
              </a:rPr>
              <a:t>services@pefa.org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t> </a:t>
            </a: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817597E8-D390-4756-9F7E-EC96018FA6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8237" y="4013619"/>
            <a:ext cx="2268348" cy="1428357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F23E3B51-36B0-4F53-B835-37B0AFAF83BD}"/>
              </a:ext>
            </a:extLst>
          </p:cNvPr>
          <p:cNvSpPr txBox="1"/>
          <p:nvPr/>
        </p:nvSpPr>
        <p:spPr>
          <a:xfrm>
            <a:off x="8827879" y="703283"/>
            <a:ext cx="2355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94371"/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t>www.pefa.org</a:t>
            </a:r>
          </a:p>
        </p:txBody>
      </p:sp>
      <p:sp>
        <p:nvSpPr>
          <p:cNvPr id="358" name="Freeform 541">
            <a:extLst>
              <a:ext uri="{FF2B5EF4-FFF2-40B4-BE49-F238E27FC236}">
                <a16:creationId xmlns:a16="http://schemas.microsoft.com/office/drawing/2014/main" id="{00E0F7EC-D459-4CA5-AD6B-A11A3033C9C9}"/>
              </a:ext>
            </a:extLst>
          </p:cNvPr>
          <p:cNvSpPr>
            <a:spLocks/>
          </p:cNvSpPr>
          <p:nvPr/>
        </p:nvSpPr>
        <p:spPr bwMode="auto">
          <a:xfrm>
            <a:off x="502771" y="2156499"/>
            <a:ext cx="1207465" cy="2442425"/>
          </a:xfrm>
          <a:custGeom>
            <a:avLst/>
            <a:gdLst>
              <a:gd name="T0" fmla="*/ 713 w 714"/>
              <a:gd name="T1" fmla="*/ 1315 h 1442"/>
              <a:gd name="T2" fmla="*/ 587 w 714"/>
              <a:gd name="T3" fmla="*/ 1442 h 1442"/>
              <a:gd name="T4" fmla="*/ 126 w 714"/>
              <a:gd name="T5" fmla="*/ 1441 h 1442"/>
              <a:gd name="T6" fmla="*/ 0 w 714"/>
              <a:gd name="T7" fmla="*/ 1315 h 1442"/>
              <a:gd name="T8" fmla="*/ 0 w 714"/>
              <a:gd name="T9" fmla="*/ 127 h 1442"/>
              <a:gd name="T10" fmla="*/ 127 w 714"/>
              <a:gd name="T11" fmla="*/ 0 h 1442"/>
              <a:gd name="T12" fmla="*/ 587 w 714"/>
              <a:gd name="T13" fmla="*/ 0 h 1442"/>
              <a:gd name="T14" fmla="*/ 714 w 714"/>
              <a:gd name="T15" fmla="*/ 127 h 1442"/>
              <a:gd name="T16" fmla="*/ 713 w 714"/>
              <a:gd name="T17" fmla="*/ 131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4" h="1442">
                <a:moveTo>
                  <a:pt x="713" y="1315"/>
                </a:moveTo>
                <a:cubicBezTo>
                  <a:pt x="713" y="1385"/>
                  <a:pt x="657" y="1442"/>
                  <a:pt x="587" y="1442"/>
                </a:cubicBezTo>
                <a:cubicBezTo>
                  <a:pt x="126" y="1441"/>
                  <a:pt x="126" y="1441"/>
                  <a:pt x="126" y="1441"/>
                </a:cubicBezTo>
                <a:cubicBezTo>
                  <a:pt x="56" y="1441"/>
                  <a:pt x="0" y="1385"/>
                  <a:pt x="0" y="1315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57"/>
                  <a:pt x="57" y="0"/>
                  <a:pt x="127" y="0"/>
                </a:cubicBezTo>
                <a:cubicBezTo>
                  <a:pt x="587" y="0"/>
                  <a:pt x="587" y="0"/>
                  <a:pt x="587" y="0"/>
                </a:cubicBezTo>
                <a:cubicBezTo>
                  <a:pt x="657" y="0"/>
                  <a:pt x="714" y="57"/>
                  <a:pt x="714" y="127"/>
                </a:cubicBezTo>
                <a:lnTo>
                  <a:pt x="713" y="13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59" name="Rectangle 542">
            <a:extLst>
              <a:ext uri="{FF2B5EF4-FFF2-40B4-BE49-F238E27FC236}">
                <a16:creationId xmlns:a16="http://schemas.microsoft.com/office/drawing/2014/main" id="{98F8CD9B-E0F0-4380-AAD2-547957CDD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33" y="2512307"/>
            <a:ext cx="1058536" cy="1860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60" name="Freeform 544">
            <a:extLst>
              <a:ext uri="{FF2B5EF4-FFF2-40B4-BE49-F238E27FC236}">
                <a16:creationId xmlns:a16="http://schemas.microsoft.com/office/drawing/2014/main" id="{308FEA4F-98E3-435A-8588-8EC6B15B9AB3}"/>
              </a:ext>
            </a:extLst>
          </p:cNvPr>
          <p:cNvSpPr>
            <a:spLocks/>
          </p:cNvSpPr>
          <p:nvPr/>
        </p:nvSpPr>
        <p:spPr bwMode="auto">
          <a:xfrm>
            <a:off x="586333" y="2512308"/>
            <a:ext cx="1058536" cy="75607"/>
          </a:xfrm>
          <a:custGeom>
            <a:avLst/>
            <a:gdLst>
              <a:gd name="T0" fmla="*/ 462 w 462"/>
              <a:gd name="T1" fmla="*/ 33 h 33"/>
              <a:gd name="T2" fmla="*/ 0 w 462"/>
              <a:gd name="T3" fmla="*/ 32 h 33"/>
              <a:gd name="T4" fmla="*/ 0 w 462"/>
              <a:gd name="T5" fmla="*/ 0 h 33"/>
              <a:gd name="T6" fmla="*/ 462 w 462"/>
              <a:gd name="T7" fmla="*/ 0 h 33"/>
              <a:gd name="T8" fmla="*/ 462 w 462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33">
                <a:moveTo>
                  <a:pt x="462" y="33"/>
                </a:moveTo>
                <a:lnTo>
                  <a:pt x="0" y="32"/>
                </a:lnTo>
                <a:lnTo>
                  <a:pt x="0" y="0"/>
                </a:lnTo>
                <a:lnTo>
                  <a:pt x="462" y="0"/>
                </a:lnTo>
                <a:lnTo>
                  <a:pt x="462" y="33"/>
                </a:lnTo>
                <a:close/>
              </a:path>
            </a:pathLst>
          </a:custGeom>
          <a:solidFill>
            <a:srgbClr val="3F3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62" name="Freeform 546">
            <a:extLst>
              <a:ext uri="{FF2B5EF4-FFF2-40B4-BE49-F238E27FC236}">
                <a16:creationId xmlns:a16="http://schemas.microsoft.com/office/drawing/2014/main" id="{7C3D30F6-80D1-4D72-BF70-30739A8EDCE7}"/>
              </a:ext>
            </a:extLst>
          </p:cNvPr>
          <p:cNvSpPr>
            <a:spLocks/>
          </p:cNvSpPr>
          <p:nvPr/>
        </p:nvSpPr>
        <p:spPr bwMode="auto">
          <a:xfrm>
            <a:off x="241303" y="3081070"/>
            <a:ext cx="384923" cy="348266"/>
          </a:xfrm>
          <a:custGeom>
            <a:avLst/>
            <a:gdLst>
              <a:gd name="T0" fmla="*/ 227 w 227"/>
              <a:gd name="T1" fmla="*/ 113 h 206"/>
              <a:gd name="T2" fmla="*/ 116 w 227"/>
              <a:gd name="T3" fmla="*/ 199 h 206"/>
              <a:gd name="T4" fmla="*/ 10 w 227"/>
              <a:gd name="T5" fmla="*/ 83 h 206"/>
              <a:gd name="T6" fmla="*/ 116 w 227"/>
              <a:gd name="T7" fmla="*/ 6 h 206"/>
              <a:gd name="T8" fmla="*/ 227 w 227"/>
              <a:gd name="T9" fmla="*/ 11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06">
                <a:moveTo>
                  <a:pt x="227" y="113"/>
                </a:moveTo>
                <a:cubicBezTo>
                  <a:pt x="226" y="166"/>
                  <a:pt x="149" y="206"/>
                  <a:pt x="116" y="199"/>
                </a:cubicBezTo>
                <a:cubicBezTo>
                  <a:pt x="82" y="193"/>
                  <a:pt x="0" y="135"/>
                  <a:pt x="10" y="83"/>
                </a:cubicBezTo>
                <a:cubicBezTo>
                  <a:pt x="19" y="32"/>
                  <a:pt x="82" y="0"/>
                  <a:pt x="116" y="6"/>
                </a:cubicBezTo>
                <a:cubicBezTo>
                  <a:pt x="150" y="12"/>
                  <a:pt x="227" y="26"/>
                  <a:pt x="227" y="11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63" name="Freeform 547">
            <a:extLst>
              <a:ext uri="{FF2B5EF4-FFF2-40B4-BE49-F238E27FC236}">
                <a16:creationId xmlns:a16="http://schemas.microsoft.com/office/drawing/2014/main" id="{73EFFA6C-7EB2-46EA-B61C-0A05C88D50E5}"/>
              </a:ext>
            </a:extLst>
          </p:cNvPr>
          <p:cNvSpPr>
            <a:spLocks/>
          </p:cNvSpPr>
          <p:nvPr/>
        </p:nvSpPr>
        <p:spPr bwMode="auto">
          <a:xfrm>
            <a:off x="257479" y="3436880"/>
            <a:ext cx="414708" cy="362010"/>
          </a:xfrm>
          <a:custGeom>
            <a:avLst/>
            <a:gdLst>
              <a:gd name="T0" fmla="*/ 235 w 244"/>
              <a:gd name="T1" fmla="*/ 130 h 214"/>
              <a:gd name="T2" fmla="*/ 102 w 244"/>
              <a:gd name="T3" fmla="*/ 205 h 214"/>
              <a:gd name="T4" fmla="*/ 9 w 244"/>
              <a:gd name="T5" fmla="*/ 93 h 214"/>
              <a:gd name="T6" fmla="*/ 138 w 244"/>
              <a:gd name="T7" fmla="*/ 9 h 214"/>
              <a:gd name="T8" fmla="*/ 235 w 244"/>
              <a:gd name="T9" fmla="*/ 13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214">
                <a:moveTo>
                  <a:pt x="235" y="130"/>
                </a:moveTo>
                <a:cubicBezTo>
                  <a:pt x="226" y="181"/>
                  <a:pt x="150" y="214"/>
                  <a:pt x="102" y="205"/>
                </a:cubicBezTo>
                <a:cubicBezTo>
                  <a:pt x="54" y="197"/>
                  <a:pt x="0" y="144"/>
                  <a:pt x="9" y="93"/>
                </a:cubicBezTo>
                <a:cubicBezTo>
                  <a:pt x="18" y="42"/>
                  <a:pt x="90" y="0"/>
                  <a:pt x="138" y="9"/>
                </a:cubicBezTo>
                <a:cubicBezTo>
                  <a:pt x="186" y="18"/>
                  <a:pt x="244" y="79"/>
                  <a:pt x="235" y="13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64" name="Freeform 548">
            <a:extLst>
              <a:ext uri="{FF2B5EF4-FFF2-40B4-BE49-F238E27FC236}">
                <a16:creationId xmlns:a16="http://schemas.microsoft.com/office/drawing/2014/main" id="{3B8B9F93-4BA6-4E3B-AEE4-E2250F5DB868}"/>
              </a:ext>
            </a:extLst>
          </p:cNvPr>
          <p:cNvSpPr>
            <a:spLocks/>
          </p:cNvSpPr>
          <p:nvPr/>
        </p:nvSpPr>
        <p:spPr bwMode="auto">
          <a:xfrm>
            <a:off x="257482" y="3781902"/>
            <a:ext cx="410127" cy="341394"/>
          </a:xfrm>
          <a:custGeom>
            <a:avLst/>
            <a:gdLst>
              <a:gd name="T0" fmla="*/ 234 w 241"/>
              <a:gd name="T1" fmla="*/ 109 h 202"/>
              <a:gd name="T2" fmla="*/ 104 w 241"/>
              <a:gd name="T3" fmla="*/ 201 h 202"/>
              <a:gd name="T4" fmla="*/ 7 w 241"/>
              <a:gd name="T5" fmla="*/ 113 h 202"/>
              <a:gd name="T6" fmla="*/ 130 w 241"/>
              <a:gd name="T7" fmla="*/ 11 h 202"/>
              <a:gd name="T8" fmla="*/ 234 w 241"/>
              <a:gd name="T9" fmla="*/ 10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02">
                <a:moveTo>
                  <a:pt x="234" y="109"/>
                </a:moveTo>
                <a:cubicBezTo>
                  <a:pt x="228" y="147"/>
                  <a:pt x="189" y="202"/>
                  <a:pt x="104" y="201"/>
                </a:cubicBezTo>
                <a:cubicBezTo>
                  <a:pt x="42" y="200"/>
                  <a:pt x="0" y="151"/>
                  <a:pt x="7" y="113"/>
                </a:cubicBezTo>
                <a:cubicBezTo>
                  <a:pt x="14" y="75"/>
                  <a:pt x="69" y="0"/>
                  <a:pt x="130" y="11"/>
                </a:cubicBezTo>
                <a:cubicBezTo>
                  <a:pt x="190" y="22"/>
                  <a:pt x="241" y="71"/>
                  <a:pt x="234" y="10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65" name="Freeform 549">
            <a:extLst>
              <a:ext uri="{FF2B5EF4-FFF2-40B4-BE49-F238E27FC236}">
                <a16:creationId xmlns:a16="http://schemas.microsoft.com/office/drawing/2014/main" id="{453667E1-3081-4DF6-90EB-1B5402EAC6CE}"/>
              </a:ext>
            </a:extLst>
          </p:cNvPr>
          <p:cNvSpPr>
            <a:spLocks/>
          </p:cNvSpPr>
          <p:nvPr/>
        </p:nvSpPr>
        <p:spPr bwMode="auto">
          <a:xfrm>
            <a:off x="287125" y="4135018"/>
            <a:ext cx="364301" cy="394092"/>
          </a:xfrm>
          <a:custGeom>
            <a:avLst/>
            <a:gdLst>
              <a:gd name="T0" fmla="*/ 170 w 214"/>
              <a:gd name="T1" fmla="*/ 168 h 233"/>
              <a:gd name="T2" fmla="*/ 35 w 214"/>
              <a:gd name="T3" fmla="*/ 204 h 233"/>
              <a:gd name="T4" fmla="*/ 45 w 214"/>
              <a:gd name="T5" fmla="*/ 65 h 233"/>
              <a:gd name="T6" fmla="*/ 179 w 214"/>
              <a:gd name="T7" fmla="*/ 29 h 233"/>
              <a:gd name="T8" fmla="*/ 170 w 214"/>
              <a:gd name="T9" fmla="*/ 16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33">
                <a:moveTo>
                  <a:pt x="170" y="168"/>
                </a:moveTo>
                <a:cubicBezTo>
                  <a:pt x="130" y="217"/>
                  <a:pt x="69" y="233"/>
                  <a:pt x="35" y="204"/>
                </a:cubicBezTo>
                <a:cubicBezTo>
                  <a:pt x="0" y="176"/>
                  <a:pt x="5" y="113"/>
                  <a:pt x="45" y="65"/>
                </a:cubicBezTo>
                <a:cubicBezTo>
                  <a:pt x="85" y="17"/>
                  <a:pt x="145" y="0"/>
                  <a:pt x="179" y="29"/>
                </a:cubicBezTo>
                <a:cubicBezTo>
                  <a:pt x="214" y="57"/>
                  <a:pt x="210" y="120"/>
                  <a:pt x="170" y="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66" name="Freeform 550">
            <a:extLst>
              <a:ext uri="{FF2B5EF4-FFF2-40B4-BE49-F238E27FC236}">
                <a16:creationId xmlns:a16="http://schemas.microsoft.com/office/drawing/2014/main" id="{2F44BAE9-92D1-4DE4-8482-1FEA67E0AE99}"/>
              </a:ext>
            </a:extLst>
          </p:cNvPr>
          <p:cNvSpPr>
            <a:spLocks/>
          </p:cNvSpPr>
          <p:nvPr/>
        </p:nvSpPr>
        <p:spPr bwMode="auto">
          <a:xfrm>
            <a:off x="1717779" y="2357989"/>
            <a:ext cx="407834" cy="1532819"/>
          </a:xfrm>
          <a:custGeom>
            <a:avLst/>
            <a:gdLst>
              <a:gd name="T0" fmla="*/ 1 w 241"/>
              <a:gd name="T1" fmla="*/ 25 h 905"/>
              <a:gd name="T2" fmla="*/ 14 w 241"/>
              <a:gd name="T3" fmla="*/ 175 h 905"/>
              <a:gd name="T4" fmla="*/ 16 w 241"/>
              <a:gd name="T5" fmla="*/ 184 h 905"/>
              <a:gd name="T6" fmla="*/ 195 w 241"/>
              <a:gd name="T7" fmla="*/ 515 h 905"/>
              <a:gd name="T8" fmla="*/ 151 w 241"/>
              <a:gd name="T9" fmla="*/ 879 h 905"/>
              <a:gd name="T10" fmla="*/ 171 w 241"/>
              <a:gd name="T11" fmla="*/ 904 h 905"/>
              <a:gd name="T12" fmla="*/ 196 w 241"/>
              <a:gd name="T13" fmla="*/ 884 h 905"/>
              <a:gd name="T14" fmla="*/ 240 w 241"/>
              <a:gd name="T15" fmla="*/ 513 h 905"/>
              <a:gd name="T16" fmla="*/ 238 w 241"/>
              <a:gd name="T17" fmla="*/ 500 h 905"/>
              <a:gd name="T18" fmla="*/ 58 w 241"/>
              <a:gd name="T19" fmla="*/ 166 h 905"/>
              <a:gd name="T20" fmla="*/ 46 w 241"/>
              <a:gd name="T21" fmla="*/ 21 h 905"/>
              <a:gd name="T22" fmla="*/ 21 w 241"/>
              <a:gd name="T23" fmla="*/ 1 h 905"/>
              <a:gd name="T24" fmla="*/ 1 w 241"/>
              <a:gd name="T25" fmla="*/ 25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1" h="905">
                <a:moveTo>
                  <a:pt x="1" y="25"/>
                </a:moveTo>
                <a:cubicBezTo>
                  <a:pt x="14" y="175"/>
                  <a:pt x="14" y="175"/>
                  <a:pt x="14" y="175"/>
                </a:cubicBezTo>
                <a:cubicBezTo>
                  <a:pt x="14" y="178"/>
                  <a:pt x="15" y="181"/>
                  <a:pt x="16" y="184"/>
                </a:cubicBezTo>
                <a:cubicBezTo>
                  <a:pt x="195" y="515"/>
                  <a:pt x="195" y="515"/>
                  <a:pt x="195" y="515"/>
                </a:cubicBezTo>
                <a:cubicBezTo>
                  <a:pt x="151" y="879"/>
                  <a:pt x="151" y="879"/>
                  <a:pt x="151" y="879"/>
                </a:cubicBezTo>
                <a:cubicBezTo>
                  <a:pt x="150" y="891"/>
                  <a:pt x="158" y="902"/>
                  <a:pt x="171" y="904"/>
                </a:cubicBezTo>
                <a:cubicBezTo>
                  <a:pt x="183" y="905"/>
                  <a:pt x="194" y="897"/>
                  <a:pt x="196" y="884"/>
                </a:cubicBezTo>
                <a:cubicBezTo>
                  <a:pt x="240" y="513"/>
                  <a:pt x="240" y="513"/>
                  <a:pt x="240" y="513"/>
                </a:cubicBezTo>
                <a:cubicBezTo>
                  <a:pt x="241" y="508"/>
                  <a:pt x="240" y="504"/>
                  <a:pt x="238" y="500"/>
                </a:cubicBezTo>
                <a:cubicBezTo>
                  <a:pt x="58" y="166"/>
                  <a:pt x="58" y="166"/>
                  <a:pt x="58" y="166"/>
                </a:cubicBezTo>
                <a:cubicBezTo>
                  <a:pt x="46" y="21"/>
                  <a:pt x="46" y="21"/>
                  <a:pt x="46" y="21"/>
                </a:cubicBezTo>
                <a:cubicBezTo>
                  <a:pt x="45" y="9"/>
                  <a:pt x="34" y="0"/>
                  <a:pt x="21" y="1"/>
                </a:cubicBezTo>
                <a:cubicBezTo>
                  <a:pt x="9" y="2"/>
                  <a:pt x="0" y="13"/>
                  <a:pt x="1" y="2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sp>
        <p:nvSpPr>
          <p:cNvPr id="367" name="Freeform 551">
            <a:extLst>
              <a:ext uri="{FF2B5EF4-FFF2-40B4-BE49-F238E27FC236}">
                <a16:creationId xmlns:a16="http://schemas.microsoft.com/office/drawing/2014/main" id="{52161831-20E0-404E-AB25-33AED827980C}"/>
              </a:ext>
            </a:extLst>
          </p:cNvPr>
          <p:cNvSpPr>
            <a:spLocks/>
          </p:cNvSpPr>
          <p:nvPr/>
        </p:nvSpPr>
        <p:spPr bwMode="auto">
          <a:xfrm>
            <a:off x="1128504" y="2493150"/>
            <a:ext cx="1042498" cy="2220177"/>
          </a:xfrm>
          <a:custGeom>
            <a:avLst/>
            <a:gdLst>
              <a:gd name="T0" fmla="*/ 241 w 616"/>
              <a:gd name="T1" fmla="*/ 107 h 1310"/>
              <a:gd name="T2" fmla="*/ 241 w 616"/>
              <a:gd name="T3" fmla="*/ 107 h 1310"/>
              <a:gd name="T4" fmla="*/ 282 w 616"/>
              <a:gd name="T5" fmla="*/ 504 h 1310"/>
              <a:gd name="T6" fmla="*/ 373 w 616"/>
              <a:gd name="T7" fmla="*/ 1238 h 1310"/>
              <a:gd name="T8" fmla="*/ 373 w 616"/>
              <a:gd name="T9" fmla="*/ 1238 h 1310"/>
              <a:gd name="T10" fmla="*/ 397 w 616"/>
              <a:gd name="T11" fmla="*/ 1310 h 1310"/>
              <a:gd name="T12" fmla="*/ 537 w 616"/>
              <a:gd name="T13" fmla="*/ 1001 h 1310"/>
              <a:gd name="T14" fmla="*/ 591 w 616"/>
              <a:gd name="T15" fmla="*/ 770 h 1310"/>
              <a:gd name="T16" fmla="*/ 593 w 616"/>
              <a:gd name="T17" fmla="*/ 644 h 1310"/>
              <a:gd name="T18" fmla="*/ 536 w 616"/>
              <a:gd name="T19" fmla="*/ 346 h 1310"/>
              <a:gd name="T20" fmla="*/ 241 w 616"/>
              <a:gd name="T21" fmla="*/ 107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6" h="1310">
                <a:moveTo>
                  <a:pt x="241" y="107"/>
                </a:moveTo>
                <a:cubicBezTo>
                  <a:pt x="241" y="107"/>
                  <a:pt x="241" y="107"/>
                  <a:pt x="241" y="107"/>
                </a:cubicBezTo>
                <a:cubicBezTo>
                  <a:pt x="241" y="107"/>
                  <a:pt x="315" y="391"/>
                  <a:pt x="282" y="504"/>
                </a:cubicBezTo>
                <a:cubicBezTo>
                  <a:pt x="231" y="676"/>
                  <a:pt x="0" y="1054"/>
                  <a:pt x="373" y="1238"/>
                </a:cubicBezTo>
                <a:cubicBezTo>
                  <a:pt x="373" y="1238"/>
                  <a:pt x="373" y="1238"/>
                  <a:pt x="373" y="1238"/>
                </a:cubicBezTo>
                <a:cubicBezTo>
                  <a:pt x="397" y="1310"/>
                  <a:pt x="397" y="1310"/>
                  <a:pt x="397" y="1310"/>
                </a:cubicBezTo>
                <a:cubicBezTo>
                  <a:pt x="537" y="1001"/>
                  <a:pt x="537" y="1001"/>
                  <a:pt x="537" y="1001"/>
                </a:cubicBezTo>
                <a:cubicBezTo>
                  <a:pt x="571" y="928"/>
                  <a:pt x="589" y="850"/>
                  <a:pt x="591" y="770"/>
                </a:cubicBezTo>
                <a:cubicBezTo>
                  <a:pt x="593" y="644"/>
                  <a:pt x="593" y="644"/>
                  <a:pt x="593" y="644"/>
                </a:cubicBezTo>
                <a:cubicBezTo>
                  <a:pt x="583" y="444"/>
                  <a:pt x="616" y="438"/>
                  <a:pt x="536" y="346"/>
                </a:cubicBezTo>
                <a:cubicBezTo>
                  <a:pt x="456" y="255"/>
                  <a:pt x="280" y="0"/>
                  <a:pt x="241" y="10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 charset="0"/>
              <a:ea typeface="+mn-ea"/>
              <a:cs typeface="+mn-cs"/>
            </a:endParaRPr>
          </a:p>
        </p:txBody>
      </p:sp>
      <p:pic>
        <p:nvPicPr>
          <p:cNvPr id="368" name="Picture 367" descr="A close up of graphics&#10;&#10;Description automatically generated">
            <a:extLst>
              <a:ext uri="{FF2B5EF4-FFF2-40B4-BE49-F238E27FC236}">
                <a16:creationId xmlns:a16="http://schemas.microsoft.com/office/drawing/2014/main" id="{1A8B19D9-66D6-4B85-A094-39C5E32810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719" y="3115883"/>
            <a:ext cx="667575" cy="6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6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Le </a:t>
            </a:r>
            <a:r>
              <a:rPr lang="en-US" sz="4000" dirty="0" err="1">
                <a:solidFill>
                  <a:schemeClr val="tx2"/>
                </a:solidFill>
              </a:rPr>
              <a:t>programme</a:t>
            </a:r>
            <a:r>
              <a:rPr lang="en-US" sz="4000" dirty="0">
                <a:solidFill>
                  <a:schemeClr val="tx2"/>
                </a:solidFill>
              </a:rPr>
              <a:t> PEFA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327760"/>
            <a:ext cx="9476873" cy="4922589"/>
          </a:xfrm>
        </p:spPr>
        <p:txBody>
          <a:bodyPr>
            <a:normAutofit/>
          </a:bodyPr>
          <a:lstStyle/>
          <a:p>
            <a:r>
              <a:rPr lang="fr-FR" sz="3200" dirty="0"/>
              <a:t>PEFA : </a:t>
            </a:r>
            <a:r>
              <a:rPr lang="en-US" sz="3200" b="1" dirty="0">
                <a:solidFill>
                  <a:schemeClr val="accent4"/>
                </a:solidFill>
              </a:rPr>
              <a:t>P</a:t>
            </a:r>
            <a:r>
              <a:rPr lang="en-US" sz="3200" dirty="0"/>
              <a:t>ublic </a:t>
            </a:r>
            <a:r>
              <a:rPr lang="en-US" sz="3200" b="1" dirty="0">
                <a:solidFill>
                  <a:schemeClr val="accent4"/>
                </a:solidFill>
              </a:rPr>
              <a:t>E</a:t>
            </a:r>
            <a:r>
              <a:rPr lang="en-US" sz="3200" dirty="0"/>
              <a:t>xpenditure and </a:t>
            </a:r>
            <a:r>
              <a:rPr lang="en-US" sz="3200" b="1" dirty="0">
                <a:solidFill>
                  <a:schemeClr val="accent4"/>
                </a:solidFill>
              </a:rPr>
              <a:t>F</a:t>
            </a:r>
            <a:r>
              <a:rPr lang="en-US" sz="3200" dirty="0"/>
              <a:t>inancial </a:t>
            </a:r>
            <a:r>
              <a:rPr lang="en-US" sz="3200" b="1" dirty="0">
                <a:solidFill>
                  <a:schemeClr val="accent4"/>
                </a:solidFill>
              </a:rPr>
              <a:t>A</a:t>
            </a:r>
            <a:r>
              <a:rPr lang="en-US" sz="3200" dirty="0"/>
              <a:t>ccountability (d</a:t>
            </a:r>
            <a:r>
              <a:rPr lang="fr-FR" sz="3200" dirty="0" err="1"/>
              <a:t>épenses</a:t>
            </a:r>
            <a:r>
              <a:rPr lang="fr-FR" sz="3200" dirty="0"/>
              <a:t> publiques et responsabilité </a:t>
            </a:r>
            <a:r>
              <a:rPr lang="fr-CA" sz="3200" dirty="0"/>
              <a:t>financière)</a:t>
            </a:r>
            <a:endParaRPr lang="fr-FR" sz="3200" dirty="0"/>
          </a:p>
          <a:p>
            <a:r>
              <a:rPr lang="fr-FR" sz="3200" dirty="0"/>
              <a:t>Partenariat créé en 2001</a:t>
            </a:r>
          </a:p>
          <a:p>
            <a:r>
              <a:rPr lang="en-US" sz="3200" dirty="0"/>
              <a:t>Le </a:t>
            </a:r>
            <a:r>
              <a:rPr lang="en-US" sz="3200" dirty="0" err="1"/>
              <a:t>programme</a:t>
            </a:r>
            <a:r>
              <a:rPr lang="en-US" sz="3200" dirty="0"/>
              <a:t> PEFA </a:t>
            </a:r>
            <a:r>
              <a:rPr lang="en-US" sz="3200" dirty="0" err="1"/>
              <a:t>fournit</a:t>
            </a:r>
            <a:r>
              <a:rPr lang="en-US" sz="3200" dirty="0"/>
              <a:t> un cadre pour </a:t>
            </a:r>
            <a:r>
              <a:rPr lang="en-US" sz="3200" dirty="0" err="1"/>
              <a:t>évaluer</a:t>
            </a:r>
            <a:r>
              <a:rPr lang="en-US" sz="3200" dirty="0"/>
              <a:t> la GFP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671E9C4-2614-40AB-A112-89677BABE95C}"/>
              </a:ext>
            </a:extLst>
          </p:cNvPr>
          <p:cNvSpPr txBox="1">
            <a:spLocks/>
          </p:cNvSpPr>
          <p:nvPr/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2A89A-C1B0-2442-8250-577B108BB3A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439A99-9117-6C25-E75A-F9F1D74043ED}"/>
              </a:ext>
            </a:extLst>
          </p:cNvPr>
          <p:cNvGrpSpPr/>
          <p:nvPr/>
        </p:nvGrpSpPr>
        <p:grpSpPr>
          <a:xfrm>
            <a:off x="1061338" y="5022376"/>
            <a:ext cx="11113145" cy="836698"/>
            <a:chOff x="883919" y="5022376"/>
            <a:chExt cx="11113145" cy="8366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17AD99-AB76-4BE4-B8DC-8ECB5BB1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919" y="5182679"/>
              <a:ext cx="10424160" cy="6763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A8590F-002D-18B8-5388-F594F8487AAC}"/>
                </a:ext>
              </a:extLst>
            </p:cNvPr>
            <p:cNvSpPr txBox="1"/>
            <p:nvPr/>
          </p:nvSpPr>
          <p:spPr>
            <a:xfrm>
              <a:off x="10740788" y="5022376"/>
              <a:ext cx="1256276" cy="8366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905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26D4-EFD7-4C0A-B8B7-273F469E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306" y="239001"/>
            <a:ext cx="9192768" cy="613805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tx2"/>
                </a:solidFill>
              </a:rPr>
              <a:t>Le cadre PEFA</a:t>
            </a:r>
            <a:endParaRPr lang="fr-FR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8CFB9-29E2-4E6E-927C-F2437A5B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2250AB-734A-4688-A44C-82E3D209D78C}"/>
              </a:ext>
            </a:extLst>
          </p:cNvPr>
          <p:cNvGrpSpPr/>
          <p:nvPr/>
        </p:nvGrpSpPr>
        <p:grpSpPr>
          <a:xfrm>
            <a:off x="0" y="937950"/>
            <a:ext cx="2209881" cy="5147563"/>
            <a:chOff x="1527222" y="1439979"/>
            <a:chExt cx="2209881" cy="51475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7FDD36A-0B35-4DD0-914D-F9E3D6BD7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071" y="5734768"/>
              <a:ext cx="890136" cy="852774"/>
            </a:xfrm>
            <a:custGeom>
              <a:avLst/>
              <a:gdLst>
                <a:gd name="T0" fmla="*/ 285 w 1759"/>
                <a:gd name="T1" fmla="*/ 1684 h 1684"/>
                <a:gd name="T2" fmla="*/ 0 w 1759"/>
                <a:gd name="T3" fmla="*/ 1684 h 1684"/>
                <a:gd name="T4" fmla="*/ 824 w 1759"/>
                <a:gd name="T5" fmla="*/ 984 h 1684"/>
                <a:gd name="T6" fmla="*/ 1617 w 1759"/>
                <a:gd name="T7" fmla="*/ 0 h 1684"/>
                <a:gd name="T8" fmla="*/ 1759 w 1759"/>
                <a:gd name="T9" fmla="*/ 92 h 1684"/>
                <a:gd name="T10" fmla="*/ 944 w 1759"/>
                <a:gd name="T11" fmla="*/ 1103 h 1684"/>
                <a:gd name="T12" fmla="*/ 285 w 1759"/>
                <a:gd name="T13" fmla="*/ 1684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9" h="1684">
                  <a:moveTo>
                    <a:pt x="285" y="1684"/>
                  </a:moveTo>
                  <a:cubicBezTo>
                    <a:pt x="0" y="1684"/>
                    <a:pt x="0" y="1684"/>
                    <a:pt x="0" y="1684"/>
                  </a:cubicBezTo>
                  <a:cubicBezTo>
                    <a:pt x="295" y="1475"/>
                    <a:pt x="570" y="1241"/>
                    <a:pt x="824" y="984"/>
                  </a:cubicBezTo>
                  <a:cubicBezTo>
                    <a:pt x="1121" y="684"/>
                    <a:pt x="1387" y="354"/>
                    <a:pt x="1617" y="0"/>
                  </a:cubicBezTo>
                  <a:cubicBezTo>
                    <a:pt x="1759" y="92"/>
                    <a:pt x="1759" y="92"/>
                    <a:pt x="1759" y="92"/>
                  </a:cubicBezTo>
                  <a:cubicBezTo>
                    <a:pt x="1521" y="457"/>
                    <a:pt x="1248" y="796"/>
                    <a:pt x="944" y="1103"/>
                  </a:cubicBezTo>
                  <a:cubicBezTo>
                    <a:pt x="739" y="1311"/>
                    <a:pt x="518" y="1505"/>
                    <a:pt x="285" y="168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618F194-1793-4136-BB57-507131D33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717" y="1439979"/>
              <a:ext cx="846981" cy="790942"/>
            </a:xfrm>
            <a:custGeom>
              <a:avLst/>
              <a:gdLst>
                <a:gd name="T0" fmla="*/ 0 w 1675"/>
                <a:gd name="T1" fmla="*/ 0 h 1562"/>
                <a:gd name="T2" fmla="*/ 284 w 1675"/>
                <a:gd name="T3" fmla="*/ 0 h 1562"/>
                <a:gd name="T4" fmla="*/ 900 w 1675"/>
                <a:gd name="T5" fmla="*/ 538 h 1562"/>
                <a:gd name="T6" fmla="*/ 1675 w 1675"/>
                <a:gd name="T7" fmla="*/ 1467 h 1562"/>
                <a:gd name="T8" fmla="*/ 1535 w 1675"/>
                <a:gd name="T9" fmla="*/ 1562 h 1562"/>
                <a:gd name="T10" fmla="*/ 781 w 1675"/>
                <a:gd name="T11" fmla="*/ 657 h 1562"/>
                <a:gd name="T12" fmla="*/ 0 w 1675"/>
                <a:gd name="T13" fmla="*/ 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5" h="1562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501" y="166"/>
                    <a:pt x="707" y="346"/>
                    <a:pt x="900" y="538"/>
                  </a:cubicBezTo>
                  <a:cubicBezTo>
                    <a:pt x="1187" y="822"/>
                    <a:pt x="1446" y="1133"/>
                    <a:pt x="1675" y="1467"/>
                  </a:cubicBezTo>
                  <a:cubicBezTo>
                    <a:pt x="1535" y="1562"/>
                    <a:pt x="1535" y="1562"/>
                    <a:pt x="1535" y="1562"/>
                  </a:cubicBezTo>
                  <a:cubicBezTo>
                    <a:pt x="1312" y="1237"/>
                    <a:pt x="1060" y="934"/>
                    <a:pt x="781" y="657"/>
                  </a:cubicBezTo>
                  <a:cubicBezTo>
                    <a:pt x="539" y="418"/>
                    <a:pt x="278" y="1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16D4739-493A-45E1-91F0-9D2EF9D4D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222" y="1644799"/>
              <a:ext cx="1416359" cy="4794602"/>
            </a:xfrm>
            <a:custGeom>
              <a:avLst/>
              <a:gdLst>
                <a:gd name="T0" fmla="*/ 0 w 2799"/>
                <a:gd name="T1" fmla="*/ 9467 h 9467"/>
                <a:gd name="T2" fmla="*/ 0 w 2799"/>
                <a:gd name="T3" fmla="*/ 0 h 9467"/>
                <a:gd name="T4" fmla="*/ 2799 w 2799"/>
                <a:gd name="T5" fmla="*/ 4733 h 9467"/>
                <a:gd name="T6" fmla="*/ 0 w 2799"/>
                <a:gd name="T7" fmla="*/ 9467 h 9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9" h="9467">
                  <a:moveTo>
                    <a:pt x="0" y="946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68" y="919"/>
                    <a:pt x="2799" y="2694"/>
                    <a:pt x="2799" y="4733"/>
                  </a:cubicBezTo>
                  <a:cubicBezTo>
                    <a:pt x="2799" y="6773"/>
                    <a:pt x="1668" y="8548"/>
                    <a:pt x="0" y="94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C66E2B7-9151-47A3-AB0B-0A3C82926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801" y="2385503"/>
              <a:ext cx="474052" cy="1147767"/>
            </a:xfrm>
            <a:custGeom>
              <a:avLst/>
              <a:gdLst>
                <a:gd name="T0" fmla="*/ 146 w 938"/>
                <a:gd name="T1" fmla="*/ 0 h 2267"/>
                <a:gd name="T2" fmla="*/ 647 w 938"/>
                <a:gd name="T3" fmla="*/ 1083 h 2267"/>
                <a:gd name="T4" fmla="*/ 938 w 938"/>
                <a:gd name="T5" fmla="*/ 2241 h 2267"/>
                <a:gd name="T6" fmla="*/ 770 w 938"/>
                <a:gd name="T7" fmla="*/ 2267 h 2267"/>
                <a:gd name="T8" fmla="*/ 487 w 938"/>
                <a:gd name="T9" fmla="*/ 1140 h 2267"/>
                <a:gd name="T10" fmla="*/ 0 w 938"/>
                <a:gd name="T11" fmla="*/ 84 h 2267"/>
                <a:gd name="T12" fmla="*/ 146 w 938"/>
                <a:gd name="T13" fmla="*/ 0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8" h="2267">
                  <a:moveTo>
                    <a:pt x="146" y="0"/>
                  </a:moveTo>
                  <a:cubicBezTo>
                    <a:pt x="347" y="345"/>
                    <a:pt x="514" y="708"/>
                    <a:pt x="647" y="1083"/>
                  </a:cubicBezTo>
                  <a:cubicBezTo>
                    <a:pt x="779" y="1459"/>
                    <a:pt x="877" y="1847"/>
                    <a:pt x="938" y="2241"/>
                  </a:cubicBezTo>
                  <a:cubicBezTo>
                    <a:pt x="770" y="2267"/>
                    <a:pt x="770" y="2267"/>
                    <a:pt x="770" y="2267"/>
                  </a:cubicBezTo>
                  <a:cubicBezTo>
                    <a:pt x="711" y="1882"/>
                    <a:pt x="616" y="1505"/>
                    <a:pt x="487" y="1140"/>
                  </a:cubicBezTo>
                  <a:cubicBezTo>
                    <a:pt x="358" y="774"/>
                    <a:pt x="195" y="421"/>
                    <a:pt x="0" y="84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D640A48-9DA4-41C0-B3AE-51C8C05B8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731" y="3560967"/>
              <a:ext cx="139124" cy="1047933"/>
            </a:xfrm>
            <a:custGeom>
              <a:avLst/>
              <a:gdLst>
                <a:gd name="T0" fmla="*/ 212 w 275"/>
                <a:gd name="T1" fmla="*/ 0 h 2069"/>
                <a:gd name="T2" fmla="*/ 259 w 275"/>
                <a:gd name="T3" fmla="*/ 446 h 2069"/>
                <a:gd name="T4" fmla="*/ 275 w 275"/>
                <a:gd name="T5" fmla="*/ 894 h 2069"/>
                <a:gd name="T6" fmla="*/ 248 w 275"/>
                <a:gd name="T7" fmla="*/ 1484 h 2069"/>
                <a:gd name="T8" fmla="*/ 166 w 275"/>
                <a:gd name="T9" fmla="*/ 2069 h 2069"/>
                <a:gd name="T10" fmla="*/ 0 w 275"/>
                <a:gd name="T11" fmla="*/ 2038 h 2069"/>
                <a:gd name="T12" fmla="*/ 79 w 275"/>
                <a:gd name="T13" fmla="*/ 1469 h 2069"/>
                <a:gd name="T14" fmla="*/ 106 w 275"/>
                <a:gd name="T15" fmla="*/ 894 h 2069"/>
                <a:gd name="T16" fmla="*/ 91 w 275"/>
                <a:gd name="T17" fmla="*/ 457 h 2069"/>
                <a:gd name="T18" fmla="*/ 45 w 275"/>
                <a:gd name="T19" fmla="*/ 24 h 2069"/>
                <a:gd name="T20" fmla="*/ 212 w 275"/>
                <a:gd name="T21" fmla="*/ 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2069">
                  <a:moveTo>
                    <a:pt x="212" y="0"/>
                  </a:moveTo>
                  <a:cubicBezTo>
                    <a:pt x="233" y="149"/>
                    <a:pt x="249" y="297"/>
                    <a:pt x="259" y="446"/>
                  </a:cubicBezTo>
                  <a:cubicBezTo>
                    <a:pt x="270" y="596"/>
                    <a:pt x="275" y="746"/>
                    <a:pt x="275" y="894"/>
                  </a:cubicBezTo>
                  <a:cubicBezTo>
                    <a:pt x="275" y="1089"/>
                    <a:pt x="266" y="1285"/>
                    <a:pt x="248" y="1484"/>
                  </a:cubicBezTo>
                  <a:cubicBezTo>
                    <a:pt x="229" y="1680"/>
                    <a:pt x="202" y="1876"/>
                    <a:pt x="166" y="2069"/>
                  </a:cubicBezTo>
                  <a:cubicBezTo>
                    <a:pt x="0" y="2038"/>
                    <a:pt x="0" y="2038"/>
                    <a:pt x="0" y="2038"/>
                  </a:cubicBezTo>
                  <a:cubicBezTo>
                    <a:pt x="35" y="1849"/>
                    <a:pt x="62" y="1659"/>
                    <a:pt x="79" y="1469"/>
                  </a:cubicBezTo>
                  <a:cubicBezTo>
                    <a:pt x="97" y="1280"/>
                    <a:pt x="106" y="1088"/>
                    <a:pt x="106" y="894"/>
                  </a:cubicBezTo>
                  <a:cubicBezTo>
                    <a:pt x="106" y="747"/>
                    <a:pt x="101" y="601"/>
                    <a:pt x="91" y="457"/>
                  </a:cubicBezTo>
                  <a:cubicBezTo>
                    <a:pt x="80" y="312"/>
                    <a:pt x="65" y="167"/>
                    <a:pt x="45" y="24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B0FF55C-8BEC-44B5-81A1-45339477E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18" y="4602459"/>
              <a:ext cx="484357" cy="1089155"/>
            </a:xfrm>
            <a:custGeom>
              <a:avLst/>
              <a:gdLst>
                <a:gd name="T0" fmla="*/ 957 w 957"/>
                <a:gd name="T1" fmla="*/ 31 h 2150"/>
                <a:gd name="T2" fmla="*/ 646 w 957"/>
                <a:gd name="T3" fmla="*/ 1126 h 2150"/>
                <a:gd name="T4" fmla="*/ 145 w 957"/>
                <a:gd name="T5" fmla="*/ 2150 h 2150"/>
                <a:gd name="T6" fmla="*/ 0 w 957"/>
                <a:gd name="T7" fmla="*/ 2062 h 2150"/>
                <a:gd name="T8" fmla="*/ 487 w 957"/>
                <a:gd name="T9" fmla="*/ 1066 h 2150"/>
                <a:gd name="T10" fmla="*/ 790 w 957"/>
                <a:gd name="T11" fmla="*/ 0 h 2150"/>
                <a:gd name="T12" fmla="*/ 957 w 957"/>
                <a:gd name="T13" fmla="*/ 31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2150">
                  <a:moveTo>
                    <a:pt x="957" y="31"/>
                  </a:moveTo>
                  <a:cubicBezTo>
                    <a:pt x="885" y="406"/>
                    <a:pt x="781" y="772"/>
                    <a:pt x="646" y="1126"/>
                  </a:cubicBezTo>
                  <a:cubicBezTo>
                    <a:pt x="510" y="1481"/>
                    <a:pt x="342" y="1824"/>
                    <a:pt x="145" y="2150"/>
                  </a:cubicBezTo>
                  <a:cubicBezTo>
                    <a:pt x="0" y="2062"/>
                    <a:pt x="0" y="2062"/>
                    <a:pt x="0" y="2062"/>
                  </a:cubicBezTo>
                  <a:cubicBezTo>
                    <a:pt x="192" y="1745"/>
                    <a:pt x="355" y="1411"/>
                    <a:pt x="487" y="1066"/>
                  </a:cubicBezTo>
                  <a:cubicBezTo>
                    <a:pt x="620" y="721"/>
                    <a:pt x="721" y="364"/>
                    <a:pt x="790" y="0"/>
                  </a:cubicBezTo>
                  <a:lnTo>
                    <a:pt x="957" y="3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A605D03C-97CD-49C0-8BFA-317B138E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023" y="1935928"/>
              <a:ext cx="758741" cy="7593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CAF70706-6D1E-46BC-975F-3974610AE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362" y="3067594"/>
              <a:ext cx="758741" cy="7600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B668D514-E184-4DA8-9ECD-5E16A97CC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362" y="4199259"/>
              <a:ext cx="758741" cy="7600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556ECC13-A996-4535-86FD-808586A5D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957" y="5332213"/>
              <a:ext cx="758741" cy="75873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22" name="Oval 216">
              <a:extLst>
                <a:ext uri="{FF2B5EF4-FFF2-40B4-BE49-F238E27FC236}">
                  <a16:creationId xmlns:a16="http://schemas.microsoft.com/office/drawing/2014/main" id="{36D0D065-3C8B-49F2-88F1-820799D0D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223" y="3459192"/>
              <a:ext cx="142987" cy="1429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23" name="Oval 217">
              <a:extLst>
                <a:ext uri="{FF2B5EF4-FFF2-40B4-BE49-F238E27FC236}">
                  <a16:creationId xmlns:a16="http://schemas.microsoft.com/office/drawing/2014/main" id="{975AE5B5-08BC-49AE-81F4-67B5A5B5D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223" y="3776082"/>
              <a:ext cx="142987" cy="1436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24" name="Oval 218">
              <a:extLst>
                <a:ext uri="{FF2B5EF4-FFF2-40B4-BE49-F238E27FC236}">
                  <a16:creationId xmlns:a16="http://schemas.microsoft.com/office/drawing/2014/main" id="{EABE3DA6-5292-4BA8-8987-F0EF82686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223" y="4093619"/>
              <a:ext cx="142987" cy="1429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latin typeface="Roboto Bold" charset="0"/>
              </a:endParaRPr>
            </a:p>
          </p:txBody>
        </p:sp>
        <p:sp>
          <p:nvSpPr>
            <p:cNvPr id="25" name="Oval 219">
              <a:extLst>
                <a:ext uri="{FF2B5EF4-FFF2-40B4-BE49-F238E27FC236}">
                  <a16:creationId xmlns:a16="http://schemas.microsoft.com/office/drawing/2014/main" id="{5FC25A18-AE14-4B11-AED0-ACB52DD96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223" y="4410508"/>
              <a:ext cx="142987" cy="1436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>
                <a:solidFill>
                  <a:schemeClr val="bg1">
                    <a:lumMod val="75000"/>
                  </a:schemeClr>
                </a:solidFill>
                <a:latin typeface="Roboto Bold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6063A6B-245F-4636-A2BE-49D5F4CD196C}"/>
              </a:ext>
            </a:extLst>
          </p:cNvPr>
          <p:cNvSpPr txBox="1"/>
          <p:nvPr/>
        </p:nvSpPr>
        <p:spPr>
          <a:xfrm>
            <a:off x="2551250" y="1012008"/>
            <a:ext cx="300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569AB3"/>
                </a:solidFill>
              </a:rPr>
              <a:t>ÉLÉ</a:t>
            </a:r>
            <a:r>
              <a:rPr lang="en-US" sz="2400" b="1">
                <a:solidFill>
                  <a:srgbClr val="569AB3"/>
                </a:solidFill>
                <a:ea typeface="Roboto" charset="0"/>
                <a:cs typeface="Roboto" charset="0"/>
              </a:rPr>
              <a:t>MENTS PROBANTS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0D513B-10C6-46C5-A6AA-E0264441B2D8}"/>
              </a:ext>
            </a:extLst>
          </p:cNvPr>
          <p:cNvSpPr txBox="1"/>
          <p:nvPr/>
        </p:nvSpPr>
        <p:spPr>
          <a:xfrm>
            <a:off x="2551249" y="1489745"/>
            <a:ext cx="676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/>
              <a:t>Fournit</a:t>
            </a:r>
            <a:r>
              <a:rPr lang="en-US" sz="2000"/>
              <a:t> </a:t>
            </a:r>
            <a:r>
              <a:rPr lang="en-US" sz="2000" err="1"/>
              <a:t>une</a:t>
            </a:r>
            <a:r>
              <a:rPr lang="en-US" sz="2000"/>
              <a:t> </a:t>
            </a:r>
            <a:r>
              <a:rPr lang="en-US" sz="2000" err="1"/>
              <a:t>analyse</a:t>
            </a:r>
            <a:r>
              <a:rPr lang="en-US" sz="2000"/>
              <a:t> </a:t>
            </a:r>
            <a:r>
              <a:rPr lang="en-US" sz="2000" err="1"/>
              <a:t>rigoureuse</a:t>
            </a:r>
            <a:r>
              <a:rPr lang="en-US" sz="2000"/>
              <a:t>, </a:t>
            </a:r>
            <a:r>
              <a:rPr lang="en-US" sz="2000" err="1"/>
              <a:t>constante</a:t>
            </a:r>
            <a:r>
              <a:rPr lang="en-US" sz="2000"/>
              <a:t> et </a:t>
            </a:r>
            <a:r>
              <a:rPr lang="en-US" sz="2000" err="1"/>
              <a:t>factuelle</a:t>
            </a:r>
            <a:r>
              <a:rPr lang="en-US" sz="2000"/>
              <a:t> sur la performance de la GFP à un moment précis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7E2DF5-C877-4F30-9DB3-19B04CC06FC1}"/>
              </a:ext>
            </a:extLst>
          </p:cNvPr>
          <p:cNvSpPr txBox="1"/>
          <p:nvPr/>
        </p:nvSpPr>
        <p:spPr>
          <a:xfrm>
            <a:off x="3101167" y="2523720"/>
            <a:ext cx="1341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a typeface="Roboto" charset="0"/>
                <a:cs typeface="Roboto" charset="0"/>
              </a:rPr>
              <a:t>IMPACT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C898D4-C9FD-4A06-BB98-6A7B3CE1D837}"/>
              </a:ext>
            </a:extLst>
          </p:cNvPr>
          <p:cNvSpPr txBox="1"/>
          <p:nvPr/>
        </p:nvSpPr>
        <p:spPr>
          <a:xfrm>
            <a:off x="3139168" y="2912868"/>
            <a:ext cx="6900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/>
              <a:t>Évalue</a:t>
            </a:r>
            <a:r>
              <a:rPr lang="en-US" sz="2000"/>
              <a:t> la manière </a:t>
            </a:r>
            <a:r>
              <a:rPr lang="en-US" sz="2000" err="1"/>
              <a:t>dont</a:t>
            </a:r>
            <a:r>
              <a:rPr lang="en-US" sz="2000"/>
              <a:t> la GFP influence les </a:t>
            </a:r>
            <a:r>
              <a:rPr lang="en-US" sz="2000" err="1"/>
              <a:t>résultats</a:t>
            </a:r>
            <a:r>
              <a:rPr lang="en-US" sz="2000"/>
              <a:t> </a:t>
            </a:r>
            <a:r>
              <a:rPr lang="en-US" sz="2000" err="1"/>
              <a:t>budgétaires</a:t>
            </a:r>
            <a:r>
              <a:rPr lang="en-US" sz="2000"/>
              <a:t> et financiers </a:t>
            </a:r>
            <a:r>
              <a:rPr lang="en-US" sz="2000" err="1"/>
              <a:t>clés</a:t>
            </a:r>
            <a:r>
              <a:rPr lang="en-US" sz="2000"/>
              <a:t> : discipline </a:t>
            </a:r>
            <a:r>
              <a:rPr lang="en-US" sz="2000" err="1"/>
              <a:t>budgétaire</a:t>
            </a:r>
            <a:r>
              <a:rPr lang="en-US" sz="2000"/>
              <a:t> </a:t>
            </a:r>
            <a:r>
              <a:rPr lang="en-US" sz="2000" err="1"/>
              <a:t>globale</a:t>
            </a:r>
            <a:r>
              <a:rPr lang="en-US" sz="2000"/>
              <a:t>, allocation </a:t>
            </a:r>
            <a:r>
              <a:rPr lang="en-US" sz="2000" err="1"/>
              <a:t>stratégique</a:t>
            </a:r>
            <a:r>
              <a:rPr lang="en-US" sz="2000"/>
              <a:t> des </a:t>
            </a:r>
            <a:r>
              <a:rPr lang="en-US" sz="2000" err="1"/>
              <a:t>ressources</a:t>
            </a:r>
            <a:r>
              <a:rPr lang="en-US" sz="2000"/>
              <a:t>, </a:t>
            </a:r>
            <a:r>
              <a:rPr lang="en-US" sz="2000" err="1"/>
              <a:t>efficacité</a:t>
            </a:r>
            <a:r>
              <a:rPr lang="en-US" sz="2000"/>
              <a:t> des services </a:t>
            </a:r>
            <a:r>
              <a:rPr lang="en-US" sz="2000" err="1"/>
              <a:t>fournis</a:t>
            </a:r>
            <a:endParaRPr lang="en-US" sz="2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5C7D64-60E5-4FCF-8A14-A8BFE598E103}"/>
              </a:ext>
            </a:extLst>
          </p:cNvPr>
          <p:cNvSpPr txBox="1"/>
          <p:nvPr/>
        </p:nvSpPr>
        <p:spPr>
          <a:xfrm>
            <a:off x="2892619" y="4247509"/>
            <a:ext cx="2959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  <a:ea typeface="Roboto" charset="0"/>
                <a:cs typeface="Roboto" charset="0"/>
              </a:rPr>
              <a:t>R</a:t>
            </a:r>
            <a:r>
              <a:rPr lang="en-US" sz="2400" b="1">
                <a:solidFill>
                  <a:schemeClr val="accent4"/>
                </a:solidFill>
              </a:rPr>
              <a:t>É</a:t>
            </a:r>
            <a:r>
              <a:rPr lang="en-US" sz="2400" b="1">
                <a:solidFill>
                  <a:schemeClr val="accent4"/>
                </a:solidFill>
                <a:ea typeface="Roboto" charset="0"/>
                <a:cs typeface="Roboto" charset="0"/>
              </a:rPr>
              <a:t>FORMES DE LA GFP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75F4D7-D6C7-4610-9151-CD7A0FA18475}"/>
              </a:ext>
            </a:extLst>
          </p:cNvPr>
          <p:cNvSpPr txBox="1"/>
          <p:nvPr/>
        </p:nvSpPr>
        <p:spPr>
          <a:xfrm>
            <a:off x="2892619" y="4717442"/>
            <a:ext cx="606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/>
              <a:t>Établit</a:t>
            </a:r>
            <a:r>
              <a:rPr lang="en-US" sz="2000"/>
              <a:t> les bases pour </a:t>
            </a:r>
            <a:r>
              <a:rPr lang="en-US" sz="2000" err="1"/>
              <a:t>l’analyse</a:t>
            </a:r>
            <a:r>
              <a:rPr lang="en-US" sz="2000"/>
              <a:t> et </a:t>
            </a:r>
            <a:r>
              <a:rPr lang="en-US" sz="2000" err="1"/>
              <a:t>l’amélioration</a:t>
            </a:r>
            <a:r>
              <a:rPr lang="en-US" sz="2000"/>
              <a:t> de la GFP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C8CC98-51BE-49A3-BBD2-1310D6FBD138}"/>
              </a:ext>
            </a:extLst>
          </p:cNvPr>
          <p:cNvSpPr txBox="1"/>
          <p:nvPr/>
        </p:nvSpPr>
        <p:spPr>
          <a:xfrm>
            <a:off x="2585848" y="5883719"/>
            <a:ext cx="637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PEFA </a:t>
            </a:r>
            <a:r>
              <a:rPr lang="en-US" sz="2000" b="1" dirty="0" err="1">
                <a:solidFill>
                  <a:schemeClr val="tx2"/>
                </a:solidFill>
              </a:rPr>
              <a:t>n’évalue</a:t>
            </a:r>
            <a:r>
              <a:rPr lang="en-US" sz="2000" b="1" dirty="0">
                <a:solidFill>
                  <a:schemeClr val="tx2"/>
                </a:solidFill>
              </a:rPr>
              <a:t> pas les politiques publiques.</a:t>
            </a:r>
          </a:p>
        </p:txBody>
      </p:sp>
    </p:spTree>
    <p:extLst>
      <p:ext uri="{BB962C8B-B14F-4D97-AF65-F5344CB8AC3E}">
        <p14:creationId xmlns:p14="http://schemas.microsoft.com/office/powerpoint/2010/main" val="28586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352425"/>
          <a:ext cx="8229600" cy="634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36" y="113870"/>
            <a:ext cx="1891065" cy="1891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03" y="5702110"/>
            <a:ext cx="2181297" cy="1155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81" y="3524250"/>
            <a:ext cx="2475682" cy="2475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02" y="1612887"/>
            <a:ext cx="1276468" cy="127646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DEE0F56-59DD-4856-A207-28C0DFC33229}"/>
              </a:ext>
            </a:extLst>
          </p:cNvPr>
          <p:cNvSpPr txBox="1">
            <a:spLocks/>
          </p:cNvSpPr>
          <p:nvPr/>
        </p:nvSpPr>
        <p:spPr>
          <a:xfrm>
            <a:off x="11519713" y="6356351"/>
            <a:ext cx="477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2A89A-C1B0-2442-8250-577B108BB3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3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D40C7-3FBD-4790-92FA-988502C6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C7181-73CF-4314-9128-5BA78FD47C9A}"/>
              </a:ext>
            </a:extLst>
          </p:cNvPr>
          <p:cNvSpPr txBox="1"/>
          <p:nvPr/>
        </p:nvSpPr>
        <p:spPr>
          <a:xfrm>
            <a:off x="759726" y="798786"/>
            <a:ext cx="11237338" cy="5557565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pPr marL="342900" indent="-342900"/>
            <a:r>
              <a:rPr lang="en-US" sz="1600" b="1" dirty="0">
                <a:solidFill>
                  <a:schemeClr val="tx2"/>
                </a:solidFill>
              </a:rPr>
              <a:t>—</a:t>
            </a:r>
            <a:r>
              <a:rPr lang="es-AR" sz="1600" b="1" dirty="0">
                <a:solidFill>
                  <a:srgbClr val="2E307A"/>
                </a:solidFill>
              </a:rPr>
              <a:t>FIABILIT</a:t>
            </a:r>
            <a:r>
              <a:rPr lang="en-US" sz="1600" b="1" dirty="0">
                <a:solidFill>
                  <a:srgbClr val="2E307A"/>
                </a:solidFill>
              </a:rPr>
              <a:t>É</a:t>
            </a:r>
            <a:r>
              <a:rPr lang="es-AR" sz="1600" b="1" dirty="0">
                <a:solidFill>
                  <a:srgbClr val="2E307A"/>
                </a:solidFill>
              </a:rPr>
              <a:t> </a:t>
            </a:r>
            <a:r>
              <a:rPr lang="en-US" sz="1600" b="1" dirty="0">
                <a:solidFill>
                  <a:srgbClr val="2E307A"/>
                </a:solidFill>
              </a:rPr>
              <a:t>BUDGÉTAIRE</a:t>
            </a:r>
            <a:r>
              <a:rPr lang="en-US" sz="1600" b="1" dirty="0">
                <a:solidFill>
                  <a:schemeClr val="tx2"/>
                </a:solidFill>
              </a:rPr>
              <a:t>—</a:t>
            </a:r>
          </a:p>
          <a:p>
            <a:pPr marL="388144" lvl="0" indent="-388144"/>
            <a:r>
              <a:rPr lang="en-US" sz="1600" dirty="0"/>
              <a:t>PI-1. </a:t>
            </a:r>
            <a:r>
              <a:rPr lang="en-US" sz="1600" dirty="0" err="1"/>
              <a:t>Dépenses</a:t>
            </a:r>
            <a:r>
              <a:rPr lang="en-US" sz="1600" dirty="0"/>
              <a:t> effectives </a:t>
            </a:r>
            <a:r>
              <a:rPr lang="en-US" sz="1600" dirty="0" err="1"/>
              <a:t>totales</a:t>
            </a:r>
            <a:endParaRPr lang="en-US" sz="1600" dirty="0"/>
          </a:p>
          <a:p>
            <a:pPr marL="388144" lvl="0" indent="-388144"/>
            <a:r>
              <a:rPr lang="en-US" sz="1600" dirty="0"/>
              <a:t>PI-2. Composition des </a:t>
            </a:r>
            <a:r>
              <a:rPr lang="en-US" sz="1600" dirty="0" err="1"/>
              <a:t>dépenses</a:t>
            </a:r>
            <a:r>
              <a:rPr lang="en-US" sz="1600" dirty="0"/>
              <a:t> effectives  </a:t>
            </a:r>
          </a:p>
          <a:p>
            <a:pPr marL="388144" lvl="0" indent="-388144"/>
            <a:r>
              <a:rPr lang="en-US" sz="1600" dirty="0"/>
              <a:t>PI-3. </a:t>
            </a:r>
            <a:r>
              <a:rPr lang="en-US" sz="1600" dirty="0" err="1"/>
              <a:t>Recettes</a:t>
            </a:r>
            <a:r>
              <a:rPr lang="en-US" sz="1600" dirty="0"/>
              <a:t> effectives</a:t>
            </a:r>
          </a:p>
          <a:p>
            <a:pPr marL="388144" indent="-388144"/>
            <a:r>
              <a:rPr lang="en-US" sz="1600" b="1" dirty="0">
                <a:solidFill>
                  <a:schemeClr val="accent1"/>
                </a:solidFill>
              </a:rPr>
              <a:t>—TRANSPARENCE DES FINANCES PUBLIQUES—</a:t>
            </a:r>
          </a:p>
          <a:p>
            <a:pPr marL="388144" indent="-388144"/>
            <a:r>
              <a:rPr lang="en-US" sz="1600" dirty="0"/>
              <a:t>PI-4. Classification du budget</a:t>
            </a:r>
          </a:p>
          <a:p>
            <a:pPr marL="388144" indent="-388144"/>
            <a:r>
              <a:rPr lang="en-US" sz="1600" dirty="0"/>
              <a:t>PI-5. Documentation </a:t>
            </a:r>
            <a:r>
              <a:rPr lang="en-US" sz="1600" dirty="0" err="1"/>
              <a:t>budgétaire</a:t>
            </a:r>
            <a:endParaRPr lang="en-US" sz="1600" dirty="0"/>
          </a:p>
          <a:p>
            <a:pPr marL="388144" indent="-388144"/>
            <a:r>
              <a:rPr lang="en-US" sz="1600" dirty="0"/>
              <a:t>PI-6. </a:t>
            </a:r>
            <a:r>
              <a:rPr lang="fr-FR" sz="1600" dirty="0"/>
              <a:t>Opérations de l'administration centrale non comptabilisées dans les états financiers</a:t>
            </a:r>
          </a:p>
          <a:p>
            <a:pPr marL="388144" indent="-388144"/>
            <a:r>
              <a:rPr lang="en-US" sz="1600" dirty="0"/>
              <a:t>PI-7. </a:t>
            </a:r>
            <a:r>
              <a:rPr lang="en-US" sz="1600" dirty="0" err="1"/>
              <a:t>Transferts</a:t>
            </a:r>
            <a:r>
              <a:rPr lang="en-US" sz="1600" dirty="0"/>
              <a:t> aux administrations </a:t>
            </a:r>
            <a:r>
              <a:rPr lang="en-US" sz="1600" dirty="0" err="1"/>
              <a:t>infranationales</a:t>
            </a:r>
            <a:endParaRPr lang="en-US" sz="1600" dirty="0"/>
          </a:p>
          <a:p>
            <a:pPr marL="388144" indent="-388144"/>
            <a:r>
              <a:rPr lang="en-US" sz="1600" dirty="0"/>
              <a:t>PI-8. </a:t>
            </a:r>
            <a:r>
              <a:rPr lang="fr-FR" sz="1600" dirty="0"/>
              <a:t>Utilisation des informations sur la performance pour assurer les prestations de services</a:t>
            </a:r>
          </a:p>
          <a:p>
            <a:pPr marL="388144" indent="-388144"/>
            <a:r>
              <a:rPr lang="en-US" sz="1600" dirty="0"/>
              <a:t>PI-9. </a:t>
            </a:r>
            <a:r>
              <a:rPr lang="fr-FR" sz="1600" dirty="0"/>
              <a:t>Accès du public aux informations budgétaires</a:t>
            </a:r>
            <a:endParaRPr lang="en-US" sz="1600" dirty="0"/>
          </a:p>
          <a:p>
            <a:pPr marL="388144" indent="-388144"/>
            <a:r>
              <a:rPr lang="en-US" sz="1600" b="1" dirty="0">
                <a:solidFill>
                  <a:schemeClr val="accent2"/>
                </a:solidFill>
              </a:rPr>
              <a:t>—GESTION DES ACTIFS ET DES PASSIFS—</a:t>
            </a:r>
          </a:p>
          <a:p>
            <a:pPr marL="388144" lvl="0" indent="-388144" defTabSz="914400"/>
            <a:r>
              <a:rPr lang="en-US" sz="1600" dirty="0"/>
              <a:t>PI-10. </a:t>
            </a:r>
            <a:r>
              <a:rPr lang="fr-FR" sz="1600" dirty="0"/>
              <a:t>Établissement de rapports sur les risques budgétaires</a:t>
            </a:r>
          </a:p>
          <a:p>
            <a:pPr marL="388144" lvl="0" indent="-388144" defTabSz="914400"/>
            <a:r>
              <a:rPr lang="en-US" sz="1600" dirty="0"/>
              <a:t>PI-11. Gestion des </a:t>
            </a:r>
            <a:r>
              <a:rPr lang="en-US" sz="1600" dirty="0" err="1"/>
              <a:t>investissements</a:t>
            </a:r>
            <a:r>
              <a:rPr lang="en-US" sz="1600" dirty="0"/>
              <a:t> publics</a:t>
            </a:r>
          </a:p>
          <a:p>
            <a:pPr marL="388144" lvl="0" indent="-388144" defTabSz="914400"/>
            <a:r>
              <a:rPr lang="en-US" sz="1600" dirty="0"/>
              <a:t>PI-12. Gestion des </a:t>
            </a:r>
            <a:r>
              <a:rPr lang="en-US" sz="1600" dirty="0" err="1"/>
              <a:t>actifs</a:t>
            </a:r>
            <a:r>
              <a:rPr lang="en-US" sz="1600" dirty="0"/>
              <a:t> publics</a:t>
            </a:r>
          </a:p>
          <a:p>
            <a:pPr marL="388144" lvl="0" indent="-388144" defTabSz="914400"/>
            <a:r>
              <a:rPr lang="en-US" sz="1600" dirty="0"/>
              <a:t>PI-13. Gestion de la </a:t>
            </a:r>
            <a:r>
              <a:rPr lang="en-US" sz="1600" dirty="0" err="1"/>
              <a:t>dette</a:t>
            </a:r>
            <a:endParaRPr lang="en-US" sz="1600" dirty="0"/>
          </a:p>
          <a:p>
            <a:pPr marL="388144" indent="-388144"/>
            <a:r>
              <a:rPr lang="en-US" sz="1600" b="1" dirty="0">
                <a:solidFill>
                  <a:schemeClr val="accent3"/>
                </a:solidFill>
              </a:rPr>
              <a:t>—</a:t>
            </a:r>
            <a:r>
              <a:rPr lang="en-US" sz="1600" b="1" dirty="0">
                <a:solidFill>
                  <a:srgbClr val="2EA5B4"/>
                </a:solidFill>
              </a:rPr>
              <a:t>STRATÉGIE BUDGÉTAIRE ET ÉTABLISSEMENT DU BUDGET FONDÉS SUR LES POLITIQUES PUBLIQUES</a:t>
            </a:r>
            <a:r>
              <a:rPr lang="en-US" sz="1600" b="1" dirty="0">
                <a:solidFill>
                  <a:schemeClr val="accent3"/>
                </a:solidFill>
              </a:rPr>
              <a:t>—</a:t>
            </a:r>
          </a:p>
          <a:p>
            <a:pPr marL="388144" lvl="0" indent="-388144" defTabSz="914400"/>
            <a:r>
              <a:rPr lang="en-US" sz="1600" dirty="0"/>
              <a:t>PI-14. </a:t>
            </a:r>
            <a:r>
              <a:rPr lang="en-US" sz="1600" dirty="0" err="1"/>
              <a:t>Prévisions</a:t>
            </a:r>
            <a:r>
              <a:rPr lang="en-US" sz="1600" dirty="0"/>
              <a:t> </a:t>
            </a:r>
            <a:r>
              <a:rPr lang="en-US" sz="1600" dirty="0" err="1"/>
              <a:t>macroéconomiques</a:t>
            </a:r>
            <a:r>
              <a:rPr lang="en-US" sz="1600" dirty="0"/>
              <a:t> et </a:t>
            </a:r>
            <a:r>
              <a:rPr lang="en-US" sz="1600" dirty="0" err="1"/>
              <a:t>budgétaires</a:t>
            </a:r>
            <a:endParaRPr lang="en-US" sz="1600" dirty="0"/>
          </a:p>
          <a:p>
            <a:pPr marL="388144" lvl="0" indent="-388144" defTabSz="914400">
              <a:defRPr/>
            </a:pPr>
            <a:r>
              <a:rPr lang="en-US" sz="1600" dirty="0"/>
              <a:t>PI-15. </a:t>
            </a:r>
            <a:r>
              <a:rPr lang="en-US" sz="1600" dirty="0" err="1"/>
              <a:t>Stratégie</a:t>
            </a:r>
            <a:r>
              <a:rPr lang="en-US" sz="1600" dirty="0"/>
              <a:t> </a:t>
            </a:r>
            <a:r>
              <a:rPr lang="en-US" sz="1600" dirty="0" err="1"/>
              <a:t>budgétaire</a:t>
            </a:r>
            <a:endParaRPr lang="en-US" sz="1600" dirty="0"/>
          </a:p>
          <a:p>
            <a:pPr marL="388144" indent="-388144" defTabSz="914400">
              <a:defRPr/>
            </a:pPr>
            <a:r>
              <a:rPr lang="en-US" sz="1600" dirty="0"/>
              <a:t>PI-16. Perspectives 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/>
              <a:t>moyen</a:t>
            </a:r>
            <a:r>
              <a:rPr lang="en-US" sz="1600" dirty="0"/>
              <a:t> </a:t>
            </a:r>
            <a:r>
              <a:rPr lang="en-US" sz="1600" dirty="0" err="1"/>
              <a:t>terme</a:t>
            </a:r>
            <a:r>
              <a:rPr lang="en-US" sz="1600" dirty="0"/>
              <a:t> de la </a:t>
            </a:r>
            <a:r>
              <a:rPr lang="en-US" sz="1600" dirty="0" err="1"/>
              <a:t>budgétisation</a:t>
            </a:r>
            <a:r>
              <a:rPr lang="en-US" sz="1600" dirty="0"/>
              <a:t> des </a:t>
            </a:r>
            <a:r>
              <a:rPr lang="en-US" sz="1600" dirty="0" err="1"/>
              <a:t>dépenses</a:t>
            </a:r>
            <a:endParaRPr lang="en-US" sz="1600" dirty="0"/>
          </a:p>
          <a:p>
            <a:pPr marL="388144" lvl="0" indent="-388144" defTabSz="914400">
              <a:defRPr/>
            </a:pPr>
            <a:r>
              <a:rPr lang="en-US" sz="1600" dirty="0"/>
              <a:t>PI-17. </a:t>
            </a:r>
            <a:r>
              <a:rPr lang="fr-FR" sz="1600" dirty="0"/>
              <a:t>Processus de préparation du budget</a:t>
            </a:r>
          </a:p>
          <a:p>
            <a:pPr marL="388144" lvl="0" indent="-388144">
              <a:defRPr/>
            </a:pPr>
            <a:r>
              <a:rPr lang="en-US" sz="1600" dirty="0"/>
              <a:t>PI-18. </a:t>
            </a:r>
            <a:r>
              <a:rPr lang="fr-FR" sz="1600" dirty="0"/>
              <a:t>Examen des budgets par le pouvoir législatif</a:t>
            </a:r>
          </a:p>
          <a:p>
            <a:pPr marL="388144" indent="-388144"/>
            <a:r>
              <a:rPr lang="en-US" sz="1600" b="1" dirty="0">
                <a:solidFill>
                  <a:schemeClr val="accent4"/>
                </a:solidFill>
              </a:rPr>
              <a:t>—</a:t>
            </a:r>
            <a:r>
              <a:rPr lang="en-US" sz="1600" b="1" dirty="0">
                <a:solidFill>
                  <a:srgbClr val="4FBBD2"/>
                </a:solidFill>
              </a:rPr>
              <a:t>PRÉVISIBILITÉ ET CONTROLE DE L’EXÉCUTION DU BUDGET</a:t>
            </a:r>
            <a:r>
              <a:rPr lang="en-US" sz="1600" b="1" dirty="0">
                <a:solidFill>
                  <a:schemeClr val="accent4"/>
                </a:solidFill>
              </a:rPr>
              <a:t>—</a:t>
            </a:r>
          </a:p>
          <a:p>
            <a:pPr marL="388144" indent="-388144" defTabSz="914400">
              <a:defRPr/>
            </a:pPr>
            <a:r>
              <a:rPr lang="en-US" sz="1600" dirty="0"/>
              <a:t>PI-19. Gestion des </a:t>
            </a:r>
            <a:r>
              <a:rPr lang="en-US" sz="1600" dirty="0" err="1"/>
              <a:t>recettes</a:t>
            </a:r>
            <a:endParaRPr lang="en-US" sz="1600" dirty="0"/>
          </a:p>
          <a:p>
            <a:pPr marL="388144" indent="-388144" defTabSz="914400">
              <a:defRPr/>
            </a:pPr>
            <a:r>
              <a:rPr lang="en-US" sz="1600" dirty="0"/>
              <a:t>PI-20. </a:t>
            </a:r>
            <a:r>
              <a:rPr lang="en-US" sz="1600" dirty="0" err="1"/>
              <a:t>Comptabilisation</a:t>
            </a:r>
            <a:r>
              <a:rPr lang="en-US" sz="1600" dirty="0"/>
              <a:t> des </a:t>
            </a:r>
            <a:r>
              <a:rPr lang="en-US" sz="1600" dirty="0" err="1"/>
              <a:t>recettes</a:t>
            </a:r>
            <a:endParaRPr lang="en-US" sz="1600" dirty="0"/>
          </a:p>
          <a:p>
            <a:pPr marL="388144" indent="-388144" defTabSz="914400">
              <a:defRPr/>
            </a:pPr>
            <a:r>
              <a:rPr lang="en-US" sz="1600" dirty="0"/>
              <a:t>PI-21. </a:t>
            </a:r>
            <a:r>
              <a:rPr lang="fr-FR" sz="1600" dirty="0"/>
              <a:t>Prévisibilité de l'affectation des ressources en cours d'exercice</a:t>
            </a:r>
            <a:endParaRPr lang="en-US" sz="1600" dirty="0"/>
          </a:p>
          <a:p>
            <a:pPr marL="388144" indent="-388144" defTabSz="914400">
              <a:defRPr/>
            </a:pPr>
            <a:r>
              <a:rPr lang="en-US" sz="1600" dirty="0"/>
              <a:t>PI-22. </a:t>
            </a:r>
            <a:r>
              <a:rPr lang="en-US" sz="1600" dirty="0" err="1"/>
              <a:t>Arriérés</a:t>
            </a:r>
            <a:r>
              <a:rPr lang="en-US" sz="1600" dirty="0"/>
              <a:t> de </a:t>
            </a:r>
            <a:r>
              <a:rPr lang="en-US" sz="1600" dirty="0" err="1"/>
              <a:t>dépenses</a:t>
            </a:r>
            <a:endParaRPr lang="en-US" sz="1600" dirty="0"/>
          </a:p>
          <a:p>
            <a:pPr marL="388144" indent="-388144" defTabSz="914400">
              <a:defRPr/>
            </a:pPr>
            <a:r>
              <a:rPr lang="en-US" sz="1600" dirty="0"/>
              <a:t>PI-23. </a:t>
            </a:r>
            <a:r>
              <a:rPr lang="fr-FR" sz="1600" dirty="0"/>
              <a:t>Contrôles des états de paie</a:t>
            </a:r>
          </a:p>
          <a:p>
            <a:pPr marL="388144" indent="-388144" defTabSz="914400">
              <a:defRPr/>
            </a:pPr>
            <a:r>
              <a:rPr lang="en-US" sz="1600" dirty="0"/>
              <a:t>PI-24. </a:t>
            </a:r>
            <a:r>
              <a:rPr lang="fr-FR" sz="1600" dirty="0"/>
              <a:t>Gestion de la passation des marchés</a:t>
            </a:r>
          </a:p>
          <a:p>
            <a:pPr marL="388144" indent="-388144" defTabSz="914400">
              <a:defRPr/>
            </a:pPr>
            <a:r>
              <a:rPr lang="en-US" sz="1600" dirty="0"/>
              <a:t>PI-25. </a:t>
            </a:r>
            <a:r>
              <a:rPr lang="fr-FR" sz="1600" dirty="0"/>
              <a:t>Contrôle interne des dépenses non salariales</a:t>
            </a:r>
          </a:p>
          <a:p>
            <a:pPr marL="388144" indent="-388144" defTabSz="914400">
              <a:defRPr/>
            </a:pPr>
            <a:r>
              <a:rPr lang="en-US" sz="1600" dirty="0"/>
              <a:t>PI-26. Audit interne</a:t>
            </a:r>
          </a:p>
          <a:p>
            <a:pPr marL="388144" indent="-388144"/>
            <a:r>
              <a:rPr lang="en-US" sz="1600" b="1" dirty="0">
                <a:solidFill>
                  <a:schemeClr val="accent5"/>
                </a:solidFill>
              </a:rPr>
              <a:t>—</a:t>
            </a:r>
            <a:r>
              <a:rPr lang="es-AR" sz="1600" b="1" dirty="0">
                <a:solidFill>
                  <a:srgbClr val="4FBBD2"/>
                </a:solidFill>
              </a:rPr>
              <a:t>COMPTABILIT</a:t>
            </a:r>
            <a:r>
              <a:rPr lang="en-US" sz="1600" b="1" dirty="0">
                <a:solidFill>
                  <a:srgbClr val="4FBBD2"/>
                </a:solidFill>
              </a:rPr>
              <a:t>É</a:t>
            </a:r>
            <a:r>
              <a:rPr lang="es-AR" sz="1600" b="1" dirty="0">
                <a:solidFill>
                  <a:srgbClr val="4FBBD2"/>
                </a:solidFill>
              </a:rPr>
              <a:t> ET REPORTING</a:t>
            </a:r>
            <a:r>
              <a:rPr lang="en-US" sz="1600" b="1" dirty="0">
                <a:solidFill>
                  <a:schemeClr val="accent5"/>
                </a:solidFill>
              </a:rPr>
              <a:t>—</a:t>
            </a:r>
          </a:p>
          <a:p>
            <a:pPr marL="388144" lvl="0" indent="-388144" defTabSz="914400">
              <a:defRPr/>
            </a:pPr>
            <a:r>
              <a:rPr lang="en-US" sz="1600" dirty="0"/>
              <a:t>PI-27. </a:t>
            </a:r>
            <a:r>
              <a:rPr lang="en-US" sz="1600" dirty="0" err="1"/>
              <a:t>Intégrité</a:t>
            </a:r>
            <a:r>
              <a:rPr lang="en-US" sz="1600" dirty="0"/>
              <a:t> des </a:t>
            </a:r>
            <a:r>
              <a:rPr lang="en-US" sz="1600" dirty="0" err="1"/>
              <a:t>données</a:t>
            </a:r>
            <a:r>
              <a:rPr lang="en-US" sz="1600" dirty="0"/>
              <a:t> </a:t>
            </a:r>
            <a:r>
              <a:rPr lang="en-US" sz="1600" dirty="0" err="1"/>
              <a:t>financières</a:t>
            </a:r>
            <a:endParaRPr lang="en-US" sz="1600" dirty="0"/>
          </a:p>
          <a:p>
            <a:pPr marL="388144" lvl="0" indent="-388144" defTabSz="914400">
              <a:defRPr/>
            </a:pPr>
            <a:r>
              <a:rPr lang="en-US" sz="1600" dirty="0"/>
              <a:t>PI-28. </a:t>
            </a:r>
            <a:r>
              <a:rPr lang="fr-FR" sz="1600" dirty="0"/>
              <a:t>Rapports  budgétaires en cours d’exercice</a:t>
            </a:r>
          </a:p>
          <a:p>
            <a:pPr marL="388144" lvl="0" indent="-388144" defTabSz="914400">
              <a:defRPr/>
            </a:pPr>
            <a:r>
              <a:rPr lang="en-US" sz="1600" dirty="0"/>
              <a:t>PI-29. Rapports financiers </a:t>
            </a:r>
            <a:r>
              <a:rPr lang="en-US" sz="1600" dirty="0" err="1"/>
              <a:t>annuels</a:t>
            </a:r>
            <a:r>
              <a:rPr lang="en-US" sz="1600" dirty="0"/>
              <a:t> 	</a:t>
            </a:r>
          </a:p>
          <a:p>
            <a:pPr marL="388144" indent="-388144"/>
            <a:r>
              <a:rPr lang="en-US" sz="1600" b="1" dirty="0">
                <a:solidFill>
                  <a:schemeClr val="accent6"/>
                </a:solidFill>
              </a:rPr>
              <a:t>—SUPERVISION ET AUDIT EXTERNES—</a:t>
            </a:r>
          </a:p>
          <a:p>
            <a:pPr marL="388144" indent="-388144" defTabSz="914400">
              <a:defRPr/>
            </a:pPr>
            <a:r>
              <a:rPr lang="en-US" sz="1600" dirty="0"/>
              <a:t>PI-30. Audit </a:t>
            </a:r>
            <a:r>
              <a:rPr lang="en-US" sz="1600" dirty="0" err="1"/>
              <a:t>externe</a:t>
            </a:r>
            <a:endParaRPr lang="en-US" sz="1600" dirty="0"/>
          </a:p>
          <a:p>
            <a:pPr marL="388144" indent="-388144" defTabSz="914400">
              <a:defRPr/>
            </a:pPr>
            <a:r>
              <a:rPr lang="en-US" sz="1600" dirty="0"/>
              <a:t>PI-31. </a:t>
            </a:r>
            <a:r>
              <a:rPr lang="fr-FR" sz="1600" dirty="0"/>
              <a:t>Examen des rapports d’audit par le pouvoir législatif</a:t>
            </a:r>
            <a:endParaRPr lang="en-US" sz="16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B10DE2B-5D71-494B-A4FC-79AAFA13F8F9}"/>
              </a:ext>
            </a:extLst>
          </p:cNvPr>
          <p:cNvSpPr txBox="1">
            <a:spLocks/>
          </p:cNvSpPr>
          <p:nvPr/>
        </p:nvSpPr>
        <p:spPr>
          <a:xfrm>
            <a:off x="759727" y="0"/>
            <a:ext cx="9585965" cy="105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</a:rPr>
              <a:t>Indicateurs</a:t>
            </a:r>
            <a:r>
              <a:rPr lang="en-US" dirty="0">
                <a:solidFill>
                  <a:schemeClr val="tx2"/>
                </a:solidFill>
              </a:rPr>
              <a:t> de performance PEFA 2016</a:t>
            </a:r>
          </a:p>
        </p:txBody>
      </p:sp>
    </p:spTree>
    <p:extLst>
      <p:ext uri="{BB962C8B-B14F-4D97-AF65-F5344CB8AC3E}">
        <p14:creationId xmlns:p14="http://schemas.microsoft.com/office/powerpoint/2010/main" val="248674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E9E1-0CBD-4481-9695-5798FC7CEE9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778000" y="1830390"/>
          <a:ext cx="843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5"/>
          <p:cNvSpPr txBox="1">
            <a:spLocks/>
          </p:cNvSpPr>
          <p:nvPr/>
        </p:nvSpPr>
        <p:spPr>
          <a:xfrm>
            <a:off x="1524000" y="70780"/>
            <a:ext cx="9144000" cy="1414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2"/>
                </a:solidFill>
              </a:rPr>
              <a:t>Grille de notation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9680" y="1239520"/>
            <a:ext cx="696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Chaque</a:t>
            </a:r>
            <a:r>
              <a:rPr lang="en-US"/>
              <a:t> </a:t>
            </a:r>
            <a:r>
              <a:rPr lang="en-US" err="1"/>
              <a:t>composante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notée</a:t>
            </a:r>
            <a:r>
              <a:rPr lang="en-US"/>
              <a:t> </a:t>
            </a:r>
            <a:r>
              <a:rPr lang="en-US" err="1"/>
              <a:t>séparément</a:t>
            </a:r>
            <a:r>
              <a:rPr lang="en-US"/>
              <a:t>.</a:t>
            </a:r>
          </a:p>
          <a:p>
            <a:pPr algn="ctr"/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CA3BDB53-6D49-4388-9B3F-8BDEBEF600E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846667" y="-3058583"/>
              <a:ext cx="3048000" cy="1714500"/>
            </p:xfrm>
            <a:graphic>
              <a:graphicData uri="http://schemas.microsoft.com/office/powerpoint/2016/slidezoom">
                <pslz:sldZm>
                  <pslz:sldZmObj sldId="761" cId="3574079517">
                    <pslz:zmPr id="{EA61EE47-12CF-46C6-AC3C-A90410A5EC00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A3BDB53-6D49-4388-9B3F-8BDEBEF600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46667" y="-305858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53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F041-C6DB-48EC-9DAC-65A3FC2B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258793"/>
            <a:ext cx="10500617" cy="103517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chemeClr val="tx2"/>
                </a:solidFill>
              </a:rPr>
              <a:t>Limites</a:t>
            </a:r>
            <a:r>
              <a:rPr lang="en-US" sz="4000" dirty="0">
                <a:solidFill>
                  <a:schemeClr val="tx2"/>
                </a:solidFill>
              </a:rPr>
              <a:t> de la </a:t>
            </a:r>
            <a:r>
              <a:rPr lang="en-US" sz="4000" dirty="0" err="1">
                <a:solidFill>
                  <a:schemeClr val="tx2"/>
                </a:solidFill>
              </a:rPr>
              <a:t>comparaison</a:t>
            </a:r>
            <a:r>
              <a:rPr lang="en-US" sz="4000" dirty="0">
                <a:solidFill>
                  <a:schemeClr val="tx2"/>
                </a:solidFill>
              </a:rPr>
              <a:t> entre pays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Exemple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: PI-11.1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Analyse économique des projets d’investissement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2315AB-C7EB-433C-86EC-35EEC51B6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001439"/>
              </p:ext>
            </p:extLst>
          </p:nvPr>
        </p:nvGraphicFramePr>
        <p:xfrm>
          <a:off x="327804" y="1392605"/>
          <a:ext cx="10930193" cy="4989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300">
                  <a:extLst>
                    <a:ext uri="{9D8B030D-6E8A-4147-A177-3AD203B41FA5}">
                      <a16:colId xmlns:a16="http://schemas.microsoft.com/office/drawing/2014/main" val="911605777"/>
                    </a:ext>
                  </a:extLst>
                </a:gridCol>
                <a:gridCol w="4265779">
                  <a:extLst>
                    <a:ext uri="{9D8B030D-6E8A-4147-A177-3AD203B41FA5}">
                      <a16:colId xmlns:a16="http://schemas.microsoft.com/office/drawing/2014/main" val="4232003625"/>
                    </a:ext>
                  </a:extLst>
                </a:gridCol>
                <a:gridCol w="762227">
                  <a:extLst>
                    <a:ext uri="{9D8B030D-6E8A-4147-A177-3AD203B41FA5}">
                      <a16:colId xmlns:a16="http://schemas.microsoft.com/office/drawing/2014/main" val="740098893"/>
                    </a:ext>
                  </a:extLst>
                </a:gridCol>
                <a:gridCol w="2291524">
                  <a:extLst>
                    <a:ext uri="{9D8B030D-6E8A-4147-A177-3AD203B41FA5}">
                      <a16:colId xmlns:a16="http://schemas.microsoft.com/office/drawing/2014/main" val="2727979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22575564"/>
                    </a:ext>
                  </a:extLst>
                </a:gridCol>
                <a:gridCol w="2613083">
                  <a:extLst>
                    <a:ext uri="{9D8B030D-6E8A-4147-A177-3AD203B41FA5}">
                      <a16:colId xmlns:a16="http://schemas.microsoft.com/office/drawing/2014/main" val="1414678586"/>
                    </a:ext>
                  </a:extLst>
                </a:gridCol>
              </a:tblGrid>
              <a:tr h="24977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SCORE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 1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30153"/>
                  </a:ext>
                </a:extLst>
              </a:tr>
              <a:tr h="1140869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 analyses économiques sont effectuées, comme stipulé dans les directives nationales</a:t>
                      </a:r>
                      <a:endParaRPr lang="en-US" sz="16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 évaluer </a:t>
                      </a:r>
                      <a:r>
                        <a:rPr lang="fr-FR" sz="16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tous </a:t>
                      </a:r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grands projets d’investissement et les résultats sont publiés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analyses sont examinées par une entité différente de l’entité responsable du projet. </a:t>
                      </a:r>
                      <a:endParaRPr lang="en-US" sz="16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438743"/>
                  </a:ext>
                </a:extLst>
              </a:tr>
              <a:tr h="1223914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68580" marR="68580" marT="34290" marB="34290">
                    <a:solidFill>
                      <a:srgbClr val="2673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 analyses économiques sont effectuées, comme stipulé dans les directives nationales</a:t>
                      </a:r>
                      <a:endParaRPr lang="en-US" sz="16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 évaluer </a:t>
                      </a:r>
                      <a:r>
                        <a:rPr lang="fr-FR" sz="16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plupart des</a:t>
                      </a:r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grands projets d’investissement et </a:t>
                      </a:r>
                      <a:r>
                        <a:rPr lang="fr-FR" sz="16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certains</a:t>
                      </a:r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résultats sont publiés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analyses sont examinées par une entité différente de l’entité responsable du projet. </a:t>
                      </a:r>
                      <a:endParaRPr lang="en-US" sz="16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07286"/>
                  </a:ext>
                </a:extLst>
              </a:tr>
              <a:tr h="1119268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 analyses économiques sont effectuées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 évaluer </a:t>
                      </a:r>
                      <a:r>
                        <a:rPr lang="fr-FR" sz="16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certains</a:t>
                      </a:r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grands projets d’investissement</a:t>
                      </a:r>
                      <a:endParaRPr lang="en-US" sz="1600" b="0" i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477411"/>
                  </a:ext>
                </a:extLst>
              </a:tr>
              <a:tr h="1223914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alpha val="5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fr-FR" sz="1600" b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erformance</a:t>
                      </a:r>
                      <a:r>
                        <a:rPr lang="fr-F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inférieure à celle requise pour obtenir la note C. </a:t>
                      </a:r>
                      <a:endParaRPr lang="en-US" sz="16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alpha val="5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2673B8"/>
                          </a:solidFill>
                        </a:rPr>
                        <a:t>PEFALIA : NOTE C </a:t>
                      </a:r>
                    </a:p>
                    <a:p>
                      <a:r>
                        <a:rPr lang="en-US" sz="2000" b="1" dirty="0">
                          <a:solidFill>
                            <a:srgbClr val="4FBAD1"/>
                          </a:solidFill>
                        </a:rPr>
                        <a:t>PEFALAND : NOTE C</a:t>
                      </a: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49676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2877689-B07B-482B-AF4A-07D9F82E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13" y="6356351"/>
            <a:ext cx="477351" cy="365125"/>
          </a:xfrm>
        </p:spPr>
        <p:txBody>
          <a:bodyPr/>
          <a:lstStyle/>
          <a:p>
            <a:fld id="{E3ABE9E1-0CBD-4481-9695-5798FC7CEE9B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AB957-7AC0-5431-1C64-B858E557B084}"/>
              </a:ext>
            </a:extLst>
          </p:cNvPr>
          <p:cNvSpPr/>
          <p:nvPr/>
        </p:nvSpPr>
        <p:spPr>
          <a:xfrm>
            <a:off x="5431316" y="2831335"/>
            <a:ext cx="2996588" cy="1167788"/>
          </a:xfrm>
          <a:prstGeom prst="rect">
            <a:avLst/>
          </a:prstGeom>
          <a:noFill/>
          <a:ln w="38100">
            <a:solidFill>
              <a:srgbClr val="267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E58A4-E36B-E142-12B1-AEFBC012E1DF}"/>
              </a:ext>
            </a:extLst>
          </p:cNvPr>
          <p:cNvSpPr/>
          <p:nvPr/>
        </p:nvSpPr>
        <p:spPr>
          <a:xfrm>
            <a:off x="8427904" y="2839189"/>
            <a:ext cx="2830093" cy="1159934"/>
          </a:xfrm>
          <a:prstGeom prst="rect">
            <a:avLst/>
          </a:prstGeom>
          <a:noFill/>
          <a:ln w="38100">
            <a:solidFill>
              <a:srgbClr val="4FBA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2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E09A-8010-2857-F480-3BAC997C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716" y="1600202"/>
            <a:ext cx="4878348" cy="434865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https://www.pefa.org/global-report-2022/fr/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895AE-11D6-268B-47D0-3A569675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D0DB64-FA94-FA1A-4249-5A9D979A3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144"/>
            <a:ext cx="7118716" cy="45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4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FA Primary Colors">
      <a:dk1>
        <a:sysClr val="windowText" lastClr="000000"/>
      </a:dk1>
      <a:lt1>
        <a:sysClr val="window" lastClr="FFFFFF"/>
      </a:lt1>
      <a:dk2>
        <a:srgbClr val="02175A"/>
      </a:dk2>
      <a:lt2>
        <a:srgbClr val="E7E6E6"/>
      </a:lt2>
      <a:accent1>
        <a:srgbClr val="1A2380"/>
      </a:accent1>
      <a:accent2>
        <a:srgbClr val="2872B9"/>
      </a:accent2>
      <a:accent3>
        <a:srgbClr val="2EA5B4"/>
      </a:accent3>
      <a:accent4>
        <a:srgbClr val="4FBBD3"/>
      </a:accent4>
      <a:accent5>
        <a:srgbClr val="A5DBE6"/>
      </a:accent5>
      <a:accent6>
        <a:srgbClr val="BDE1C8"/>
      </a:accent6>
      <a:hlink>
        <a:srgbClr val="2871B9"/>
      </a:hlink>
      <a:folHlink>
        <a:srgbClr val="2871B9"/>
      </a:folHlink>
    </a:clrScheme>
    <a:fontScheme name="PEFA Fonts">
      <a:majorFont>
        <a:latin typeface="IBM Plex Sans"/>
        <a:ea typeface=""/>
        <a:cs typeface=""/>
      </a:majorFont>
      <a:minorFont>
        <a:latin typeface="FreightText P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PEFA Primary Colors">
      <a:dk1>
        <a:sysClr val="windowText" lastClr="000000"/>
      </a:dk1>
      <a:lt1>
        <a:sysClr val="window" lastClr="FFFFFF"/>
      </a:lt1>
      <a:dk2>
        <a:srgbClr val="02175A"/>
      </a:dk2>
      <a:lt2>
        <a:srgbClr val="E7E6E6"/>
      </a:lt2>
      <a:accent1>
        <a:srgbClr val="1A2380"/>
      </a:accent1>
      <a:accent2>
        <a:srgbClr val="2872B9"/>
      </a:accent2>
      <a:accent3>
        <a:srgbClr val="2EA5B4"/>
      </a:accent3>
      <a:accent4>
        <a:srgbClr val="4FBBD3"/>
      </a:accent4>
      <a:accent5>
        <a:srgbClr val="A5DBE6"/>
      </a:accent5>
      <a:accent6>
        <a:srgbClr val="BDE1C8"/>
      </a:accent6>
      <a:hlink>
        <a:srgbClr val="2871B9"/>
      </a:hlink>
      <a:folHlink>
        <a:srgbClr val="2871B9"/>
      </a:folHlink>
    </a:clrScheme>
    <a:fontScheme name="PEFA Fonts">
      <a:majorFont>
        <a:latin typeface="IBM Plex Sans"/>
        <a:ea typeface=""/>
        <a:cs typeface=""/>
      </a:majorFont>
      <a:minorFont>
        <a:latin typeface="FreightText P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FA Primary Colors">
      <a:dk1>
        <a:sysClr val="windowText" lastClr="000000"/>
      </a:dk1>
      <a:lt1>
        <a:sysClr val="window" lastClr="FFFFFF"/>
      </a:lt1>
      <a:dk2>
        <a:srgbClr val="02175A"/>
      </a:dk2>
      <a:lt2>
        <a:srgbClr val="E7E6E6"/>
      </a:lt2>
      <a:accent1>
        <a:srgbClr val="1A2380"/>
      </a:accent1>
      <a:accent2>
        <a:srgbClr val="2872B9"/>
      </a:accent2>
      <a:accent3>
        <a:srgbClr val="2EA5B4"/>
      </a:accent3>
      <a:accent4>
        <a:srgbClr val="4FBBD3"/>
      </a:accent4>
      <a:accent5>
        <a:srgbClr val="A5DBE6"/>
      </a:accent5>
      <a:accent6>
        <a:srgbClr val="BDE1C8"/>
      </a:accent6>
      <a:hlink>
        <a:srgbClr val="2871B9"/>
      </a:hlink>
      <a:folHlink>
        <a:srgbClr val="2871B9"/>
      </a:folHlink>
    </a:clrScheme>
    <a:fontScheme name="PEFA Fonts">
      <a:majorFont>
        <a:latin typeface="IBM Plex Sans"/>
        <a:ea typeface=""/>
        <a:cs typeface=""/>
      </a:majorFont>
      <a:minorFont>
        <a:latin typeface="FreightText P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1cb080a3dca4eb8a0fd03c7cc8bf8f7 xmlns="3e02667f-0271-471b-bd6e-11a2e16def1d">
      <Terms xmlns="http://schemas.microsoft.com/office/infopath/2007/PartnerControls"/>
    </o1cb080a3dca4eb8a0fd03c7cc8bf8f7>
    <WBDocs_Access_To_Info_Exception xmlns="3e02667f-0271-471b-bd6e-11a2e16def1d">12. Not Assessed</WBDocs_Access_To_Info_Exception>
    <WBDocs_Document_Date xmlns="3e02667f-0271-471b-bd6e-11a2e16def1d">2020-02-07T10:31:49+00:00</WBDocs_Document_Date>
    <TaxCatchAll xmlns="3e02667f-0271-471b-bd6e-11a2e16def1d">
      <Value>6</Value>
      <Value>5</Value>
      <Value>3</Value>
      <Value>8</Value>
      <Value>7</Value>
    </TaxCatchAll>
    <i008215bacac45029ee8cafff4c8e93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EA1G2</TermName>
          <TermId xmlns="http://schemas.microsoft.com/office/infopath/2007/PartnerControls">eccd389d-4f66-4494-8eaa-cd8e94c9963f</TermId>
        </TermInfo>
        <TermInfo xmlns="http://schemas.microsoft.com/office/infopath/2007/PartnerControls">
          <TermName xmlns="http://schemas.microsoft.com/office/infopath/2007/PartnerControls">EA2G2</TermName>
          <TermId xmlns="http://schemas.microsoft.com/office/infopath/2007/PartnerControls">c7b3c88d-0687-4992-ac30-380edcf2a407</TermId>
        </TermInfo>
        <TermInfo xmlns="http://schemas.microsoft.com/office/infopath/2007/PartnerControls">
          <TermName xmlns="http://schemas.microsoft.com/office/infopath/2007/PartnerControls">EA1G1</TermName>
          <TermId xmlns="http://schemas.microsoft.com/office/infopath/2007/PartnerControls">9401fb78-5417-4768-9943-d9a568d2a3e2</TermId>
        </TermInfo>
        <TermInfo xmlns="http://schemas.microsoft.com/office/infopath/2007/PartnerControls">
          <TermName xmlns="http://schemas.microsoft.com/office/infopath/2007/PartnerControls">EA2G1</TermName>
          <TermId xmlns="http://schemas.microsoft.com/office/infopath/2007/PartnerControls">f2c5176f-f21a-4370-bc65-cb08c1df243a</TermId>
        </TermInfo>
      </Terms>
    </i008215bacac45029ee8cafff4c8e93b>
    <WBDocs_Information_Classification xmlns="3e02667f-0271-471b-bd6e-11a2e16def1d">Official Use Only</WBDocs_Information_Classification>
    <Abstract xmlns="3e02667f-0271-471b-bd6e-11a2e16def1d" xsi:nil="true"/>
    <OneCMS_Subcategory xmlns="3e02667f-0271-471b-bd6e-11a2e16def1d" xsi:nil="true"/>
    <OneCMS_Category xmlns="3e02667f-0271-471b-bd6e-11a2e16def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2a6c10d7-b926-4fc0-945e-3cbf5049f6bd" ContentTypeId="0x010100F4C63C3BD852AE468EAEFD0E6C57C64F02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BDocument" ma:contentTypeID="0x010100F4C63C3BD852AE468EAEFD0E6C57C64F02003C9BA7B35AA74D43A2B826010B14A739" ma:contentTypeVersion="34" ma:contentTypeDescription="" ma:contentTypeScope="" ma:versionID="5b1b7e94604d36b1d6fc4a17e27c7309">
  <xsd:schema xmlns:xsd="http://www.w3.org/2001/XMLSchema" xmlns:xs="http://www.w3.org/2001/XMLSchema" xmlns:p="http://schemas.microsoft.com/office/2006/metadata/properties" xmlns:ns3="3e02667f-0271-471b-bd6e-11a2e16def1d" targetNamespace="http://schemas.microsoft.com/office/2006/metadata/properties" ma:root="true" ma:fieldsID="a04e527040dd2ff3f347c65d02b74572" ns3:_=""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3:WBDocs_Document_Date" minOccurs="0"/>
                <xsd:element ref="ns3:WBDocs_Information_Classification"/>
                <xsd:element ref="ns3:TaxCatchAll" minOccurs="0"/>
                <xsd:element ref="ns3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3:WBDocs_Access_To_Info_Exception" minOccurs="0"/>
                <xsd:element ref="ns3:o1cb080a3dca4eb8a0fd03c7cc8bf8f7" minOccurs="0"/>
                <xsd:element ref="ns3:i008215bacac45029ee8cafff4c8e93b" minOccurs="0"/>
                <xsd:element ref="ns3:OneCMS_Subcategory" minOccurs="0"/>
                <xsd:element ref="ns3:OneCMS_Category" minOccurs="0"/>
                <xsd:element ref="ns3: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WBDocs_Document_Date" ma:index="3" nillable="true" ma:displayName="Document Date" ma:default="[today]" ma:format="DateTime" ma:internalName="WBDocs_Document_Date" ma:readOnly="false">
      <xsd:simpleType>
        <xsd:restriction base="dms:DateTime"/>
      </xsd:simpleType>
    </xsd:element>
    <xsd:element name="WBDocs_Information_Classification" ma:index="4" ma:displayName="Information Classification" ma:default="Official Use Only" ma:format="Dropdown" ma:internalName="WBDocs_Information_Classification" ma:readOnly="false">
      <xsd:simpleType>
        <xsd:restriction base="dms:Choice">
          <xsd:enumeration value="Public"/>
          <xsd:enumeration value="Official Use Only"/>
          <xsd:enumeration value="Confidential"/>
          <xsd:enumeration value="Strictly Confidential"/>
        </xsd:restriction>
      </xsd:simpleType>
    </xsd:element>
    <xsd:element name="TaxCatchAll" ma:index="6" nillable="true" ma:displayName="Taxonomy Catch All Column" ma:hidden="true" ma:list="{84f186be-f1f7-4bcb-a670-f4c9d965ae12}" ma:internalName="TaxCatchAll" ma:showField="CatchAllData" ma:web="a657b6ae-e44f-4705-a383-b5c1fb1771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hidden="true" ma:list="{84f186be-f1f7-4bcb-a670-f4c9d965ae12}" ma:internalName="TaxCatchAllLabel" ma:readOnly="true" ma:showField="CatchAllDataLabel" ma:web="a657b6ae-e44f-4705-a383-b5c1fb1771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WBDocs_Access_To_Info_Exception" ma:index="13" nillable="true" ma:displayName="Access to Info Exception" ma:default="12. Not Assessed" ma:format="Dropdown" ma:internalName="WBDocs_Access_To_Info_Exception">
      <xsd:simpleType>
        <xsd:restriction base="dms:Choice">
          <xsd:enumeration value="1. Personal"/>
          <xsd:enumeration value="2. Executive Director's Communications"/>
          <xsd:enumeration value="3. Board Ethics Committee"/>
          <xsd:enumeration value="4. Attorney-Client Privilege"/>
          <xsd:enumeration value="5. Security &amp; Safety"/>
          <xsd:enumeration value="6. Other Disclosure Regimes"/>
          <xsd:enumeration value="7. Client / Third Party Confidence"/>
          <xsd:enumeration value="8. Corporate/Administrative"/>
          <xsd:enumeration value="9. Deliberative"/>
          <xsd:enumeration value="10a-c. Financial - Forecast/Analysis/Transactions"/>
          <xsd:enumeration value="10d. Financial - Banking &amp; Billing"/>
          <xsd:enumeration value="11. Bank's Prerogative to Restrict"/>
          <xsd:enumeration value="12. Not Assessed"/>
          <xsd:enumeration value="13. Not Applicable"/>
          <xsd:enumeration value="Unknown Policy Restriction"/>
        </xsd:restriction>
      </xsd:simpleType>
    </xsd:element>
    <xsd:element name="o1cb080a3dca4eb8a0fd03c7cc8bf8f7" ma:index="15" nillable="true" ma:taxonomy="true" ma:internalName="o1cb080a3dca4eb8a0fd03c7cc8bf8f7" ma:taxonomyFieldName="WBDocs_Local_Document_Type" ma:displayName="Local Document Type" ma:readOnly="false" ma:default="" ma:fieldId="{81cb080a-3dca-4eb8-a0fd-03c7cc8bf8f7}" ma:taxonomyMulti="true" ma:sspId="2a6c10d7-b926-4fc0-945e-3cbf5049f6bd" ma:termSetId="ec380048-e675-43f7-9194-41567bcb0a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008215bacac45029ee8cafff4c8e93b" ma:index="17" nillable="true" ma:taxonomy="true" ma:internalName="i008215bacac45029ee8cafff4c8e93b" ma:taxonomyFieldName="WBDocs_Originating_Unit" ma:displayName="Originating unit" ma:readOnly="false" ma:default="5;#EA1G2|eccd389d-4f66-4494-8eaa-cd8e94c9963f;#6;#EA2G2|c7b3c88d-0687-4992-ac30-380edcf2a407;#7;#EA1G1|9401fb78-5417-4768-9943-d9a568d2a3e2;#8;#EA2G1|f2c5176f-f21a-4370-bc65-cb08c1df243a" ma:fieldId="{2008215b-acac-4502-9ee8-cafff4c8e93b}" ma:taxonomyMulti="true" ma:sspId="2a6c10d7-b926-4fc0-945e-3cbf5049f6bd" ma:termSetId="806c0147-d557-463e-8bb0-983f4f318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CMS_Subcategory" ma:index="21" nillable="true" ma:displayName="Subcategory" ma:hidden="true" ma:internalName="OneCMS_Subcategory" ma:readOnly="false">
      <xsd:simpleType>
        <xsd:restriction base="dms:Text"/>
      </xsd:simpleType>
    </xsd:element>
    <xsd:element name="OneCMS_Category" ma:index="22" nillable="true" ma:displayName="Category" ma:hidden="true" ma:internalName="OneCMS_Category" ma:readOnly="false">
      <xsd:simpleType>
        <xsd:restriction base="dms:Text"/>
      </xsd:simpleType>
    </xsd:element>
    <xsd:element name="Abstract" ma:index="23" nillable="true" ma:displayName="Abstract" ma:hidden="true" ma:internalName="Abstract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47BFDF-EDBB-4462-B26B-E0958CB6450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3e02667f-0271-471b-bd6e-11a2e16def1d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C40FE4-1091-4FD4-AB8E-EFCBE0EC9F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EB5DC-FFD5-4C63-BEAF-83928A71074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CD22F51-41DD-44A8-A02F-5EC2826DCB10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D076B86B-A09A-4046-B8D6-A0407172C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2667f-0271-471b-bd6e-11a2e16de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PEFA_PP_Template</Template>
  <TotalTime>45134</TotalTime>
  <Words>1273</Words>
  <Application>Microsoft Macintosh PowerPoint</Application>
  <PresentationFormat>Widescreen</PresentationFormat>
  <Paragraphs>214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Andes</vt:lpstr>
      <vt:lpstr>Andes Bold</vt:lpstr>
      <vt:lpstr>Arial</vt:lpstr>
      <vt:lpstr>Calibri</vt:lpstr>
      <vt:lpstr>Calibri Light</vt:lpstr>
      <vt:lpstr>FreightText Pro Book</vt:lpstr>
      <vt:lpstr>IBM Plex Sans</vt:lpstr>
      <vt:lpstr>Roboto Bold</vt:lpstr>
      <vt:lpstr>Wingdings</vt:lpstr>
      <vt:lpstr>Office Theme</vt:lpstr>
      <vt:lpstr>Office Theme</vt:lpstr>
      <vt:lpstr>Conférence internationale  sur la Réforme des Finances Publiques  Résultats des évaluations PEFA portant sur la performance des systèmes de gestion des finances publiques</vt:lpstr>
      <vt:lpstr>PowerPoint Presentation</vt:lpstr>
      <vt:lpstr>Le programme PEFA</vt:lpstr>
      <vt:lpstr>Le cadre PEFA</vt:lpstr>
      <vt:lpstr>PowerPoint Presentation</vt:lpstr>
      <vt:lpstr>PowerPoint Presentation</vt:lpstr>
      <vt:lpstr>PowerPoint Presentation</vt:lpstr>
      <vt:lpstr>Limites de la comparaison entre pays Exemple: PI-11.1 Analyse économique des projets d’investissement</vt:lpstr>
      <vt:lpstr>PowerPoint Presentation</vt:lpstr>
      <vt:lpstr>PowerPoint Presentation</vt:lpstr>
      <vt:lpstr>Catégories utilisées pour l’analyse</vt:lpstr>
      <vt:lpstr>Aperçu</vt:lpstr>
      <vt:lpstr>Points forts</vt:lpstr>
      <vt:lpstr>Points faibles</vt:lpstr>
      <vt:lpstr>Evolution des notes</vt:lpstr>
      <vt:lpstr>PowerPoint Presentation</vt:lpstr>
      <vt:lpstr>PowerPoint Presentation</vt:lpstr>
      <vt:lpstr>  </vt:lpstr>
      <vt:lpstr>Utiliser PEFA pour soutenir l’amélioration de la GFP: étapes clés et questions </vt:lpstr>
      <vt:lpstr>Utiliser PEFA pour soutenir l’amélioration de la GFP</vt:lpstr>
      <vt:lpstr>Utiliser PEFA pour soutenir l’amélioration de la GFP</vt:lpstr>
      <vt:lpstr>PEFA: un apport parmi d’autres</vt:lpstr>
      <vt:lpstr>  </vt:lpstr>
      <vt:lpstr>PEFA pour le contrôle et le suivi de la réforme de la GFP</vt:lpstr>
      <vt:lpstr>Plus d’informations sur PEFA</vt:lpstr>
    </vt:vector>
  </TitlesOfParts>
  <Company>Forum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your presentation goes here. Two line max.</dc:title>
  <dc:creator>PEFA Secretariat</dc:creator>
  <cp:lastModifiedBy>Jerome Dendura</cp:lastModifiedBy>
  <cp:revision>100</cp:revision>
  <cp:lastPrinted>2019-03-06T14:16:41Z</cp:lastPrinted>
  <dcterms:created xsi:type="dcterms:W3CDTF">2016-03-02T20:21:07Z</dcterms:created>
  <dcterms:modified xsi:type="dcterms:W3CDTF">2023-11-17T21:55:37Z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0x010100F4C63C3BD852AE468EAEFD0E6C57C64F02003C9BA7B35AA74D43A2B826010B14A739</vt:lpwstr>
  </property>
  <property fmtid="{D5CDD505-2E9C-101B-9397-08002B2CF9AE}" pid="3" name="Order">
    <vt:r8>6600</vt:r8>
  </property>
  <property fmtid="{D5CDD505-2E9C-101B-9397-08002B2CF9AE}" pid="4" name="TaxKeyword">
    <vt:lpwstr/>
  </property>
  <property fmtid="{D5CDD505-2E9C-101B-9397-08002B2CF9AE}" pid="5" name="WBDocs_Country">
    <vt:lpwstr/>
  </property>
  <property fmtid="{D5CDD505-2E9C-101B-9397-08002B2CF9AE}" pid="6" name="WBDocs_Business_Function">
    <vt:lpwstr/>
  </property>
  <property fmtid="{D5CDD505-2E9C-101B-9397-08002B2CF9AE}" pid="7" name="WBDocs_Local_Document_Type">
    <vt:lpwstr/>
  </property>
  <property fmtid="{D5CDD505-2E9C-101B-9397-08002B2CF9AE}" pid="8" name="WBDocs_Topic">
    <vt:lpwstr/>
  </property>
  <property fmtid="{D5CDD505-2E9C-101B-9397-08002B2CF9AE}" pid="9" name="WBDocs_Originating_Unit">
    <vt:lpwstr>5;#EA1G2|eccd389d-4f66-4494-8eaa-cd8e94c9963f;#6;#EA2G2|c7b3c88d-0687-4992-ac30-380edcf2a407;#7;#EA1G1|9401fb78-5417-4768-9943-d9a568d2a3e2;#8;#EA2G1|f2c5176f-f21a-4370-bc65-cb08c1df243a</vt:lpwstr>
  </property>
  <property fmtid="{D5CDD505-2E9C-101B-9397-08002B2CF9AE}" pid="10" name="Organization">
    <vt:lpwstr>3;#World Bank|bc205cc9-8a56-48a3-9f30-b099e7707c1b</vt:lpwstr>
  </property>
  <property fmtid="{D5CDD505-2E9C-101B-9397-08002B2CF9AE}" pid="11" name="WBDocs_Language">
    <vt:lpwstr/>
  </property>
  <property fmtid="{D5CDD505-2E9C-101B-9397-08002B2CF9AE}" pid="12" name="WBDocs_Category">
    <vt:lpwstr/>
  </property>
  <property fmtid="{D5CDD505-2E9C-101B-9397-08002B2CF9AE}" pid="13" name="fbe16eaccf4749f086104f7c67297f76">
    <vt:lpwstr>World Bank|bc205cc9-8a56-48a3-9f30-b099e7707c1b</vt:lpwstr>
  </property>
  <property fmtid="{D5CDD505-2E9C-101B-9397-08002B2CF9AE}" pid="14" name="WBDocs_Wb_Created_By">
    <vt:lpwstr/>
  </property>
  <property fmtid="{D5CDD505-2E9C-101B-9397-08002B2CF9AE}" pid="15" name="WBDocs_Exception_Approver">
    <vt:lpwstr/>
  </property>
  <property fmtid="{D5CDD505-2E9C-101B-9397-08002B2CF9AE}" pid="16" name="WBDOCS_Wb_Modified_By">
    <vt:lpwstr/>
  </property>
  <property fmtid="{D5CDD505-2E9C-101B-9397-08002B2CF9AE}" pid="17" name="WBDocs_Public_Classification_Approver_Alternate">
    <vt:lpwstr/>
  </property>
  <property fmtid="{D5CDD505-2E9C-101B-9397-08002B2CF9AE}" pid="18" name="WBDocs_Public_Classification_Approver">
    <vt:lpwstr/>
  </property>
  <property fmtid="{D5CDD505-2E9C-101B-9397-08002B2CF9AE}" pid="19" name="WBDocs_Who_Has_Read_Access">
    <vt:lpwstr/>
  </property>
  <property fmtid="{D5CDD505-2E9C-101B-9397-08002B2CF9AE}" pid="20" name="WBDocs_Author_or_Sender">
    <vt:lpwstr/>
  </property>
  <property fmtid="{D5CDD505-2E9C-101B-9397-08002B2CF9AE}" pid="21" name="WBDocs_Who_Has_Edit_Access">
    <vt:lpwstr/>
  </property>
  <property fmtid="{D5CDD505-2E9C-101B-9397-08002B2CF9AE}" pid="22" name="WBDocs_Profile_Template">
    <vt:lpwstr>Admin</vt:lpwstr>
  </property>
  <property fmtid="{D5CDD505-2E9C-101B-9397-08002B2CF9AE}" pid="23" name="pf1bc08d06b541998378c6b8090400d8">
    <vt:lpwstr/>
  </property>
  <property fmtid="{D5CDD505-2E9C-101B-9397-08002B2CF9AE}" pid="24" name="hbe71f8dfd024405860d37e862f27a82">
    <vt:lpwstr/>
  </property>
  <property fmtid="{D5CDD505-2E9C-101B-9397-08002B2CF9AE}" pid="25" name="m23003d518f743f49dcbc82909afe93a">
    <vt:lpwstr/>
  </property>
  <property fmtid="{D5CDD505-2E9C-101B-9397-08002B2CF9AE}" pid="26" name="d744a75525f04a8c9e54f4ed11bfe7c0">
    <vt:lpwstr/>
  </property>
  <property fmtid="{D5CDD505-2E9C-101B-9397-08002B2CF9AE}" pid="27" name="n51c50147e554be9a5479ee6e2785bf7">
    <vt:lpwstr/>
  </property>
  <property fmtid="{D5CDD505-2E9C-101B-9397-08002B2CF9AE}" pid="28" name="TaxKeywordTaxHTField">
    <vt:lpwstr/>
  </property>
</Properties>
</file>