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7" r:id="rId2"/>
    <p:sldId id="3323" r:id="rId3"/>
    <p:sldId id="2147374487" r:id="rId4"/>
    <p:sldId id="2147374489" r:id="rId5"/>
    <p:sldId id="2147374488" r:id="rId6"/>
    <p:sldId id="3324" r:id="rId7"/>
    <p:sldId id="2147374490" r:id="rId8"/>
    <p:sldId id="2147374491" r:id="rId9"/>
    <p:sldId id="1326" r:id="rId10"/>
    <p:sldId id="3238" r:id="rId11"/>
    <p:sldId id="3250" r:id="rId12"/>
    <p:sldId id="3317" r:id="rId13"/>
    <p:sldId id="3316" r:id="rId14"/>
    <p:sldId id="2147374492" r:id="rId15"/>
  </p:sldIdLst>
  <p:sldSz cx="12192000" cy="6858000"/>
  <p:notesSz cx="6742113" cy="9872663"/>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1DC315-F344-BFD6-3664-B668D0FA373C}" name="Wendling, Claude Paul Emile" initials="WCPE" userId="S::CWendling@imf.org::6b76d346-3546-4069-b26b-d35d0c1fc4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3"/>
    <a:srgbClr val="53A9FF"/>
    <a:srgbClr val="ABCA96"/>
    <a:srgbClr val="648E48"/>
    <a:srgbClr val="C0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243" autoAdjust="0"/>
  </p:normalViewPr>
  <p:slideViewPr>
    <p:cSldViewPr snapToGrid="0">
      <p:cViewPr varScale="1">
        <p:scale>
          <a:sx n="77" d="100"/>
          <a:sy n="77" d="100"/>
        </p:scale>
        <p:origin x="84"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91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ata1\FAD\DATA\M1_M2\IGF\PIMA\ScoreData\SummaryData\CPIMA.Scores%202023.11.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2473226666627"/>
          <c:y val="6.5150718624049087E-2"/>
          <c:w val="0.78676907720701539"/>
          <c:h val="0.77658006499581633"/>
        </c:manualLayout>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'Scores by Phase-Institution'!$D$18:$H$18</c:f>
              <c:strCache>
                <c:ptCount val="5"/>
                <c:pt idx="0">
                  <c:v>C1. Planification intégrant les considérations climatiques</c:v>
                </c:pt>
                <c:pt idx="1">
                  <c:v>C2. Coordination entre entités </c:v>
                </c:pt>
                <c:pt idx="2">
                  <c:v>C3. Evaluation et sélection des projets</c:v>
                </c:pt>
                <c:pt idx="3">
                  <c:v>C4. Budgétisation et gestion du portefeuille</c:v>
                </c:pt>
                <c:pt idx="4">
                  <c:v>C5. Gestion des risques</c:v>
                </c:pt>
              </c:strCache>
            </c:strRef>
          </c:cat>
          <c:val>
            <c:numRef>
              <c:f>'Scores by Phase-Institution'!$D$19:$H$19</c:f>
              <c:numCache>
                <c:formatCode>0.00</c:formatCode>
                <c:ptCount val="5"/>
                <c:pt idx="0">
                  <c:v>1.44</c:v>
                </c:pt>
                <c:pt idx="1">
                  <c:v>1.1100000000000001</c:v>
                </c:pt>
                <c:pt idx="2">
                  <c:v>1</c:v>
                </c:pt>
                <c:pt idx="3">
                  <c:v>1.04</c:v>
                </c:pt>
                <c:pt idx="4">
                  <c:v>1.59</c:v>
                </c:pt>
              </c:numCache>
            </c:numRef>
          </c:val>
          <c:extLst>
            <c:ext xmlns:c16="http://schemas.microsoft.com/office/drawing/2014/chart" uri="{C3380CC4-5D6E-409C-BE32-E72D297353CC}">
              <c16:uniqueId val="{00000000-C112-437B-9D57-F8448E1BCDC9}"/>
            </c:ext>
          </c:extLst>
        </c:ser>
        <c:dLbls>
          <c:showLegendKey val="0"/>
          <c:showVal val="0"/>
          <c:showCatName val="0"/>
          <c:showSerName val="0"/>
          <c:showPercent val="0"/>
          <c:showBubbleSize val="0"/>
        </c:dLbls>
        <c:gapWidth val="69"/>
        <c:axId val="138389328"/>
        <c:axId val="138400560"/>
      </c:barChart>
      <c:catAx>
        <c:axId val="1383893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138400560"/>
        <c:crosses val="autoZero"/>
        <c:auto val="1"/>
        <c:lblAlgn val="ctr"/>
        <c:lblOffset val="100"/>
        <c:noMultiLvlLbl val="0"/>
      </c:catAx>
      <c:valAx>
        <c:axId val="138400560"/>
        <c:scaling>
          <c:orientation val="minMax"/>
          <c:max val="3"/>
          <c:min val="1"/>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138389328"/>
        <c:crosses val="autoZero"/>
        <c:crossBetween val="between"/>
        <c:majorUnit val="1"/>
      </c:valAx>
      <c:spPr>
        <a:noFill/>
        <a:ln w="12700">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b="1">
          <a:solidFill>
            <a:sysClr val="windowText" lastClr="000000"/>
          </a:solidFill>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774DD-7EEA-4C92-BE89-9B90573CFA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C2948BAA-14D3-45C7-AF00-3FCACE134D5B}">
      <dgm:prSet custT="1"/>
      <dgm:spPr/>
      <dgm:t>
        <a:bodyPr/>
        <a:lstStyle/>
        <a:p>
          <a:pPr>
            <a:buClrTx/>
            <a:buSzTx/>
            <a:buFontTx/>
            <a:buChar char="•"/>
          </a:pPr>
          <a:r>
            <a:rPr kumimoji="0" lang="fr-FR" altLang="en-US" sz="1600" b="0" i="0" u="none" strike="noStrike" cap="none" normalizeH="0" baseline="0" noProof="0" dirty="0">
              <a:ln>
                <a:noFill/>
              </a:ln>
              <a:solidFill>
                <a:schemeClr val="tx1"/>
              </a:solidFill>
              <a:effectLst/>
              <a:latin typeface="Arial" panose="020B0604020202020204" pitchFamily="34" charset="0"/>
            </a:rPr>
            <a:t>Respect des directives de la CEMAC et des dispositions nationales</a:t>
          </a:r>
          <a:endParaRPr lang="fr-FR" sz="1600" b="0" noProof="0" dirty="0">
            <a:solidFill>
              <a:schemeClr val="tx1"/>
            </a:solidFill>
          </a:endParaRPr>
        </a:p>
      </dgm:t>
    </dgm:pt>
    <dgm:pt modelId="{7C08A2C8-315A-4766-A5AF-A39B320BE6BA}" type="parTrans" cxnId="{C397B4E4-008C-4544-AB7D-C4E968B12915}">
      <dgm:prSet/>
      <dgm:spPr/>
      <dgm:t>
        <a:bodyPr/>
        <a:lstStyle/>
        <a:p>
          <a:endParaRPr lang="fr-FR" b="1"/>
        </a:p>
      </dgm:t>
    </dgm:pt>
    <dgm:pt modelId="{38DCD206-1E75-4FB5-8DB0-2672D6675DAF}" type="sibTrans" cxnId="{C397B4E4-008C-4544-AB7D-C4E968B12915}">
      <dgm:prSet/>
      <dgm:spPr/>
      <dgm:t>
        <a:bodyPr/>
        <a:lstStyle/>
        <a:p>
          <a:endParaRPr lang="fr-FR" b="1"/>
        </a:p>
      </dgm:t>
    </dgm:pt>
    <dgm:pt modelId="{F53F5367-F37B-4EFA-85AC-C791F85C1408}">
      <dgm:prSet custT="1"/>
      <dgm:spPr/>
      <dgm:t>
        <a:bodyPr/>
        <a:lstStyle/>
        <a:p>
          <a:pPr>
            <a:buClrTx/>
            <a:buSzTx/>
            <a:buFontTx/>
            <a:buChar char="•"/>
          </a:pPr>
          <a:r>
            <a:rPr kumimoji="0" lang="fr-FR" altLang="en-US" sz="1600" b="0" i="0" u="none" strike="noStrike" cap="none" normalizeH="0" baseline="0" noProof="0" dirty="0">
              <a:ln>
                <a:noFill/>
              </a:ln>
              <a:solidFill>
                <a:schemeClr val="tx1"/>
              </a:solidFill>
              <a:effectLst/>
              <a:latin typeface="Arial" panose="020B0604020202020204" pitchFamily="34" charset="0"/>
            </a:rPr>
            <a:t>Inventaire des risques budgétaires et analyse de risques spécifiques</a:t>
          </a:r>
          <a:endParaRPr lang="fr-FR" sz="1600" b="0" noProof="0" dirty="0">
            <a:solidFill>
              <a:schemeClr val="tx1"/>
            </a:solidFill>
          </a:endParaRPr>
        </a:p>
      </dgm:t>
    </dgm:pt>
    <dgm:pt modelId="{7C7541B3-416F-47E9-8E40-BB941A2C9F19}" type="parTrans" cxnId="{2F8C2F53-FD39-4C8B-AA1D-90F5B16519FC}">
      <dgm:prSet/>
      <dgm:spPr/>
      <dgm:t>
        <a:bodyPr/>
        <a:lstStyle/>
        <a:p>
          <a:endParaRPr lang="fr-FR" b="1"/>
        </a:p>
      </dgm:t>
    </dgm:pt>
    <dgm:pt modelId="{2A851C18-425F-4455-8DC5-248836475187}" type="sibTrans" cxnId="{2F8C2F53-FD39-4C8B-AA1D-90F5B16519FC}">
      <dgm:prSet/>
      <dgm:spPr/>
      <dgm:t>
        <a:bodyPr/>
        <a:lstStyle/>
        <a:p>
          <a:endParaRPr lang="fr-FR" b="1"/>
        </a:p>
      </dgm:t>
    </dgm:pt>
    <dgm:pt modelId="{6A1EABAA-02AB-4C6B-9975-0BD8B6777C03}">
      <dgm:prSet custT="1"/>
      <dgm:spPr/>
      <dgm:t>
        <a:bodyPr/>
        <a:lstStyle/>
        <a:p>
          <a:pPr>
            <a:buClrTx/>
            <a:buSzTx/>
            <a:buFontTx/>
            <a:buChar char="•"/>
          </a:pPr>
          <a:r>
            <a:rPr lang="fr-FR" sz="1600" b="0" noProof="0" dirty="0">
              <a:solidFill>
                <a:schemeClr val="tx1"/>
              </a:solidFill>
            </a:rPr>
            <a:t>Formation sur les outils de quantification et de gestion des risques budgétaires</a:t>
          </a:r>
        </a:p>
      </dgm:t>
    </dgm:pt>
    <dgm:pt modelId="{882691C2-8D32-4EDE-B398-3FA7873476CC}" type="parTrans" cxnId="{5817A5E4-F93E-49A2-8DCC-053597CF3CC9}">
      <dgm:prSet/>
      <dgm:spPr/>
      <dgm:t>
        <a:bodyPr/>
        <a:lstStyle/>
        <a:p>
          <a:endParaRPr lang="fr-FR" b="1"/>
        </a:p>
      </dgm:t>
    </dgm:pt>
    <dgm:pt modelId="{A67425A1-01CB-41A5-9A6F-2748E0FB55A7}" type="sibTrans" cxnId="{5817A5E4-F93E-49A2-8DCC-053597CF3CC9}">
      <dgm:prSet/>
      <dgm:spPr/>
      <dgm:t>
        <a:bodyPr/>
        <a:lstStyle/>
        <a:p>
          <a:endParaRPr lang="fr-FR" b="1"/>
        </a:p>
      </dgm:t>
    </dgm:pt>
    <dgm:pt modelId="{DB4E04A9-3E59-4DB5-BCC4-CCB4EB6F372C}">
      <dgm:prSet custT="1"/>
      <dgm:spPr/>
      <dgm:t>
        <a:bodyPr/>
        <a:lstStyle/>
        <a:p>
          <a:pPr>
            <a:buClrTx/>
            <a:buSzTx/>
            <a:buFontTx/>
            <a:buChar char="•"/>
          </a:pPr>
          <a:r>
            <a:rPr lang="fr-FR" sz="1600" b="0" noProof="0" dirty="0">
              <a:solidFill>
                <a:schemeClr val="tx1"/>
              </a:solidFill>
            </a:rPr>
            <a:t>Mise en place d’un cadre institutionnel de gestion des risques budgétaires</a:t>
          </a:r>
        </a:p>
      </dgm:t>
    </dgm:pt>
    <dgm:pt modelId="{B3FF2F1C-906F-4F30-B512-085E7F1AA9F2}" type="parTrans" cxnId="{6D807A9E-C677-48D5-B93C-7B008B79B04E}">
      <dgm:prSet/>
      <dgm:spPr/>
      <dgm:t>
        <a:bodyPr/>
        <a:lstStyle/>
        <a:p>
          <a:endParaRPr lang="fr-FR" b="1"/>
        </a:p>
      </dgm:t>
    </dgm:pt>
    <dgm:pt modelId="{13F3D844-86A3-4FEB-8A03-A28C62947A07}" type="sibTrans" cxnId="{6D807A9E-C677-48D5-B93C-7B008B79B04E}">
      <dgm:prSet/>
      <dgm:spPr/>
      <dgm:t>
        <a:bodyPr/>
        <a:lstStyle/>
        <a:p>
          <a:endParaRPr lang="fr-FR" b="1"/>
        </a:p>
      </dgm:t>
    </dgm:pt>
    <dgm:pt modelId="{7F28743A-E9E5-42CC-9DCA-7D3EA18DCFC5}">
      <dgm:prSet custT="1"/>
      <dgm:spPr/>
      <dgm:t>
        <a:bodyPr/>
        <a:lstStyle/>
        <a:p>
          <a:pPr>
            <a:buClrTx/>
            <a:buSzTx/>
            <a:buFontTx/>
            <a:buChar char="•"/>
          </a:pPr>
          <a:r>
            <a:rPr lang="fr-FR" sz="1600" b="0" noProof="0" dirty="0">
              <a:solidFill>
                <a:schemeClr val="tx1"/>
              </a:solidFill>
            </a:rPr>
            <a:t>Reporting des risques budgétaires (rapports annuels, …)</a:t>
          </a:r>
        </a:p>
      </dgm:t>
    </dgm:pt>
    <dgm:pt modelId="{E88A9585-34EC-4A8A-BFEC-8FD6735400AA}" type="parTrans" cxnId="{95840FDE-3712-4860-9867-2284AFC42069}">
      <dgm:prSet/>
      <dgm:spPr/>
      <dgm:t>
        <a:bodyPr/>
        <a:lstStyle/>
        <a:p>
          <a:endParaRPr lang="fr-FR" b="1"/>
        </a:p>
      </dgm:t>
    </dgm:pt>
    <dgm:pt modelId="{9B6480AF-2F6F-424F-A29F-83BBE494CF74}" type="sibTrans" cxnId="{95840FDE-3712-4860-9867-2284AFC42069}">
      <dgm:prSet/>
      <dgm:spPr/>
      <dgm:t>
        <a:bodyPr/>
        <a:lstStyle/>
        <a:p>
          <a:endParaRPr lang="fr-FR" b="1"/>
        </a:p>
      </dgm:t>
    </dgm:pt>
    <dgm:pt modelId="{493D2D59-EBE5-4B39-B5FB-B44333E95623}">
      <dgm:prSet custT="1"/>
      <dgm:spPr/>
      <dgm:t>
        <a:bodyPr/>
        <a:lstStyle/>
        <a:p>
          <a:pPr algn="l"/>
          <a:r>
            <a:rPr lang="fr-FR" sz="1600" b="1" noProof="0" dirty="0"/>
            <a:t>Objectif: Faire émerger une culture de gestion des risques budgétaires dans les pays membres de AFC</a:t>
          </a:r>
        </a:p>
      </dgm:t>
    </dgm:pt>
    <dgm:pt modelId="{1DA353E3-05B9-461E-A387-440146513C54}" type="parTrans" cxnId="{009770E7-697A-41F6-872F-BCC91972E052}">
      <dgm:prSet/>
      <dgm:spPr/>
      <dgm:t>
        <a:bodyPr/>
        <a:lstStyle/>
        <a:p>
          <a:endParaRPr lang="fr-FR" b="1"/>
        </a:p>
      </dgm:t>
    </dgm:pt>
    <dgm:pt modelId="{A98EA4D0-B215-4A4B-8071-E3124FB8AB61}" type="sibTrans" cxnId="{009770E7-697A-41F6-872F-BCC91972E052}">
      <dgm:prSet/>
      <dgm:spPr/>
      <dgm:t>
        <a:bodyPr/>
        <a:lstStyle/>
        <a:p>
          <a:endParaRPr lang="fr-FR" b="1"/>
        </a:p>
      </dgm:t>
    </dgm:pt>
    <dgm:pt modelId="{5D152525-8C2B-43BE-A790-67C6C386B36A}">
      <dgm:prSet custT="1"/>
      <dgm:spPr/>
      <dgm:t>
        <a:bodyPr/>
        <a:lstStyle/>
        <a:p>
          <a:r>
            <a:rPr lang="fr-FR" sz="1600" b="1" noProof="0"/>
            <a:t>Conditions initiales</a:t>
          </a:r>
          <a:endParaRPr lang="fr-FR" sz="1600" b="1" noProof="0" dirty="0">
            <a:solidFill>
              <a:schemeClr val="tx1"/>
            </a:solidFill>
          </a:endParaRPr>
        </a:p>
      </dgm:t>
    </dgm:pt>
    <dgm:pt modelId="{29EAE381-DE20-472F-9821-8EB7C7B6E4CF}" type="parTrans" cxnId="{A595FF71-C48E-4D77-9423-8E4CA9CBBE15}">
      <dgm:prSet/>
      <dgm:spPr/>
      <dgm:t>
        <a:bodyPr/>
        <a:lstStyle/>
        <a:p>
          <a:endParaRPr lang="fr-FR" b="1"/>
        </a:p>
      </dgm:t>
    </dgm:pt>
    <dgm:pt modelId="{F15A6383-D7BD-45D3-9690-C11F548AB5AD}" type="sibTrans" cxnId="{A595FF71-C48E-4D77-9423-8E4CA9CBBE15}">
      <dgm:prSet/>
      <dgm:spPr/>
      <dgm:t>
        <a:bodyPr/>
        <a:lstStyle/>
        <a:p>
          <a:endParaRPr lang="fr-FR" b="1"/>
        </a:p>
      </dgm:t>
    </dgm:pt>
    <dgm:pt modelId="{B98249C0-1EF5-4473-BF86-46B7C950A8AA}">
      <dgm:prSet custT="1"/>
      <dgm:spPr/>
      <dgm:t>
        <a:bodyPr/>
        <a:lstStyle/>
        <a:p>
          <a:pPr>
            <a:buClrTx/>
            <a:buSzTx/>
            <a:buFontTx/>
            <a:buChar char="•"/>
          </a:pPr>
          <a:r>
            <a:rPr lang="fr-CA" sz="1600" b="0" dirty="0"/>
            <a:t>Cadre règlementaire existant (Directive CEMAC, lois nationales…)</a:t>
          </a:r>
          <a:endParaRPr lang="fr-FR" sz="1600" b="0" noProof="0" dirty="0">
            <a:solidFill>
              <a:schemeClr val="tx1"/>
            </a:solidFill>
          </a:endParaRPr>
        </a:p>
      </dgm:t>
    </dgm:pt>
    <dgm:pt modelId="{70FB1F7D-BB11-4235-866D-14D46FC0BA17}" type="parTrans" cxnId="{5C0D354F-9654-47CE-8070-4648FF51176B}">
      <dgm:prSet/>
      <dgm:spPr/>
      <dgm:t>
        <a:bodyPr/>
        <a:lstStyle/>
        <a:p>
          <a:endParaRPr lang="fr-FR" b="1"/>
        </a:p>
      </dgm:t>
    </dgm:pt>
    <dgm:pt modelId="{9DF5923D-9883-465C-9656-E75DB17A8C6C}" type="sibTrans" cxnId="{5C0D354F-9654-47CE-8070-4648FF51176B}">
      <dgm:prSet/>
      <dgm:spPr/>
      <dgm:t>
        <a:bodyPr/>
        <a:lstStyle/>
        <a:p>
          <a:endParaRPr lang="fr-FR" b="1"/>
        </a:p>
      </dgm:t>
    </dgm:pt>
    <dgm:pt modelId="{C3D365A2-6338-4D08-88C7-3EC780AF6BEC}">
      <dgm:prSet custT="1"/>
      <dgm:spPr/>
      <dgm:t>
        <a:bodyPr/>
        <a:lstStyle/>
        <a:p>
          <a:pPr>
            <a:buClrTx/>
            <a:buSzTx/>
            <a:buFontTx/>
            <a:buChar char="•"/>
          </a:pPr>
          <a:r>
            <a:rPr lang="fr-FR" sz="1600" b="0" noProof="0" dirty="0"/>
            <a:t>Evaluations </a:t>
          </a:r>
          <a:r>
            <a:rPr lang="fr-FR" sz="1600" b="0" dirty="0"/>
            <a:t>(</a:t>
          </a:r>
          <a:r>
            <a:rPr lang="fr-FR" sz="1600" b="0" noProof="0" dirty="0"/>
            <a:t>PEFA/PIMA/CPIMA/FTE..) et travaux sur les </a:t>
          </a:r>
          <a:r>
            <a:rPr lang="fr-CA" sz="1600" b="0" dirty="0"/>
            <a:t>risques budgétaires liés aux entreprises publiques et PPP</a:t>
          </a:r>
          <a:endParaRPr lang="fr-FR" sz="1600" b="0" noProof="0" dirty="0">
            <a:solidFill>
              <a:schemeClr val="tx1"/>
            </a:solidFill>
          </a:endParaRPr>
        </a:p>
      </dgm:t>
    </dgm:pt>
    <dgm:pt modelId="{48CE1E8D-98D5-4E84-8FA7-412D1A0EA343}" type="parTrans" cxnId="{7F2986AC-2291-490D-BB2E-8EC01E6A611F}">
      <dgm:prSet/>
      <dgm:spPr/>
      <dgm:t>
        <a:bodyPr/>
        <a:lstStyle/>
        <a:p>
          <a:endParaRPr lang="fr-FR" b="1"/>
        </a:p>
      </dgm:t>
    </dgm:pt>
    <dgm:pt modelId="{5349D451-9A43-4F09-ADB5-F7D4888DBCC0}" type="sibTrans" cxnId="{7F2986AC-2291-490D-BB2E-8EC01E6A611F}">
      <dgm:prSet/>
      <dgm:spPr/>
      <dgm:t>
        <a:bodyPr/>
        <a:lstStyle/>
        <a:p>
          <a:endParaRPr lang="fr-FR" b="1"/>
        </a:p>
      </dgm:t>
    </dgm:pt>
    <dgm:pt modelId="{94E1F438-99A1-41FA-8782-5B50476A0847}">
      <dgm:prSet custT="1"/>
      <dgm:spPr/>
      <dgm:t>
        <a:bodyPr/>
        <a:lstStyle/>
        <a:p>
          <a:r>
            <a:rPr lang="fr-CA" sz="1600" b="0" dirty="0"/>
            <a:t>Section dédiée aux risques budgétaires dans les documents de </a:t>
          </a:r>
          <a:r>
            <a:rPr lang="fr-CA" sz="1600" b="0" dirty="0" err="1"/>
            <a:t>pluriannualité</a:t>
          </a:r>
          <a:r>
            <a:rPr lang="fr-CA" sz="1600" b="0" dirty="0"/>
            <a:t> </a:t>
          </a:r>
          <a:r>
            <a:rPr lang="fr-CA" sz="1600" b="0" dirty="0" err="1"/>
            <a:t>budgetaire</a:t>
          </a:r>
          <a:r>
            <a:rPr lang="fr-CA" sz="1600" b="0" dirty="0"/>
            <a:t> (DPBEP). </a:t>
          </a:r>
          <a:endParaRPr lang="fr-FR" sz="1600" b="0" dirty="0"/>
        </a:p>
      </dgm:t>
    </dgm:pt>
    <dgm:pt modelId="{C87723EB-B3CA-4C20-B3AB-FE627A26D6C8}" type="parTrans" cxnId="{18AF1920-0630-47CD-9214-11EBC4DCEEBA}">
      <dgm:prSet/>
      <dgm:spPr/>
      <dgm:t>
        <a:bodyPr/>
        <a:lstStyle/>
        <a:p>
          <a:endParaRPr lang="fr-FR" b="1"/>
        </a:p>
      </dgm:t>
    </dgm:pt>
    <dgm:pt modelId="{3DE7F3C2-1F8D-4F5E-949F-E7E37811F3D0}" type="sibTrans" cxnId="{18AF1920-0630-47CD-9214-11EBC4DCEEBA}">
      <dgm:prSet/>
      <dgm:spPr/>
      <dgm:t>
        <a:bodyPr/>
        <a:lstStyle/>
        <a:p>
          <a:endParaRPr lang="fr-FR" b="1"/>
        </a:p>
      </dgm:t>
    </dgm:pt>
    <dgm:pt modelId="{C1D5A7D3-5301-4E62-8FA3-27F101EF7CA2}">
      <dgm:prSet phldrT="[Text]" custT="1"/>
      <dgm:spPr>
        <a:solidFill>
          <a:schemeClr val="bg2">
            <a:lumMod val="50000"/>
          </a:schemeClr>
        </a:solidFill>
      </dgm:spPr>
      <dgm:t>
        <a:bodyPr/>
        <a:lstStyle/>
        <a:p>
          <a:r>
            <a:rPr lang="fr-CA" sz="1600" b="1" dirty="0"/>
            <a:t>Contraintes</a:t>
          </a:r>
          <a:endParaRPr lang="fr-FR" sz="1600" b="1" dirty="0"/>
        </a:p>
      </dgm:t>
    </dgm:pt>
    <dgm:pt modelId="{6C3C7274-919A-4FE3-A1B3-316461820F07}" type="parTrans" cxnId="{313E2A2B-5510-41A9-B06F-8D42FEA198C1}">
      <dgm:prSet/>
      <dgm:spPr/>
      <dgm:t>
        <a:bodyPr/>
        <a:lstStyle/>
        <a:p>
          <a:endParaRPr lang="fr-FR" b="1"/>
        </a:p>
      </dgm:t>
    </dgm:pt>
    <dgm:pt modelId="{81AE1067-277F-4938-A495-42EEBBCADE5F}" type="sibTrans" cxnId="{313E2A2B-5510-41A9-B06F-8D42FEA198C1}">
      <dgm:prSet/>
      <dgm:spPr/>
      <dgm:t>
        <a:bodyPr/>
        <a:lstStyle/>
        <a:p>
          <a:endParaRPr lang="fr-FR" b="1"/>
        </a:p>
      </dgm:t>
    </dgm:pt>
    <dgm:pt modelId="{BA543B75-F87B-4555-A210-BA4F182810EB}">
      <dgm:prSet phldrT="[Text]" custT="1"/>
      <dgm:spPr>
        <a:solidFill>
          <a:schemeClr val="bg1"/>
        </a:solidFill>
      </dgm:spPr>
      <dgm:t>
        <a:bodyPr/>
        <a:lstStyle/>
        <a:p>
          <a:r>
            <a:rPr lang="fr-CA" sz="1600" b="0" dirty="0">
              <a:solidFill>
                <a:schemeClr val="tx1"/>
              </a:solidFill>
            </a:rPr>
            <a:t>Fragmentation des responsabilités en matière de prévision et d’analyse </a:t>
          </a:r>
          <a:r>
            <a:rPr lang="fr-CA" sz="1600" b="0" dirty="0" err="1">
              <a:solidFill>
                <a:schemeClr val="tx1"/>
              </a:solidFill>
            </a:rPr>
            <a:t>macro-budgétaire</a:t>
          </a:r>
          <a:endParaRPr lang="fr-FR" sz="1600" b="0" dirty="0">
            <a:solidFill>
              <a:schemeClr val="tx1"/>
            </a:solidFill>
          </a:endParaRPr>
        </a:p>
      </dgm:t>
    </dgm:pt>
    <dgm:pt modelId="{426A6FA7-2F19-4080-AFF3-AF99EF26F4F6}" type="parTrans" cxnId="{F61C774F-C29C-4EDE-9DB4-5092032F0015}">
      <dgm:prSet/>
      <dgm:spPr/>
      <dgm:t>
        <a:bodyPr/>
        <a:lstStyle/>
        <a:p>
          <a:endParaRPr lang="fr-FR" b="1"/>
        </a:p>
      </dgm:t>
    </dgm:pt>
    <dgm:pt modelId="{57E796E5-E809-4088-82AE-CB9C9EF34243}" type="sibTrans" cxnId="{F61C774F-C29C-4EDE-9DB4-5092032F0015}">
      <dgm:prSet/>
      <dgm:spPr/>
      <dgm:t>
        <a:bodyPr/>
        <a:lstStyle/>
        <a:p>
          <a:endParaRPr lang="fr-FR" b="1"/>
        </a:p>
      </dgm:t>
    </dgm:pt>
    <dgm:pt modelId="{6FCE5EE2-655C-436E-8477-1851528B0C99}">
      <dgm:prSet phldrT="[Text]" custT="1"/>
      <dgm:spPr>
        <a:solidFill>
          <a:schemeClr val="bg1"/>
        </a:solidFill>
      </dgm:spPr>
      <dgm:t>
        <a:bodyPr/>
        <a:lstStyle/>
        <a:p>
          <a:r>
            <a:rPr lang="fr-CA" sz="1600" b="0" dirty="0">
              <a:solidFill>
                <a:schemeClr val="tx1"/>
              </a:solidFill>
            </a:rPr>
            <a:t>Dilution des responsabilités sur un ensemble de risques spécifiques</a:t>
          </a:r>
          <a:endParaRPr lang="en-US" sz="1600" b="0" dirty="0">
            <a:solidFill>
              <a:schemeClr val="tx1"/>
            </a:solidFill>
          </a:endParaRPr>
        </a:p>
      </dgm:t>
    </dgm:pt>
    <dgm:pt modelId="{6FFE4D61-F1BD-4A4C-B2F0-252A2333E2E6}" type="parTrans" cxnId="{C29B38B7-17CE-4139-B22A-AC83E44CB5F7}">
      <dgm:prSet/>
      <dgm:spPr/>
      <dgm:t>
        <a:bodyPr/>
        <a:lstStyle/>
        <a:p>
          <a:endParaRPr lang="fr-FR" b="1"/>
        </a:p>
      </dgm:t>
    </dgm:pt>
    <dgm:pt modelId="{C399225C-0E14-40A9-B021-1BFE9AED1981}" type="sibTrans" cxnId="{C29B38B7-17CE-4139-B22A-AC83E44CB5F7}">
      <dgm:prSet/>
      <dgm:spPr/>
      <dgm:t>
        <a:bodyPr/>
        <a:lstStyle/>
        <a:p>
          <a:endParaRPr lang="fr-FR" b="1"/>
        </a:p>
      </dgm:t>
    </dgm:pt>
    <dgm:pt modelId="{E287D4EB-8F84-470A-BF66-C3663B04EE14}">
      <dgm:prSet phldrT="[Text]" custT="1"/>
      <dgm:spPr>
        <a:solidFill>
          <a:schemeClr val="bg1"/>
        </a:solidFill>
      </dgm:spPr>
      <dgm:t>
        <a:bodyPr/>
        <a:lstStyle/>
        <a:p>
          <a:r>
            <a:rPr lang="fr-CA" sz="1600" b="0" dirty="0">
              <a:solidFill>
                <a:schemeClr val="tx1"/>
              </a:solidFill>
            </a:rPr>
            <a:t>Absence de données consolidées pour un large éventail de risques</a:t>
          </a:r>
          <a:endParaRPr lang="en-US" sz="1600" b="0" dirty="0">
            <a:solidFill>
              <a:schemeClr val="tx1"/>
            </a:solidFill>
          </a:endParaRPr>
        </a:p>
      </dgm:t>
    </dgm:pt>
    <dgm:pt modelId="{1F86108A-B87E-4B3B-B3C7-90DCECB78774}" type="parTrans" cxnId="{0A9E791B-2A69-44FB-AE05-A94B5CA73642}">
      <dgm:prSet/>
      <dgm:spPr/>
      <dgm:t>
        <a:bodyPr/>
        <a:lstStyle/>
        <a:p>
          <a:endParaRPr lang="fr-FR" b="1"/>
        </a:p>
      </dgm:t>
    </dgm:pt>
    <dgm:pt modelId="{736DE2CC-D846-4FC7-8583-2AB751D37682}" type="sibTrans" cxnId="{0A9E791B-2A69-44FB-AE05-A94B5CA73642}">
      <dgm:prSet/>
      <dgm:spPr/>
      <dgm:t>
        <a:bodyPr/>
        <a:lstStyle/>
        <a:p>
          <a:endParaRPr lang="fr-FR" b="1"/>
        </a:p>
      </dgm:t>
    </dgm:pt>
    <dgm:pt modelId="{2A91234B-7359-4511-B5D8-FF3FAB29491C}">
      <dgm:prSet custT="1"/>
      <dgm:spPr/>
      <dgm:t>
        <a:bodyPr/>
        <a:lstStyle/>
        <a:p>
          <a:pPr>
            <a:buClrTx/>
            <a:buSzTx/>
            <a:buFontTx/>
            <a:buChar char="•"/>
          </a:pPr>
          <a:r>
            <a:rPr lang="fr-FR" sz="1600" b="0" dirty="0"/>
            <a:t>Existence de pratiques sectorielles de gestion des risques budgétaires (Dettes, PPP, Budget, Macro, …)</a:t>
          </a:r>
          <a:endParaRPr lang="fr-FR" sz="1600" b="0" noProof="0" dirty="0">
            <a:solidFill>
              <a:schemeClr val="tx1"/>
            </a:solidFill>
          </a:endParaRPr>
        </a:p>
      </dgm:t>
    </dgm:pt>
    <dgm:pt modelId="{B4FE0C12-1FF9-4F03-9348-80DA7C1DE48D}" type="parTrans" cxnId="{ADDDC109-F09D-47E5-A66B-AF022928E080}">
      <dgm:prSet/>
      <dgm:spPr/>
      <dgm:t>
        <a:bodyPr/>
        <a:lstStyle/>
        <a:p>
          <a:endParaRPr lang="fr-FR" b="1"/>
        </a:p>
      </dgm:t>
    </dgm:pt>
    <dgm:pt modelId="{2CA89702-6FDC-466C-96B8-5FBD4370EBB1}" type="sibTrans" cxnId="{ADDDC109-F09D-47E5-A66B-AF022928E080}">
      <dgm:prSet/>
      <dgm:spPr/>
      <dgm:t>
        <a:bodyPr/>
        <a:lstStyle/>
        <a:p>
          <a:endParaRPr lang="fr-FR" b="1"/>
        </a:p>
      </dgm:t>
    </dgm:pt>
    <dgm:pt modelId="{128E4999-1DAD-4BEF-B5A1-866D6C44DEE9}" type="pres">
      <dgm:prSet presAssocID="{002774DD-7EEA-4C92-BE89-9B90573CFA88}" presName="linear" presStyleCnt="0">
        <dgm:presLayoutVars>
          <dgm:animLvl val="lvl"/>
          <dgm:resizeHandles val="exact"/>
        </dgm:presLayoutVars>
      </dgm:prSet>
      <dgm:spPr/>
    </dgm:pt>
    <dgm:pt modelId="{780E65DC-6848-4DDD-ABA9-5E2E928012C1}" type="pres">
      <dgm:prSet presAssocID="{493D2D59-EBE5-4B39-B5FB-B44333E95623}" presName="parentText" presStyleLbl="node1" presStyleIdx="0" presStyleCnt="3">
        <dgm:presLayoutVars>
          <dgm:chMax val="0"/>
          <dgm:bulletEnabled val="1"/>
        </dgm:presLayoutVars>
      </dgm:prSet>
      <dgm:spPr/>
    </dgm:pt>
    <dgm:pt modelId="{47BDB7F2-BFAD-4F35-AE04-02CF9BA03B55}" type="pres">
      <dgm:prSet presAssocID="{493D2D59-EBE5-4B39-B5FB-B44333E95623}" presName="childText" presStyleLbl="revTx" presStyleIdx="0" presStyleCnt="3">
        <dgm:presLayoutVars>
          <dgm:bulletEnabled val="1"/>
        </dgm:presLayoutVars>
      </dgm:prSet>
      <dgm:spPr/>
    </dgm:pt>
    <dgm:pt modelId="{8581F60C-387B-4545-98A8-E4269A8B7F4E}" type="pres">
      <dgm:prSet presAssocID="{5D152525-8C2B-43BE-A790-67C6C386B36A}" presName="parentText" presStyleLbl="node1" presStyleIdx="1" presStyleCnt="3">
        <dgm:presLayoutVars>
          <dgm:chMax val="0"/>
          <dgm:bulletEnabled val="1"/>
        </dgm:presLayoutVars>
      </dgm:prSet>
      <dgm:spPr/>
    </dgm:pt>
    <dgm:pt modelId="{AE7D3701-81F7-4019-9B8E-29F664124AA5}" type="pres">
      <dgm:prSet presAssocID="{5D152525-8C2B-43BE-A790-67C6C386B36A}" presName="childText" presStyleLbl="revTx" presStyleIdx="1" presStyleCnt="3">
        <dgm:presLayoutVars>
          <dgm:bulletEnabled val="1"/>
        </dgm:presLayoutVars>
      </dgm:prSet>
      <dgm:spPr/>
    </dgm:pt>
    <dgm:pt modelId="{3760D4C2-31BD-4A3E-8945-3DBC35FB0A00}" type="pres">
      <dgm:prSet presAssocID="{C1D5A7D3-5301-4E62-8FA3-27F101EF7CA2}" presName="parentText" presStyleLbl="node1" presStyleIdx="2" presStyleCnt="3">
        <dgm:presLayoutVars>
          <dgm:chMax val="0"/>
          <dgm:bulletEnabled val="1"/>
        </dgm:presLayoutVars>
      </dgm:prSet>
      <dgm:spPr/>
    </dgm:pt>
    <dgm:pt modelId="{C96B251D-7C12-48E1-8BBD-D33EAA67FB51}" type="pres">
      <dgm:prSet presAssocID="{C1D5A7D3-5301-4E62-8FA3-27F101EF7CA2}" presName="childText" presStyleLbl="revTx" presStyleIdx="2" presStyleCnt="3">
        <dgm:presLayoutVars>
          <dgm:bulletEnabled val="1"/>
        </dgm:presLayoutVars>
      </dgm:prSet>
      <dgm:spPr/>
    </dgm:pt>
  </dgm:ptLst>
  <dgm:cxnLst>
    <dgm:cxn modelId="{ADDDC109-F09D-47E5-A66B-AF022928E080}" srcId="{5D152525-8C2B-43BE-A790-67C6C386B36A}" destId="{2A91234B-7359-4511-B5D8-FF3FAB29491C}" srcOrd="2" destOrd="0" parTransId="{B4FE0C12-1FF9-4F03-9348-80DA7C1DE48D}" sibTransId="{2CA89702-6FDC-466C-96B8-5FBD4370EBB1}"/>
    <dgm:cxn modelId="{0A9E791B-2A69-44FB-AE05-A94B5CA73642}" srcId="{C1D5A7D3-5301-4E62-8FA3-27F101EF7CA2}" destId="{E287D4EB-8F84-470A-BF66-C3663B04EE14}" srcOrd="2" destOrd="0" parTransId="{1F86108A-B87E-4B3B-B3C7-90DCECB78774}" sibTransId="{736DE2CC-D846-4FC7-8583-2AB751D37682}"/>
    <dgm:cxn modelId="{18AF1920-0630-47CD-9214-11EBC4DCEEBA}" srcId="{5D152525-8C2B-43BE-A790-67C6C386B36A}" destId="{94E1F438-99A1-41FA-8782-5B50476A0847}" srcOrd="3" destOrd="0" parTransId="{C87723EB-B3CA-4C20-B3AB-FE627A26D6C8}" sibTransId="{3DE7F3C2-1F8D-4F5E-949F-E7E37811F3D0}"/>
    <dgm:cxn modelId="{5F03D625-0970-48AA-875F-FE6A01BEF82B}" type="presOf" srcId="{E287D4EB-8F84-470A-BF66-C3663B04EE14}" destId="{C96B251D-7C12-48E1-8BBD-D33EAA67FB51}" srcOrd="0" destOrd="2" presId="urn:microsoft.com/office/officeart/2005/8/layout/vList2"/>
    <dgm:cxn modelId="{82290F29-6E5C-4E8B-86E9-22A9032C86E1}" type="presOf" srcId="{94E1F438-99A1-41FA-8782-5B50476A0847}" destId="{AE7D3701-81F7-4019-9B8E-29F664124AA5}" srcOrd="0" destOrd="3" presId="urn:microsoft.com/office/officeart/2005/8/layout/vList2"/>
    <dgm:cxn modelId="{313E2A2B-5510-41A9-B06F-8D42FEA198C1}" srcId="{002774DD-7EEA-4C92-BE89-9B90573CFA88}" destId="{C1D5A7D3-5301-4E62-8FA3-27F101EF7CA2}" srcOrd="2" destOrd="0" parTransId="{6C3C7274-919A-4FE3-A1B3-316461820F07}" sibTransId="{81AE1067-277F-4938-A495-42EEBBCADE5F}"/>
    <dgm:cxn modelId="{3C8E2D3D-AB48-4265-A2CF-48CDBA06BB9B}" type="presOf" srcId="{2A91234B-7359-4511-B5D8-FF3FAB29491C}" destId="{AE7D3701-81F7-4019-9B8E-29F664124AA5}" srcOrd="0" destOrd="2" presId="urn:microsoft.com/office/officeart/2005/8/layout/vList2"/>
    <dgm:cxn modelId="{F7DD773D-2E50-4668-88E8-17323657D085}" type="presOf" srcId="{6FCE5EE2-655C-436E-8477-1851528B0C99}" destId="{C96B251D-7C12-48E1-8BBD-D33EAA67FB51}" srcOrd="0" destOrd="1" presId="urn:microsoft.com/office/officeart/2005/8/layout/vList2"/>
    <dgm:cxn modelId="{E0556646-40CC-4596-86D5-6E4C69F274AD}" type="presOf" srcId="{DB4E04A9-3E59-4DB5-BCC4-CCB4EB6F372C}" destId="{47BDB7F2-BFAD-4F35-AE04-02CF9BA03B55}" srcOrd="0" destOrd="3" presId="urn:microsoft.com/office/officeart/2005/8/layout/vList2"/>
    <dgm:cxn modelId="{D0428948-E442-496A-A9F2-78C6AA39F1B1}" type="presOf" srcId="{002774DD-7EEA-4C92-BE89-9B90573CFA88}" destId="{128E4999-1DAD-4BEF-B5A1-866D6C44DEE9}" srcOrd="0" destOrd="0" presId="urn:microsoft.com/office/officeart/2005/8/layout/vList2"/>
    <dgm:cxn modelId="{5C0D354F-9654-47CE-8070-4648FF51176B}" srcId="{5D152525-8C2B-43BE-A790-67C6C386B36A}" destId="{B98249C0-1EF5-4473-BF86-46B7C950A8AA}" srcOrd="0" destOrd="0" parTransId="{70FB1F7D-BB11-4235-866D-14D46FC0BA17}" sibTransId="{9DF5923D-9883-465C-9656-E75DB17A8C6C}"/>
    <dgm:cxn modelId="{F61C774F-C29C-4EDE-9DB4-5092032F0015}" srcId="{C1D5A7D3-5301-4E62-8FA3-27F101EF7CA2}" destId="{BA543B75-F87B-4555-A210-BA4F182810EB}" srcOrd="0" destOrd="0" parTransId="{426A6FA7-2F19-4080-AFF3-AF99EF26F4F6}" sibTransId="{57E796E5-E809-4088-82AE-CB9C9EF34243}"/>
    <dgm:cxn modelId="{A595FF71-C48E-4D77-9423-8E4CA9CBBE15}" srcId="{002774DD-7EEA-4C92-BE89-9B90573CFA88}" destId="{5D152525-8C2B-43BE-A790-67C6C386B36A}" srcOrd="1" destOrd="0" parTransId="{29EAE381-DE20-472F-9821-8EB7C7B6E4CF}" sibTransId="{F15A6383-D7BD-45D3-9690-C11F548AB5AD}"/>
    <dgm:cxn modelId="{2F8C2F53-FD39-4C8B-AA1D-90F5B16519FC}" srcId="{493D2D59-EBE5-4B39-B5FB-B44333E95623}" destId="{F53F5367-F37B-4EFA-85AC-C791F85C1408}" srcOrd="1" destOrd="0" parTransId="{7C7541B3-416F-47E9-8E40-BB941A2C9F19}" sibTransId="{2A851C18-425F-4455-8DC5-248836475187}"/>
    <dgm:cxn modelId="{98478473-F138-4FDD-AE27-28F5694E8D08}" type="presOf" srcId="{C2948BAA-14D3-45C7-AF00-3FCACE134D5B}" destId="{47BDB7F2-BFAD-4F35-AE04-02CF9BA03B55}" srcOrd="0" destOrd="0" presId="urn:microsoft.com/office/officeart/2005/8/layout/vList2"/>
    <dgm:cxn modelId="{66AB0A8A-1073-4615-8E11-1513C448DA79}" type="presOf" srcId="{7F28743A-E9E5-42CC-9DCA-7D3EA18DCFC5}" destId="{47BDB7F2-BFAD-4F35-AE04-02CF9BA03B55}" srcOrd="0" destOrd="4" presId="urn:microsoft.com/office/officeart/2005/8/layout/vList2"/>
    <dgm:cxn modelId="{16C01493-2631-43BD-B7B9-C49C7B8F4EEC}" type="presOf" srcId="{BA543B75-F87B-4555-A210-BA4F182810EB}" destId="{C96B251D-7C12-48E1-8BBD-D33EAA67FB51}" srcOrd="0" destOrd="0" presId="urn:microsoft.com/office/officeart/2005/8/layout/vList2"/>
    <dgm:cxn modelId="{6D807A9E-C677-48D5-B93C-7B008B79B04E}" srcId="{493D2D59-EBE5-4B39-B5FB-B44333E95623}" destId="{DB4E04A9-3E59-4DB5-BCC4-CCB4EB6F372C}" srcOrd="3" destOrd="0" parTransId="{B3FF2F1C-906F-4F30-B512-085E7F1AA9F2}" sibTransId="{13F3D844-86A3-4FEB-8A03-A28C62947A07}"/>
    <dgm:cxn modelId="{7F2986AC-2291-490D-BB2E-8EC01E6A611F}" srcId="{5D152525-8C2B-43BE-A790-67C6C386B36A}" destId="{C3D365A2-6338-4D08-88C7-3EC780AF6BEC}" srcOrd="1" destOrd="0" parTransId="{48CE1E8D-98D5-4E84-8FA7-412D1A0EA343}" sibTransId="{5349D451-9A43-4F09-ADB5-F7D4888DBCC0}"/>
    <dgm:cxn modelId="{C29B38B7-17CE-4139-B22A-AC83E44CB5F7}" srcId="{C1D5A7D3-5301-4E62-8FA3-27F101EF7CA2}" destId="{6FCE5EE2-655C-436E-8477-1851528B0C99}" srcOrd="1" destOrd="0" parTransId="{6FFE4D61-F1BD-4A4C-B2F0-252A2333E2E6}" sibTransId="{C399225C-0E14-40A9-B021-1BFE9AED1981}"/>
    <dgm:cxn modelId="{BBB360B8-A76E-4E79-811C-3D2FE81A71C3}" type="presOf" srcId="{C1D5A7D3-5301-4E62-8FA3-27F101EF7CA2}" destId="{3760D4C2-31BD-4A3E-8945-3DBC35FB0A00}" srcOrd="0" destOrd="0" presId="urn:microsoft.com/office/officeart/2005/8/layout/vList2"/>
    <dgm:cxn modelId="{0F1E04CB-15BD-4579-860C-C632C37CD11B}" type="presOf" srcId="{F53F5367-F37B-4EFA-85AC-C791F85C1408}" destId="{47BDB7F2-BFAD-4F35-AE04-02CF9BA03B55}" srcOrd="0" destOrd="1" presId="urn:microsoft.com/office/officeart/2005/8/layout/vList2"/>
    <dgm:cxn modelId="{A19A86DC-AF76-4274-AFE2-8C254F36C2D3}" type="presOf" srcId="{C3D365A2-6338-4D08-88C7-3EC780AF6BEC}" destId="{AE7D3701-81F7-4019-9B8E-29F664124AA5}" srcOrd="0" destOrd="1" presId="urn:microsoft.com/office/officeart/2005/8/layout/vList2"/>
    <dgm:cxn modelId="{95840FDE-3712-4860-9867-2284AFC42069}" srcId="{493D2D59-EBE5-4B39-B5FB-B44333E95623}" destId="{7F28743A-E9E5-42CC-9DCA-7D3EA18DCFC5}" srcOrd="4" destOrd="0" parTransId="{E88A9585-34EC-4A8A-BFEC-8FD6735400AA}" sibTransId="{9B6480AF-2F6F-424F-A29F-83BBE494CF74}"/>
    <dgm:cxn modelId="{5817A5E4-F93E-49A2-8DCC-053597CF3CC9}" srcId="{493D2D59-EBE5-4B39-B5FB-B44333E95623}" destId="{6A1EABAA-02AB-4C6B-9975-0BD8B6777C03}" srcOrd="2" destOrd="0" parTransId="{882691C2-8D32-4EDE-B398-3FA7873476CC}" sibTransId="{A67425A1-01CB-41A5-9A6F-2748E0FB55A7}"/>
    <dgm:cxn modelId="{C397B4E4-008C-4544-AB7D-C4E968B12915}" srcId="{493D2D59-EBE5-4B39-B5FB-B44333E95623}" destId="{C2948BAA-14D3-45C7-AF00-3FCACE134D5B}" srcOrd="0" destOrd="0" parTransId="{7C08A2C8-315A-4766-A5AF-A39B320BE6BA}" sibTransId="{38DCD206-1E75-4FB5-8DB0-2672D6675DAF}"/>
    <dgm:cxn modelId="{2BD664E6-AE93-4743-A9D7-07822069184E}" type="presOf" srcId="{B98249C0-1EF5-4473-BF86-46B7C950A8AA}" destId="{AE7D3701-81F7-4019-9B8E-29F664124AA5}" srcOrd="0" destOrd="0" presId="urn:microsoft.com/office/officeart/2005/8/layout/vList2"/>
    <dgm:cxn modelId="{009770E7-697A-41F6-872F-BCC91972E052}" srcId="{002774DD-7EEA-4C92-BE89-9B90573CFA88}" destId="{493D2D59-EBE5-4B39-B5FB-B44333E95623}" srcOrd="0" destOrd="0" parTransId="{1DA353E3-05B9-461E-A387-440146513C54}" sibTransId="{A98EA4D0-B215-4A4B-8071-E3124FB8AB61}"/>
    <dgm:cxn modelId="{918499EF-31ED-4FD1-A7D4-DDA41E1B3936}" type="presOf" srcId="{493D2D59-EBE5-4B39-B5FB-B44333E95623}" destId="{780E65DC-6848-4DDD-ABA9-5E2E928012C1}" srcOrd="0" destOrd="0" presId="urn:microsoft.com/office/officeart/2005/8/layout/vList2"/>
    <dgm:cxn modelId="{8D401FF3-8F7D-4C66-80DD-7AEFC978F377}" type="presOf" srcId="{5D152525-8C2B-43BE-A790-67C6C386B36A}" destId="{8581F60C-387B-4545-98A8-E4269A8B7F4E}" srcOrd="0" destOrd="0" presId="urn:microsoft.com/office/officeart/2005/8/layout/vList2"/>
    <dgm:cxn modelId="{7A0583F8-CE54-448F-AE33-4F528AE6FCF4}" type="presOf" srcId="{6A1EABAA-02AB-4C6B-9975-0BD8B6777C03}" destId="{47BDB7F2-BFAD-4F35-AE04-02CF9BA03B55}" srcOrd="0" destOrd="2" presId="urn:microsoft.com/office/officeart/2005/8/layout/vList2"/>
    <dgm:cxn modelId="{3B8272B9-FAB0-4B23-A9C2-372707A2D7D8}" type="presParOf" srcId="{128E4999-1DAD-4BEF-B5A1-866D6C44DEE9}" destId="{780E65DC-6848-4DDD-ABA9-5E2E928012C1}" srcOrd="0" destOrd="0" presId="urn:microsoft.com/office/officeart/2005/8/layout/vList2"/>
    <dgm:cxn modelId="{42E83A0D-1F26-47F3-9B39-83285CADCCBD}" type="presParOf" srcId="{128E4999-1DAD-4BEF-B5A1-866D6C44DEE9}" destId="{47BDB7F2-BFAD-4F35-AE04-02CF9BA03B55}" srcOrd="1" destOrd="0" presId="urn:microsoft.com/office/officeart/2005/8/layout/vList2"/>
    <dgm:cxn modelId="{B05B3FC1-27F5-4293-B30E-9FB641CC53B9}" type="presParOf" srcId="{128E4999-1DAD-4BEF-B5A1-866D6C44DEE9}" destId="{8581F60C-387B-4545-98A8-E4269A8B7F4E}" srcOrd="2" destOrd="0" presId="urn:microsoft.com/office/officeart/2005/8/layout/vList2"/>
    <dgm:cxn modelId="{41D36340-38DD-493F-B0B1-B6459D7FF5CE}" type="presParOf" srcId="{128E4999-1DAD-4BEF-B5A1-866D6C44DEE9}" destId="{AE7D3701-81F7-4019-9B8E-29F664124AA5}" srcOrd="3" destOrd="0" presId="urn:microsoft.com/office/officeart/2005/8/layout/vList2"/>
    <dgm:cxn modelId="{E8ABB16C-02F1-49E2-8B8F-3103B60494D7}" type="presParOf" srcId="{128E4999-1DAD-4BEF-B5A1-866D6C44DEE9}" destId="{3760D4C2-31BD-4A3E-8945-3DBC35FB0A00}" srcOrd="4" destOrd="0" presId="urn:microsoft.com/office/officeart/2005/8/layout/vList2"/>
    <dgm:cxn modelId="{C3533E38-7066-4A57-9880-2C49EC0CF9FA}" type="presParOf" srcId="{128E4999-1DAD-4BEF-B5A1-866D6C44DEE9}" destId="{C96B251D-7C12-48E1-8BBD-D33EAA67FB5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75504-73EE-49BA-A7E3-7BB1113745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FEFDAA4-DED7-41A6-B620-B44A128C4524}">
      <dgm:prSet/>
      <dgm:spPr/>
      <dgm:t>
        <a:bodyPr/>
        <a:lstStyle/>
        <a:p>
          <a:r>
            <a:rPr lang="fr-FR" b="1" noProof="0" dirty="0"/>
            <a:t>Activités conduites</a:t>
          </a:r>
          <a:endParaRPr lang="fr-FR" noProof="0" dirty="0"/>
        </a:p>
      </dgm:t>
    </dgm:pt>
    <dgm:pt modelId="{FB3610B6-7C78-4EC6-AF7F-893A6F3BC3A8}" type="parTrans" cxnId="{7177A5D1-4416-45B7-933C-DAA3213DC99A}">
      <dgm:prSet/>
      <dgm:spPr/>
      <dgm:t>
        <a:bodyPr/>
        <a:lstStyle/>
        <a:p>
          <a:endParaRPr lang="fr-FR" noProof="0" dirty="0"/>
        </a:p>
      </dgm:t>
    </dgm:pt>
    <dgm:pt modelId="{3E7EE157-B758-4C9E-9B66-717A4A40FA40}" type="sibTrans" cxnId="{7177A5D1-4416-45B7-933C-DAA3213DC99A}">
      <dgm:prSet/>
      <dgm:spPr/>
      <dgm:t>
        <a:bodyPr/>
        <a:lstStyle/>
        <a:p>
          <a:endParaRPr lang="fr-FR" noProof="0" dirty="0"/>
        </a:p>
      </dgm:t>
    </dgm:pt>
    <dgm:pt modelId="{F7C467F2-5748-4E04-A6C7-2C70776CFA4B}">
      <dgm:prSet/>
      <dgm:spPr/>
      <dgm:t>
        <a:bodyPr/>
        <a:lstStyle/>
        <a:p>
          <a:r>
            <a:rPr lang="fr-FR" noProof="0" dirty="0"/>
            <a:t>Séminaire régional et Ateliers nationaux </a:t>
          </a:r>
        </a:p>
      </dgm:t>
    </dgm:pt>
    <dgm:pt modelId="{E243C2D6-D563-46DA-9403-A6E3DB7A244C}" type="parTrans" cxnId="{89E7837A-A5EB-4559-A224-E5B4A000A26E}">
      <dgm:prSet/>
      <dgm:spPr/>
      <dgm:t>
        <a:bodyPr/>
        <a:lstStyle/>
        <a:p>
          <a:endParaRPr lang="fr-FR" noProof="0" dirty="0"/>
        </a:p>
      </dgm:t>
    </dgm:pt>
    <dgm:pt modelId="{F52C260C-039B-4731-9102-023B8D1B0926}" type="sibTrans" cxnId="{89E7837A-A5EB-4559-A224-E5B4A000A26E}">
      <dgm:prSet/>
      <dgm:spPr/>
      <dgm:t>
        <a:bodyPr/>
        <a:lstStyle/>
        <a:p>
          <a:endParaRPr lang="fr-FR" noProof="0" dirty="0"/>
        </a:p>
      </dgm:t>
    </dgm:pt>
    <dgm:pt modelId="{D1D1C276-C324-4025-80CE-4F78F209A6A5}">
      <dgm:prSet/>
      <dgm:spPr/>
      <dgm:t>
        <a:bodyPr/>
        <a:lstStyle/>
        <a:p>
          <a:r>
            <a:rPr lang="fr-FR" b="1" noProof="0" dirty="0"/>
            <a:t>Principaux résultats</a:t>
          </a:r>
        </a:p>
      </dgm:t>
    </dgm:pt>
    <dgm:pt modelId="{F39178C7-098B-4D35-9D3C-25DBFA5B63CD}" type="parTrans" cxnId="{0389BFBE-C047-4C72-B052-072DDC25E251}">
      <dgm:prSet/>
      <dgm:spPr/>
      <dgm:t>
        <a:bodyPr/>
        <a:lstStyle/>
        <a:p>
          <a:endParaRPr lang="fr-FR" noProof="0" dirty="0"/>
        </a:p>
      </dgm:t>
    </dgm:pt>
    <dgm:pt modelId="{DC2E35C3-A78B-4F9F-B978-237CF441BCE9}" type="sibTrans" cxnId="{0389BFBE-C047-4C72-B052-072DDC25E251}">
      <dgm:prSet/>
      <dgm:spPr/>
      <dgm:t>
        <a:bodyPr/>
        <a:lstStyle/>
        <a:p>
          <a:endParaRPr lang="fr-FR" noProof="0" dirty="0"/>
        </a:p>
      </dgm:t>
    </dgm:pt>
    <dgm:pt modelId="{C7F28C9A-F12D-4639-BB09-1720906A9673}">
      <dgm:prSet/>
      <dgm:spPr/>
      <dgm:t>
        <a:bodyPr/>
        <a:lstStyle/>
        <a:p>
          <a:r>
            <a:rPr lang="fr-FR" noProof="0" dirty="0"/>
            <a:t>Sensibilisation des acteurs</a:t>
          </a:r>
        </a:p>
      </dgm:t>
    </dgm:pt>
    <dgm:pt modelId="{289548BB-1E6D-4718-BA8D-BD0028D8AD93}" type="parTrans" cxnId="{17C9FAA1-768D-42F9-A2E4-95545D5A345E}">
      <dgm:prSet/>
      <dgm:spPr/>
      <dgm:t>
        <a:bodyPr/>
        <a:lstStyle/>
        <a:p>
          <a:endParaRPr lang="fr-FR"/>
        </a:p>
      </dgm:t>
    </dgm:pt>
    <dgm:pt modelId="{B98D71C7-ED68-4C59-9FC9-2515CE590B7E}" type="sibTrans" cxnId="{17C9FAA1-768D-42F9-A2E4-95545D5A345E}">
      <dgm:prSet/>
      <dgm:spPr/>
      <dgm:t>
        <a:bodyPr/>
        <a:lstStyle/>
        <a:p>
          <a:endParaRPr lang="fr-FR"/>
        </a:p>
      </dgm:t>
    </dgm:pt>
    <dgm:pt modelId="{D87A864E-A971-4EB4-B168-B3D049604949}">
      <dgm:prSet/>
      <dgm:spPr/>
      <dgm:t>
        <a:bodyPr/>
        <a:lstStyle/>
        <a:p>
          <a:r>
            <a:rPr lang="fr-FR" noProof="0" dirty="0"/>
            <a:t>Inventaire des risques budgétaires et premiers rapports/déclarations annuels sur les risques budgetaires</a:t>
          </a:r>
        </a:p>
      </dgm:t>
    </dgm:pt>
    <dgm:pt modelId="{49687C36-B326-4B8B-94FA-DAF9108BB12F}" type="parTrans" cxnId="{0228D90F-F5F1-4B2D-BF26-5EE456C30E2F}">
      <dgm:prSet/>
      <dgm:spPr/>
      <dgm:t>
        <a:bodyPr/>
        <a:lstStyle/>
        <a:p>
          <a:endParaRPr lang="fr-FR"/>
        </a:p>
      </dgm:t>
    </dgm:pt>
    <dgm:pt modelId="{2ECBAE01-798F-4BE4-8CAB-7C43FA53EB5F}" type="sibTrans" cxnId="{0228D90F-F5F1-4B2D-BF26-5EE456C30E2F}">
      <dgm:prSet/>
      <dgm:spPr/>
      <dgm:t>
        <a:bodyPr/>
        <a:lstStyle/>
        <a:p>
          <a:endParaRPr lang="fr-FR"/>
        </a:p>
      </dgm:t>
    </dgm:pt>
    <dgm:pt modelId="{74EF58B9-A725-4ADA-ABC5-1D94A4760AD2}">
      <dgm:prSet/>
      <dgm:spPr/>
      <dgm:t>
        <a:bodyPr/>
        <a:lstStyle/>
        <a:p>
          <a:r>
            <a:rPr lang="fr-FR" noProof="0" dirty="0"/>
            <a:t>Formation sur les outils de gestion des risques budgétaires</a:t>
          </a:r>
        </a:p>
      </dgm:t>
    </dgm:pt>
    <dgm:pt modelId="{D4CD2AAB-3515-416C-A741-FBD0778F6ED3}" type="parTrans" cxnId="{D7DB37CB-96FC-4A33-BB48-775E220FE3B9}">
      <dgm:prSet/>
      <dgm:spPr/>
      <dgm:t>
        <a:bodyPr/>
        <a:lstStyle/>
        <a:p>
          <a:endParaRPr lang="fr-FR"/>
        </a:p>
      </dgm:t>
    </dgm:pt>
    <dgm:pt modelId="{3C2B44A8-C599-4C75-B1E3-FF03C143D8C8}" type="sibTrans" cxnId="{D7DB37CB-96FC-4A33-BB48-775E220FE3B9}">
      <dgm:prSet/>
      <dgm:spPr/>
      <dgm:t>
        <a:bodyPr/>
        <a:lstStyle/>
        <a:p>
          <a:endParaRPr lang="fr-FR"/>
        </a:p>
      </dgm:t>
    </dgm:pt>
    <dgm:pt modelId="{7E2B002E-9204-4B31-A851-6996151352C8}">
      <dgm:prSet/>
      <dgm:spPr/>
      <dgm:t>
        <a:bodyPr/>
        <a:lstStyle/>
        <a:p>
          <a:r>
            <a:rPr lang="fr-FR" noProof="0" dirty="0"/>
            <a:t>Missions conjointes avec le siège du FMI sur les risques budgétaires</a:t>
          </a:r>
        </a:p>
      </dgm:t>
    </dgm:pt>
    <dgm:pt modelId="{DE6FB465-EB0D-4932-9274-3F264ABC84F9}" type="parTrans" cxnId="{B3B59B0F-2B01-4519-84E6-EA2AA8BA6045}">
      <dgm:prSet/>
      <dgm:spPr/>
      <dgm:t>
        <a:bodyPr/>
        <a:lstStyle/>
        <a:p>
          <a:endParaRPr lang="fr-FR"/>
        </a:p>
      </dgm:t>
    </dgm:pt>
    <dgm:pt modelId="{414661F9-E7C6-4877-9118-794219E00794}" type="sibTrans" cxnId="{B3B59B0F-2B01-4519-84E6-EA2AA8BA6045}">
      <dgm:prSet/>
      <dgm:spPr/>
      <dgm:t>
        <a:bodyPr/>
        <a:lstStyle/>
        <a:p>
          <a:endParaRPr lang="fr-FR"/>
        </a:p>
      </dgm:t>
    </dgm:pt>
    <dgm:pt modelId="{AF0955AC-35B0-4A63-899B-998F7DA1AE94}">
      <dgm:prSet/>
      <dgm:spPr/>
      <dgm:t>
        <a:bodyPr/>
        <a:lstStyle/>
        <a:p>
          <a:r>
            <a:rPr lang="fr-FR" noProof="0" dirty="0"/>
            <a:t>Plan d’action sur le renforcement de la gestion des risques budgetaires en Afrique Centrale</a:t>
          </a:r>
        </a:p>
      </dgm:t>
    </dgm:pt>
    <dgm:pt modelId="{E50E8D3D-055A-4B12-A93D-BFAA019A6C41}" type="parTrans" cxnId="{1300C09D-087D-46F7-8FE4-30D8A43B4F09}">
      <dgm:prSet/>
      <dgm:spPr/>
      <dgm:t>
        <a:bodyPr/>
        <a:lstStyle/>
        <a:p>
          <a:endParaRPr lang="fr-FR"/>
        </a:p>
      </dgm:t>
    </dgm:pt>
    <dgm:pt modelId="{38814CE6-01E7-483D-9985-ED83C8897A09}" type="sibTrans" cxnId="{1300C09D-087D-46F7-8FE4-30D8A43B4F09}">
      <dgm:prSet/>
      <dgm:spPr/>
      <dgm:t>
        <a:bodyPr/>
        <a:lstStyle/>
        <a:p>
          <a:endParaRPr lang="fr-FR"/>
        </a:p>
      </dgm:t>
    </dgm:pt>
    <dgm:pt modelId="{FD682E78-C925-42C5-B2B1-5B4DC343C09D}">
      <dgm:prSet/>
      <dgm:spPr/>
      <dgm:t>
        <a:bodyPr/>
        <a:lstStyle/>
        <a:p>
          <a:r>
            <a:rPr lang="fr-FR" noProof="0" dirty="0"/>
            <a:t>Revues des rapports annuels sur les risques budgétaires</a:t>
          </a:r>
        </a:p>
      </dgm:t>
    </dgm:pt>
    <dgm:pt modelId="{8772E746-9B63-4688-8945-D08E07A53B0F}" type="parTrans" cxnId="{5FC8A8DC-C5D5-4926-811A-1E342DCB12C7}">
      <dgm:prSet/>
      <dgm:spPr/>
      <dgm:t>
        <a:bodyPr/>
        <a:lstStyle/>
        <a:p>
          <a:endParaRPr lang="fr-FR"/>
        </a:p>
      </dgm:t>
    </dgm:pt>
    <dgm:pt modelId="{30BAAA7E-D58C-4BCF-B60C-466DCF401D95}" type="sibTrans" cxnId="{5FC8A8DC-C5D5-4926-811A-1E342DCB12C7}">
      <dgm:prSet/>
      <dgm:spPr/>
      <dgm:t>
        <a:bodyPr/>
        <a:lstStyle/>
        <a:p>
          <a:endParaRPr lang="fr-FR"/>
        </a:p>
      </dgm:t>
    </dgm:pt>
    <dgm:pt modelId="{6E31A529-86B1-49E7-9419-2DEB87A09E8F}">
      <dgm:prSet/>
      <dgm:spPr/>
      <dgm:t>
        <a:bodyPr/>
        <a:lstStyle/>
        <a:p>
          <a:r>
            <a:rPr lang="fr-FR" noProof="0" dirty="0"/>
            <a:t>Intégration des modules d’analyse de sensibilité dans les modèles macroéconomiques des pays</a:t>
          </a:r>
        </a:p>
      </dgm:t>
    </dgm:pt>
    <dgm:pt modelId="{F8855AD1-307A-4C02-8CC1-65D04EE927B3}" type="parTrans" cxnId="{5B390798-2682-4759-A550-8AA0B8C8D732}">
      <dgm:prSet/>
      <dgm:spPr/>
      <dgm:t>
        <a:bodyPr/>
        <a:lstStyle/>
        <a:p>
          <a:endParaRPr lang="fr-FR"/>
        </a:p>
      </dgm:t>
    </dgm:pt>
    <dgm:pt modelId="{48AA4F21-5A2C-40FA-890C-A56ACA365C18}" type="sibTrans" cxnId="{5B390798-2682-4759-A550-8AA0B8C8D732}">
      <dgm:prSet/>
      <dgm:spPr/>
      <dgm:t>
        <a:bodyPr/>
        <a:lstStyle/>
        <a:p>
          <a:endParaRPr lang="fr-FR"/>
        </a:p>
      </dgm:t>
    </dgm:pt>
    <dgm:pt modelId="{136A0887-9D19-4AD9-8D75-A38F507E6266}">
      <dgm:prSet/>
      <dgm:spPr/>
      <dgm:t>
        <a:bodyPr/>
        <a:lstStyle/>
        <a:p>
          <a:r>
            <a:rPr lang="fr-FR" noProof="0" dirty="0"/>
            <a:t>Séminaire régional sur les passifs contingents de l’Etat (avec le département du FMI en charge des marchés monétaires et de capitaux - MCM), </a:t>
          </a:r>
        </a:p>
      </dgm:t>
    </dgm:pt>
    <dgm:pt modelId="{9C8F833D-8BA4-47D4-8C67-D9AB7D5A2533}" type="parTrans" cxnId="{BEF3FF5D-E983-4061-A26B-AE669FBE6B40}">
      <dgm:prSet/>
      <dgm:spPr/>
      <dgm:t>
        <a:bodyPr/>
        <a:lstStyle/>
        <a:p>
          <a:endParaRPr lang="fr-FR"/>
        </a:p>
      </dgm:t>
    </dgm:pt>
    <dgm:pt modelId="{4F950E6A-C5D3-4B4F-B2AE-41E6FB159C3A}" type="sibTrans" cxnId="{BEF3FF5D-E983-4061-A26B-AE669FBE6B40}">
      <dgm:prSet/>
      <dgm:spPr/>
      <dgm:t>
        <a:bodyPr/>
        <a:lstStyle/>
        <a:p>
          <a:endParaRPr lang="fr-FR"/>
        </a:p>
      </dgm:t>
    </dgm:pt>
    <dgm:pt modelId="{07472DCC-48DF-44D8-8F7D-697698A7B774}">
      <dgm:prSet/>
      <dgm:spPr/>
      <dgm:t>
        <a:bodyPr/>
        <a:lstStyle/>
        <a:p>
          <a:r>
            <a:rPr lang="fr-FR" noProof="0" dirty="0"/>
            <a:t>Adoption du canevas du rapport annuel sur les risques budgetaires dans les pays membres de AFC</a:t>
          </a:r>
        </a:p>
      </dgm:t>
    </dgm:pt>
    <dgm:pt modelId="{9BCD5680-8A32-4519-8D30-AFE1BAA318E6}" type="parTrans" cxnId="{353F9FD2-B384-4F6E-B97E-E716007C0500}">
      <dgm:prSet/>
      <dgm:spPr/>
      <dgm:t>
        <a:bodyPr/>
        <a:lstStyle/>
        <a:p>
          <a:endParaRPr lang="fr-FR"/>
        </a:p>
      </dgm:t>
    </dgm:pt>
    <dgm:pt modelId="{DFE0719B-81FE-472E-80FB-347F062AC0E6}" type="sibTrans" cxnId="{353F9FD2-B384-4F6E-B97E-E716007C0500}">
      <dgm:prSet/>
      <dgm:spPr/>
      <dgm:t>
        <a:bodyPr/>
        <a:lstStyle/>
        <a:p>
          <a:endParaRPr lang="fr-FR"/>
        </a:p>
      </dgm:t>
    </dgm:pt>
    <dgm:pt modelId="{1E0590B6-7B10-4DB1-8F1C-AC73B2FAED1E}">
      <dgm:prSet/>
      <dgm:spPr/>
      <dgm:t>
        <a:bodyPr/>
        <a:lstStyle/>
        <a:p>
          <a:r>
            <a:rPr lang="fr-FR" noProof="0" dirty="0"/>
            <a:t>Renforcement du rapport sur la supervision des entreprises publiques</a:t>
          </a:r>
        </a:p>
      </dgm:t>
    </dgm:pt>
    <dgm:pt modelId="{9362443B-2905-4854-BCAF-05407C151041}" type="parTrans" cxnId="{CA951DB3-ADA3-4D55-A0AE-2F88C0A7FCC5}">
      <dgm:prSet/>
      <dgm:spPr/>
      <dgm:t>
        <a:bodyPr/>
        <a:lstStyle/>
        <a:p>
          <a:endParaRPr lang="fr-FR"/>
        </a:p>
      </dgm:t>
    </dgm:pt>
    <dgm:pt modelId="{A378EBD6-651B-4AB8-9D7E-6069443D994F}" type="sibTrans" cxnId="{CA951DB3-ADA3-4D55-A0AE-2F88C0A7FCC5}">
      <dgm:prSet/>
      <dgm:spPr/>
      <dgm:t>
        <a:bodyPr/>
        <a:lstStyle/>
        <a:p>
          <a:endParaRPr lang="fr-FR"/>
        </a:p>
      </dgm:t>
    </dgm:pt>
    <dgm:pt modelId="{48F7CBC8-C66E-4698-86B7-FF0742D0FB2F}">
      <dgm:prSet/>
      <dgm:spPr/>
      <dgm:t>
        <a:bodyPr/>
        <a:lstStyle/>
        <a:p>
          <a:r>
            <a:rPr lang="fr-FR" noProof="0" dirty="0"/>
            <a:t>Plan d’action pour la gestion des risques budgétaires liés aux passifs contingents</a:t>
          </a:r>
        </a:p>
      </dgm:t>
    </dgm:pt>
    <dgm:pt modelId="{9CAF8AC3-4C8C-4D55-8A12-33E8B8F18EAD}" type="parTrans" cxnId="{F5215E8C-F0CB-455F-AEBF-6774CCCB7D9E}">
      <dgm:prSet/>
      <dgm:spPr/>
      <dgm:t>
        <a:bodyPr/>
        <a:lstStyle/>
        <a:p>
          <a:endParaRPr lang="fr-FR"/>
        </a:p>
      </dgm:t>
    </dgm:pt>
    <dgm:pt modelId="{99F6A993-B758-42ED-AF54-619BF70DE064}" type="sibTrans" cxnId="{F5215E8C-F0CB-455F-AEBF-6774CCCB7D9E}">
      <dgm:prSet/>
      <dgm:spPr/>
      <dgm:t>
        <a:bodyPr/>
        <a:lstStyle/>
        <a:p>
          <a:endParaRPr lang="fr-FR"/>
        </a:p>
      </dgm:t>
    </dgm:pt>
    <dgm:pt modelId="{13C02C69-A566-4E3A-83C9-2492F172EEB9}" type="pres">
      <dgm:prSet presAssocID="{EC675504-73EE-49BA-A7E3-7BB1113745FD}" presName="linear" presStyleCnt="0">
        <dgm:presLayoutVars>
          <dgm:animLvl val="lvl"/>
          <dgm:resizeHandles val="exact"/>
        </dgm:presLayoutVars>
      </dgm:prSet>
      <dgm:spPr/>
    </dgm:pt>
    <dgm:pt modelId="{9D464D9F-C946-4438-84E8-59EC08885DEA}" type="pres">
      <dgm:prSet presAssocID="{AFEFDAA4-DED7-41A6-B620-B44A128C4524}" presName="parentText" presStyleLbl="node1" presStyleIdx="0" presStyleCnt="2">
        <dgm:presLayoutVars>
          <dgm:chMax val="0"/>
          <dgm:bulletEnabled val="1"/>
        </dgm:presLayoutVars>
      </dgm:prSet>
      <dgm:spPr/>
    </dgm:pt>
    <dgm:pt modelId="{08E77F07-C90C-48F2-9153-07031B0499CA}" type="pres">
      <dgm:prSet presAssocID="{AFEFDAA4-DED7-41A6-B620-B44A128C4524}" presName="childText" presStyleLbl="revTx" presStyleIdx="0" presStyleCnt="2">
        <dgm:presLayoutVars>
          <dgm:bulletEnabled val="1"/>
        </dgm:presLayoutVars>
      </dgm:prSet>
      <dgm:spPr/>
    </dgm:pt>
    <dgm:pt modelId="{4A24A717-0112-41D6-B31E-BC87F0C88A4C}" type="pres">
      <dgm:prSet presAssocID="{D1D1C276-C324-4025-80CE-4F78F209A6A5}" presName="parentText" presStyleLbl="node1" presStyleIdx="1" presStyleCnt="2">
        <dgm:presLayoutVars>
          <dgm:chMax val="0"/>
          <dgm:bulletEnabled val="1"/>
        </dgm:presLayoutVars>
      </dgm:prSet>
      <dgm:spPr/>
    </dgm:pt>
    <dgm:pt modelId="{0EAD434B-1166-44EA-B673-C33CE0B923CB}" type="pres">
      <dgm:prSet presAssocID="{D1D1C276-C324-4025-80CE-4F78F209A6A5}" presName="childText" presStyleLbl="revTx" presStyleIdx="1" presStyleCnt="2">
        <dgm:presLayoutVars>
          <dgm:bulletEnabled val="1"/>
        </dgm:presLayoutVars>
      </dgm:prSet>
      <dgm:spPr/>
    </dgm:pt>
  </dgm:ptLst>
  <dgm:cxnLst>
    <dgm:cxn modelId="{E5DE1F02-7238-45E1-A806-D0E67C0C41AA}" type="presOf" srcId="{F7C467F2-5748-4E04-A6C7-2C70776CFA4B}" destId="{08E77F07-C90C-48F2-9153-07031B0499CA}" srcOrd="0" destOrd="0" presId="urn:microsoft.com/office/officeart/2005/8/layout/vList2"/>
    <dgm:cxn modelId="{B3B59B0F-2B01-4519-84E6-EA2AA8BA6045}" srcId="{AFEFDAA4-DED7-41A6-B620-B44A128C4524}" destId="{7E2B002E-9204-4B31-A851-6996151352C8}" srcOrd="2" destOrd="0" parTransId="{DE6FB465-EB0D-4932-9274-3F264ABC84F9}" sibTransId="{414661F9-E7C6-4877-9118-794219E00794}"/>
    <dgm:cxn modelId="{0228D90F-F5F1-4B2D-BF26-5EE456C30E2F}" srcId="{D1D1C276-C324-4025-80CE-4F78F209A6A5}" destId="{D87A864E-A971-4EB4-B168-B3D049604949}" srcOrd="2" destOrd="0" parTransId="{49687C36-B326-4B8B-94FA-DAF9108BB12F}" sibTransId="{2ECBAE01-798F-4BE4-8CAB-7C43FA53EB5F}"/>
    <dgm:cxn modelId="{D5DF9819-9AB8-4E46-8E76-FB6D6217B20E}" type="presOf" srcId="{AF0955AC-35B0-4A63-899B-998F7DA1AE94}" destId="{0EAD434B-1166-44EA-B673-C33CE0B923CB}" srcOrd="0" destOrd="1" presId="urn:microsoft.com/office/officeart/2005/8/layout/vList2"/>
    <dgm:cxn modelId="{01DEF71D-6EBA-4B33-B7AB-0EF5C81F06E0}" type="presOf" srcId="{1E0590B6-7B10-4DB1-8F1C-AC73B2FAED1E}" destId="{0EAD434B-1166-44EA-B673-C33CE0B923CB}" srcOrd="0" destOrd="4" presId="urn:microsoft.com/office/officeart/2005/8/layout/vList2"/>
    <dgm:cxn modelId="{39C74F1E-882F-4919-9A36-A36D1E149B5A}" type="presOf" srcId="{AFEFDAA4-DED7-41A6-B620-B44A128C4524}" destId="{9D464D9F-C946-4438-84E8-59EC08885DEA}" srcOrd="0" destOrd="0" presId="urn:microsoft.com/office/officeart/2005/8/layout/vList2"/>
    <dgm:cxn modelId="{C41ADC2A-66FB-49F5-BFCE-EEAFEACBF520}" type="presOf" srcId="{7E2B002E-9204-4B31-A851-6996151352C8}" destId="{08E77F07-C90C-48F2-9153-07031B0499CA}" srcOrd="0" destOrd="2" presId="urn:microsoft.com/office/officeart/2005/8/layout/vList2"/>
    <dgm:cxn modelId="{BEF3FF5D-E983-4061-A26B-AE669FBE6B40}" srcId="{AFEFDAA4-DED7-41A6-B620-B44A128C4524}" destId="{136A0887-9D19-4AD9-8D75-A38F507E6266}" srcOrd="5" destOrd="0" parTransId="{9C8F833D-8BA4-47D4-8C67-D9AB7D5A2533}" sibTransId="{4F950E6A-C5D3-4B4F-B2AE-41E6FB159C3A}"/>
    <dgm:cxn modelId="{A74C0E5E-7EB3-45A8-9DC3-FF19BD8BDA7F}" type="presOf" srcId="{FD682E78-C925-42C5-B2B1-5B4DC343C09D}" destId="{08E77F07-C90C-48F2-9153-07031B0499CA}" srcOrd="0" destOrd="3" presId="urn:microsoft.com/office/officeart/2005/8/layout/vList2"/>
    <dgm:cxn modelId="{DA9B5869-CA4B-459F-8551-0B3006DEBE7B}" type="presOf" srcId="{74EF58B9-A725-4ADA-ABC5-1D94A4760AD2}" destId="{08E77F07-C90C-48F2-9153-07031B0499CA}" srcOrd="0" destOrd="1" presId="urn:microsoft.com/office/officeart/2005/8/layout/vList2"/>
    <dgm:cxn modelId="{DDABEE72-4DE9-4E7F-8653-C8135927DDDE}" type="presOf" srcId="{C7F28C9A-F12D-4639-BB09-1720906A9673}" destId="{0EAD434B-1166-44EA-B673-C33CE0B923CB}" srcOrd="0" destOrd="0" presId="urn:microsoft.com/office/officeart/2005/8/layout/vList2"/>
    <dgm:cxn modelId="{18406754-7A09-464B-9042-B917C0494A13}" type="presOf" srcId="{07472DCC-48DF-44D8-8F7D-697698A7B774}" destId="{0EAD434B-1166-44EA-B673-C33CE0B923CB}" srcOrd="0" destOrd="3" presId="urn:microsoft.com/office/officeart/2005/8/layout/vList2"/>
    <dgm:cxn modelId="{0A6A0875-4BE2-4155-AF8B-0A228352B3B1}" type="presOf" srcId="{48F7CBC8-C66E-4698-86B7-FF0742D0FB2F}" destId="{0EAD434B-1166-44EA-B673-C33CE0B923CB}" srcOrd="0" destOrd="5" presId="urn:microsoft.com/office/officeart/2005/8/layout/vList2"/>
    <dgm:cxn modelId="{89E7837A-A5EB-4559-A224-E5B4A000A26E}" srcId="{AFEFDAA4-DED7-41A6-B620-B44A128C4524}" destId="{F7C467F2-5748-4E04-A6C7-2C70776CFA4B}" srcOrd="0" destOrd="0" parTransId="{E243C2D6-D563-46DA-9403-A6E3DB7A244C}" sibTransId="{F52C260C-039B-4731-9102-023B8D1B0926}"/>
    <dgm:cxn modelId="{F5215E8C-F0CB-455F-AEBF-6774CCCB7D9E}" srcId="{D1D1C276-C324-4025-80CE-4F78F209A6A5}" destId="{48F7CBC8-C66E-4698-86B7-FF0742D0FB2F}" srcOrd="5" destOrd="0" parTransId="{9CAF8AC3-4C8C-4D55-8A12-33E8B8F18EAD}" sibTransId="{99F6A993-B758-42ED-AF54-619BF70DE064}"/>
    <dgm:cxn modelId="{5B390798-2682-4759-A550-8AA0B8C8D732}" srcId="{AFEFDAA4-DED7-41A6-B620-B44A128C4524}" destId="{6E31A529-86B1-49E7-9419-2DEB87A09E8F}" srcOrd="4" destOrd="0" parTransId="{F8855AD1-307A-4C02-8CC1-65D04EE927B3}" sibTransId="{48AA4F21-5A2C-40FA-890C-A56ACA365C18}"/>
    <dgm:cxn modelId="{1300C09D-087D-46F7-8FE4-30D8A43B4F09}" srcId="{D1D1C276-C324-4025-80CE-4F78F209A6A5}" destId="{AF0955AC-35B0-4A63-899B-998F7DA1AE94}" srcOrd="1" destOrd="0" parTransId="{E50E8D3D-055A-4B12-A93D-BFAA019A6C41}" sibTransId="{38814CE6-01E7-483D-9985-ED83C8897A09}"/>
    <dgm:cxn modelId="{C9A3B0A0-66AA-4706-99B6-0BEAAE783DF9}" type="presOf" srcId="{EC675504-73EE-49BA-A7E3-7BB1113745FD}" destId="{13C02C69-A566-4E3A-83C9-2492F172EEB9}" srcOrd="0" destOrd="0" presId="urn:microsoft.com/office/officeart/2005/8/layout/vList2"/>
    <dgm:cxn modelId="{17C9FAA1-768D-42F9-A2E4-95545D5A345E}" srcId="{D1D1C276-C324-4025-80CE-4F78F209A6A5}" destId="{C7F28C9A-F12D-4639-BB09-1720906A9673}" srcOrd="0" destOrd="0" parTransId="{289548BB-1E6D-4718-BA8D-BD0028D8AD93}" sibTransId="{B98D71C7-ED68-4C59-9FC9-2515CE590B7E}"/>
    <dgm:cxn modelId="{9D9C88AD-AD73-4DB2-B60D-F952A44E735A}" type="presOf" srcId="{D1D1C276-C324-4025-80CE-4F78F209A6A5}" destId="{4A24A717-0112-41D6-B31E-BC87F0C88A4C}" srcOrd="0" destOrd="0" presId="urn:microsoft.com/office/officeart/2005/8/layout/vList2"/>
    <dgm:cxn modelId="{E9714BAF-A4CE-430E-ADE3-98A39961C882}" type="presOf" srcId="{D87A864E-A971-4EB4-B168-B3D049604949}" destId="{0EAD434B-1166-44EA-B673-C33CE0B923CB}" srcOrd="0" destOrd="2" presId="urn:microsoft.com/office/officeart/2005/8/layout/vList2"/>
    <dgm:cxn modelId="{CA951DB3-ADA3-4D55-A0AE-2F88C0A7FCC5}" srcId="{D1D1C276-C324-4025-80CE-4F78F209A6A5}" destId="{1E0590B6-7B10-4DB1-8F1C-AC73B2FAED1E}" srcOrd="4" destOrd="0" parTransId="{9362443B-2905-4854-BCAF-05407C151041}" sibTransId="{A378EBD6-651B-4AB8-9D7E-6069443D994F}"/>
    <dgm:cxn modelId="{0389BFBE-C047-4C72-B052-072DDC25E251}" srcId="{EC675504-73EE-49BA-A7E3-7BB1113745FD}" destId="{D1D1C276-C324-4025-80CE-4F78F209A6A5}" srcOrd="1" destOrd="0" parTransId="{F39178C7-098B-4D35-9D3C-25DBFA5B63CD}" sibTransId="{DC2E35C3-A78B-4F9F-B978-237CF441BCE9}"/>
    <dgm:cxn modelId="{CEAED2C6-815E-4A51-9750-8FD5243515FD}" type="presOf" srcId="{136A0887-9D19-4AD9-8D75-A38F507E6266}" destId="{08E77F07-C90C-48F2-9153-07031B0499CA}" srcOrd="0" destOrd="5" presId="urn:microsoft.com/office/officeart/2005/8/layout/vList2"/>
    <dgm:cxn modelId="{D7DB37CB-96FC-4A33-BB48-775E220FE3B9}" srcId="{AFEFDAA4-DED7-41A6-B620-B44A128C4524}" destId="{74EF58B9-A725-4ADA-ABC5-1D94A4760AD2}" srcOrd="1" destOrd="0" parTransId="{D4CD2AAB-3515-416C-A741-FBD0778F6ED3}" sibTransId="{3C2B44A8-C599-4C75-B1E3-FF03C143D8C8}"/>
    <dgm:cxn modelId="{7177A5D1-4416-45B7-933C-DAA3213DC99A}" srcId="{EC675504-73EE-49BA-A7E3-7BB1113745FD}" destId="{AFEFDAA4-DED7-41A6-B620-B44A128C4524}" srcOrd="0" destOrd="0" parTransId="{FB3610B6-7C78-4EC6-AF7F-893A6F3BC3A8}" sibTransId="{3E7EE157-B758-4C9E-9B66-717A4A40FA40}"/>
    <dgm:cxn modelId="{353F9FD2-B384-4F6E-B97E-E716007C0500}" srcId="{D1D1C276-C324-4025-80CE-4F78F209A6A5}" destId="{07472DCC-48DF-44D8-8F7D-697698A7B774}" srcOrd="3" destOrd="0" parTransId="{9BCD5680-8A32-4519-8D30-AFE1BAA318E6}" sibTransId="{DFE0719B-81FE-472E-80FB-347F062AC0E6}"/>
    <dgm:cxn modelId="{429BDCD3-6C08-4F50-801F-9C8386FA278B}" type="presOf" srcId="{6E31A529-86B1-49E7-9419-2DEB87A09E8F}" destId="{08E77F07-C90C-48F2-9153-07031B0499CA}" srcOrd="0" destOrd="4" presId="urn:microsoft.com/office/officeart/2005/8/layout/vList2"/>
    <dgm:cxn modelId="{5FC8A8DC-C5D5-4926-811A-1E342DCB12C7}" srcId="{AFEFDAA4-DED7-41A6-B620-B44A128C4524}" destId="{FD682E78-C925-42C5-B2B1-5B4DC343C09D}" srcOrd="3" destOrd="0" parTransId="{8772E746-9B63-4688-8945-D08E07A53B0F}" sibTransId="{30BAAA7E-D58C-4BCF-B60C-466DCF401D95}"/>
    <dgm:cxn modelId="{0918D8D6-6008-4C01-9C80-B7DD4C7C0E2A}" type="presParOf" srcId="{13C02C69-A566-4E3A-83C9-2492F172EEB9}" destId="{9D464D9F-C946-4438-84E8-59EC08885DEA}" srcOrd="0" destOrd="0" presId="urn:microsoft.com/office/officeart/2005/8/layout/vList2"/>
    <dgm:cxn modelId="{906A5E6C-21E5-4C21-BD99-80A427058224}" type="presParOf" srcId="{13C02C69-A566-4E3A-83C9-2492F172EEB9}" destId="{08E77F07-C90C-48F2-9153-07031B0499CA}" srcOrd="1" destOrd="0" presId="urn:microsoft.com/office/officeart/2005/8/layout/vList2"/>
    <dgm:cxn modelId="{B129B33C-AB2D-49C0-9A22-2B5AA3618F85}" type="presParOf" srcId="{13C02C69-A566-4E3A-83C9-2492F172EEB9}" destId="{4A24A717-0112-41D6-B31E-BC87F0C88A4C}" srcOrd="2" destOrd="0" presId="urn:microsoft.com/office/officeart/2005/8/layout/vList2"/>
    <dgm:cxn modelId="{AD6A1545-40F3-4845-9BC8-9594A035888D}" type="presParOf" srcId="{13C02C69-A566-4E3A-83C9-2492F172EEB9}" destId="{0EAD434B-1166-44EA-B673-C33CE0B923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E65DC-6848-4DDD-ABA9-5E2E928012C1}">
      <dsp:nvSpPr>
        <dsp:cNvPr id="0" name=""/>
        <dsp:cNvSpPr/>
      </dsp:nvSpPr>
      <dsp:spPr>
        <a:xfrm>
          <a:off x="0" y="13490"/>
          <a:ext cx="11317223"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t>Objectif: Faire émerger une culture de gestion des risques budgétaires dans les pays membres de AFC</a:t>
          </a:r>
        </a:p>
      </dsp:txBody>
      <dsp:txXfrm>
        <a:off x="30157" y="43647"/>
        <a:ext cx="11256909" cy="557446"/>
      </dsp:txXfrm>
    </dsp:sp>
    <dsp:sp modelId="{47BDB7F2-BFAD-4F35-AE04-02CF9BA03B55}">
      <dsp:nvSpPr>
        <dsp:cNvPr id="0" name=""/>
        <dsp:cNvSpPr/>
      </dsp:nvSpPr>
      <dsp:spPr>
        <a:xfrm>
          <a:off x="0" y="631250"/>
          <a:ext cx="11317223"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322" tIns="20320" rIns="113792" bIns="20320" numCol="1" spcCol="1270" anchor="t" anchorCtr="0">
          <a:noAutofit/>
        </a:bodyPr>
        <a:lstStyle/>
        <a:p>
          <a:pPr marL="171450" lvl="1" indent="-171450" algn="l" defTabSz="711200">
            <a:lnSpc>
              <a:spcPct val="90000"/>
            </a:lnSpc>
            <a:spcBef>
              <a:spcPct val="0"/>
            </a:spcBef>
            <a:spcAft>
              <a:spcPct val="20000"/>
            </a:spcAft>
            <a:buClrTx/>
            <a:buSzTx/>
            <a:buFontTx/>
            <a:buChar char="•"/>
          </a:pPr>
          <a:r>
            <a:rPr kumimoji="0" lang="fr-FR" altLang="en-US" sz="1600" b="0" i="0" u="none" strike="noStrike" kern="1200" cap="none" normalizeH="0" baseline="0" noProof="0" dirty="0">
              <a:ln>
                <a:noFill/>
              </a:ln>
              <a:solidFill>
                <a:schemeClr val="tx1"/>
              </a:solidFill>
              <a:effectLst/>
              <a:latin typeface="Arial" panose="020B0604020202020204" pitchFamily="34" charset="0"/>
            </a:rPr>
            <a:t>Respect des directives de la CEMAC et des dispositions nationales</a:t>
          </a:r>
          <a:endParaRPr lang="fr-FR" sz="1600" b="0" kern="1200" noProof="0" dirty="0">
            <a:solidFill>
              <a:schemeClr val="tx1"/>
            </a:solidFill>
          </a:endParaRPr>
        </a:p>
        <a:p>
          <a:pPr marL="171450" lvl="1" indent="-171450" algn="l" defTabSz="711200">
            <a:lnSpc>
              <a:spcPct val="90000"/>
            </a:lnSpc>
            <a:spcBef>
              <a:spcPct val="0"/>
            </a:spcBef>
            <a:spcAft>
              <a:spcPct val="20000"/>
            </a:spcAft>
            <a:buClrTx/>
            <a:buSzTx/>
            <a:buFontTx/>
            <a:buChar char="•"/>
          </a:pPr>
          <a:r>
            <a:rPr kumimoji="0" lang="fr-FR" altLang="en-US" sz="1600" b="0" i="0" u="none" strike="noStrike" kern="1200" cap="none" normalizeH="0" baseline="0" noProof="0" dirty="0">
              <a:ln>
                <a:noFill/>
              </a:ln>
              <a:solidFill>
                <a:schemeClr val="tx1"/>
              </a:solidFill>
              <a:effectLst/>
              <a:latin typeface="Arial" panose="020B0604020202020204" pitchFamily="34" charset="0"/>
            </a:rPr>
            <a:t>Inventaire des risques budgétaires et analyse de risques spécifiques</a:t>
          </a:r>
          <a:endParaRPr lang="fr-FR" sz="1600" b="0" kern="1200" noProof="0" dirty="0">
            <a:solidFill>
              <a:schemeClr val="tx1"/>
            </a:solidFill>
          </a:endParaRPr>
        </a:p>
        <a:p>
          <a:pPr marL="171450" lvl="1" indent="-171450" algn="l" defTabSz="711200">
            <a:lnSpc>
              <a:spcPct val="90000"/>
            </a:lnSpc>
            <a:spcBef>
              <a:spcPct val="0"/>
            </a:spcBef>
            <a:spcAft>
              <a:spcPct val="20000"/>
            </a:spcAft>
            <a:buClrTx/>
            <a:buSzTx/>
            <a:buFontTx/>
            <a:buChar char="•"/>
          </a:pPr>
          <a:r>
            <a:rPr lang="fr-FR" sz="1600" b="0" kern="1200" noProof="0" dirty="0">
              <a:solidFill>
                <a:schemeClr val="tx1"/>
              </a:solidFill>
            </a:rPr>
            <a:t>Formation sur les outils de quantification et de gestion des risques budgétaires</a:t>
          </a:r>
        </a:p>
        <a:p>
          <a:pPr marL="171450" lvl="1" indent="-171450" algn="l" defTabSz="711200">
            <a:lnSpc>
              <a:spcPct val="90000"/>
            </a:lnSpc>
            <a:spcBef>
              <a:spcPct val="0"/>
            </a:spcBef>
            <a:spcAft>
              <a:spcPct val="20000"/>
            </a:spcAft>
            <a:buClrTx/>
            <a:buSzTx/>
            <a:buFontTx/>
            <a:buChar char="•"/>
          </a:pPr>
          <a:r>
            <a:rPr lang="fr-FR" sz="1600" b="0" kern="1200" noProof="0" dirty="0">
              <a:solidFill>
                <a:schemeClr val="tx1"/>
              </a:solidFill>
            </a:rPr>
            <a:t>Mise en place d’un cadre institutionnel de gestion des risques budgétaires</a:t>
          </a:r>
        </a:p>
        <a:p>
          <a:pPr marL="171450" lvl="1" indent="-171450" algn="l" defTabSz="711200">
            <a:lnSpc>
              <a:spcPct val="90000"/>
            </a:lnSpc>
            <a:spcBef>
              <a:spcPct val="0"/>
            </a:spcBef>
            <a:spcAft>
              <a:spcPct val="20000"/>
            </a:spcAft>
            <a:buClrTx/>
            <a:buSzTx/>
            <a:buFontTx/>
            <a:buChar char="•"/>
          </a:pPr>
          <a:r>
            <a:rPr lang="fr-FR" sz="1600" b="0" kern="1200" noProof="0" dirty="0">
              <a:solidFill>
                <a:schemeClr val="tx1"/>
              </a:solidFill>
            </a:rPr>
            <a:t>Reporting des risques budgétaires (rapports annuels, …)</a:t>
          </a:r>
        </a:p>
      </dsp:txBody>
      <dsp:txXfrm>
        <a:off x="0" y="631250"/>
        <a:ext cx="11317223" cy="1297890"/>
      </dsp:txXfrm>
    </dsp:sp>
    <dsp:sp modelId="{8581F60C-387B-4545-98A8-E4269A8B7F4E}">
      <dsp:nvSpPr>
        <dsp:cNvPr id="0" name=""/>
        <dsp:cNvSpPr/>
      </dsp:nvSpPr>
      <dsp:spPr>
        <a:xfrm>
          <a:off x="0" y="1929140"/>
          <a:ext cx="11317223"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a:t>Conditions initiales</a:t>
          </a:r>
          <a:endParaRPr lang="fr-FR" sz="1600" b="1" kern="1200" noProof="0" dirty="0">
            <a:solidFill>
              <a:schemeClr val="tx1"/>
            </a:solidFill>
          </a:endParaRPr>
        </a:p>
      </dsp:txBody>
      <dsp:txXfrm>
        <a:off x="30157" y="1959297"/>
        <a:ext cx="11256909" cy="557446"/>
      </dsp:txXfrm>
    </dsp:sp>
    <dsp:sp modelId="{AE7D3701-81F7-4019-9B8E-29F664124AA5}">
      <dsp:nvSpPr>
        <dsp:cNvPr id="0" name=""/>
        <dsp:cNvSpPr/>
      </dsp:nvSpPr>
      <dsp:spPr>
        <a:xfrm>
          <a:off x="0" y="2546900"/>
          <a:ext cx="11317223"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322" tIns="20320" rIns="113792" bIns="20320" numCol="1" spcCol="1270" anchor="t" anchorCtr="0">
          <a:noAutofit/>
        </a:bodyPr>
        <a:lstStyle/>
        <a:p>
          <a:pPr marL="171450" lvl="1" indent="-171450" algn="l" defTabSz="711200">
            <a:lnSpc>
              <a:spcPct val="90000"/>
            </a:lnSpc>
            <a:spcBef>
              <a:spcPct val="0"/>
            </a:spcBef>
            <a:spcAft>
              <a:spcPct val="20000"/>
            </a:spcAft>
            <a:buClrTx/>
            <a:buSzTx/>
            <a:buFontTx/>
            <a:buChar char="•"/>
          </a:pPr>
          <a:r>
            <a:rPr lang="fr-CA" sz="1600" b="0" kern="1200" dirty="0"/>
            <a:t>Cadre règlementaire existant (Directive CEMAC, lois nationales…)</a:t>
          </a:r>
          <a:endParaRPr lang="fr-FR" sz="1600" b="0" kern="1200" noProof="0" dirty="0">
            <a:solidFill>
              <a:schemeClr val="tx1"/>
            </a:solidFill>
          </a:endParaRPr>
        </a:p>
        <a:p>
          <a:pPr marL="171450" lvl="1" indent="-171450" algn="l" defTabSz="711200">
            <a:lnSpc>
              <a:spcPct val="90000"/>
            </a:lnSpc>
            <a:spcBef>
              <a:spcPct val="0"/>
            </a:spcBef>
            <a:spcAft>
              <a:spcPct val="20000"/>
            </a:spcAft>
            <a:buClrTx/>
            <a:buSzTx/>
            <a:buFontTx/>
            <a:buChar char="•"/>
          </a:pPr>
          <a:r>
            <a:rPr lang="fr-FR" sz="1600" b="0" kern="1200" noProof="0" dirty="0"/>
            <a:t>Evaluations </a:t>
          </a:r>
          <a:r>
            <a:rPr lang="fr-FR" sz="1600" b="0" kern="1200" dirty="0"/>
            <a:t>(</a:t>
          </a:r>
          <a:r>
            <a:rPr lang="fr-FR" sz="1600" b="0" kern="1200" noProof="0" dirty="0"/>
            <a:t>PEFA/PIMA/CPIMA/FTE..) et travaux sur les </a:t>
          </a:r>
          <a:r>
            <a:rPr lang="fr-CA" sz="1600" b="0" kern="1200" dirty="0"/>
            <a:t>risques budgétaires liés aux entreprises publiques et PPP</a:t>
          </a:r>
          <a:endParaRPr lang="fr-FR" sz="1600" b="0" kern="1200" noProof="0" dirty="0">
            <a:solidFill>
              <a:schemeClr val="tx1"/>
            </a:solidFill>
          </a:endParaRPr>
        </a:p>
        <a:p>
          <a:pPr marL="171450" lvl="1" indent="-171450" algn="l" defTabSz="711200">
            <a:lnSpc>
              <a:spcPct val="90000"/>
            </a:lnSpc>
            <a:spcBef>
              <a:spcPct val="0"/>
            </a:spcBef>
            <a:spcAft>
              <a:spcPct val="20000"/>
            </a:spcAft>
            <a:buClrTx/>
            <a:buSzTx/>
            <a:buFontTx/>
            <a:buChar char="•"/>
          </a:pPr>
          <a:r>
            <a:rPr lang="fr-FR" sz="1600" b="0" kern="1200" dirty="0"/>
            <a:t>Existence de pratiques sectorielles de gestion des risques budgétaires (Dettes, PPP, Budget, Macro, …)</a:t>
          </a:r>
          <a:endParaRPr lang="fr-FR" sz="1600" b="0" kern="1200" noProof="0" dirty="0">
            <a:solidFill>
              <a:schemeClr val="tx1"/>
            </a:solidFill>
          </a:endParaRPr>
        </a:p>
        <a:p>
          <a:pPr marL="171450" lvl="1" indent="-171450" algn="l" defTabSz="711200">
            <a:lnSpc>
              <a:spcPct val="90000"/>
            </a:lnSpc>
            <a:spcBef>
              <a:spcPct val="0"/>
            </a:spcBef>
            <a:spcAft>
              <a:spcPct val="20000"/>
            </a:spcAft>
            <a:buChar char="•"/>
          </a:pPr>
          <a:r>
            <a:rPr lang="fr-CA" sz="1600" b="0" kern="1200" dirty="0"/>
            <a:t>Section dédiée aux risques budgétaires dans les documents de </a:t>
          </a:r>
          <a:r>
            <a:rPr lang="fr-CA" sz="1600" b="0" kern="1200" dirty="0" err="1"/>
            <a:t>pluriannualité</a:t>
          </a:r>
          <a:r>
            <a:rPr lang="fr-CA" sz="1600" b="0" kern="1200" dirty="0"/>
            <a:t> </a:t>
          </a:r>
          <a:r>
            <a:rPr lang="fr-CA" sz="1600" b="0" kern="1200" dirty="0" err="1"/>
            <a:t>budgetaire</a:t>
          </a:r>
          <a:r>
            <a:rPr lang="fr-CA" sz="1600" b="0" kern="1200" dirty="0"/>
            <a:t> (DPBEP). </a:t>
          </a:r>
          <a:endParaRPr lang="fr-FR" sz="1600" b="0" kern="1200" dirty="0"/>
        </a:p>
      </dsp:txBody>
      <dsp:txXfrm>
        <a:off x="0" y="2546900"/>
        <a:ext cx="11317223" cy="1024650"/>
      </dsp:txXfrm>
    </dsp:sp>
    <dsp:sp modelId="{3760D4C2-31BD-4A3E-8945-3DBC35FB0A00}">
      <dsp:nvSpPr>
        <dsp:cNvPr id="0" name=""/>
        <dsp:cNvSpPr/>
      </dsp:nvSpPr>
      <dsp:spPr>
        <a:xfrm>
          <a:off x="0" y="3571550"/>
          <a:ext cx="11317223" cy="617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A" sz="1600" b="1" kern="1200" dirty="0"/>
            <a:t>Contraintes</a:t>
          </a:r>
          <a:endParaRPr lang="fr-FR" sz="1600" b="1" kern="1200" dirty="0"/>
        </a:p>
      </dsp:txBody>
      <dsp:txXfrm>
        <a:off x="30157" y="3601707"/>
        <a:ext cx="11256909" cy="557446"/>
      </dsp:txXfrm>
    </dsp:sp>
    <dsp:sp modelId="{C96B251D-7C12-48E1-8BBD-D33EAA67FB51}">
      <dsp:nvSpPr>
        <dsp:cNvPr id="0" name=""/>
        <dsp:cNvSpPr/>
      </dsp:nvSpPr>
      <dsp:spPr>
        <a:xfrm>
          <a:off x="0" y="4189310"/>
          <a:ext cx="11317223" cy="76848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35932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CA" sz="1600" b="0" kern="1200" dirty="0">
              <a:solidFill>
                <a:schemeClr val="tx1"/>
              </a:solidFill>
            </a:rPr>
            <a:t>Fragmentation des responsabilités en matière de prévision et d’analyse </a:t>
          </a:r>
          <a:r>
            <a:rPr lang="fr-CA" sz="1600" b="0" kern="1200" dirty="0" err="1">
              <a:solidFill>
                <a:schemeClr val="tx1"/>
              </a:solidFill>
            </a:rPr>
            <a:t>macro-budgétaire</a:t>
          </a:r>
          <a:endParaRPr lang="fr-FR" sz="1600" b="0" kern="1200" dirty="0">
            <a:solidFill>
              <a:schemeClr val="tx1"/>
            </a:solidFill>
          </a:endParaRPr>
        </a:p>
        <a:p>
          <a:pPr marL="171450" lvl="1" indent="-171450" algn="l" defTabSz="711200">
            <a:lnSpc>
              <a:spcPct val="90000"/>
            </a:lnSpc>
            <a:spcBef>
              <a:spcPct val="0"/>
            </a:spcBef>
            <a:spcAft>
              <a:spcPct val="20000"/>
            </a:spcAft>
            <a:buChar char="•"/>
          </a:pPr>
          <a:r>
            <a:rPr lang="fr-CA" sz="1600" b="0" kern="1200" dirty="0">
              <a:solidFill>
                <a:schemeClr val="tx1"/>
              </a:solidFill>
            </a:rPr>
            <a:t>Dilution des responsabilités sur un ensemble de risques spécifiques</a:t>
          </a:r>
          <a:endParaRPr lang="en-US" sz="1600" b="0" kern="1200" dirty="0">
            <a:solidFill>
              <a:schemeClr val="tx1"/>
            </a:solidFill>
          </a:endParaRPr>
        </a:p>
        <a:p>
          <a:pPr marL="171450" lvl="1" indent="-171450" algn="l" defTabSz="711200">
            <a:lnSpc>
              <a:spcPct val="90000"/>
            </a:lnSpc>
            <a:spcBef>
              <a:spcPct val="0"/>
            </a:spcBef>
            <a:spcAft>
              <a:spcPct val="20000"/>
            </a:spcAft>
            <a:buChar char="•"/>
          </a:pPr>
          <a:r>
            <a:rPr lang="fr-CA" sz="1600" b="0" kern="1200" dirty="0">
              <a:solidFill>
                <a:schemeClr val="tx1"/>
              </a:solidFill>
            </a:rPr>
            <a:t>Absence de données consolidées pour un large éventail de risques</a:t>
          </a:r>
          <a:endParaRPr lang="en-US" sz="1600" b="0" kern="1200" dirty="0">
            <a:solidFill>
              <a:schemeClr val="tx1"/>
            </a:solidFill>
          </a:endParaRPr>
        </a:p>
      </dsp:txBody>
      <dsp:txXfrm>
        <a:off x="0" y="4189310"/>
        <a:ext cx="11317223" cy="76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64D9F-C946-4438-84E8-59EC08885DEA}">
      <dsp:nvSpPr>
        <dsp:cNvPr id="0" name=""/>
        <dsp:cNvSpPr/>
      </dsp:nvSpPr>
      <dsp:spPr>
        <a:xfrm>
          <a:off x="0" y="171675"/>
          <a:ext cx="664063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noProof="0" dirty="0"/>
            <a:t>Activités conduites</a:t>
          </a:r>
          <a:endParaRPr lang="fr-FR" sz="1700" kern="1200" noProof="0" dirty="0"/>
        </a:p>
      </dsp:txBody>
      <dsp:txXfrm>
        <a:off x="19419" y="191094"/>
        <a:ext cx="6601792" cy="358962"/>
      </dsp:txXfrm>
    </dsp:sp>
    <dsp:sp modelId="{08E77F07-C90C-48F2-9153-07031B0499CA}">
      <dsp:nvSpPr>
        <dsp:cNvPr id="0" name=""/>
        <dsp:cNvSpPr/>
      </dsp:nvSpPr>
      <dsp:spPr>
        <a:xfrm>
          <a:off x="0" y="569475"/>
          <a:ext cx="6640630" cy="161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84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kern="1200" noProof="0" dirty="0"/>
            <a:t>Séminaire régional et Ateliers nationaux </a:t>
          </a:r>
        </a:p>
        <a:p>
          <a:pPr marL="114300" lvl="1" indent="-114300" algn="l" defTabSz="577850">
            <a:lnSpc>
              <a:spcPct val="90000"/>
            </a:lnSpc>
            <a:spcBef>
              <a:spcPct val="0"/>
            </a:spcBef>
            <a:spcAft>
              <a:spcPct val="20000"/>
            </a:spcAft>
            <a:buChar char="•"/>
          </a:pPr>
          <a:r>
            <a:rPr lang="fr-FR" sz="1300" kern="1200" noProof="0" dirty="0"/>
            <a:t>Formation sur les outils de gestion des risques budgétaires</a:t>
          </a:r>
        </a:p>
        <a:p>
          <a:pPr marL="114300" lvl="1" indent="-114300" algn="l" defTabSz="577850">
            <a:lnSpc>
              <a:spcPct val="90000"/>
            </a:lnSpc>
            <a:spcBef>
              <a:spcPct val="0"/>
            </a:spcBef>
            <a:spcAft>
              <a:spcPct val="20000"/>
            </a:spcAft>
            <a:buChar char="•"/>
          </a:pPr>
          <a:r>
            <a:rPr lang="fr-FR" sz="1300" kern="1200" noProof="0" dirty="0"/>
            <a:t>Missions conjointes avec le siège du FMI sur les risques budgétaires</a:t>
          </a:r>
        </a:p>
        <a:p>
          <a:pPr marL="114300" lvl="1" indent="-114300" algn="l" defTabSz="577850">
            <a:lnSpc>
              <a:spcPct val="90000"/>
            </a:lnSpc>
            <a:spcBef>
              <a:spcPct val="0"/>
            </a:spcBef>
            <a:spcAft>
              <a:spcPct val="20000"/>
            </a:spcAft>
            <a:buChar char="•"/>
          </a:pPr>
          <a:r>
            <a:rPr lang="fr-FR" sz="1300" kern="1200" noProof="0" dirty="0"/>
            <a:t>Revues des rapports annuels sur les risques budgétaires</a:t>
          </a:r>
        </a:p>
        <a:p>
          <a:pPr marL="114300" lvl="1" indent="-114300" algn="l" defTabSz="577850">
            <a:lnSpc>
              <a:spcPct val="90000"/>
            </a:lnSpc>
            <a:spcBef>
              <a:spcPct val="0"/>
            </a:spcBef>
            <a:spcAft>
              <a:spcPct val="20000"/>
            </a:spcAft>
            <a:buChar char="•"/>
          </a:pPr>
          <a:r>
            <a:rPr lang="fr-FR" sz="1300" kern="1200" noProof="0" dirty="0"/>
            <a:t>Intégration des modules d’analyse de sensibilité dans les modèles macroéconomiques des pays</a:t>
          </a:r>
        </a:p>
        <a:p>
          <a:pPr marL="114300" lvl="1" indent="-114300" algn="l" defTabSz="577850">
            <a:lnSpc>
              <a:spcPct val="90000"/>
            </a:lnSpc>
            <a:spcBef>
              <a:spcPct val="0"/>
            </a:spcBef>
            <a:spcAft>
              <a:spcPct val="20000"/>
            </a:spcAft>
            <a:buChar char="•"/>
          </a:pPr>
          <a:r>
            <a:rPr lang="fr-FR" sz="1300" kern="1200" noProof="0" dirty="0"/>
            <a:t>Séminaire régional sur les passifs contingents de l’Etat (avec le département du FMI en charge des marchés monétaires et de capitaux - MCM), </a:t>
          </a:r>
        </a:p>
      </dsp:txBody>
      <dsp:txXfrm>
        <a:off x="0" y="569475"/>
        <a:ext cx="6640630" cy="1618740"/>
      </dsp:txXfrm>
    </dsp:sp>
    <dsp:sp modelId="{4A24A717-0112-41D6-B31E-BC87F0C88A4C}">
      <dsp:nvSpPr>
        <dsp:cNvPr id="0" name=""/>
        <dsp:cNvSpPr/>
      </dsp:nvSpPr>
      <dsp:spPr>
        <a:xfrm>
          <a:off x="0" y="2188215"/>
          <a:ext cx="664063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noProof="0" dirty="0"/>
            <a:t>Principaux résultats</a:t>
          </a:r>
        </a:p>
      </dsp:txBody>
      <dsp:txXfrm>
        <a:off x="19419" y="2207634"/>
        <a:ext cx="6601792" cy="358962"/>
      </dsp:txXfrm>
    </dsp:sp>
    <dsp:sp modelId="{0EAD434B-1166-44EA-B673-C33CE0B923CB}">
      <dsp:nvSpPr>
        <dsp:cNvPr id="0" name=""/>
        <dsp:cNvSpPr/>
      </dsp:nvSpPr>
      <dsp:spPr>
        <a:xfrm>
          <a:off x="0" y="2586015"/>
          <a:ext cx="6640630" cy="179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84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kern="1200" noProof="0" dirty="0"/>
            <a:t>Sensibilisation des acteurs</a:t>
          </a:r>
        </a:p>
        <a:p>
          <a:pPr marL="114300" lvl="1" indent="-114300" algn="l" defTabSz="577850">
            <a:lnSpc>
              <a:spcPct val="90000"/>
            </a:lnSpc>
            <a:spcBef>
              <a:spcPct val="0"/>
            </a:spcBef>
            <a:spcAft>
              <a:spcPct val="20000"/>
            </a:spcAft>
            <a:buChar char="•"/>
          </a:pPr>
          <a:r>
            <a:rPr lang="fr-FR" sz="1300" kern="1200" noProof="0" dirty="0"/>
            <a:t>Plan d’action sur le renforcement de la gestion des risques budgetaires en Afrique Centrale</a:t>
          </a:r>
        </a:p>
        <a:p>
          <a:pPr marL="114300" lvl="1" indent="-114300" algn="l" defTabSz="577850">
            <a:lnSpc>
              <a:spcPct val="90000"/>
            </a:lnSpc>
            <a:spcBef>
              <a:spcPct val="0"/>
            </a:spcBef>
            <a:spcAft>
              <a:spcPct val="20000"/>
            </a:spcAft>
            <a:buChar char="•"/>
          </a:pPr>
          <a:r>
            <a:rPr lang="fr-FR" sz="1300" kern="1200" noProof="0" dirty="0"/>
            <a:t>Inventaire des risques budgétaires et premiers rapports/déclarations annuels sur les risques budgetaires</a:t>
          </a:r>
        </a:p>
        <a:p>
          <a:pPr marL="114300" lvl="1" indent="-114300" algn="l" defTabSz="577850">
            <a:lnSpc>
              <a:spcPct val="90000"/>
            </a:lnSpc>
            <a:spcBef>
              <a:spcPct val="0"/>
            </a:spcBef>
            <a:spcAft>
              <a:spcPct val="20000"/>
            </a:spcAft>
            <a:buChar char="•"/>
          </a:pPr>
          <a:r>
            <a:rPr lang="fr-FR" sz="1300" kern="1200" noProof="0" dirty="0"/>
            <a:t>Adoption du canevas du rapport annuel sur les risques budgetaires dans les pays membres de AFC</a:t>
          </a:r>
        </a:p>
        <a:p>
          <a:pPr marL="114300" lvl="1" indent="-114300" algn="l" defTabSz="577850">
            <a:lnSpc>
              <a:spcPct val="90000"/>
            </a:lnSpc>
            <a:spcBef>
              <a:spcPct val="0"/>
            </a:spcBef>
            <a:spcAft>
              <a:spcPct val="20000"/>
            </a:spcAft>
            <a:buChar char="•"/>
          </a:pPr>
          <a:r>
            <a:rPr lang="fr-FR" sz="1300" kern="1200" noProof="0" dirty="0"/>
            <a:t>Renforcement du rapport sur la supervision des entreprises publiques</a:t>
          </a:r>
        </a:p>
        <a:p>
          <a:pPr marL="114300" lvl="1" indent="-114300" algn="l" defTabSz="577850">
            <a:lnSpc>
              <a:spcPct val="90000"/>
            </a:lnSpc>
            <a:spcBef>
              <a:spcPct val="0"/>
            </a:spcBef>
            <a:spcAft>
              <a:spcPct val="20000"/>
            </a:spcAft>
            <a:buChar char="•"/>
          </a:pPr>
          <a:r>
            <a:rPr lang="fr-FR" sz="1300" kern="1200" noProof="0" dirty="0"/>
            <a:t>Plan d’action pour la gestion des risques budgétaires liés aux passifs contingents</a:t>
          </a:r>
        </a:p>
      </dsp:txBody>
      <dsp:txXfrm>
        <a:off x="0" y="2586015"/>
        <a:ext cx="6640630" cy="17946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0.00053</cdr:x>
      <cdr:y>0.03124</cdr:y>
    </cdr:from>
    <cdr:to>
      <cdr:x>0.17288</cdr:x>
      <cdr:y>0.12463</cdr:y>
    </cdr:to>
    <cdr:sp macro="" textlink="">
      <cdr:nvSpPr>
        <cdr:cNvPr id="2" name="TextBox 1">
          <a:extLst xmlns:a="http://schemas.openxmlformats.org/drawingml/2006/main">
            <a:ext uri="{FF2B5EF4-FFF2-40B4-BE49-F238E27FC236}">
              <a16:creationId xmlns:a16="http://schemas.microsoft.com/office/drawing/2014/main" id="{723F6848-F30F-4FF5-BF43-BB54437E19A6}"/>
            </a:ext>
          </a:extLst>
        </cdr:cNvPr>
        <cdr:cNvSpPr txBox="1"/>
      </cdr:nvSpPr>
      <cdr:spPr>
        <a:xfrm xmlns:a="http://schemas.openxmlformats.org/drawingml/2006/main">
          <a:off x="3366" y="146444"/>
          <a:ext cx="1094569" cy="437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err="1">
              <a:effectLst/>
              <a:latin typeface="+mn-lt"/>
              <a:ea typeface="+mn-ea"/>
              <a:cs typeface="+mn-cs"/>
            </a:rPr>
            <a:t>Entièrement</a:t>
          </a:r>
          <a:r>
            <a:rPr lang="en-US" sz="1100" b="1" dirty="0">
              <a:effectLst/>
              <a:latin typeface="+mn-lt"/>
              <a:ea typeface="+mn-ea"/>
              <a:cs typeface="+mn-cs"/>
            </a:rPr>
            <a:t> </a:t>
          </a:r>
          <a:r>
            <a:rPr lang="en-US" sz="1100" b="1" dirty="0" err="1">
              <a:effectLst/>
              <a:latin typeface="+mn-lt"/>
              <a:ea typeface="+mn-ea"/>
              <a:cs typeface="+mn-cs"/>
            </a:rPr>
            <a:t>atteint</a:t>
          </a:r>
          <a:endParaRPr lang="en-US" sz="1100" b="1" dirty="0">
            <a:effectLst/>
            <a:latin typeface="+mn-lt"/>
            <a:ea typeface="+mn-ea"/>
            <a:cs typeface="+mn-cs"/>
          </a:endParaRPr>
        </a:p>
      </cdr:txBody>
    </cdr:sp>
  </cdr:relSizeAnchor>
  <cdr:relSizeAnchor xmlns:cdr="http://schemas.openxmlformats.org/drawingml/2006/chartDrawing">
    <cdr:from>
      <cdr:x>0.00053</cdr:x>
      <cdr:y>0.41853</cdr:y>
    </cdr:from>
    <cdr:to>
      <cdr:x>0.18631</cdr:x>
      <cdr:y>0.51215</cdr:y>
    </cdr:to>
    <cdr:sp macro="" textlink="">
      <cdr:nvSpPr>
        <cdr:cNvPr id="3" name="TextBox 1">
          <a:extLst xmlns:a="http://schemas.openxmlformats.org/drawingml/2006/main">
            <a:ext uri="{FF2B5EF4-FFF2-40B4-BE49-F238E27FC236}">
              <a16:creationId xmlns:a16="http://schemas.microsoft.com/office/drawing/2014/main" id="{DDB97035-7BE4-435F-B1CC-67CF51845CC2}"/>
            </a:ext>
          </a:extLst>
        </cdr:cNvPr>
        <cdr:cNvSpPr txBox="1"/>
      </cdr:nvSpPr>
      <cdr:spPr>
        <a:xfrm xmlns:a="http://schemas.openxmlformats.org/drawingml/2006/main">
          <a:off x="3365" y="1961952"/>
          <a:ext cx="1179913" cy="4388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err="1"/>
            <a:t>Partiellement</a:t>
          </a:r>
          <a:r>
            <a:rPr lang="en-US" sz="1100" b="1" dirty="0"/>
            <a:t> </a:t>
          </a:r>
          <a:r>
            <a:rPr lang="en-US" sz="1100" b="1" dirty="0" err="1"/>
            <a:t>atteint</a:t>
          </a:r>
          <a:endParaRPr lang="en-US" sz="1100" b="1" dirty="0"/>
        </a:p>
      </cdr:txBody>
    </cdr:sp>
  </cdr:relSizeAnchor>
  <cdr:relSizeAnchor xmlns:cdr="http://schemas.openxmlformats.org/drawingml/2006/chartDrawing">
    <cdr:from>
      <cdr:x>0.00053</cdr:x>
      <cdr:y>0.80336</cdr:y>
    </cdr:from>
    <cdr:to>
      <cdr:x>0.16703</cdr:x>
      <cdr:y>0.83564</cdr:y>
    </cdr:to>
    <cdr:sp macro="" textlink="">
      <cdr:nvSpPr>
        <cdr:cNvPr id="4" name="TextBox 1">
          <a:extLst xmlns:a="http://schemas.openxmlformats.org/drawingml/2006/main">
            <a:ext uri="{FF2B5EF4-FFF2-40B4-BE49-F238E27FC236}">
              <a16:creationId xmlns:a16="http://schemas.microsoft.com/office/drawing/2014/main" id="{3454D14E-6A5A-4E43-981A-8AF1CB77D406}"/>
            </a:ext>
          </a:extLst>
        </cdr:cNvPr>
        <cdr:cNvSpPr txBox="1"/>
      </cdr:nvSpPr>
      <cdr:spPr>
        <a:xfrm xmlns:a="http://schemas.openxmlformats.org/drawingml/2006/main">
          <a:off x="3175" y="3154816"/>
          <a:ext cx="1003072" cy="126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Non atteint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C0CB297-19B7-4D67-9BF0-4C7DF069BEC0}" type="datetimeFigureOut">
              <a:rPr lang="en-US" smtClean="0"/>
              <a:t>11/17/2023</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22"/>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20"/>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20"/>
            <a:ext cx="2921582" cy="495347"/>
          </a:xfrm>
          <a:prstGeom prst="rect">
            <a:avLst/>
          </a:prstGeom>
        </p:spPr>
        <p:txBody>
          <a:bodyPr vert="horz" lIns="91440" tIns="45720" rIns="91440" bIns="45720" rtlCol="0" anchor="b"/>
          <a:lstStyle>
            <a:lvl1pPr algn="r">
              <a:defRPr sz="1200"/>
            </a:lvl1pPr>
          </a:lstStyle>
          <a:p>
            <a:fld id="{0B6F7788-7BCE-4760-9FE6-19BF160D0C61}" type="slidenum">
              <a:rPr lang="en-US" smtClean="0"/>
              <a:t>‹#›</a:t>
            </a:fld>
            <a:endParaRPr lang="en-US"/>
          </a:p>
        </p:txBody>
      </p:sp>
    </p:spTree>
    <p:extLst>
      <p:ext uri="{BB962C8B-B14F-4D97-AF65-F5344CB8AC3E}">
        <p14:creationId xmlns:p14="http://schemas.microsoft.com/office/powerpoint/2010/main" val="141542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F7788-7BCE-4760-9FE6-19BF160D0C61}" type="slidenum">
              <a:rPr lang="en-US" smtClean="0"/>
              <a:t>1</a:t>
            </a:fld>
            <a:endParaRPr lang="en-US"/>
          </a:p>
        </p:txBody>
      </p:sp>
    </p:spTree>
    <p:extLst>
      <p:ext uri="{BB962C8B-B14F-4D97-AF65-F5344CB8AC3E}">
        <p14:creationId xmlns:p14="http://schemas.microsoft.com/office/powerpoint/2010/main" val="1337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14" rtl="0" eaLnBrk="1" fontAlgn="auto" latinLnBrk="0" hangingPunct="1">
              <a:lnSpc>
                <a:spcPct val="114000"/>
              </a:lnSpc>
              <a:spcBef>
                <a:spcPts val="0"/>
              </a:spcBef>
              <a:spcAft>
                <a:spcPts val="600"/>
              </a:spcAft>
              <a:buClrTx/>
              <a:buSzTx/>
              <a:buFontTx/>
              <a:buNone/>
              <a:tabLst/>
              <a:defRPr/>
            </a:pPr>
            <a:endParaRPr lang="fr-FR" b="0" i="0" dirty="0">
              <a:solidFill>
                <a:srgbClr val="323232"/>
              </a:solidFill>
              <a:effectLst/>
              <a:latin typeface="Arial" panose="020B0604020202020204" pitchFamily="34" charset="0"/>
              <a:cs typeface="Arial" panose="020B0604020202020204" pitchFamily="34" charset="0"/>
            </a:endParaRPr>
          </a:p>
        </p:txBody>
      </p:sp>
      <p:sp>
        <p:nvSpPr>
          <p:cNvPr id="4" name="Espace réservé de la date 3"/>
          <p:cNvSpPr>
            <a:spLocks noGrp="1"/>
          </p:cNvSpPr>
          <p:nvPr>
            <p:ph type="dt" idx="1"/>
          </p:nvPr>
        </p:nvSpPr>
        <p:spPr/>
        <p:txBody>
          <a:bodyPr/>
          <a:lstStyle/>
          <a:p>
            <a:fld id="{49E4E862-E263-8B4A-AFB5-DFAAA754BCA9}" type="datetime1">
              <a:rPr lang="en-US" smtClean="0"/>
              <a:t>11/17/2023</a:t>
            </a:fld>
            <a:endParaRPr lang="en-US"/>
          </a:p>
        </p:txBody>
      </p:sp>
      <p:sp>
        <p:nvSpPr>
          <p:cNvPr id="5" name="Espace réservé du numéro de diapositive 4"/>
          <p:cNvSpPr>
            <a:spLocks noGrp="1"/>
          </p:cNvSpPr>
          <p:nvPr>
            <p:ph type="sldNum" sz="quarter" idx="5"/>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43875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14" rtl="0" eaLnBrk="1" fontAlgn="auto" latinLnBrk="0" hangingPunct="1">
              <a:lnSpc>
                <a:spcPct val="114000"/>
              </a:lnSpc>
              <a:spcBef>
                <a:spcPts val="0"/>
              </a:spcBef>
              <a:spcAft>
                <a:spcPts val="600"/>
              </a:spcAft>
              <a:buClrTx/>
              <a:buSzTx/>
              <a:buFontTx/>
              <a:buNone/>
              <a:tabLst/>
              <a:defRPr/>
            </a:pPr>
            <a:endParaRPr lang="fr-FR" b="0" i="0" dirty="0">
              <a:solidFill>
                <a:srgbClr val="323232"/>
              </a:solidFill>
              <a:effectLst/>
              <a:latin typeface="Arial" panose="020B0604020202020204" pitchFamily="34" charset="0"/>
              <a:cs typeface="Arial" panose="020B0604020202020204" pitchFamily="34" charset="0"/>
            </a:endParaRPr>
          </a:p>
        </p:txBody>
      </p:sp>
      <p:sp>
        <p:nvSpPr>
          <p:cNvPr id="4" name="Espace réservé de la date 3"/>
          <p:cNvSpPr>
            <a:spLocks noGrp="1"/>
          </p:cNvSpPr>
          <p:nvPr>
            <p:ph type="dt" idx="1"/>
          </p:nvPr>
        </p:nvSpPr>
        <p:spPr/>
        <p:txBody>
          <a:bodyPr/>
          <a:lstStyle/>
          <a:p>
            <a:fld id="{49E4E862-E263-8B4A-AFB5-DFAAA754BCA9}" type="datetime1">
              <a:rPr lang="en-US" smtClean="0"/>
              <a:t>11/17/2023</a:t>
            </a:fld>
            <a:endParaRPr lang="en-US"/>
          </a:p>
        </p:txBody>
      </p:sp>
      <p:sp>
        <p:nvSpPr>
          <p:cNvPr id="5" name="Espace réservé du numéro de diapositive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291364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14" rtl="0" eaLnBrk="1" fontAlgn="auto" latinLnBrk="0" hangingPunct="1">
              <a:lnSpc>
                <a:spcPct val="114000"/>
              </a:lnSpc>
              <a:spcBef>
                <a:spcPts val="0"/>
              </a:spcBef>
              <a:spcAft>
                <a:spcPts val="600"/>
              </a:spcAft>
              <a:buClrTx/>
              <a:buSzTx/>
              <a:buFontTx/>
              <a:buNone/>
              <a:tabLst/>
              <a:defRPr/>
            </a:pPr>
            <a:endParaRPr lang="fr-FR" b="0" i="0" dirty="0">
              <a:solidFill>
                <a:srgbClr val="323232"/>
              </a:solidFill>
              <a:effectLst/>
              <a:latin typeface="Arial" panose="020B0604020202020204" pitchFamily="34" charset="0"/>
              <a:cs typeface="Arial" panose="020B0604020202020204" pitchFamily="34" charset="0"/>
            </a:endParaRPr>
          </a:p>
        </p:txBody>
      </p:sp>
      <p:sp>
        <p:nvSpPr>
          <p:cNvPr id="4" name="Espace réservé de la date 3"/>
          <p:cNvSpPr>
            <a:spLocks noGrp="1"/>
          </p:cNvSpPr>
          <p:nvPr>
            <p:ph type="dt" idx="1"/>
          </p:nvPr>
        </p:nvSpPr>
        <p:spPr/>
        <p:txBody>
          <a:bodyPr/>
          <a:lstStyle/>
          <a:p>
            <a:fld id="{49E4E862-E263-8B4A-AFB5-DFAAA754BCA9}" type="datetime1">
              <a:rPr lang="en-US" smtClean="0"/>
              <a:t>11/17/2023</a:t>
            </a:fld>
            <a:endParaRPr lang="en-US"/>
          </a:p>
        </p:txBody>
      </p:sp>
      <p:sp>
        <p:nvSpPr>
          <p:cNvPr id="5" name="Espace réservé du numéro de diapositive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292983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Three</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phases </a:t>
            </a: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within</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 </a:t>
            </a: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interlinked</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Fifteen</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institutions and </a:t>
            </a:r>
            <a:r>
              <a:rPr kumimoji="0" lang="fr-CA" sz="2400" b="1"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three</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cross-</a:t>
            </a: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cutting</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enabling</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factors</a:t>
            </a:r>
            <a:endPar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Two</a:t>
            </a:r>
            <a:r>
              <a:rPr kumimoji="0" lang="fr-C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angles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Institutional</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design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Institutional</a:t>
            </a:r>
            <a:r>
              <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A"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effectiveness</a:t>
            </a:r>
            <a:endPar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62" marR="0" lvl="0" indent="-18286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4546A"/>
                </a:solidFill>
                <a:effectLst/>
                <a:uLnTx/>
                <a:uFillTx/>
                <a:latin typeface="Calibri" panose="020F0502020204030204"/>
                <a:ea typeface="+mn-ea"/>
                <a:cs typeface="+mn-cs"/>
              </a:rPr>
              <a:t>Macro-fiscal framework</a:t>
            </a:r>
          </a:p>
          <a:p>
            <a:pPr marL="182862" marR="0" lvl="0" indent="-18286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4546A"/>
                </a:solidFill>
                <a:effectLst/>
                <a:uLnTx/>
                <a:uFillTx/>
                <a:latin typeface="Calibri" panose="020F0502020204030204"/>
                <a:ea typeface="+mn-ea"/>
                <a:cs typeface="+mn-cs"/>
              </a:rPr>
              <a:t>Investment planning</a:t>
            </a:r>
          </a:p>
          <a:p>
            <a:pPr marL="182862" marR="0" lvl="0" indent="-18286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4546A"/>
                </a:solidFill>
                <a:effectLst/>
                <a:uLnTx/>
                <a:uFillTx/>
                <a:latin typeface="Calibri" panose="020F0502020204030204"/>
                <a:ea typeface="+mn-ea"/>
                <a:cs typeface="+mn-cs"/>
              </a:rPr>
              <a:t>Medium-term budgeting</a:t>
            </a:r>
          </a:p>
          <a:p>
            <a:pPr marL="182862" marR="0" lvl="0" indent="-18286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44546A"/>
                </a:solidFill>
                <a:effectLst/>
                <a:uLnTx/>
                <a:uFillTx/>
                <a:latin typeface="Calibri" panose="020F0502020204030204"/>
                <a:ea typeface="+mn-ea"/>
                <a:cs typeface="+mn-cs"/>
              </a:rPr>
              <a:t>Project management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8CE55AD-335D-44F9-8F40-DA49A60449C7}" type="slidenum">
              <a:rPr lang="fr-CA" smtClean="0"/>
              <a:t>9</a:t>
            </a:fld>
            <a:endParaRPr lang="fr-CA" dirty="0"/>
          </a:p>
        </p:txBody>
      </p:sp>
    </p:spTree>
    <p:extLst>
      <p:ext uri="{BB962C8B-B14F-4D97-AF65-F5344CB8AC3E}">
        <p14:creationId xmlns:p14="http://schemas.microsoft.com/office/powerpoint/2010/main" val="189915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73CAD-3FA5-48D4-A543-3F22C49EB603}" type="slidenum">
              <a:rPr lang="en-US" smtClean="0"/>
              <a:t>10</a:t>
            </a:fld>
            <a:endParaRPr lang="en-US" dirty="0"/>
          </a:p>
        </p:txBody>
      </p:sp>
    </p:spTree>
    <p:extLst>
      <p:ext uri="{BB962C8B-B14F-4D97-AF65-F5344CB8AC3E}">
        <p14:creationId xmlns:p14="http://schemas.microsoft.com/office/powerpoint/2010/main" val="169180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2 pays seulement sur 9 de l‘AFC, plus Madagascar avaient réalisé une évaluation PIMA</a:t>
            </a:r>
          </a:p>
          <a:p>
            <a:r>
              <a:rPr lang="fr-FR" dirty="0"/>
              <a:t>9 pays sur 10 de l’AFW1 disposaient d’une évaluation PIMA </a:t>
            </a:r>
          </a:p>
          <a:p>
            <a:r>
              <a:rPr lang="fr-FR" dirty="0"/>
              <a:t>Aucun pays n’avait réalisé un C-PIMA</a:t>
            </a:r>
          </a:p>
          <a:p>
            <a:endParaRPr lang="en-US" dirty="0"/>
          </a:p>
          <a:p>
            <a:endParaRPr lang="en-US" dirty="0"/>
          </a:p>
          <a:p>
            <a:r>
              <a:rPr lang="en-US" dirty="0"/>
              <a:t>* C-PIMA a </a:t>
            </a:r>
            <a:r>
              <a:rPr lang="en-US" dirty="0" err="1"/>
              <a:t>venir</a:t>
            </a:r>
            <a:endParaRPr lang="en-US" dirty="0"/>
          </a:p>
          <a:p>
            <a:r>
              <a:rPr lang="en-US" dirty="0"/>
              <a:t>Evaluation PIMA mise a jour : Senegal 2023, Benin 2023</a:t>
            </a:r>
          </a:p>
          <a:p>
            <a:r>
              <a:rPr lang="en-US" dirty="0"/>
              <a:t>Mission qui a fait le point sur la mise </a:t>
            </a:r>
            <a:r>
              <a:rPr lang="en-US" dirty="0" err="1"/>
              <a:t>en</a:t>
            </a:r>
            <a:r>
              <a:rPr lang="en-US" dirty="0"/>
              <a:t> oeuvre des </a:t>
            </a:r>
            <a:r>
              <a:rPr lang="en-US" dirty="0" err="1"/>
              <a:t>recommandations</a:t>
            </a:r>
            <a:r>
              <a:rPr lang="en-US" dirty="0"/>
              <a:t> PIMA : Gabon 2022, Madagascar 2019, </a:t>
            </a:r>
            <a:r>
              <a:rPr lang="en-US" dirty="0" err="1"/>
              <a:t>Mauritanie</a:t>
            </a:r>
            <a:r>
              <a:rPr lang="en-US" dirty="0"/>
              <a:t> 2022, Togo 2020, Guinee 2023, Cameroun 2020, Mali 2021, CIV 2021, Burkina 2021</a:t>
            </a:r>
          </a:p>
          <a:p>
            <a:r>
              <a:rPr lang="en-US" dirty="0"/>
              <a:t>Mission d’appui sur la mise </a:t>
            </a:r>
            <a:r>
              <a:rPr lang="en-US" dirty="0" err="1"/>
              <a:t>en</a:t>
            </a:r>
            <a:r>
              <a:rPr lang="en-US" dirty="0"/>
              <a:t> oeuvre des </a:t>
            </a:r>
            <a:r>
              <a:rPr lang="en-US" dirty="0" err="1"/>
              <a:t>recommandations</a:t>
            </a:r>
            <a:r>
              <a:rPr lang="en-US" dirty="0"/>
              <a:t> PIMA: </a:t>
            </a:r>
            <a:r>
              <a:rPr lang="en-US" dirty="0" err="1"/>
              <a:t>plusieurs</a:t>
            </a:r>
            <a:endParaRPr lang="en-US" dirty="0"/>
          </a:p>
          <a:p>
            <a:r>
              <a:rPr lang="en-US" dirty="0"/>
              <a:t>Niger, </a:t>
            </a:r>
            <a:r>
              <a:rPr lang="en-US" dirty="0" err="1"/>
              <a:t>Mauritanie</a:t>
            </a:r>
            <a:r>
              <a:rPr lang="en-US" dirty="0"/>
              <a:t>,  : a </a:t>
            </a:r>
            <a:r>
              <a:rPr lang="en-US" dirty="0" err="1"/>
              <a:t>venir</a:t>
            </a:r>
            <a:endParaRPr lang="en-US" dirty="0"/>
          </a:p>
          <a:p>
            <a:endParaRPr lang="en-US" dirty="0"/>
          </a:p>
          <a:p>
            <a:r>
              <a:rPr lang="fr-FR" dirty="0"/>
              <a:t>il est encourageant de constater l’augmentation du nombre de pays qui ont réalisé des évaluations PIMA et C-PIMA depuis l’édition de 2022 ; ce qui montre l’engagement de vos pays respectifs à disposer d’un diagnostic approfondi sur la gestion des investissements publics, ainsi que d’un plan d’action pour en accroitre l’efficience. En effet, ces évaluations ont permis d’identifier des poches de pertes d’efficience. </a:t>
            </a:r>
            <a:endParaRPr lang="en-US" dirty="0"/>
          </a:p>
        </p:txBody>
      </p:sp>
      <p:sp>
        <p:nvSpPr>
          <p:cNvPr id="4" name="Slide Number Placeholder 3"/>
          <p:cNvSpPr>
            <a:spLocks noGrp="1"/>
          </p:cNvSpPr>
          <p:nvPr>
            <p:ph type="sldNum" sz="quarter" idx="5"/>
          </p:nvPr>
        </p:nvSpPr>
        <p:spPr/>
        <p:txBody>
          <a:bodyPr/>
          <a:lstStyle/>
          <a:p>
            <a:fld id="{C8CE55AD-335D-44F9-8F40-DA49A60449C7}" type="slidenum">
              <a:rPr lang="fr-CA" smtClean="0"/>
              <a:t>11</a:t>
            </a:fld>
            <a:endParaRPr lang="fr-CA" dirty="0"/>
          </a:p>
        </p:txBody>
      </p:sp>
    </p:spTree>
    <p:extLst>
      <p:ext uri="{BB962C8B-B14F-4D97-AF65-F5344CB8AC3E}">
        <p14:creationId xmlns:p14="http://schemas.microsoft.com/office/powerpoint/2010/main" val="358765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31748239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4773808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9804683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3891374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7202518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421360481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5891473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305033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545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024581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072835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968150" cy="1143000"/>
          </a:xfrm>
          <a:prstGeom prst="rect">
            <a:avLst/>
          </a:prstGeom>
        </p:spPr>
      </p:pic>
    </p:spTree>
    <p:extLst>
      <p:ext uri="{BB962C8B-B14F-4D97-AF65-F5344CB8AC3E}">
        <p14:creationId xmlns:p14="http://schemas.microsoft.com/office/powerpoint/2010/main" val="146752904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Fiscal Affairs</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6340923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433053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1835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85F024FB-EC54-49D9-B436-EE69B6B1C315}" type="datetime1">
              <a:rPr lang="en-US" smtClean="0"/>
              <a:t>11/17/2023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940800" y="6229350"/>
            <a:ext cx="2844800" cy="476250"/>
          </a:xfrm>
          <a:ln/>
        </p:spPr>
        <p:txBody>
          <a:bodyPr/>
          <a:lstStyle>
            <a:lvl1pPr>
              <a:defRPr>
                <a:solidFill>
                  <a:schemeClr val="tx1"/>
                </a:solidFill>
              </a:defRPr>
            </a:lvl1pPr>
          </a:lstStyle>
          <a:p>
            <a:fld id="{7199FE57-B04B-4B7C-816D-A15AF53620B8}" type="slidenum">
              <a:rPr lang="en-US" smtClean="0"/>
              <a:pPr/>
              <a:t>‹#›</a:t>
            </a:fld>
            <a:endParaRPr lang="en-US" dirty="0"/>
          </a:p>
        </p:txBody>
      </p:sp>
      <p:sp>
        <p:nvSpPr>
          <p:cNvPr id="7" name="Rectangle 6">
            <a:extLst>
              <a:ext uri="{FF2B5EF4-FFF2-40B4-BE49-F238E27FC236}">
                <a16:creationId xmlns:a16="http://schemas.microsoft.com/office/drawing/2014/main" id="{33ECFF25-6E04-4DD2-BA44-87E67F1C81D8}"/>
              </a:ext>
            </a:extLst>
          </p:cNvPr>
          <p:cNvSpPr/>
          <p:nvPr userDrawn="1"/>
        </p:nvSpPr>
        <p:spPr bwMode="auto">
          <a:xfrm>
            <a:off x="0" y="-89858"/>
            <a:ext cx="12192000" cy="12285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FF"/>
              </a:solidFill>
              <a:effectLst/>
              <a:latin typeface="Arial" charset="0"/>
              <a:cs typeface="Arial" charset="0"/>
            </a:endParaRPr>
          </a:p>
        </p:txBody>
      </p:sp>
    </p:spTree>
    <p:extLst>
      <p:ext uri="{BB962C8B-B14F-4D97-AF65-F5344CB8AC3E}">
        <p14:creationId xmlns:p14="http://schemas.microsoft.com/office/powerpoint/2010/main" val="917797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8579989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192094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976414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296840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352620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15835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2710724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6471573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Fiscal Affairs</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16460301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20" r:id="rId23"/>
    <p:sldLayoutId id="2147483721" r:id="rId24"/>
  </p:sldLayoutIdLst>
  <p:transition>
    <p:fade/>
  </p:transition>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kecko/3452771443/in/photolist-6g7mE8-ffWzDY-pqiNY1-o6gDY5-e6bHaU-dF43FW-hhZJYJ-71JhvP-LqKVQA-ffiqMW-cWNrhj-c9Doku-bYb4Dd-82LoXR-dKnV4z-KZaMuf-jxxpf9-pi3GUZ-9ED4Pu-d9TDUi-qZ66q4-gTi4ZM-fDWsc-m4LZEg-kQuspb-A35yPV-7UVhFL-f5C2fo-evS8CP-8rUZM9-xLqBrv-dwwjSv-mJNjKe-pGAPHJ-mjypz-bZT7Fm-rxazD-pqxcNn-zv3mXq-6yTmgM-bVd7Xq-rAXKnX-ebh29Z-qcwnch-4EA89Y-aBPPrm-hsKxW9-cru9Ry-cHJZ4Q-HptsB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dsbb.imf.org/" TargetMode="External"/><Relationship Id="rId2" Type="http://schemas.openxmlformats.org/officeDocument/2006/relationships/hyperlink" Target="https://www.imf.org/external/Pubs/FT/GFS/Manual/2014/gfsfinal_fre.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hyperlink" Target="https://www.imf.org/external/np/fad/trans/fre/ft-codef.pdf"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9945-B555-451A-B542-8E506DC84D47}"/>
              </a:ext>
            </a:extLst>
          </p:cNvPr>
          <p:cNvSpPr>
            <a:spLocks noGrp="1"/>
          </p:cNvSpPr>
          <p:nvPr>
            <p:ph type="ctrTitle"/>
          </p:nvPr>
        </p:nvSpPr>
        <p:spPr>
          <a:xfrm>
            <a:off x="5150840" y="2322022"/>
            <a:ext cx="6501468" cy="2529365"/>
          </a:xfrm>
        </p:spPr>
        <p:txBody>
          <a:bodyPr>
            <a:noAutofit/>
          </a:bodyPr>
          <a:lstStyle/>
          <a:p>
            <a:pPr marL="0" marR="0" algn="ctr">
              <a:spcBef>
                <a:spcPts val="0"/>
              </a:spcBef>
              <a:spcAft>
                <a:spcPts val="0"/>
              </a:spcAft>
            </a:pPr>
            <a:r>
              <a:rPr lang="en-US" sz="3200" dirty="0" err="1"/>
              <a:t>Bonnes</a:t>
            </a:r>
            <a:r>
              <a:rPr lang="en-US" sz="3200" dirty="0"/>
              <a:t> pratiques de gouvernance financière : vision </a:t>
            </a:r>
            <a:r>
              <a:rPr lang="en-US" sz="3200" dirty="0" err="1"/>
              <a:t>tirée</a:t>
            </a:r>
            <a:r>
              <a:rPr lang="en-US" sz="3200" dirty="0"/>
              <a:t> de </a:t>
            </a:r>
            <a:r>
              <a:rPr lang="en-US" sz="3200" dirty="0" err="1"/>
              <a:t>l’assistance</a:t>
            </a:r>
            <a:r>
              <a:rPr lang="en-US" sz="3200" dirty="0"/>
              <a:t> technique du FMI en Afrique francophone </a:t>
            </a:r>
            <a:r>
              <a:rPr lang="en-US" sz="3200" dirty="0" err="1"/>
              <a:t>subsaharienne</a:t>
            </a:r>
            <a:endParaRPr lang="en-US" sz="3200" dirty="0"/>
          </a:p>
        </p:txBody>
      </p:sp>
      <p:sp>
        <p:nvSpPr>
          <p:cNvPr id="3" name="Subtitle 2">
            <a:extLst>
              <a:ext uri="{FF2B5EF4-FFF2-40B4-BE49-F238E27FC236}">
                <a16:creationId xmlns:a16="http://schemas.microsoft.com/office/drawing/2014/main" id="{2BC9C55C-0731-4B32-814E-98A3FFD16A7D}"/>
              </a:ext>
            </a:extLst>
          </p:cNvPr>
          <p:cNvSpPr>
            <a:spLocks noGrp="1"/>
          </p:cNvSpPr>
          <p:nvPr>
            <p:ph type="subTitle" idx="1"/>
          </p:nvPr>
        </p:nvSpPr>
        <p:spPr>
          <a:xfrm>
            <a:off x="5741048" y="5107226"/>
            <a:ext cx="5515284" cy="699464"/>
          </a:xfrm>
        </p:spPr>
        <p:txBody>
          <a:bodyPr>
            <a:normAutofit/>
          </a:bodyPr>
          <a:lstStyle/>
          <a:p>
            <a:r>
              <a:rPr lang="en-US" dirty="0"/>
              <a:t>20 </a:t>
            </a:r>
            <a:r>
              <a:rPr lang="en-US" dirty="0" err="1"/>
              <a:t>Novembre</a:t>
            </a:r>
            <a:r>
              <a:rPr lang="en-US" dirty="0"/>
              <a:t> 2023, </a:t>
            </a:r>
            <a:r>
              <a:rPr lang="en-US" dirty="0" err="1"/>
              <a:t>ABiDJAN</a:t>
            </a:r>
            <a:endParaRPr lang="en-US" dirty="0"/>
          </a:p>
        </p:txBody>
      </p:sp>
      <p:sp>
        <p:nvSpPr>
          <p:cNvPr id="4" name="Text Placeholder 3">
            <a:extLst>
              <a:ext uri="{FF2B5EF4-FFF2-40B4-BE49-F238E27FC236}">
                <a16:creationId xmlns:a16="http://schemas.microsoft.com/office/drawing/2014/main" id="{112A3881-CCBD-461A-80EE-2D54ADF4EAA8}"/>
              </a:ext>
            </a:extLst>
          </p:cNvPr>
          <p:cNvSpPr>
            <a:spLocks noGrp="1"/>
          </p:cNvSpPr>
          <p:nvPr>
            <p:ph type="body" sz="quarter" idx="10"/>
          </p:nvPr>
        </p:nvSpPr>
        <p:spPr>
          <a:xfrm>
            <a:off x="5643932" y="5752187"/>
            <a:ext cx="5515284" cy="762938"/>
          </a:xfrm>
        </p:spPr>
        <p:txBody>
          <a:bodyPr>
            <a:normAutofit/>
          </a:bodyPr>
          <a:lstStyle/>
          <a:p>
            <a:r>
              <a:rPr lang="en-US" sz="1800" dirty="0"/>
              <a:t>Philippe </a:t>
            </a:r>
            <a:r>
              <a:rPr lang="en-US" sz="1800" dirty="0" err="1"/>
              <a:t>Egoumé</a:t>
            </a:r>
            <a:r>
              <a:rPr lang="en-US" sz="1800" dirty="0"/>
              <a:t> Bossogo</a:t>
            </a:r>
          </a:p>
          <a:p>
            <a:r>
              <a:rPr lang="en-US" sz="1800" dirty="0"/>
              <a:t>Directeur – AFRITAC du Centre, Libreville</a:t>
            </a:r>
          </a:p>
        </p:txBody>
      </p:sp>
      <p:sp>
        <p:nvSpPr>
          <p:cNvPr id="6" name="Text Placeholder 5">
            <a:extLst>
              <a:ext uri="{FF2B5EF4-FFF2-40B4-BE49-F238E27FC236}">
                <a16:creationId xmlns:a16="http://schemas.microsoft.com/office/drawing/2014/main" id="{162F10E2-D17A-4FC1-A236-0020C84FAAF3}"/>
              </a:ext>
            </a:extLst>
          </p:cNvPr>
          <p:cNvSpPr>
            <a:spLocks noGrp="1"/>
          </p:cNvSpPr>
          <p:nvPr>
            <p:ph type="body" sz="quarter" idx="12"/>
          </p:nvPr>
        </p:nvSpPr>
        <p:spPr/>
        <p:txBody>
          <a:bodyPr/>
          <a:lstStyle/>
          <a:p>
            <a:endParaRPr lang="en-US" dirty="0"/>
          </a:p>
        </p:txBody>
      </p:sp>
      <p:sp>
        <p:nvSpPr>
          <p:cNvPr id="9" name="TextBox 8">
            <a:extLst>
              <a:ext uri="{FF2B5EF4-FFF2-40B4-BE49-F238E27FC236}">
                <a16:creationId xmlns:a16="http://schemas.microsoft.com/office/drawing/2014/main" id="{6A4C9DE7-C242-4AFA-B77B-095C7AD8A454}"/>
              </a:ext>
            </a:extLst>
          </p:cNvPr>
          <p:cNvSpPr txBox="1"/>
          <p:nvPr/>
        </p:nvSpPr>
        <p:spPr>
          <a:xfrm>
            <a:off x="0" y="6576164"/>
            <a:ext cx="1183337" cy="276999"/>
          </a:xfrm>
          <a:prstGeom prst="rect">
            <a:avLst/>
          </a:prstGeom>
          <a:noFill/>
        </p:spPr>
        <p:txBody>
          <a:bodyPr wrap="none" rtlCol="0">
            <a:spAutoFit/>
          </a:bodyPr>
          <a:lstStyle/>
          <a:p>
            <a:r>
              <a:rPr lang="en-US" sz="1200" dirty="0"/>
              <a:t>Source: </a:t>
            </a:r>
            <a:r>
              <a:rPr lang="en-US" sz="1200" dirty="0" err="1">
                <a:hlinkClick r:id="rId3"/>
              </a:rPr>
              <a:t>Kecko</a:t>
            </a:r>
            <a:endParaRPr lang="en-US" sz="1200" dirty="0"/>
          </a:p>
        </p:txBody>
      </p:sp>
      <p:sp>
        <p:nvSpPr>
          <p:cNvPr id="13" name="TextBox 12">
            <a:extLst>
              <a:ext uri="{FF2B5EF4-FFF2-40B4-BE49-F238E27FC236}">
                <a16:creationId xmlns:a16="http://schemas.microsoft.com/office/drawing/2014/main" id="{735BAEB4-A3A9-406B-9E88-74670D937DD0}"/>
              </a:ext>
            </a:extLst>
          </p:cNvPr>
          <p:cNvSpPr txBox="1"/>
          <p:nvPr/>
        </p:nvSpPr>
        <p:spPr>
          <a:xfrm>
            <a:off x="-46182" y="6624881"/>
            <a:ext cx="4618181" cy="261610"/>
          </a:xfrm>
          <a:prstGeom prst="rect">
            <a:avLst/>
          </a:prstGeom>
          <a:noFill/>
        </p:spPr>
        <p:txBody>
          <a:bodyPr wrap="square" rtlCol="0">
            <a:spAutoFit/>
          </a:bodyPr>
          <a:lstStyle/>
          <a:p>
            <a:r>
              <a:rPr lang="en-US" sz="1100" dirty="0">
                <a:solidFill>
                  <a:schemeClr val="bg1"/>
                </a:solidFill>
              </a:rPr>
              <a:t>PHOTO: INTERNATIONAL MONETARY FUND</a:t>
            </a:r>
          </a:p>
        </p:txBody>
      </p:sp>
      <p:sp>
        <p:nvSpPr>
          <p:cNvPr id="7" name="Picture Placeholder 6">
            <a:extLst>
              <a:ext uri="{FF2B5EF4-FFF2-40B4-BE49-F238E27FC236}">
                <a16:creationId xmlns:a16="http://schemas.microsoft.com/office/drawing/2014/main" id="{053B806B-3951-C541-9F20-442D638EFEBF}"/>
              </a:ext>
            </a:extLst>
          </p:cNvPr>
          <p:cNvSpPr>
            <a:spLocks noGrp="1"/>
          </p:cNvSpPr>
          <p:nvPr>
            <p:ph type="pic" sz="quarter" idx="11"/>
          </p:nvPr>
        </p:nvSpPr>
        <p:spPr/>
      </p:sp>
    </p:spTree>
    <p:extLst>
      <p:ext uri="{BB962C8B-B14F-4D97-AF65-F5344CB8AC3E}">
        <p14:creationId xmlns:p14="http://schemas.microsoft.com/office/powerpoint/2010/main" val="31317045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50545E-AA91-45ED-889A-7432AF2EDA7F}"/>
              </a:ext>
            </a:extLst>
          </p:cNvPr>
          <p:cNvSpPr txBox="1">
            <a:spLocks/>
          </p:cNvSpPr>
          <p:nvPr/>
        </p:nvSpPr>
        <p:spPr>
          <a:xfrm>
            <a:off x="358894" y="3020"/>
            <a:ext cx="11212422" cy="104750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tx2"/>
                </a:solidFill>
                <a:latin typeface="Arial Black" charset="0"/>
              </a:rPr>
              <a:t>III. PIMA</a:t>
            </a:r>
            <a:r>
              <a:rPr lang="fr-CA" sz="2800" b="1" dirty="0">
                <a:solidFill>
                  <a:srgbClr val="002060"/>
                </a:solidFill>
              </a:rPr>
              <a:t> </a:t>
            </a:r>
            <a:r>
              <a:rPr lang="fr-CA" sz="2800" b="1" dirty="0">
                <a:solidFill>
                  <a:schemeClr val="tx2"/>
                </a:solidFill>
                <a:latin typeface="Arial Black" charset="0"/>
              </a:rPr>
              <a:t>Changement Climatique (C-PIMA) : rendre l’investissement public plus « vert » et plus résilient  </a:t>
            </a:r>
            <a:r>
              <a:rPr lang="en-US" sz="2800" b="1" dirty="0">
                <a:solidFill>
                  <a:schemeClr val="tx2"/>
                </a:solidFill>
                <a:latin typeface="Arial Black" charset="0"/>
              </a:rPr>
              <a:t> </a:t>
            </a:r>
          </a:p>
        </p:txBody>
      </p:sp>
      <p:sp>
        <p:nvSpPr>
          <p:cNvPr id="8" name="Arrow: Left-Right 7">
            <a:extLst>
              <a:ext uri="{FF2B5EF4-FFF2-40B4-BE49-F238E27FC236}">
                <a16:creationId xmlns:a16="http://schemas.microsoft.com/office/drawing/2014/main" id="{2FC1A3EC-A2AC-4612-A21F-1A72C871AB06}"/>
              </a:ext>
            </a:extLst>
          </p:cNvPr>
          <p:cNvSpPr/>
          <p:nvPr/>
        </p:nvSpPr>
        <p:spPr>
          <a:xfrm>
            <a:off x="5536276" y="2784763"/>
            <a:ext cx="1701950" cy="66193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71D2D19C-9D08-4AC5-95FF-190E399AC05C}"/>
              </a:ext>
            </a:extLst>
          </p:cNvPr>
          <p:cNvSpPr txBox="1"/>
          <p:nvPr/>
        </p:nvSpPr>
        <p:spPr>
          <a:xfrm>
            <a:off x="2298270" y="1034807"/>
            <a:ext cx="1657039" cy="307777"/>
          </a:xfrm>
          <a:prstGeom prst="rect">
            <a:avLst/>
          </a:prstGeom>
          <a:noFill/>
        </p:spPr>
        <p:txBody>
          <a:bodyPr wrap="square" rtlCol="0">
            <a:spAutoFit/>
          </a:bodyPr>
          <a:lstStyle/>
          <a:p>
            <a:pPr algn="ctr"/>
            <a:r>
              <a:rPr lang="en-US" sz="1400" b="1" dirty="0">
                <a:solidFill>
                  <a:schemeClr val="accent1"/>
                </a:solidFill>
              </a:rPr>
              <a:t>Cadre PIMA</a:t>
            </a:r>
          </a:p>
        </p:txBody>
      </p:sp>
      <p:sp>
        <p:nvSpPr>
          <p:cNvPr id="15" name="TextBox 14">
            <a:extLst>
              <a:ext uri="{FF2B5EF4-FFF2-40B4-BE49-F238E27FC236}">
                <a16:creationId xmlns:a16="http://schemas.microsoft.com/office/drawing/2014/main" id="{25BAF960-EA8D-4DAC-BB3D-F5F3907FE1B8}"/>
              </a:ext>
            </a:extLst>
          </p:cNvPr>
          <p:cNvSpPr txBox="1"/>
          <p:nvPr/>
        </p:nvSpPr>
        <p:spPr>
          <a:xfrm>
            <a:off x="8329349" y="1155469"/>
            <a:ext cx="1619522" cy="307777"/>
          </a:xfrm>
          <a:prstGeom prst="rect">
            <a:avLst/>
          </a:prstGeom>
          <a:noFill/>
        </p:spPr>
        <p:txBody>
          <a:bodyPr wrap="square" rtlCol="0">
            <a:spAutoFit/>
          </a:bodyPr>
          <a:lstStyle/>
          <a:p>
            <a:pPr algn="ctr"/>
            <a:r>
              <a:rPr lang="en-US" sz="1400" b="1" dirty="0">
                <a:solidFill>
                  <a:schemeClr val="accent1"/>
                </a:solidFill>
              </a:rPr>
              <a:t>C-PIMA</a:t>
            </a:r>
          </a:p>
        </p:txBody>
      </p:sp>
      <p:pic>
        <p:nvPicPr>
          <p:cNvPr id="11" name="Picture 10">
            <a:extLst>
              <a:ext uri="{FF2B5EF4-FFF2-40B4-BE49-F238E27FC236}">
                <a16:creationId xmlns:a16="http://schemas.microsoft.com/office/drawing/2014/main" id="{96E474B0-424C-480A-8CB4-895A28486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15" y="1448849"/>
            <a:ext cx="4154500" cy="3942751"/>
          </a:xfrm>
          <a:prstGeom prst="rect">
            <a:avLst/>
          </a:prstGeom>
        </p:spPr>
      </p:pic>
      <p:pic>
        <p:nvPicPr>
          <p:cNvPr id="12" name="Picture 11">
            <a:extLst>
              <a:ext uri="{FF2B5EF4-FFF2-40B4-BE49-F238E27FC236}">
                <a16:creationId xmlns:a16="http://schemas.microsoft.com/office/drawing/2014/main" id="{86E82D4B-9782-4663-9563-98C750222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226" y="1835203"/>
            <a:ext cx="4366441" cy="3360252"/>
          </a:xfrm>
          <a:prstGeom prst="rect">
            <a:avLst/>
          </a:prstGeom>
        </p:spPr>
      </p:pic>
      <p:pic>
        <p:nvPicPr>
          <p:cNvPr id="13" name="Picture 12">
            <a:extLst>
              <a:ext uri="{FF2B5EF4-FFF2-40B4-BE49-F238E27FC236}">
                <a16:creationId xmlns:a16="http://schemas.microsoft.com/office/drawing/2014/main" id="{7A20698E-F68C-4477-B375-AC904B48A3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49" y="5391601"/>
            <a:ext cx="11655070" cy="661931"/>
          </a:xfrm>
          <a:prstGeom prst="rect">
            <a:avLst/>
          </a:prstGeom>
        </p:spPr>
      </p:pic>
    </p:spTree>
    <p:extLst>
      <p:ext uri="{BB962C8B-B14F-4D97-AF65-F5344CB8AC3E}">
        <p14:creationId xmlns:p14="http://schemas.microsoft.com/office/powerpoint/2010/main" val="25028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EC71923-D50F-49E3-8FFC-24F2B8547D0C}"/>
              </a:ext>
            </a:extLst>
          </p:cNvPr>
          <p:cNvGraphicFramePr>
            <a:graphicFrameLocks noGrp="1"/>
          </p:cNvGraphicFramePr>
          <p:nvPr>
            <p:extLst>
              <p:ext uri="{D42A27DB-BD31-4B8C-83A1-F6EECF244321}">
                <p14:modId xmlns:p14="http://schemas.microsoft.com/office/powerpoint/2010/main" val="1769904810"/>
              </p:ext>
            </p:extLst>
          </p:nvPr>
        </p:nvGraphicFramePr>
        <p:xfrm>
          <a:off x="1928973" y="805971"/>
          <a:ext cx="8334054" cy="5246057"/>
        </p:xfrm>
        <a:graphic>
          <a:graphicData uri="http://schemas.openxmlformats.org/drawingml/2006/table">
            <a:tbl>
              <a:tblPr firstRow="1" bandRow="1">
                <a:tableStyleId>{5C22544A-7EE6-4342-B048-85BDC9FD1C3A}</a:tableStyleId>
              </a:tblPr>
              <a:tblGrid>
                <a:gridCol w="2012447">
                  <a:extLst>
                    <a:ext uri="{9D8B030D-6E8A-4147-A177-3AD203B41FA5}">
                      <a16:colId xmlns:a16="http://schemas.microsoft.com/office/drawing/2014/main" val="2491786312"/>
                    </a:ext>
                  </a:extLst>
                </a:gridCol>
                <a:gridCol w="843767">
                  <a:extLst>
                    <a:ext uri="{9D8B030D-6E8A-4147-A177-3AD203B41FA5}">
                      <a16:colId xmlns:a16="http://schemas.microsoft.com/office/drawing/2014/main" val="3076877913"/>
                    </a:ext>
                  </a:extLst>
                </a:gridCol>
                <a:gridCol w="1152419">
                  <a:extLst>
                    <a:ext uri="{9D8B030D-6E8A-4147-A177-3AD203B41FA5}">
                      <a16:colId xmlns:a16="http://schemas.microsoft.com/office/drawing/2014/main" val="1760393527"/>
                    </a:ext>
                  </a:extLst>
                </a:gridCol>
                <a:gridCol w="1714071">
                  <a:extLst>
                    <a:ext uri="{9D8B030D-6E8A-4147-A177-3AD203B41FA5}">
                      <a16:colId xmlns:a16="http://schemas.microsoft.com/office/drawing/2014/main" val="3165596285"/>
                    </a:ext>
                  </a:extLst>
                </a:gridCol>
                <a:gridCol w="1448656">
                  <a:extLst>
                    <a:ext uri="{9D8B030D-6E8A-4147-A177-3AD203B41FA5}">
                      <a16:colId xmlns:a16="http://schemas.microsoft.com/office/drawing/2014/main" val="1614969446"/>
                    </a:ext>
                  </a:extLst>
                </a:gridCol>
                <a:gridCol w="1162694">
                  <a:extLst>
                    <a:ext uri="{9D8B030D-6E8A-4147-A177-3AD203B41FA5}">
                      <a16:colId xmlns:a16="http://schemas.microsoft.com/office/drawing/2014/main" val="2658132656"/>
                    </a:ext>
                  </a:extLst>
                </a:gridCol>
              </a:tblGrid>
              <a:tr h="381056">
                <a:tc>
                  <a:txBody>
                    <a:bodyPr/>
                    <a:lstStyle/>
                    <a:p>
                      <a:pPr algn="ctr"/>
                      <a:r>
                        <a:rPr lang="en-US" sz="2000" dirty="0"/>
                        <a:t>PAYS AFC/AFS</a:t>
                      </a:r>
                    </a:p>
                  </a:txBody>
                  <a:tcPr/>
                </a:tc>
                <a:tc>
                  <a:txBody>
                    <a:bodyPr/>
                    <a:lstStyle/>
                    <a:p>
                      <a:pPr algn="ctr"/>
                      <a:r>
                        <a:rPr lang="en-US" sz="2000" dirty="0"/>
                        <a:t>PIMA</a:t>
                      </a:r>
                    </a:p>
                  </a:txBody>
                  <a:tcPr/>
                </a:tc>
                <a:tc>
                  <a:txBody>
                    <a:bodyPr/>
                    <a:lstStyle/>
                    <a:p>
                      <a:pPr algn="ctr"/>
                      <a:r>
                        <a:rPr lang="en-US" sz="2000" dirty="0"/>
                        <a:t>C-PIMA</a:t>
                      </a:r>
                    </a:p>
                  </a:txBody>
                  <a:tcPr/>
                </a:tc>
                <a:tc>
                  <a:txBody>
                    <a:bodyPr/>
                    <a:lstStyle/>
                    <a:p>
                      <a:pPr algn="ctr"/>
                      <a:r>
                        <a:rPr lang="en-US" sz="2000" dirty="0"/>
                        <a:t>PAYS AFO</a:t>
                      </a:r>
                    </a:p>
                  </a:txBody>
                  <a:tcPr/>
                </a:tc>
                <a:tc>
                  <a:txBody>
                    <a:bodyPr/>
                    <a:lstStyle/>
                    <a:p>
                      <a:pPr algn="ctr"/>
                      <a:r>
                        <a:rPr lang="en-US" sz="2000" dirty="0"/>
                        <a:t>PIMA</a:t>
                      </a:r>
                    </a:p>
                  </a:txBody>
                  <a:tcPr/>
                </a:tc>
                <a:tc>
                  <a:txBody>
                    <a:bodyPr/>
                    <a:lstStyle/>
                    <a:p>
                      <a:pPr algn="ctr"/>
                      <a:r>
                        <a:rPr lang="en-US" sz="2000" dirty="0"/>
                        <a:t>C-PIMA</a:t>
                      </a:r>
                    </a:p>
                  </a:txBody>
                  <a:tcPr/>
                </a:tc>
                <a:extLst>
                  <a:ext uri="{0D108BD9-81ED-4DB2-BD59-A6C34878D82A}">
                    <a16:rowId xmlns:a16="http://schemas.microsoft.com/office/drawing/2014/main" val="4274896552"/>
                  </a:ext>
                </a:extLst>
              </a:tr>
              <a:tr h="374389">
                <a:tc>
                  <a:txBody>
                    <a:bodyPr/>
                    <a:lstStyle/>
                    <a:p>
                      <a:pPr algn="ctr"/>
                      <a:r>
                        <a:rPr lang="en-US" sz="1800" b="1" dirty="0">
                          <a:latin typeface="+mn-lt"/>
                        </a:rPr>
                        <a:t>Burundi</a:t>
                      </a:r>
                    </a:p>
                  </a:txBody>
                  <a:tcPr>
                    <a:solidFill>
                      <a:schemeClr val="bg1">
                        <a:lumMod val="90000"/>
                      </a:schemeClr>
                    </a:solidFill>
                  </a:tcPr>
                </a:tc>
                <a:tc>
                  <a:txBody>
                    <a:bodyPr/>
                    <a:lstStyle/>
                    <a:p>
                      <a:pPr algn="ctr"/>
                      <a:r>
                        <a:rPr lang="en-US" sz="1800" dirty="0">
                          <a:latin typeface="+mn-lt"/>
                        </a:rPr>
                        <a:t>*</a:t>
                      </a: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tc>
                  <a:txBody>
                    <a:bodyPr/>
                    <a:lstStyle/>
                    <a:p>
                      <a:pPr algn="ctr"/>
                      <a:r>
                        <a:rPr lang="en-US" sz="1800" b="1" dirty="0">
                          <a:latin typeface="+mn-lt"/>
                        </a:rPr>
                        <a:t>B</a:t>
                      </a:r>
                      <a:r>
                        <a:rPr lang="fr-FR" sz="1800" b="1" kern="1200" dirty="0">
                          <a:solidFill>
                            <a:schemeClr val="dk1"/>
                          </a:solidFill>
                          <a:latin typeface="+mn-lt"/>
                          <a:ea typeface="+mn-ea"/>
                          <a:cs typeface="+mn-cs"/>
                        </a:rPr>
                        <a:t>é</a:t>
                      </a:r>
                      <a:r>
                        <a:rPr lang="en-US" sz="1800" b="1" dirty="0" err="1">
                          <a:latin typeface="+mn-lt"/>
                        </a:rPr>
                        <a:t>nin</a:t>
                      </a:r>
                      <a:endParaRPr lang="en-US" sz="1800" b="1" dirty="0">
                        <a:latin typeface="+mn-lt"/>
                      </a:endParaRPr>
                    </a:p>
                  </a:txBody>
                  <a:tcPr>
                    <a:solidFill>
                      <a:schemeClr val="bg1">
                        <a:lumMod val="90000"/>
                      </a:schemeClr>
                    </a:solidFill>
                  </a:tcPr>
                </a:tc>
                <a:tc>
                  <a:txBody>
                    <a:bodyPr/>
                    <a:lstStyle/>
                    <a:p>
                      <a:pPr algn="ctr"/>
                      <a:r>
                        <a:rPr lang="en-US" sz="1800" dirty="0">
                          <a:latin typeface="+mn-lt"/>
                        </a:rPr>
                        <a:t>2017, </a:t>
                      </a:r>
                      <a:r>
                        <a:rPr lang="en-US" sz="1800" dirty="0">
                          <a:highlight>
                            <a:srgbClr val="FFFF00"/>
                          </a:highlight>
                          <a:latin typeface="+mn-lt"/>
                        </a:rPr>
                        <a:t>2023</a:t>
                      </a:r>
                    </a:p>
                  </a:txBody>
                  <a:tcPr>
                    <a:solidFill>
                      <a:schemeClr val="accent1">
                        <a:lumMod val="20000"/>
                        <a:lumOff val="80000"/>
                      </a:schemeClr>
                    </a:solidFill>
                  </a:tcPr>
                </a:tc>
                <a:tc>
                  <a:txBody>
                    <a:bodyPr/>
                    <a:lstStyle/>
                    <a:p>
                      <a:pPr algn="ctr"/>
                      <a:r>
                        <a:rPr lang="en-US" sz="1800" dirty="0">
                          <a:highlight>
                            <a:srgbClr val="FFFF00"/>
                          </a:highlight>
                          <a:latin typeface="+mn-lt"/>
                        </a:rPr>
                        <a:t>2023</a:t>
                      </a:r>
                    </a:p>
                  </a:txBody>
                  <a:tcPr>
                    <a:solidFill>
                      <a:schemeClr val="accent5">
                        <a:lumMod val="40000"/>
                        <a:lumOff val="60000"/>
                      </a:schemeClr>
                    </a:solidFill>
                  </a:tcPr>
                </a:tc>
                <a:extLst>
                  <a:ext uri="{0D108BD9-81ED-4DB2-BD59-A6C34878D82A}">
                    <a16:rowId xmlns:a16="http://schemas.microsoft.com/office/drawing/2014/main" val="3828192511"/>
                  </a:ext>
                </a:extLst>
              </a:tr>
              <a:tr h="395102">
                <a:tc>
                  <a:txBody>
                    <a:bodyPr/>
                    <a:lstStyle/>
                    <a:p>
                      <a:pPr algn="ctr"/>
                      <a:r>
                        <a:rPr lang="en-US" sz="1800" b="1" dirty="0">
                          <a:latin typeface="+mn-lt"/>
                        </a:rPr>
                        <a:t>Cameroun</a:t>
                      </a:r>
                    </a:p>
                  </a:txBody>
                  <a:tcPr>
                    <a:solidFill>
                      <a:schemeClr val="bg1">
                        <a:lumMod val="90000"/>
                      </a:schemeClr>
                    </a:solidFill>
                  </a:tcPr>
                </a:tc>
                <a:tc>
                  <a:txBody>
                    <a:bodyPr/>
                    <a:lstStyle/>
                    <a:p>
                      <a:pPr algn="ctr"/>
                      <a:r>
                        <a:rPr lang="en-US" sz="1800" dirty="0">
                          <a:latin typeface="+mn-lt"/>
                        </a:rPr>
                        <a:t>2016</a:t>
                      </a: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tc>
                  <a:txBody>
                    <a:bodyPr/>
                    <a:lstStyle/>
                    <a:p>
                      <a:pPr algn="ctr"/>
                      <a:r>
                        <a:rPr lang="en-US" sz="1800" b="1" dirty="0">
                          <a:latin typeface="+mn-lt"/>
                        </a:rPr>
                        <a:t>Burkina Faso</a:t>
                      </a:r>
                    </a:p>
                  </a:txBody>
                  <a:tcPr>
                    <a:solidFill>
                      <a:schemeClr val="bg1">
                        <a:lumMod val="90000"/>
                      </a:schemeClr>
                    </a:solidFill>
                  </a:tcPr>
                </a:tc>
                <a:tc>
                  <a:txBody>
                    <a:bodyPr/>
                    <a:lstStyle/>
                    <a:p>
                      <a:pPr algn="ctr"/>
                      <a:r>
                        <a:rPr lang="en-US" sz="1800" dirty="0">
                          <a:latin typeface="+mn-lt"/>
                        </a:rPr>
                        <a:t>2017</a:t>
                      </a: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extLst>
                  <a:ext uri="{0D108BD9-81ED-4DB2-BD59-A6C34878D82A}">
                    <a16:rowId xmlns:a16="http://schemas.microsoft.com/office/drawing/2014/main" val="2095014381"/>
                  </a:ext>
                </a:extLst>
              </a:tr>
              <a:tr h="451546">
                <a:tc>
                  <a:txBody>
                    <a:bodyPr/>
                    <a:lstStyle/>
                    <a:p>
                      <a:pPr algn="ctr"/>
                      <a:r>
                        <a:rPr lang="en-US" sz="1800" b="1" dirty="0">
                          <a:latin typeface="+mn-lt"/>
                        </a:rPr>
                        <a:t>Congo</a:t>
                      </a:r>
                    </a:p>
                  </a:txBody>
                  <a:tcPr>
                    <a:solidFill>
                      <a:schemeClr val="bg1">
                        <a:lumMod val="90000"/>
                      </a:schemeClr>
                    </a:solidFill>
                  </a:tcPr>
                </a:tc>
                <a:tc>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highlight>
                            <a:srgbClr val="FFFF00"/>
                          </a:highlight>
                          <a:latin typeface="+mn-lt"/>
                          <a:cs typeface="+mn-cs"/>
                        </a:rPr>
                        <a:t>2023 </a:t>
                      </a:r>
                    </a:p>
                  </a:txBody>
                  <a:tcPr>
                    <a:solidFill>
                      <a:schemeClr val="accent1">
                        <a:lumMod val="20000"/>
                        <a:lumOff val="80000"/>
                      </a:schemeClr>
                    </a:solidFill>
                  </a:tcPr>
                </a:tc>
                <a:tc>
                  <a:txBody>
                    <a:bodyPr/>
                    <a:lstStyle/>
                    <a:p>
                      <a:pPr algn="ctr"/>
                      <a:r>
                        <a:rPr lang="en-US" sz="1800" dirty="0">
                          <a:highlight>
                            <a:srgbClr val="FFFF00"/>
                          </a:highlight>
                          <a:latin typeface="+mn-lt"/>
                        </a:rPr>
                        <a:t>2023</a:t>
                      </a:r>
                    </a:p>
                  </a:txBody>
                  <a:tcPr>
                    <a:solidFill>
                      <a:schemeClr val="accent5">
                        <a:lumMod val="40000"/>
                        <a:lumOff val="60000"/>
                      </a:schemeClr>
                    </a:solidFill>
                  </a:tcPr>
                </a:tc>
                <a:tc>
                  <a:txBody>
                    <a:bodyPr/>
                    <a:lstStyle/>
                    <a:p>
                      <a:pPr algn="ctr"/>
                      <a:r>
                        <a:rPr lang="en-US" sz="1800" b="1" dirty="0">
                          <a:latin typeface="+mn-lt"/>
                        </a:rPr>
                        <a:t>Cote d’Ivoire </a:t>
                      </a:r>
                    </a:p>
                  </a:txBody>
                  <a:tcPr>
                    <a:solidFill>
                      <a:schemeClr val="bg1">
                        <a:lumMod val="90000"/>
                      </a:schemeClr>
                    </a:solidFill>
                  </a:tcPr>
                </a:tc>
                <a:tc>
                  <a:txBody>
                    <a:bodyPr/>
                    <a:lstStyle/>
                    <a:p>
                      <a:pPr algn="ctr"/>
                      <a:r>
                        <a:rPr lang="en-US" sz="1800" dirty="0">
                          <a:latin typeface="+mn-lt"/>
                        </a:rPr>
                        <a:t>2016</a:t>
                      </a:r>
                    </a:p>
                  </a:txBody>
                  <a:tcPr>
                    <a:solidFill>
                      <a:schemeClr val="accent1">
                        <a:lumMod val="20000"/>
                        <a:lumOff val="80000"/>
                      </a:schemeClr>
                    </a:solidFill>
                  </a:tcPr>
                </a:tc>
                <a:tc>
                  <a:txBody>
                    <a:bodyPr/>
                    <a:lstStyle/>
                    <a:p>
                      <a:pPr algn="ctr"/>
                      <a:r>
                        <a:rPr lang="en-US" sz="1800" dirty="0">
                          <a:highlight>
                            <a:srgbClr val="FFFF00"/>
                          </a:highlight>
                          <a:latin typeface="+mn-lt"/>
                        </a:rPr>
                        <a:t>2023</a:t>
                      </a:r>
                    </a:p>
                  </a:txBody>
                  <a:tcPr>
                    <a:solidFill>
                      <a:schemeClr val="accent5">
                        <a:lumMod val="40000"/>
                        <a:lumOff val="60000"/>
                      </a:schemeClr>
                    </a:solidFill>
                  </a:tcPr>
                </a:tc>
                <a:extLst>
                  <a:ext uri="{0D108BD9-81ED-4DB2-BD59-A6C34878D82A}">
                    <a16:rowId xmlns:a16="http://schemas.microsoft.com/office/drawing/2014/main" val="4182081740"/>
                  </a:ext>
                </a:extLst>
              </a:tr>
              <a:tr h="394162">
                <a:tc>
                  <a:txBody>
                    <a:bodyPr/>
                    <a:lstStyle/>
                    <a:p>
                      <a:pPr algn="ctr"/>
                      <a:r>
                        <a:rPr lang="en-US" sz="1800" b="1" dirty="0">
                          <a:latin typeface="+mn-lt"/>
                        </a:rPr>
                        <a:t>Gabon</a:t>
                      </a:r>
                    </a:p>
                  </a:txBody>
                  <a:tcPr>
                    <a:solidFill>
                      <a:schemeClr val="bg1">
                        <a:lumMod val="90000"/>
                      </a:schemeClr>
                    </a:solidFill>
                  </a:tcPr>
                </a:tc>
                <a:tc>
                  <a:txBody>
                    <a:bodyPr/>
                    <a:lstStyle/>
                    <a:p>
                      <a:pPr algn="ctr"/>
                      <a:r>
                        <a:rPr lang="en-US" sz="1800" dirty="0">
                          <a:latin typeface="+mn-lt"/>
                        </a:rPr>
                        <a:t>2019</a:t>
                      </a:r>
                    </a:p>
                  </a:txBody>
                  <a:tcPr>
                    <a:solidFill>
                      <a:schemeClr val="accent1">
                        <a:lumMod val="20000"/>
                        <a:lumOff val="80000"/>
                      </a:schemeClr>
                    </a:solidFill>
                  </a:tcPr>
                </a:tc>
                <a:tc>
                  <a:txBody>
                    <a:bodyPr/>
                    <a:lstStyle/>
                    <a:p>
                      <a:pPr algn="ctr"/>
                      <a:r>
                        <a:rPr lang="en-US" sz="1800" dirty="0">
                          <a:highlight>
                            <a:srgbClr val="FFFF00"/>
                          </a:highlight>
                          <a:latin typeface="+mn-lt"/>
                        </a:rPr>
                        <a:t>2022</a:t>
                      </a:r>
                    </a:p>
                  </a:txBody>
                  <a:tcPr>
                    <a:solidFill>
                      <a:schemeClr val="accent5">
                        <a:lumMod val="40000"/>
                        <a:lumOff val="60000"/>
                      </a:schemeClr>
                    </a:solidFill>
                  </a:tcPr>
                </a:tc>
                <a:tc>
                  <a:txBody>
                    <a:bodyPr/>
                    <a:lstStyle/>
                    <a:p>
                      <a:pPr algn="ctr"/>
                      <a:r>
                        <a:rPr lang="en-US" sz="1800" b="1" dirty="0" err="1">
                          <a:latin typeface="+mn-lt"/>
                        </a:rPr>
                        <a:t>Guin</a:t>
                      </a:r>
                      <a:r>
                        <a:rPr lang="fr-FR" sz="1800" b="1" kern="1200" dirty="0">
                          <a:solidFill>
                            <a:schemeClr val="dk1"/>
                          </a:solidFill>
                          <a:latin typeface="+mn-lt"/>
                          <a:ea typeface="+mn-ea"/>
                          <a:cs typeface="+mn-cs"/>
                        </a:rPr>
                        <a:t>é</a:t>
                      </a:r>
                      <a:r>
                        <a:rPr lang="en-US" sz="1800" b="1" dirty="0">
                          <a:latin typeface="+mn-lt"/>
                        </a:rPr>
                        <a:t>e</a:t>
                      </a:r>
                    </a:p>
                  </a:txBody>
                  <a:tcPr>
                    <a:solidFill>
                      <a:schemeClr val="bg1">
                        <a:lumMod val="90000"/>
                      </a:schemeClr>
                    </a:solidFill>
                  </a:tcPr>
                </a:tc>
                <a:tc>
                  <a:txBody>
                    <a:bodyPr/>
                    <a:lstStyle/>
                    <a:p>
                      <a:pPr algn="ctr"/>
                      <a:r>
                        <a:rPr lang="en-US" sz="1800" dirty="0">
                          <a:latin typeface="+mn-lt"/>
                        </a:rPr>
                        <a:t>2018</a:t>
                      </a:r>
                    </a:p>
                  </a:txBody>
                  <a:tcPr>
                    <a:solidFill>
                      <a:schemeClr val="accent1">
                        <a:lumMod val="20000"/>
                        <a:lumOff val="80000"/>
                      </a:schemeClr>
                    </a:solidFill>
                  </a:tcPr>
                </a:tc>
                <a:tc>
                  <a:txBody>
                    <a:bodyPr/>
                    <a:lstStyle/>
                    <a:p>
                      <a:pPr algn="ctr"/>
                      <a:r>
                        <a:rPr lang="en-US" sz="1800" dirty="0">
                          <a:highlight>
                            <a:srgbClr val="FFFF00"/>
                          </a:highlight>
                          <a:latin typeface="+mn-lt"/>
                        </a:rPr>
                        <a:t>2023</a:t>
                      </a:r>
                    </a:p>
                  </a:txBody>
                  <a:tcPr>
                    <a:solidFill>
                      <a:schemeClr val="accent5">
                        <a:lumMod val="40000"/>
                        <a:lumOff val="60000"/>
                      </a:schemeClr>
                    </a:solidFill>
                  </a:tcPr>
                </a:tc>
                <a:extLst>
                  <a:ext uri="{0D108BD9-81ED-4DB2-BD59-A6C34878D82A}">
                    <a16:rowId xmlns:a16="http://schemas.microsoft.com/office/drawing/2014/main" val="254682000"/>
                  </a:ext>
                </a:extLst>
              </a:tr>
              <a:tr h="615551">
                <a:tc>
                  <a:txBody>
                    <a:bodyPr/>
                    <a:lstStyle/>
                    <a:p>
                      <a:pPr algn="ctr"/>
                      <a:r>
                        <a:rPr lang="en-US" sz="1800" b="1" dirty="0" err="1">
                          <a:latin typeface="+mn-lt"/>
                        </a:rPr>
                        <a:t>Guin</a:t>
                      </a:r>
                      <a:r>
                        <a:rPr lang="fr-FR" sz="1800" b="1" kern="1200" dirty="0">
                          <a:solidFill>
                            <a:schemeClr val="dk1"/>
                          </a:solidFill>
                          <a:latin typeface="+mn-lt"/>
                          <a:ea typeface="+mn-ea"/>
                          <a:cs typeface="+mn-cs"/>
                        </a:rPr>
                        <a:t>é</a:t>
                      </a:r>
                      <a:r>
                        <a:rPr lang="en-US" sz="1800" b="1" dirty="0">
                          <a:latin typeface="+mn-lt"/>
                        </a:rPr>
                        <a:t>e Eq</a:t>
                      </a:r>
                    </a:p>
                  </a:txBody>
                  <a:tcPr>
                    <a:solidFill>
                      <a:schemeClr val="bg1">
                        <a:lumMod val="90000"/>
                      </a:schemeClr>
                    </a:solidFill>
                  </a:tcPr>
                </a:tc>
                <a:tc>
                  <a:txBody>
                    <a:bodyPr/>
                    <a:lstStyle/>
                    <a:p>
                      <a:pPr algn="ctr"/>
                      <a:endParaRPr lang="en-US" sz="1800" dirty="0">
                        <a:latin typeface="+mn-lt"/>
                      </a:endParaRP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tc>
                  <a:txBody>
                    <a:bodyPr/>
                    <a:lstStyle/>
                    <a:p>
                      <a:pPr algn="ctr"/>
                      <a:r>
                        <a:rPr lang="en-US" sz="1800" b="1" dirty="0" err="1">
                          <a:latin typeface="+mn-lt"/>
                        </a:rPr>
                        <a:t>Guin</a:t>
                      </a:r>
                      <a:r>
                        <a:rPr lang="fr-FR" sz="1800" b="1" kern="1200" dirty="0">
                          <a:solidFill>
                            <a:schemeClr val="dk1"/>
                          </a:solidFill>
                          <a:latin typeface="+mn-lt"/>
                          <a:ea typeface="+mn-ea"/>
                          <a:cs typeface="+mn-cs"/>
                        </a:rPr>
                        <a:t>é</a:t>
                      </a:r>
                      <a:r>
                        <a:rPr lang="en-US" sz="1800" b="1" dirty="0">
                          <a:latin typeface="+mn-lt"/>
                        </a:rPr>
                        <a:t>e Bissau</a:t>
                      </a:r>
                    </a:p>
                  </a:txBody>
                  <a:tcPr>
                    <a:solidFill>
                      <a:schemeClr val="bg1">
                        <a:lumMod val="90000"/>
                      </a:schemeClr>
                    </a:solidFill>
                  </a:tcPr>
                </a:tc>
                <a:tc>
                  <a:txBody>
                    <a:bodyPr/>
                    <a:lstStyle/>
                    <a:p>
                      <a:pPr algn="ctr"/>
                      <a:endParaRPr lang="en-US" sz="1800" dirty="0">
                        <a:latin typeface="+mn-lt"/>
                      </a:endParaRP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extLst>
                  <a:ext uri="{0D108BD9-81ED-4DB2-BD59-A6C34878D82A}">
                    <a16:rowId xmlns:a16="http://schemas.microsoft.com/office/drawing/2014/main" val="185093997"/>
                  </a:ext>
                </a:extLst>
              </a:tr>
              <a:tr h="366882">
                <a:tc>
                  <a:txBody>
                    <a:bodyPr/>
                    <a:lstStyle/>
                    <a:p>
                      <a:pPr algn="ctr"/>
                      <a:r>
                        <a:rPr lang="en-US" sz="1800" b="1" dirty="0">
                          <a:latin typeface="+mn-lt"/>
                        </a:rPr>
                        <a:t>RCA</a:t>
                      </a:r>
                    </a:p>
                  </a:txBody>
                  <a:tcPr>
                    <a:solidFill>
                      <a:schemeClr val="bg1">
                        <a:lumMod val="90000"/>
                      </a:schemeClr>
                    </a:solidFill>
                  </a:tcPr>
                </a:tc>
                <a:tc>
                  <a:txBody>
                    <a:bodyPr/>
                    <a:lstStyle/>
                    <a:p>
                      <a:pPr algn="ctr"/>
                      <a:endParaRPr lang="en-US" sz="1800" dirty="0">
                        <a:latin typeface="+mn-lt"/>
                      </a:endParaRP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tc>
                  <a:txBody>
                    <a:bodyPr/>
                    <a:lstStyle/>
                    <a:p>
                      <a:pPr algn="ctr"/>
                      <a:r>
                        <a:rPr lang="en-US" sz="1800" b="1" dirty="0">
                          <a:latin typeface="+mn-lt"/>
                        </a:rPr>
                        <a:t>Mali</a:t>
                      </a:r>
                    </a:p>
                  </a:txBody>
                  <a:tcPr>
                    <a:solidFill>
                      <a:schemeClr val="bg1">
                        <a:lumMod val="90000"/>
                      </a:schemeClr>
                    </a:solidFill>
                  </a:tcPr>
                </a:tc>
                <a:tc>
                  <a:txBody>
                    <a:bodyPr/>
                    <a:lstStyle/>
                    <a:p>
                      <a:pPr algn="ctr"/>
                      <a:r>
                        <a:rPr lang="en-US" sz="1800" dirty="0">
                          <a:latin typeface="+mn-lt"/>
                        </a:rPr>
                        <a:t>2017</a:t>
                      </a: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extLst>
                  <a:ext uri="{0D108BD9-81ED-4DB2-BD59-A6C34878D82A}">
                    <a16:rowId xmlns:a16="http://schemas.microsoft.com/office/drawing/2014/main" val="733439393"/>
                  </a:ext>
                </a:extLst>
              </a:tr>
              <a:tr h="482612">
                <a:tc>
                  <a:txBody>
                    <a:bodyPr/>
                    <a:lstStyle/>
                    <a:p>
                      <a:pPr algn="ctr"/>
                      <a:r>
                        <a:rPr lang="en-US" sz="1800" b="1" dirty="0">
                          <a:latin typeface="+mn-lt"/>
                        </a:rPr>
                        <a:t>RDC</a:t>
                      </a:r>
                    </a:p>
                  </a:txBody>
                  <a:tcPr>
                    <a:solidFill>
                      <a:schemeClr val="bg1">
                        <a:lumMod val="90000"/>
                      </a:schemeClr>
                    </a:solidFill>
                  </a:tcPr>
                </a:tc>
                <a:tc>
                  <a:txBody>
                    <a:bodyPr/>
                    <a:lstStyle/>
                    <a:p>
                      <a:pPr marL="0" algn="ctr" defTabSz="914314" rtl="0" eaLnBrk="1" latinLnBrk="0" hangingPunct="1"/>
                      <a:r>
                        <a:rPr lang="en-US" sz="1800" kern="1200" dirty="0">
                          <a:solidFill>
                            <a:schemeClr val="dk1"/>
                          </a:solidFill>
                          <a:highlight>
                            <a:srgbClr val="FFFF00"/>
                          </a:highlight>
                          <a:latin typeface="+mn-lt"/>
                          <a:ea typeface="+mn-ea"/>
                          <a:cs typeface="+mn-cs"/>
                        </a:rPr>
                        <a:t>2022 </a:t>
                      </a:r>
                    </a:p>
                  </a:txBody>
                  <a:tcPr>
                    <a:solidFill>
                      <a:schemeClr val="accent1">
                        <a:lumMod val="20000"/>
                        <a:lumOff val="80000"/>
                      </a:schemeClr>
                    </a:solidFill>
                  </a:tcPr>
                </a:tc>
                <a:tc>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highlight>
                            <a:srgbClr val="FFFF00"/>
                          </a:highlight>
                          <a:latin typeface="+mn-lt"/>
                          <a:ea typeface="+mn-ea"/>
                          <a:cs typeface="+mn-cs"/>
                        </a:rPr>
                        <a:t>2022</a:t>
                      </a:r>
                    </a:p>
                  </a:txBody>
                  <a:tcPr>
                    <a:solidFill>
                      <a:schemeClr val="accent5">
                        <a:lumMod val="40000"/>
                        <a:lumOff val="60000"/>
                      </a:schemeClr>
                    </a:solidFill>
                  </a:tcPr>
                </a:tc>
                <a:tc>
                  <a:txBody>
                    <a:bodyPr/>
                    <a:lstStyle/>
                    <a:p>
                      <a:pPr algn="ctr"/>
                      <a:r>
                        <a:rPr lang="en-US" sz="1800" b="1" dirty="0">
                          <a:latin typeface="+mn-lt"/>
                        </a:rPr>
                        <a:t>Mauritanie</a:t>
                      </a:r>
                    </a:p>
                  </a:txBody>
                  <a:tcPr>
                    <a:solidFill>
                      <a:schemeClr val="bg1">
                        <a:lumMod val="90000"/>
                      </a:schemeClr>
                    </a:solidFill>
                  </a:tcPr>
                </a:tc>
                <a:tc>
                  <a:txBody>
                    <a:bodyPr/>
                    <a:lstStyle/>
                    <a:p>
                      <a:pPr algn="ctr"/>
                      <a:r>
                        <a:rPr lang="en-US" sz="1800" dirty="0">
                          <a:latin typeface="+mn-lt"/>
                        </a:rPr>
                        <a:t>2020</a:t>
                      </a:r>
                    </a:p>
                  </a:txBody>
                  <a:tcPr>
                    <a:solidFill>
                      <a:schemeClr val="accent1">
                        <a:lumMod val="20000"/>
                        <a:lumOff val="80000"/>
                      </a:schemeClr>
                    </a:solidFill>
                  </a:tcPr>
                </a:tc>
                <a:tc>
                  <a:txBody>
                    <a:bodyPr/>
                    <a:lstStyle/>
                    <a:p>
                      <a:pPr algn="ctr"/>
                      <a:r>
                        <a:rPr lang="en-US" sz="1800" dirty="0">
                          <a:latin typeface="+mn-lt"/>
                        </a:rPr>
                        <a:t>*</a:t>
                      </a:r>
                    </a:p>
                  </a:txBody>
                  <a:tcPr>
                    <a:solidFill>
                      <a:schemeClr val="accent5">
                        <a:lumMod val="40000"/>
                        <a:lumOff val="60000"/>
                      </a:schemeClr>
                    </a:solidFill>
                  </a:tcPr>
                </a:tc>
                <a:extLst>
                  <a:ext uri="{0D108BD9-81ED-4DB2-BD59-A6C34878D82A}">
                    <a16:rowId xmlns:a16="http://schemas.microsoft.com/office/drawing/2014/main" val="2918444142"/>
                  </a:ext>
                </a:extLst>
              </a:tr>
              <a:tr h="354630">
                <a:tc>
                  <a:txBody>
                    <a:bodyPr/>
                    <a:lstStyle/>
                    <a:p>
                      <a:pPr algn="ctr"/>
                      <a:r>
                        <a:rPr lang="en-US" sz="1800" b="1" dirty="0">
                          <a:latin typeface="+mn-lt"/>
                        </a:rPr>
                        <a:t>STP</a:t>
                      </a:r>
                    </a:p>
                  </a:txBody>
                  <a:tcPr>
                    <a:solidFill>
                      <a:schemeClr val="bg1">
                        <a:lumMod val="90000"/>
                      </a:schemeClr>
                    </a:solidFill>
                  </a:tcPr>
                </a:tc>
                <a:tc>
                  <a:txBody>
                    <a:bodyPr/>
                    <a:lstStyle/>
                    <a:p>
                      <a:pPr algn="ctr"/>
                      <a:endParaRPr lang="en-US" sz="1800" dirty="0">
                        <a:latin typeface="+mn-lt"/>
                      </a:endParaRP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tc>
                  <a:txBody>
                    <a:bodyPr/>
                    <a:lstStyle/>
                    <a:p>
                      <a:pPr algn="ctr"/>
                      <a:r>
                        <a:rPr lang="en-US" sz="1800" b="1" dirty="0">
                          <a:latin typeface="+mn-lt"/>
                        </a:rPr>
                        <a:t>Niger</a:t>
                      </a:r>
                    </a:p>
                  </a:txBody>
                  <a:tcPr>
                    <a:solidFill>
                      <a:schemeClr val="bg1">
                        <a:lumMod val="90000"/>
                      </a:schemeClr>
                    </a:solidFill>
                  </a:tcPr>
                </a:tc>
                <a:tc>
                  <a:txBody>
                    <a:bodyPr/>
                    <a:lstStyle/>
                    <a:p>
                      <a:pPr algn="ctr"/>
                      <a:r>
                        <a:rPr lang="en-US" sz="1800" dirty="0">
                          <a:latin typeface="+mn-lt"/>
                        </a:rPr>
                        <a:t>2019</a:t>
                      </a:r>
                    </a:p>
                  </a:txBody>
                  <a:tcPr>
                    <a:solidFill>
                      <a:schemeClr val="accent1">
                        <a:lumMod val="20000"/>
                        <a:lumOff val="80000"/>
                      </a:schemeClr>
                    </a:solidFill>
                  </a:tcPr>
                </a:tc>
                <a:tc>
                  <a:txBody>
                    <a:bodyPr/>
                    <a:lstStyle/>
                    <a:p>
                      <a:pPr algn="ctr"/>
                      <a:r>
                        <a:rPr lang="en-US" sz="1800" dirty="0">
                          <a:latin typeface="+mn-lt"/>
                        </a:rPr>
                        <a:t>*</a:t>
                      </a:r>
                    </a:p>
                  </a:txBody>
                  <a:tcPr>
                    <a:solidFill>
                      <a:schemeClr val="accent5">
                        <a:lumMod val="40000"/>
                        <a:lumOff val="60000"/>
                      </a:schemeClr>
                    </a:solidFill>
                  </a:tcPr>
                </a:tc>
                <a:extLst>
                  <a:ext uri="{0D108BD9-81ED-4DB2-BD59-A6C34878D82A}">
                    <a16:rowId xmlns:a16="http://schemas.microsoft.com/office/drawing/2014/main" val="561075270"/>
                  </a:ext>
                </a:extLst>
              </a:tr>
              <a:tr h="615551">
                <a:tc>
                  <a:txBody>
                    <a:bodyPr/>
                    <a:lstStyle/>
                    <a:p>
                      <a:pPr algn="ctr"/>
                      <a:r>
                        <a:rPr lang="en-US" sz="1800" b="1" dirty="0">
                          <a:latin typeface="+mn-lt"/>
                        </a:rPr>
                        <a:t>Tchad</a:t>
                      </a:r>
                    </a:p>
                  </a:txBody>
                  <a:tcPr>
                    <a:solidFill>
                      <a:schemeClr val="bg1">
                        <a:lumMod val="90000"/>
                      </a:schemeClr>
                    </a:solidFill>
                  </a:tcPr>
                </a:tc>
                <a:tc>
                  <a:txBody>
                    <a:bodyPr/>
                    <a:lstStyle/>
                    <a:p>
                      <a:pPr algn="ctr"/>
                      <a:r>
                        <a:rPr lang="en-US" sz="1800" dirty="0">
                          <a:highlight>
                            <a:srgbClr val="FFFF00"/>
                          </a:highlight>
                          <a:latin typeface="+mn-lt"/>
                        </a:rPr>
                        <a:t>2022</a:t>
                      </a:r>
                    </a:p>
                    <a:p>
                      <a:pPr marL="0" marR="0" lvl="0" indent="0" algn="ctr" defTabSz="914314" rtl="0" eaLnBrk="1" fontAlgn="auto" latinLnBrk="0" hangingPunct="1">
                        <a:lnSpc>
                          <a:spcPct val="100000"/>
                        </a:lnSpc>
                        <a:spcBef>
                          <a:spcPts val="0"/>
                        </a:spcBef>
                        <a:spcAft>
                          <a:spcPts val="0"/>
                        </a:spcAft>
                        <a:buClrTx/>
                        <a:buSzTx/>
                        <a:buFontTx/>
                        <a:buNone/>
                        <a:tabLst/>
                        <a:defRPr/>
                      </a:pPr>
                      <a:endParaRPr lang="en-US" sz="1800" kern="1200" dirty="0">
                        <a:solidFill>
                          <a:srgbClr val="000000"/>
                        </a:solidFill>
                        <a:effectLst/>
                        <a:highlight>
                          <a:srgbClr val="FFFF00"/>
                        </a:highlight>
                        <a:latin typeface="+mn-lt"/>
                        <a:ea typeface="+mn-ea"/>
                        <a:cs typeface="+mn-cs"/>
                      </a:endParaRPr>
                    </a:p>
                  </a:txBody>
                  <a:tcPr>
                    <a:solidFill>
                      <a:schemeClr val="accent1">
                        <a:lumMod val="20000"/>
                        <a:lumOff val="80000"/>
                      </a:schemeClr>
                    </a:solidFill>
                  </a:tcPr>
                </a:tc>
                <a:tc>
                  <a:txBody>
                    <a:bodyPr/>
                    <a:lstStyle/>
                    <a:p>
                      <a:pPr algn="ctr"/>
                      <a:r>
                        <a:rPr lang="en-US" sz="1800" dirty="0">
                          <a:highlight>
                            <a:srgbClr val="FFFF00"/>
                          </a:highlight>
                          <a:latin typeface="+mn-lt"/>
                        </a:rPr>
                        <a:t>2022</a:t>
                      </a:r>
                    </a:p>
                  </a:txBody>
                  <a:tcPr>
                    <a:solidFill>
                      <a:schemeClr val="accent5">
                        <a:lumMod val="40000"/>
                        <a:lumOff val="60000"/>
                      </a:schemeClr>
                    </a:solidFill>
                  </a:tcPr>
                </a:tc>
                <a:tc>
                  <a:txBody>
                    <a:bodyPr/>
                    <a:lstStyle/>
                    <a:p>
                      <a:pPr algn="ctr"/>
                      <a:r>
                        <a:rPr lang="en-US" sz="1800" b="1" dirty="0">
                          <a:latin typeface="+mn-lt"/>
                        </a:rPr>
                        <a:t>S</a:t>
                      </a:r>
                      <a:r>
                        <a:rPr lang="fr-FR" sz="1800" b="1" kern="1200" dirty="0">
                          <a:solidFill>
                            <a:schemeClr val="dk1"/>
                          </a:solidFill>
                          <a:latin typeface="+mn-lt"/>
                          <a:ea typeface="+mn-ea"/>
                          <a:cs typeface="+mn-cs"/>
                        </a:rPr>
                        <a:t>é</a:t>
                      </a:r>
                      <a:r>
                        <a:rPr lang="en-US" sz="1800" b="1" dirty="0">
                          <a:latin typeface="+mn-lt"/>
                        </a:rPr>
                        <a:t>n</a:t>
                      </a:r>
                      <a:r>
                        <a:rPr lang="fr-FR" sz="1800" b="1" kern="1200" dirty="0">
                          <a:solidFill>
                            <a:schemeClr val="dk1"/>
                          </a:solidFill>
                          <a:latin typeface="+mn-lt"/>
                          <a:ea typeface="+mn-ea"/>
                          <a:cs typeface="+mn-cs"/>
                        </a:rPr>
                        <a:t>é</a:t>
                      </a:r>
                      <a:r>
                        <a:rPr lang="en-US" sz="1800" b="1" dirty="0">
                          <a:latin typeface="+mn-lt"/>
                        </a:rPr>
                        <a:t>gal</a:t>
                      </a:r>
                    </a:p>
                  </a:txBody>
                  <a:tcPr>
                    <a:solidFill>
                      <a:schemeClr val="bg1">
                        <a:lumMod val="90000"/>
                      </a:schemeClr>
                    </a:solidFill>
                  </a:tcPr>
                </a:tc>
                <a:tc>
                  <a:txBody>
                    <a:bodyPr/>
                    <a:lstStyle/>
                    <a:p>
                      <a:pPr algn="ctr"/>
                      <a:r>
                        <a:rPr lang="en-US" sz="1800" dirty="0">
                          <a:latin typeface="+mn-lt"/>
                        </a:rPr>
                        <a:t>2019, </a:t>
                      </a:r>
                      <a:r>
                        <a:rPr lang="en-US" sz="1800" dirty="0">
                          <a:highlight>
                            <a:srgbClr val="FFFF00"/>
                          </a:highlight>
                          <a:latin typeface="+mn-lt"/>
                        </a:rPr>
                        <a:t>2023</a:t>
                      </a:r>
                    </a:p>
                  </a:txBody>
                  <a:tcPr>
                    <a:solidFill>
                      <a:schemeClr val="accent1">
                        <a:lumMod val="20000"/>
                        <a:lumOff val="80000"/>
                      </a:schemeClr>
                    </a:solidFill>
                  </a:tcPr>
                </a:tc>
                <a:tc>
                  <a:txBody>
                    <a:bodyPr/>
                    <a:lstStyle/>
                    <a:p>
                      <a:pPr algn="ctr"/>
                      <a:r>
                        <a:rPr lang="en-US" sz="1800" dirty="0">
                          <a:highlight>
                            <a:srgbClr val="FFFF00"/>
                          </a:highlight>
                          <a:latin typeface="+mn-lt"/>
                        </a:rPr>
                        <a:t>2023</a:t>
                      </a:r>
                    </a:p>
                  </a:txBody>
                  <a:tcPr>
                    <a:solidFill>
                      <a:schemeClr val="accent5">
                        <a:lumMod val="40000"/>
                        <a:lumOff val="60000"/>
                      </a:schemeClr>
                    </a:solidFill>
                  </a:tcPr>
                </a:tc>
                <a:extLst>
                  <a:ext uri="{0D108BD9-81ED-4DB2-BD59-A6C34878D82A}">
                    <a16:rowId xmlns:a16="http://schemas.microsoft.com/office/drawing/2014/main" val="1389606930"/>
                  </a:ext>
                </a:extLst>
              </a:tr>
              <a:tr h="373444">
                <a:tc>
                  <a:txBody>
                    <a:bodyPr/>
                    <a:lstStyle/>
                    <a:p>
                      <a:pPr algn="ctr"/>
                      <a:r>
                        <a:rPr lang="en-US" sz="1800" b="1" dirty="0" err="1">
                          <a:latin typeface="+mn-lt"/>
                        </a:rPr>
                        <a:t>Comores</a:t>
                      </a:r>
                      <a:endParaRPr lang="en-US" sz="1800" b="1" dirty="0">
                        <a:latin typeface="+mn-lt"/>
                      </a:endParaRPr>
                    </a:p>
                  </a:txBody>
                  <a:tcPr>
                    <a:solidFill>
                      <a:schemeClr val="bg1">
                        <a:lumMod val="90000"/>
                      </a:schemeClr>
                    </a:solidFill>
                  </a:tcPr>
                </a:tc>
                <a:tc>
                  <a:txBody>
                    <a:bodyPr/>
                    <a:lstStyle/>
                    <a:p>
                      <a:pPr algn="ctr"/>
                      <a:endParaRPr lang="en-US" sz="1800" dirty="0">
                        <a:latin typeface="+mn-lt"/>
                      </a:endParaRP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tc>
                  <a:txBody>
                    <a:bodyPr/>
                    <a:lstStyle/>
                    <a:p>
                      <a:pPr algn="ctr"/>
                      <a:r>
                        <a:rPr lang="en-US" sz="1800" b="1" dirty="0">
                          <a:latin typeface="+mn-lt"/>
                        </a:rPr>
                        <a:t>Togo</a:t>
                      </a:r>
                    </a:p>
                  </a:txBody>
                  <a:tcPr>
                    <a:solidFill>
                      <a:schemeClr val="bg1">
                        <a:lumMod val="90000"/>
                      </a:schemeClr>
                    </a:solidFill>
                  </a:tcPr>
                </a:tc>
                <a:tc>
                  <a:txBody>
                    <a:bodyPr/>
                    <a:lstStyle/>
                    <a:p>
                      <a:pPr algn="ctr"/>
                      <a:r>
                        <a:rPr lang="en-US" sz="1800" dirty="0">
                          <a:latin typeface="+mn-lt"/>
                        </a:rPr>
                        <a:t>2016</a:t>
                      </a: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extLst>
                  <a:ext uri="{0D108BD9-81ED-4DB2-BD59-A6C34878D82A}">
                    <a16:rowId xmlns:a16="http://schemas.microsoft.com/office/drawing/2014/main" val="2937688324"/>
                  </a:ext>
                </a:extLst>
              </a:tr>
              <a:tr h="351744">
                <a:tc>
                  <a:txBody>
                    <a:bodyPr/>
                    <a:lstStyle/>
                    <a:p>
                      <a:pPr algn="ctr"/>
                      <a:r>
                        <a:rPr lang="en-US" sz="1800" b="1" dirty="0">
                          <a:latin typeface="+mn-lt"/>
                        </a:rPr>
                        <a:t>Madagascar</a:t>
                      </a:r>
                    </a:p>
                  </a:txBody>
                  <a:tcPr>
                    <a:solidFill>
                      <a:schemeClr val="bg1">
                        <a:lumMod val="90000"/>
                      </a:schemeClr>
                    </a:solidFill>
                  </a:tcPr>
                </a:tc>
                <a:tc>
                  <a:txBody>
                    <a:bodyPr/>
                    <a:lstStyle/>
                    <a:p>
                      <a:pPr algn="ctr"/>
                      <a:r>
                        <a:rPr lang="en-US" sz="1800" dirty="0">
                          <a:latin typeface="+mn-lt"/>
                        </a:rPr>
                        <a:t>2016</a:t>
                      </a: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tc>
                  <a:txBody>
                    <a:bodyPr/>
                    <a:lstStyle/>
                    <a:p>
                      <a:pPr algn="ctr"/>
                      <a:endParaRPr lang="en-US" sz="1800" b="1" dirty="0">
                        <a:latin typeface="+mn-lt"/>
                      </a:endParaRPr>
                    </a:p>
                  </a:txBody>
                  <a:tcPr>
                    <a:solidFill>
                      <a:schemeClr val="bg1">
                        <a:lumMod val="90000"/>
                      </a:schemeClr>
                    </a:solidFill>
                  </a:tcPr>
                </a:tc>
                <a:tc>
                  <a:txBody>
                    <a:bodyPr/>
                    <a:lstStyle/>
                    <a:p>
                      <a:pPr algn="ctr"/>
                      <a:endParaRPr lang="en-US" sz="1800" dirty="0">
                        <a:latin typeface="+mn-lt"/>
                      </a:endParaRPr>
                    </a:p>
                  </a:txBody>
                  <a:tcPr>
                    <a:solidFill>
                      <a:schemeClr val="accent1">
                        <a:lumMod val="20000"/>
                        <a:lumOff val="80000"/>
                      </a:schemeClr>
                    </a:solidFill>
                  </a:tcPr>
                </a:tc>
                <a:tc>
                  <a:txBody>
                    <a:bodyPr/>
                    <a:lstStyle/>
                    <a:p>
                      <a:pPr algn="ctr"/>
                      <a:endParaRPr lang="en-US" sz="1800" dirty="0">
                        <a:latin typeface="+mn-lt"/>
                      </a:endParaRPr>
                    </a:p>
                  </a:txBody>
                  <a:tcPr>
                    <a:solidFill>
                      <a:schemeClr val="accent5">
                        <a:lumMod val="40000"/>
                        <a:lumOff val="60000"/>
                      </a:schemeClr>
                    </a:solidFill>
                  </a:tcPr>
                </a:tc>
                <a:extLst>
                  <a:ext uri="{0D108BD9-81ED-4DB2-BD59-A6C34878D82A}">
                    <a16:rowId xmlns:a16="http://schemas.microsoft.com/office/drawing/2014/main" val="3291759534"/>
                  </a:ext>
                </a:extLst>
              </a:tr>
            </a:tbl>
          </a:graphicData>
        </a:graphic>
      </p:graphicFrame>
      <p:sp>
        <p:nvSpPr>
          <p:cNvPr id="7" name="Title 1">
            <a:extLst>
              <a:ext uri="{FF2B5EF4-FFF2-40B4-BE49-F238E27FC236}">
                <a16:creationId xmlns:a16="http://schemas.microsoft.com/office/drawing/2014/main" id="{EB220A9D-1FE6-6F20-E734-D594E497E2CA}"/>
              </a:ext>
            </a:extLst>
          </p:cNvPr>
          <p:cNvSpPr>
            <a:spLocks noGrp="1"/>
          </p:cNvSpPr>
          <p:nvPr>
            <p:ph type="title"/>
          </p:nvPr>
        </p:nvSpPr>
        <p:spPr>
          <a:xfrm>
            <a:off x="867310" y="105296"/>
            <a:ext cx="10864719" cy="634012"/>
          </a:xfrm>
        </p:spPr>
        <p:txBody>
          <a:bodyPr>
            <a:noAutofit/>
          </a:bodyPr>
          <a:lstStyle/>
          <a:p>
            <a:pPr marR="0" lvl="0" algn="l" defTabSz="914314" rtl="0" eaLnBrk="1" fontAlgn="auto" latinLnBrk="0" hangingPunct="1">
              <a:lnSpc>
                <a:spcPct val="100000"/>
              </a:lnSpc>
              <a:spcBef>
                <a:spcPts val="2400"/>
              </a:spcBef>
              <a:spcAft>
                <a:spcPts val="0"/>
              </a:spcAft>
              <a:buClr>
                <a:srgbClr val="009CDE"/>
              </a:buClr>
              <a:buSzPct val="110000"/>
              <a:tabLst/>
              <a:defRPr/>
            </a:pPr>
            <a:r>
              <a:rPr lang="en-US" sz="2400" dirty="0"/>
              <a:t>III. Diffusion des PIMA et C-PIMA dans les pays </a:t>
            </a:r>
            <a:r>
              <a:rPr lang="en-US" sz="2400" dirty="0" err="1"/>
              <a:t>d’Afrique</a:t>
            </a:r>
            <a:r>
              <a:rPr lang="en-US" sz="2400" dirty="0"/>
              <a:t> </a:t>
            </a:r>
            <a:r>
              <a:rPr lang="en-US" sz="2400" dirty="0" err="1"/>
              <a:t>subsaharienne</a:t>
            </a:r>
            <a:r>
              <a:rPr lang="en-US" sz="2400" dirty="0"/>
              <a:t> non anglophone</a:t>
            </a:r>
          </a:p>
        </p:txBody>
      </p:sp>
      <p:sp>
        <p:nvSpPr>
          <p:cNvPr id="9" name="Rectangle 8">
            <a:extLst>
              <a:ext uri="{FF2B5EF4-FFF2-40B4-BE49-F238E27FC236}">
                <a16:creationId xmlns:a16="http://schemas.microsoft.com/office/drawing/2014/main" id="{A1025D60-7C1D-8EA3-BA68-7DD9D51B810C}"/>
              </a:ext>
            </a:extLst>
          </p:cNvPr>
          <p:cNvSpPr/>
          <p:nvPr/>
        </p:nvSpPr>
        <p:spPr>
          <a:xfrm>
            <a:off x="102742" y="6143946"/>
            <a:ext cx="12010489" cy="7140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 nombre d’évaluations s’est sensiblement accru avec une couverture quasi-complète pour les évaluations PIMA  (5 supplémentaires en une année) et une forte demande pour les C-PIMA (7 plus 3 dans un avenir très proche - astérisques).</a:t>
            </a:r>
            <a:endParaRPr lang="en-US" sz="1600" dirty="0"/>
          </a:p>
        </p:txBody>
      </p:sp>
    </p:spTree>
    <p:extLst>
      <p:ext uri="{BB962C8B-B14F-4D97-AF65-F5344CB8AC3E}">
        <p14:creationId xmlns:p14="http://schemas.microsoft.com/office/powerpoint/2010/main" val="16525479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72" y="209719"/>
            <a:ext cx="10998926" cy="960120"/>
          </a:xfrm>
        </p:spPr>
        <p:txBody>
          <a:bodyPr>
            <a:normAutofit/>
          </a:bodyPr>
          <a:lstStyle/>
          <a:p>
            <a:pPr defTabSz="914400">
              <a:defRPr/>
            </a:pPr>
            <a:r>
              <a:rPr lang="en-US" sz="2800" dirty="0">
                <a:solidFill>
                  <a:srgbClr val="004C97"/>
                </a:solidFill>
                <a:latin typeface="Arial Black" charset="0"/>
                <a:cs typeface="+mj-cs"/>
              </a:rPr>
              <a:t>III. </a:t>
            </a:r>
            <a:r>
              <a:rPr lang="en-US" sz="2800" dirty="0" err="1">
                <a:solidFill>
                  <a:srgbClr val="004C97"/>
                </a:solidFill>
                <a:latin typeface="Arial Black" charset="0"/>
                <a:cs typeface="+mj-cs"/>
              </a:rPr>
              <a:t>Résultats</a:t>
            </a:r>
            <a:r>
              <a:rPr lang="en-US" sz="2800" dirty="0">
                <a:solidFill>
                  <a:srgbClr val="004C97"/>
                </a:solidFill>
                <a:latin typeface="Arial Black" charset="0"/>
                <a:cs typeface="+mj-cs"/>
              </a:rPr>
              <a:t> du PIMA – Pays </a:t>
            </a:r>
            <a:r>
              <a:rPr lang="en-US" sz="2800" dirty="0" err="1">
                <a:solidFill>
                  <a:srgbClr val="004C97"/>
                </a:solidFill>
                <a:latin typeface="Arial Black" charset="0"/>
                <a:cs typeface="+mj-cs"/>
              </a:rPr>
              <a:t>d’Afrique</a:t>
            </a:r>
            <a:r>
              <a:rPr lang="en-US" sz="2800" dirty="0">
                <a:solidFill>
                  <a:srgbClr val="004C97"/>
                </a:solidFill>
                <a:latin typeface="Arial Black" charset="0"/>
                <a:cs typeface="+mj-cs"/>
              </a:rPr>
              <a:t> </a:t>
            </a:r>
            <a:r>
              <a:rPr lang="en-US" sz="2800" dirty="0" err="1">
                <a:solidFill>
                  <a:srgbClr val="004C97"/>
                </a:solidFill>
                <a:latin typeface="Arial Black" charset="0"/>
                <a:cs typeface="+mj-cs"/>
              </a:rPr>
              <a:t>subsaharienne</a:t>
            </a:r>
            <a:r>
              <a:rPr lang="en-US" sz="2800" dirty="0">
                <a:solidFill>
                  <a:srgbClr val="004C97"/>
                </a:solidFill>
                <a:latin typeface="Arial Black" charset="0"/>
                <a:cs typeface="+mj-cs"/>
              </a:rPr>
              <a:t> non anglophone</a:t>
            </a:r>
          </a:p>
        </p:txBody>
      </p:sp>
      <p:sp>
        <p:nvSpPr>
          <p:cNvPr id="6" name="Text Placeholder 2">
            <a:extLst>
              <a:ext uri="{FF2B5EF4-FFF2-40B4-BE49-F238E27FC236}">
                <a16:creationId xmlns:a16="http://schemas.microsoft.com/office/drawing/2014/main" id="{91AE7B5A-B0F1-4A07-B150-27A6ECFC1218}"/>
              </a:ext>
            </a:extLst>
          </p:cNvPr>
          <p:cNvSpPr txBox="1">
            <a:spLocks/>
          </p:cNvSpPr>
          <p:nvPr/>
        </p:nvSpPr>
        <p:spPr>
          <a:xfrm>
            <a:off x="7315201" y="1135863"/>
            <a:ext cx="4162697" cy="4860591"/>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14" rtl="0" eaLnBrk="1" fontAlgn="auto" latinLnBrk="0" hangingPunct="1">
              <a:lnSpc>
                <a:spcPct val="100000"/>
              </a:lnSpc>
              <a:spcBef>
                <a:spcPts val="2400"/>
              </a:spcBef>
              <a:spcAft>
                <a:spcPts val="0"/>
              </a:spcAft>
              <a:buClr>
                <a:srgbClr val="009CDE"/>
              </a:buClr>
              <a:buSzPct val="110000"/>
              <a:buFont typeface="Wingding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5E96FD1-05AF-47B4-A42D-EDD9080C251D}"/>
              </a:ext>
            </a:extLst>
          </p:cNvPr>
          <p:cNvSpPr txBox="1"/>
          <p:nvPr/>
        </p:nvSpPr>
        <p:spPr>
          <a:xfrm>
            <a:off x="349135" y="6010101"/>
            <a:ext cx="547979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Source:</a:t>
            </a:r>
            <a:r>
              <a:rPr kumimoji="0" lang="en-US" sz="1100" b="1" i="1"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 </a:t>
            </a:r>
            <a:r>
              <a:rPr lang="en-US" sz="1100" dirty="0">
                <a:solidFill>
                  <a:srgbClr val="407EC9"/>
                </a:solidFill>
                <a:latin typeface="Segoe UI" panose="020B0502040204020203" pitchFamily="34" charset="0"/>
                <a:cs typeface="Segoe UI" panose="020B0502040204020203" pitchFamily="34" charset="0"/>
              </a:rPr>
              <a:t>M</a:t>
            </a:r>
            <a:r>
              <a:rPr kumimoji="0" lang="en-US" sz="1100" b="0" i="0" u="none" strike="noStrike" kern="1200" cap="none" spc="0" normalizeH="0" baseline="0" noProof="0" dirty="0" err="1">
                <a:ln>
                  <a:noFill/>
                </a:ln>
                <a:solidFill>
                  <a:srgbClr val="407EC9"/>
                </a:solidFill>
                <a:effectLst/>
                <a:uLnTx/>
                <a:uFillTx/>
                <a:latin typeface="Segoe UI" panose="020B0502040204020203" pitchFamily="34" charset="0"/>
                <a:ea typeface="+mn-ea"/>
                <a:cs typeface="Segoe UI" panose="020B0502040204020203" pitchFamily="34" charset="0"/>
              </a:rPr>
              <a:t>issions</a:t>
            </a:r>
            <a:r>
              <a:rPr kumimoji="0" lang="en-US" sz="1100" b="0" i="0"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 FMI </a:t>
            </a:r>
            <a:r>
              <a:rPr kumimoji="0" lang="en-US" sz="1100" b="0" i="0" u="none" strike="noStrike" kern="1200" cap="none" spc="0" normalizeH="0" baseline="0" noProof="0" dirty="0" err="1">
                <a:ln>
                  <a:noFill/>
                </a:ln>
                <a:solidFill>
                  <a:srgbClr val="407EC9"/>
                </a:solidFill>
                <a:effectLst/>
                <a:uLnTx/>
                <a:uFillTx/>
                <a:latin typeface="Segoe UI" panose="020B0502040204020203" pitchFamily="34" charset="0"/>
                <a:ea typeface="+mn-ea"/>
                <a:cs typeface="Segoe UI" panose="020B0502040204020203" pitchFamily="34" charset="0"/>
              </a:rPr>
              <a:t>jusqu’en</a:t>
            </a:r>
            <a:r>
              <a:rPr kumimoji="0" lang="en-US" sz="1100" b="0" i="0"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 </a:t>
            </a:r>
            <a:r>
              <a:rPr lang="en-US" sz="1100" dirty="0">
                <a:solidFill>
                  <a:srgbClr val="407EC9"/>
                </a:solidFill>
                <a:latin typeface="Segoe UI" panose="020B0502040204020203" pitchFamily="34" charset="0"/>
                <a:cs typeface="Segoe UI" panose="020B0502040204020203" pitchFamily="34" charset="0"/>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07EC9"/>
                </a:solidFill>
                <a:latin typeface="Segoe UI" panose="020B0502040204020203" pitchFamily="34" charset="0"/>
                <a:cs typeface="Segoe UI" panose="020B0502040204020203" pitchFamily="34" charset="0"/>
              </a:rPr>
              <a:t>*Les scores non </a:t>
            </a:r>
            <a:r>
              <a:rPr lang="en-US" sz="1100" dirty="0" err="1">
                <a:solidFill>
                  <a:srgbClr val="407EC9"/>
                </a:solidFill>
                <a:latin typeface="Segoe UI" panose="020B0502040204020203" pitchFamily="34" charset="0"/>
                <a:cs typeface="Segoe UI" panose="020B0502040204020203" pitchFamily="34" charset="0"/>
              </a:rPr>
              <a:t>finalisés</a:t>
            </a:r>
            <a:r>
              <a:rPr lang="en-US" sz="1100" dirty="0">
                <a:solidFill>
                  <a:srgbClr val="407EC9"/>
                </a:solidFill>
                <a:latin typeface="Segoe UI" panose="020B0502040204020203" pitchFamily="34" charset="0"/>
                <a:cs typeface="Segoe UI" panose="020B0502040204020203" pitchFamily="34" charset="0"/>
              </a:rPr>
              <a:t> ne </a:t>
            </a:r>
            <a:r>
              <a:rPr lang="en-US" sz="1100" dirty="0" err="1">
                <a:solidFill>
                  <a:srgbClr val="407EC9"/>
                </a:solidFill>
                <a:latin typeface="Segoe UI" panose="020B0502040204020203" pitchFamily="34" charset="0"/>
                <a:cs typeface="Segoe UI" panose="020B0502040204020203" pitchFamily="34" charset="0"/>
              </a:rPr>
              <a:t>sont</a:t>
            </a:r>
            <a:r>
              <a:rPr lang="en-US" sz="1100" dirty="0">
                <a:solidFill>
                  <a:srgbClr val="407EC9"/>
                </a:solidFill>
                <a:latin typeface="Segoe UI" panose="020B0502040204020203" pitchFamily="34" charset="0"/>
                <a:cs typeface="Segoe UI" panose="020B0502040204020203" pitchFamily="34" charset="0"/>
              </a:rPr>
              <a:t> pas </a:t>
            </a:r>
            <a:r>
              <a:rPr lang="en-US" sz="1100" dirty="0" err="1">
                <a:solidFill>
                  <a:srgbClr val="407EC9"/>
                </a:solidFill>
                <a:latin typeface="Segoe UI" panose="020B0502040204020203" pitchFamily="34" charset="0"/>
                <a:cs typeface="Segoe UI" panose="020B0502040204020203" pitchFamily="34" charset="0"/>
              </a:rPr>
              <a:t>inclus</a:t>
            </a:r>
            <a:r>
              <a:rPr lang="en-US" sz="1100" dirty="0">
                <a:solidFill>
                  <a:srgbClr val="407EC9"/>
                </a:solidFill>
                <a:latin typeface="Segoe UI" panose="020B0502040204020203" pitchFamily="34" charset="0"/>
                <a:cs typeface="Segoe UI" panose="020B0502040204020203" pitchFamily="34" charset="0"/>
              </a:rPr>
              <a:t>, de meme que les PIMAs </a:t>
            </a:r>
            <a:r>
              <a:rPr lang="en-US" sz="1100" dirty="0" err="1">
                <a:solidFill>
                  <a:srgbClr val="407EC9"/>
                </a:solidFill>
                <a:latin typeface="Segoe UI" panose="020B0502040204020203" pitchFamily="34" charset="0"/>
                <a:cs typeface="Segoe UI" panose="020B0502040204020203" pitchFamily="34" charset="0"/>
              </a:rPr>
              <a:t>réalisés</a:t>
            </a:r>
            <a:r>
              <a:rPr lang="en-US" sz="1100" dirty="0">
                <a:solidFill>
                  <a:srgbClr val="407EC9"/>
                </a:solidFill>
                <a:latin typeface="Segoe UI" panose="020B0502040204020203" pitchFamily="34" charset="0"/>
                <a:cs typeface="Segoe UI" panose="020B0502040204020203" pitchFamily="34" charset="0"/>
              </a:rPr>
              <a:t> sous </a:t>
            </a:r>
            <a:r>
              <a:rPr lang="en-US" sz="1100" dirty="0" err="1">
                <a:solidFill>
                  <a:srgbClr val="407EC9"/>
                </a:solidFill>
                <a:latin typeface="Segoe UI" panose="020B0502040204020203" pitchFamily="34" charset="0"/>
                <a:cs typeface="Segoe UI" panose="020B0502040204020203" pitchFamily="34" charset="0"/>
              </a:rPr>
              <a:t>l’ancien</a:t>
            </a:r>
            <a:r>
              <a:rPr lang="en-US" sz="1100" dirty="0">
                <a:solidFill>
                  <a:srgbClr val="407EC9"/>
                </a:solidFill>
                <a:latin typeface="Segoe UI" panose="020B0502040204020203" pitchFamily="34" charset="0"/>
                <a:cs typeface="Segoe UI" panose="020B0502040204020203" pitchFamily="34" charset="0"/>
              </a:rPr>
              <a:t> cadre </a:t>
            </a:r>
            <a:r>
              <a:rPr lang="en-US" sz="1100" dirty="0" err="1">
                <a:solidFill>
                  <a:srgbClr val="407EC9"/>
                </a:solidFill>
                <a:latin typeface="Segoe UI" panose="020B0502040204020203" pitchFamily="34" charset="0"/>
                <a:cs typeface="Segoe UI" panose="020B0502040204020203" pitchFamily="34" charset="0"/>
              </a:rPr>
              <a:t>d’évaluation</a:t>
            </a:r>
            <a:r>
              <a:rPr lang="en-US" sz="1100" dirty="0">
                <a:solidFill>
                  <a:srgbClr val="407EC9"/>
                </a:solidFill>
                <a:latin typeface="Segoe UI" panose="020B0502040204020203" pitchFamily="34" charset="0"/>
                <a:cs typeface="Segoe UI" panose="020B0502040204020203" pitchFamily="34" charset="0"/>
              </a:rPr>
              <a:t> (</a:t>
            </a:r>
            <a:r>
              <a:rPr lang="en-US" sz="1100" dirty="0" err="1">
                <a:solidFill>
                  <a:srgbClr val="407EC9"/>
                </a:solidFill>
                <a:latin typeface="Segoe UI" panose="020B0502040204020203" pitchFamily="34" charset="0"/>
                <a:cs typeface="Segoe UI" panose="020B0502040204020203" pitchFamily="34" charset="0"/>
              </a:rPr>
              <a:t>avant</a:t>
            </a:r>
            <a:r>
              <a:rPr lang="en-US" sz="1100" dirty="0">
                <a:solidFill>
                  <a:srgbClr val="407EC9"/>
                </a:solidFill>
                <a:latin typeface="Segoe UI" panose="020B0502040204020203" pitchFamily="34" charset="0"/>
                <a:cs typeface="Segoe UI" panose="020B0502040204020203" pitchFamily="34" charset="0"/>
              </a:rPr>
              <a:t> 2018). </a:t>
            </a:r>
          </a:p>
        </p:txBody>
      </p:sp>
      <p:sp>
        <p:nvSpPr>
          <p:cNvPr id="15" name="TextBox 14">
            <a:extLst>
              <a:ext uri="{FF2B5EF4-FFF2-40B4-BE49-F238E27FC236}">
                <a16:creationId xmlns:a16="http://schemas.microsoft.com/office/drawing/2014/main" id="{D03999CD-8502-8854-57E3-85E2A294642E}"/>
              </a:ext>
            </a:extLst>
          </p:cNvPr>
          <p:cNvSpPr txBox="1"/>
          <p:nvPr/>
        </p:nvSpPr>
        <p:spPr>
          <a:xfrm>
            <a:off x="5607320" y="6010263"/>
            <a:ext cx="2504755" cy="646331"/>
          </a:xfrm>
          <a:prstGeom prst="rect">
            <a:avLst/>
          </a:prstGeom>
          <a:noFill/>
        </p:spPr>
        <p:txBody>
          <a:bodyPr wrap="square">
            <a:spAutoFit/>
          </a:bodyPr>
          <a:lstStyle/>
          <a:p>
            <a:r>
              <a:rPr lang="en-US" sz="900" dirty="0">
                <a:latin typeface="Segoe UI" panose="020B0502040204020203" pitchFamily="34" charset="0"/>
                <a:cs typeface="Segoe UI" panose="020B0502040204020203" pitchFamily="34" charset="0"/>
              </a:rPr>
              <a:t>Scores</a:t>
            </a:r>
          </a:p>
          <a:p>
            <a:r>
              <a:rPr lang="en-US" sz="900" dirty="0">
                <a:latin typeface="Segoe UI" panose="020B0502040204020203" pitchFamily="34" charset="0"/>
                <a:cs typeface="Segoe UI" panose="020B0502040204020203" pitchFamily="34" charset="0"/>
              </a:rPr>
              <a:t>1 = De manière </a:t>
            </a:r>
            <a:r>
              <a:rPr lang="en-US" sz="900" dirty="0" err="1">
                <a:latin typeface="Segoe UI" panose="020B0502040204020203" pitchFamily="34" charset="0"/>
                <a:cs typeface="Segoe UI" panose="020B0502040204020203" pitchFamily="34" charset="0"/>
              </a:rPr>
              <a:t>faible</a:t>
            </a:r>
            <a:r>
              <a:rPr lang="en-US" sz="900" dirty="0">
                <a:latin typeface="Segoe UI" panose="020B0502040204020203" pitchFamily="34" charset="0"/>
                <a:cs typeface="Segoe UI" panose="020B0502040204020203" pitchFamily="34" charset="0"/>
              </a:rPr>
              <a:t> </a:t>
            </a:r>
            <a:r>
              <a:rPr lang="en-US" sz="900" dirty="0" err="1">
                <a:latin typeface="Segoe UI" panose="020B0502040204020203" pitchFamily="34" charset="0"/>
                <a:cs typeface="Segoe UI" panose="020B0502040204020203" pitchFamily="34" charset="0"/>
              </a:rPr>
              <a:t>ou</a:t>
            </a:r>
            <a:r>
              <a:rPr lang="en-US" sz="900" dirty="0">
                <a:latin typeface="Segoe UI" panose="020B0502040204020203" pitchFamily="34" charset="0"/>
                <a:cs typeface="Segoe UI" panose="020B0502040204020203" pitchFamily="34" charset="0"/>
              </a:rPr>
              <a:t> </a:t>
            </a:r>
            <a:r>
              <a:rPr lang="en-US" sz="900" dirty="0" err="1">
                <a:latin typeface="Segoe UI" panose="020B0502040204020203" pitchFamily="34" charset="0"/>
                <a:cs typeface="Segoe UI" panose="020B0502040204020203" pitchFamily="34" charset="0"/>
              </a:rPr>
              <a:t>inexistante</a:t>
            </a:r>
            <a:endParaRPr lang="en-US" sz="900" dirty="0">
              <a:latin typeface="Segoe UI" panose="020B0502040204020203" pitchFamily="34" charset="0"/>
              <a:cs typeface="Segoe UI" panose="020B0502040204020203" pitchFamily="34" charset="0"/>
            </a:endParaRPr>
          </a:p>
          <a:p>
            <a:r>
              <a:rPr lang="en-US" sz="900" dirty="0">
                <a:latin typeface="Segoe UI" panose="020B0502040204020203" pitchFamily="34" charset="0"/>
                <a:cs typeface="Segoe UI" panose="020B0502040204020203" pitchFamily="34" charset="0"/>
              </a:rPr>
              <a:t>2 = Dans </a:t>
            </a:r>
            <a:r>
              <a:rPr lang="en-US" sz="900" dirty="0" err="1">
                <a:latin typeface="Segoe UI" panose="020B0502040204020203" pitchFamily="34" charset="0"/>
                <a:cs typeface="Segoe UI" panose="020B0502040204020203" pitchFamily="34" charset="0"/>
              </a:rPr>
              <a:t>une</a:t>
            </a:r>
            <a:r>
              <a:rPr lang="en-US" sz="900" dirty="0">
                <a:latin typeface="Segoe UI" panose="020B0502040204020203" pitchFamily="34" charset="0"/>
                <a:cs typeface="Segoe UI" panose="020B0502040204020203" pitchFamily="34" charset="0"/>
              </a:rPr>
              <a:t> </a:t>
            </a:r>
            <a:r>
              <a:rPr lang="en-US" sz="900" dirty="0" err="1">
                <a:latin typeface="Segoe UI" panose="020B0502040204020203" pitchFamily="34" charset="0"/>
                <a:cs typeface="Segoe UI" panose="020B0502040204020203" pitchFamily="34" charset="0"/>
              </a:rPr>
              <a:t>certaine</a:t>
            </a:r>
            <a:r>
              <a:rPr lang="en-US" sz="900" dirty="0">
                <a:latin typeface="Segoe UI" panose="020B0502040204020203" pitchFamily="34" charset="0"/>
                <a:cs typeface="Segoe UI" panose="020B0502040204020203" pitchFamily="34" charset="0"/>
              </a:rPr>
              <a:t> </a:t>
            </a:r>
            <a:r>
              <a:rPr lang="en-US" sz="900" dirty="0" err="1">
                <a:latin typeface="Segoe UI" panose="020B0502040204020203" pitchFamily="34" charset="0"/>
                <a:cs typeface="Segoe UI" panose="020B0502040204020203" pitchFamily="34" charset="0"/>
              </a:rPr>
              <a:t>mesure</a:t>
            </a:r>
            <a:endParaRPr lang="en-US" sz="900" dirty="0">
              <a:latin typeface="Segoe UI" panose="020B0502040204020203" pitchFamily="34" charset="0"/>
              <a:cs typeface="Segoe UI" panose="020B0502040204020203" pitchFamily="34" charset="0"/>
            </a:endParaRPr>
          </a:p>
          <a:p>
            <a:r>
              <a:rPr lang="en-US" sz="900" dirty="0">
                <a:latin typeface="Segoe UI" panose="020B0502040204020203" pitchFamily="34" charset="0"/>
                <a:cs typeface="Segoe UI" panose="020B0502040204020203" pitchFamily="34" charset="0"/>
              </a:rPr>
              <a:t>3 = Dans </a:t>
            </a:r>
            <a:r>
              <a:rPr lang="en-US" sz="900" dirty="0" err="1">
                <a:latin typeface="Segoe UI" panose="020B0502040204020203" pitchFamily="34" charset="0"/>
                <a:cs typeface="Segoe UI" panose="020B0502040204020203" pitchFamily="34" charset="0"/>
              </a:rPr>
              <a:t>une</a:t>
            </a:r>
            <a:r>
              <a:rPr lang="en-US" sz="900" dirty="0">
                <a:latin typeface="Segoe UI" panose="020B0502040204020203" pitchFamily="34" charset="0"/>
                <a:cs typeface="Segoe UI" panose="020B0502040204020203" pitchFamily="34" charset="0"/>
              </a:rPr>
              <a:t> large </a:t>
            </a:r>
            <a:r>
              <a:rPr lang="en-US" sz="900" dirty="0" err="1">
                <a:latin typeface="Segoe UI" panose="020B0502040204020203" pitchFamily="34" charset="0"/>
                <a:cs typeface="Segoe UI" panose="020B0502040204020203" pitchFamily="34" charset="0"/>
              </a:rPr>
              <a:t>mesure</a:t>
            </a:r>
            <a:endParaRPr lang="en-US" sz="900"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5F7C7D5-5BE5-2F6F-F978-83CC4BBC49C8}"/>
              </a:ext>
            </a:extLst>
          </p:cNvPr>
          <p:cNvSpPr txBox="1"/>
          <p:nvPr/>
        </p:nvSpPr>
        <p:spPr>
          <a:xfrm>
            <a:off x="7855527" y="1264532"/>
            <a:ext cx="393117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Des scores </a:t>
            </a:r>
            <a:r>
              <a:rPr lang="en-US" dirty="0" err="1"/>
              <a:t>nettement</a:t>
            </a:r>
            <a:r>
              <a:rPr lang="en-US" dirty="0"/>
              <a:t> </a:t>
            </a:r>
            <a:r>
              <a:rPr lang="en-US" dirty="0" err="1"/>
              <a:t>meilleurs</a:t>
            </a:r>
            <a:r>
              <a:rPr lang="en-US" dirty="0"/>
              <a:t> pour le cadre </a:t>
            </a:r>
            <a:r>
              <a:rPr lang="en-US" dirty="0" err="1"/>
              <a:t>institutionnel</a:t>
            </a:r>
            <a:r>
              <a:rPr lang="en-US" dirty="0"/>
              <a:t>, qui </a:t>
            </a:r>
            <a:r>
              <a:rPr lang="en-US" dirty="0" err="1"/>
              <a:t>reflètent</a:t>
            </a:r>
            <a:r>
              <a:rPr lang="en-US" dirty="0"/>
              <a:t> </a:t>
            </a:r>
            <a:r>
              <a:rPr lang="en-US" dirty="0" err="1"/>
              <a:t>notamment</a:t>
            </a:r>
            <a:r>
              <a:rPr lang="en-US" dirty="0"/>
              <a:t> les efforts dans le cadre de </a:t>
            </a:r>
            <a:r>
              <a:rPr lang="en-US" dirty="0" err="1"/>
              <a:t>l’UEMOA</a:t>
            </a:r>
            <a:r>
              <a:rPr lang="en-US" dirty="0"/>
              <a:t> et de la CEMAC (transposition des directives), en particulier sur le </a:t>
            </a:r>
            <a:r>
              <a:rPr lang="en-US" dirty="0" err="1"/>
              <a:t>pilier</a:t>
            </a:r>
            <a:r>
              <a:rPr lang="en-US" dirty="0"/>
              <a:t> 2 (allocation des </a:t>
            </a:r>
            <a:r>
              <a:rPr lang="en-US" dirty="0" err="1"/>
              <a:t>ressources</a:t>
            </a:r>
            <a:r>
              <a:rPr lang="en-US" dirty="0"/>
              <a:t>) </a:t>
            </a:r>
            <a:r>
              <a:rPr lang="en-US" dirty="0" err="1"/>
              <a:t>mais</a:t>
            </a:r>
            <a:r>
              <a:rPr lang="en-US" dirty="0"/>
              <a:t> </a:t>
            </a:r>
            <a:r>
              <a:rPr lang="en-US" dirty="0" err="1"/>
              <a:t>aussi</a:t>
            </a:r>
            <a:r>
              <a:rPr lang="en-US" dirty="0"/>
              <a:t> sur </a:t>
            </a:r>
            <a:r>
              <a:rPr lang="en-US" dirty="0" err="1"/>
              <a:t>certains</a:t>
            </a:r>
            <a:r>
              <a:rPr lang="en-US" dirty="0"/>
              <a:t> aspects des </a:t>
            </a:r>
            <a:r>
              <a:rPr lang="en-US" dirty="0" err="1"/>
              <a:t>piliers</a:t>
            </a:r>
            <a:r>
              <a:rPr lang="en-US" dirty="0"/>
              <a:t> 1 et 3 (</a:t>
            </a:r>
            <a:r>
              <a:rPr lang="en-US" dirty="0" err="1"/>
              <a:t>objectifs</a:t>
            </a:r>
            <a:r>
              <a:rPr lang="en-US" dirty="0"/>
              <a:t> et </a:t>
            </a:r>
            <a:r>
              <a:rPr lang="en-US" dirty="0" err="1"/>
              <a:t>règles</a:t>
            </a:r>
            <a:r>
              <a:rPr lang="en-US" dirty="0"/>
              <a:t> </a:t>
            </a:r>
            <a:r>
              <a:rPr lang="en-US" dirty="0" err="1"/>
              <a:t>budgétaires</a:t>
            </a:r>
            <a:r>
              <a:rPr lang="en-US" dirty="0"/>
              <a:t>, gestion des </a:t>
            </a:r>
            <a:r>
              <a:rPr lang="en-US" dirty="0" err="1"/>
              <a:t>actifs</a:t>
            </a:r>
            <a:r>
              <a:rPr lang="en-US" dirty="0"/>
              <a:t> publics).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Des </a:t>
            </a:r>
            <a:r>
              <a:rPr lang="en-US" dirty="0" err="1"/>
              <a:t>marges</a:t>
            </a:r>
            <a:r>
              <a:rPr lang="en-US" dirty="0"/>
              <a:t> de </a:t>
            </a:r>
            <a:r>
              <a:rPr lang="en-US" dirty="0" err="1"/>
              <a:t>progrès</a:t>
            </a:r>
            <a:r>
              <a:rPr lang="en-US" dirty="0"/>
              <a:t> </a:t>
            </a:r>
            <a:r>
              <a:rPr lang="en-US" dirty="0" err="1"/>
              <a:t>importantes</a:t>
            </a:r>
            <a:r>
              <a:rPr lang="en-US" dirty="0"/>
              <a:t> sur </a:t>
            </a:r>
            <a:r>
              <a:rPr lang="en-US" dirty="0" err="1"/>
              <a:t>l’effectivité</a:t>
            </a:r>
            <a:r>
              <a:rPr lang="en-US" dirty="0"/>
              <a:t>, en particulier </a:t>
            </a:r>
            <a:r>
              <a:rPr lang="en-US" dirty="0" err="1"/>
              <a:t>s’agissant</a:t>
            </a:r>
            <a:r>
              <a:rPr lang="en-US" dirty="0"/>
              <a:t> de </a:t>
            </a:r>
            <a:r>
              <a:rPr lang="en-US" dirty="0" err="1"/>
              <a:t>l’évaluation</a:t>
            </a:r>
            <a:r>
              <a:rPr lang="en-US" dirty="0"/>
              <a:t> et de la </a:t>
            </a:r>
            <a:r>
              <a:rPr lang="en-US" dirty="0" err="1"/>
              <a:t>sélection</a:t>
            </a:r>
            <a:r>
              <a:rPr lang="en-US" dirty="0"/>
              <a:t> des </a:t>
            </a:r>
            <a:r>
              <a:rPr lang="en-US" dirty="0" err="1"/>
              <a:t>projets</a:t>
            </a:r>
            <a:r>
              <a:rPr lang="en-US" dirty="0"/>
              <a:t> et de </a:t>
            </a:r>
            <a:r>
              <a:rPr lang="en-US" dirty="0" err="1"/>
              <a:t>l’exécution</a:t>
            </a:r>
            <a:r>
              <a:rPr lang="en-US" dirty="0"/>
              <a:t>.  </a:t>
            </a:r>
          </a:p>
        </p:txBody>
      </p:sp>
      <p:pic>
        <p:nvPicPr>
          <p:cNvPr id="5" name="Picture 4">
            <a:extLst>
              <a:ext uri="{FF2B5EF4-FFF2-40B4-BE49-F238E27FC236}">
                <a16:creationId xmlns:a16="http://schemas.microsoft.com/office/drawing/2014/main" id="{C59CFDA2-126C-FE13-ED8B-696187955270}"/>
              </a:ext>
            </a:extLst>
          </p:cNvPr>
          <p:cNvPicPr>
            <a:picLocks noChangeAspect="1"/>
          </p:cNvPicPr>
          <p:nvPr/>
        </p:nvPicPr>
        <p:blipFill>
          <a:blip r:embed="rId2"/>
          <a:stretch>
            <a:fillRect/>
          </a:stretch>
        </p:blipFill>
        <p:spPr>
          <a:xfrm>
            <a:off x="609224" y="1355971"/>
            <a:ext cx="6937503" cy="4483997"/>
          </a:xfrm>
          <a:prstGeom prst="rect">
            <a:avLst/>
          </a:prstGeom>
        </p:spPr>
      </p:pic>
    </p:spTree>
    <p:extLst>
      <p:ext uri="{BB962C8B-B14F-4D97-AF65-F5344CB8AC3E}">
        <p14:creationId xmlns:p14="http://schemas.microsoft.com/office/powerpoint/2010/main" val="40886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15" y="209719"/>
            <a:ext cx="11493083" cy="960120"/>
          </a:xfrm>
        </p:spPr>
        <p:txBody>
          <a:bodyPr>
            <a:normAutofit/>
          </a:bodyPr>
          <a:lstStyle/>
          <a:p>
            <a:pPr defTabSz="914400">
              <a:defRPr/>
            </a:pPr>
            <a:r>
              <a:rPr lang="en-US" sz="2800" dirty="0">
                <a:solidFill>
                  <a:srgbClr val="004C97"/>
                </a:solidFill>
                <a:latin typeface="Arial Black" charset="0"/>
                <a:cs typeface="+mj-cs"/>
              </a:rPr>
              <a:t>III. </a:t>
            </a:r>
            <a:r>
              <a:rPr lang="en-US" sz="2800" dirty="0" err="1">
                <a:solidFill>
                  <a:srgbClr val="004C97"/>
                </a:solidFill>
                <a:latin typeface="Arial Black" charset="0"/>
                <a:cs typeface="+mj-cs"/>
              </a:rPr>
              <a:t>Résultats</a:t>
            </a:r>
            <a:r>
              <a:rPr lang="en-US" sz="2800" dirty="0">
                <a:solidFill>
                  <a:srgbClr val="004C97"/>
                </a:solidFill>
                <a:latin typeface="Arial Black" charset="0"/>
                <a:cs typeface="+mj-cs"/>
              </a:rPr>
              <a:t> du C-PIMA – Pays </a:t>
            </a:r>
            <a:r>
              <a:rPr lang="en-US" sz="2800" dirty="0" err="1">
                <a:solidFill>
                  <a:srgbClr val="004C97"/>
                </a:solidFill>
                <a:latin typeface="Arial Black" charset="0"/>
                <a:cs typeface="+mj-cs"/>
              </a:rPr>
              <a:t>d’Afrique</a:t>
            </a:r>
            <a:r>
              <a:rPr lang="en-US" sz="2800" dirty="0">
                <a:solidFill>
                  <a:srgbClr val="004C97"/>
                </a:solidFill>
                <a:latin typeface="Arial Black" charset="0"/>
                <a:cs typeface="+mj-cs"/>
              </a:rPr>
              <a:t> </a:t>
            </a:r>
            <a:r>
              <a:rPr lang="en-US" sz="2800" dirty="0" err="1">
                <a:solidFill>
                  <a:srgbClr val="004C97"/>
                </a:solidFill>
                <a:latin typeface="Arial Black" charset="0"/>
                <a:cs typeface="+mj-cs"/>
              </a:rPr>
              <a:t>subsaharienne</a:t>
            </a:r>
            <a:r>
              <a:rPr lang="en-US" sz="2800" dirty="0">
                <a:solidFill>
                  <a:srgbClr val="004C97"/>
                </a:solidFill>
                <a:latin typeface="Arial Black" charset="0"/>
                <a:cs typeface="+mj-cs"/>
              </a:rPr>
              <a:t> non anglophone</a:t>
            </a:r>
          </a:p>
        </p:txBody>
      </p:sp>
      <p:sp>
        <p:nvSpPr>
          <p:cNvPr id="6" name="Text Placeholder 2">
            <a:extLst>
              <a:ext uri="{FF2B5EF4-FFF2-40B4-BE49-F238E27FC236}">
                <a16:creationId xmlns:a16="http://schemas.microsoft.com/office/drawing/2014/main" id="{91AE7B5A-B0F1-4A07-B150-27A6ECFC1218}"/>
              </a:ext>
            </a:extLst>
          </p:cNvPr>
          <p:cNvSpPr txBox="1">
            <a:spLocks/>
          </p:cNvSpPr>
          <p:nvPr/>
        </p:nvSpPr>
        <p:spPr>
          <a:xfrm>
            <a:off x="7315201" y="1135863"/>
            <a:ext cx="4162697" cy="4860591"/>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14" rtl="0" eaLnBrk="1" fontAlgn="auto" latinLnBrk="0" hangingPunct="1">
              <a:lnSpc>
                <a:spcPct val="100000"/>
              </a:lnSpc>
              <a:spcBef>
                <a:spcPts val="2400"/>
              </a:spcBef>
              <a:spcAft>
                <a:spcPts val="0"/>
              </a:spcAft>
              <a:buClr>
                <a:srgbClr val="009CDE"/>
              </a:buClr>
              <a:buSzPct val="110000"/>
              <a:buFont typeface="Wingding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5E96FD1-05AF-47B4-A42D-EDD9080C251D}"/>
              </a:ext>
            </a:extLst>
          </p:cNvPr>
          <p:cNvSpPr txBox="1"/>
          <p:nvPr/>
        </p:nvSpPr>
        <p:spPr>
          <a:xfrm>
            <a:off x="432453" y="6091147"/>
            <a:ext cx="7572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Source:</a:t>
            </a:r>
            <a:r>
              <a:rPr kumimoji="0" lang="en-US" sz="1100" b="1" i="1"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 </a:t>
            </a:r>
            <a:r>
              <a:rPr kumimoji="0" lang="en-US" sz="1100" b="0" i="0"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Missions FMI. Etat des </a:t>
            </a:r>
            <a:r>
              <a:rPr kumimoji="0" lang="en-US" sz="1100" b="0" i="0" u="none" strike="noStrike" kern="1200" cap="none" spc="0" normalizeH="0" baseline="0" noProof="0" dirty="0" err="1">
                <a:ln>
                  <a:noFill/>
                </a:ln>
                <a:solidFill>
                  <a:srgbClr val="407EC9"/>
                </a:solidFill>
                <a:effectLst/>
                <a:uLnTx/>
                <a:uFillTx/>
                <a:latin typeface="Segoe UI" panose="020B0502040204020203" pitchFamily="34" charset="0"/>
                <a:ea typeface="+mn-ea"/>
                <a:cs typeface="Segoe UI" panose="020B0502040204020203" pitchFamily="34" charset="0"/>
              </a:rPr>
              <a:t>lieux</a:t>
            </a:r>
            <a:r>
              <a:rPr kumimoji="0" lang="en-US" sz="1100" b="0" i="0" u="none" strike="noStrike" kern="1200" cap="none" spc="0" normalizeH="0" baseline="0" noProof="0" dirty="0">
                <a:ln>
                  <a:noFill/>
                </a:ln>
                <a:solidFill>
                  <a:srgbClr val="407EC9"/>
                </a:solidFill>
                <a:effectLst/>
                <a:uLnTx/>
                <a:uFillTx/>
                <a:latin typeface="Segoe UI" panose="020B0502040204020203" pitchFamily="34" charset="0"/>
                <a:ea typeface="+mn-ea"/>
                <a:cs typeface="Segoe UI" panose="020B0502040204020203" pitchFamily="34" charset="0"/>
              </a:rPr>
              <a:t> à fin </a:t>
            </a:r>
            <a:r>
              <a:rPr lang="en-US" sz="1100" dirty="0">
                <a:solidFill>
                  <a:srgbClr val="407EC9"/>
                </a:solidFill>
                <a:latin typeface="Segoe UI" panose="020B0502040204020203" pitchFamily="34" charset="0"/>
                <a:cs typeface="Segoe UI" panose="020B0502040204020203" pitchFamily="34" charset="0"/>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07EC9"/>
                </a:solidFill>
                <a:latin typeface="Segoe UI" panose="020B0502040204020203" pitchFamily="34" charset="0"/>
                <a:cs typeface="Segoe UI" panose="020B0502040204020203" pitchFamily="34" charset="0"/>
              </a:rPr>
              <a:t>*Scores non </a:t>
            </a:r>
            <a:r>
              <a:rPr lang="en-US" sz="1100" dirty="0" err="1">
                <a:solidFill>
                  <a:srgbClr val="407EC9"/>
                </a:solidFill>
                <a:latin typeface="Segoe UI" panose="020B0502040204020203" pitchFamily="34" charset="0"/>
                <a:cs typeface="Segoe UI" panose="020B0502040204020203" pitchFamily="34" charset="0"/>
              </a:rPr>
              <a:t>finalisés</a:t>
            </a:r>
            <a:r>
              <a:rPr lang="en-US" sz="1100" dirty="0">
                <a:solidFill>
                  <a:srgbClr val="407EC9"/>
                </a:solidFill>
                <a:latin typeface="Segoe UI" panose="020B0502040204020203" pitchFamily="34" charset="0"/>
                <a:cs typeface="Segoe UI" panose="020B0502040204020203" pitchFamily="34" charset="0"/>
              </a:rPr>
              <a:t> non </a:t>
            </a:r>
            <a:r>
              <a:rPr lang="en-US" sz="1100" dirty="0" err="1">
                <a:solidFill>
                  <a:srgbClr val="407EC9"/>
                </a:solidFill>
                <a:latin typeface="Segoe UI" panose="020B0502040204020203" pitchFamily="34" charset="0"/>
                <a:cs typeface="Segoe UI" panose="020B0502040204020203" pitchFamily="34" charset="0"/>
              </a:rPr>
              <a:t>inclus</a:t>
            </a:r>
            <a:r>
              <a:rPr lang="en-US" sz="1100" dirty="0">
                <a:solidFill>
                  <a:srgbClr val="407EC9"/>
                </a:solidFill>
                <a:latin typeface="Segoe UI" panose="020B0502040204020203" pitchFamily="34" charset="0"/>
                <a:cs typeface="Segoe UI" panose="020B0502040204020203" pitchFamily="34" charset="0"/>
              </a:rPr>
              <a:t>. </a:t>
            </a:r>
          </a:p>
        </p:txBody>
      </p:sp>
      <p:sp>
        <p:nvSpPr>
          <p:cNvPr id="3" name="TextBox 2">
            <a:extLst>
              <a:ext uri="{FF2B5EF4-FFF2-40B4-BE49-F238E27FC236}">
                <a16:creationId xmlns:a16="http://schemas.microsoft.com/office/drawing/2014/main" id="{4CEF0706-D810-5909-5F6C-B67E942809FA}"/>
              </a:ext>
            </a:extLst>
          </p:cNvPr>
          <p:cNvSpPr txBox="1"/>
          <p:nvPr/>
        </p:nvSpPr>
        <p:spPr>
          <a:xfrm>
            <a:off x="6508865" y="1479666"/>
            <a:ext cx="5221089" cy="3693319"/>
          </a:xfrm>
          <a:prstGeom prst="rect">
            <a:avLst/>
          </a:prstGeom>
          <a:noFill/>
        </p:spPr>
        <p:txBody>
          <a:bodyPr wrap="square" rtlCol="0">
            <a:spAutoFit/>
          </a:bodyPr>
          <a:lstStyle/>
          <a:p>
            <a:pPr marL="285750" indent="-285750">
              <a:buFont typeface="Arial" panose="020B0604020202020204" pitchFamily="34" charset="0"/>
              <a:buChar char="•"/>
            </a:pPr>
            <a:r>
              <a:rPr lang="en-US" dirty="0"/>
              <a:t>De premiers </a:t>
            </a:r>
            <a:r>
              <a:rPr lang="en-US" dirty="0" err="1"/>
              <a:t>progrès</a:t>
            </a:r>
            <a:r>
              <a:rPr lang="en-US" dirty="0"/>
              <a:t> sur la </a:t>
            </a:r>
            <a:r>
              <a:rPr lang="en-US" dirty="0" err="1"/>
              <a:t>prise</a:t>
            </a:r>
            <a:r>
              <a:rPr lang="en-US" dirty="0"/>
              <a:t> en </a:t>
            </a:r>
            <a:r>
              <a:rPr lang="en-US" dirty="0" err="1"/>
              <a:t>compte</a:t>
            </a:r>
            <a:r>
              <a:rPr lang="en-US" dirty="0"/>
              <a:t> des </a:t>
            </a:r>
            <a:r>
              <a:rPr lang="en-US" dirty="0" err="1"/>
              <a:t>enjeux</a:t>
            </a:r>
            <a:r>
              <a:rPr lang="en-US" dirty="0"/>
              <a:t> </a:t>
            </a:r>
            <a:r>
              <a:rPr lang="en-US" dirty="0" err="1"/>
              <a:t>climatiques</a:t>
            </a:r>
            <a:r>
              <a:rPr lang="en-US" dirty="0"/>
              <a:t> dans la planification et sur la gestion des </a:t>
            </a:r>
            <a:r>
              <a:rPr lang="en-US" dirty="0" err="1"/>
              <a:t>risques</a:t>
            </a:r>
            <a:r>
              <a:rPr lang="en-US" dirty="0"/>
              <a:t> de catastrophes.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Des efforts à faire en </a:t>
            </a:r>
            <a:r>
              <a:rPr lang="en-US" dirty="0" err="1"/>
              <a:t>ce</a:t>
            </a:r>
            <a:r>
              <a:rPr lang="en-US" dirty="0"/>
              <a:t> qui </a:t>
            </a:r>
            <a:r>
              <a:rPr lang="en-US" dirty="0" err="1"/>
              <a:t>concerne</a:t>
            </a:r>
            <a:r>
              <a:rPr lang="en-US" dirty="0"/>
              <a:t> la coordination des </a:t>
            </a:r>
            <a:r>
              <a:rPr lang="en-US" dirty="0" err="1"/>
              <a:t>investissements</a:t>
            </a:r>
            <a:r>
              <a:rPr lang="en-US" dirty="0"/>
              <a:t> publics au regard du </a:t>
            </a:r>
            <a:r>
              <a:rPr lang="en-US" dirty="0" err="1"/>
              <a:t>changement</a:t>
            </a:r>
            <a:r>
              <a:rPr lang="en-US" dirty="0"/>
              <a:t> </a:t>
            </a:r>
            <a:r>
              <a:rPr lang="en-US" dirty="0" err="1"/>
              <a:t>climatique</a:t>
            </a:r>
            <a:r>
              <a:rPr lang="en-US" dirty="0"/>
              <a:t>, </a:t>
            </a:r>
            <a:r>
              <a:rPr lang="en-US" dirty="0" err="1"/>
              <a:t>l’évaluation</a:t>
            </a:r>
            <a:r>
              <a:rPr lang="en-US" dirty="0"/>
              <a:t> et la </a:t>
            </a:r>
            <a:r>
              <a:rPr lang="en-US" dirty="0" err="1"/>
              <a:t>sélection</a:t>
            </a:r>
            <a:r>
              <a:rPr lang="en-US" dirty="0"/>
              <a:t> des </a:t>
            </a:r>
            <a:r>
              <a:rPr lang="en-US" dirty="0" err="1"/>
              <a:t>projets</a:t>
            </a:r>
            <a:r>
              <a:rPr lang="en-US" dirty="0"/>
              <a:t> </a:t>
            </a:r>
            <a:r>
              <a:rPr lang="en-US" dirty="0" err="1"/>
              <a:t>d’investissement</a:t>
            </a:r>
            <a:r>
              <a:rPr lang="en-US" dirty="0"/>
              <a:t> </a:t>
            </a:r>
            <a:r>
              <a:rPr lang="en-US" dirty="0" err="1"/>
              <a:t>ainsi</a:t>
            </a:r>
            <a:r>
              <a:rPr lang="en-US" dirty="0"/>
              <a:t> que la </a:t>
            </a:r>
            <a:r>
              <a:rPr lang="en-US" dirty="0" err="1"/>
              <a:t>budgétisation</a:t>
            </a:r>
            <a:r>
              <a:rPr lang="en-US" dirty="0"/>
              <a:t> et la gestion du </a:t>
            </a:r>
            <a:r>
              <a:rPr lang="en-US" dirty="0" err="1"/>
              <a:t>portefeuille</a:t>
            </a:r>
            <a:r>
              <a:rPr lang="en-US" dirty="0"/>
              <a:t> de </a:t>
            </a:r>
            <a:r>
              <a:rPr lang="en-US" dirty="0" err="1"/>
              <a:t>projets</a:t>
            </a:r>
            <a:r>
              <a:rPr lang="en-US" dirty="0"/>
              <a:t> </a:t>
            </a:r>
            <a:r>
              <a:rPr lang="en-US" dirty="0" err="1"/>
              <a:t>d’investissement</a:t>
            </a:r>
            <a:r>
              <a:rPr lang="en-US" dirty="0"/>
              <a:t> (</a:t>
            </a:r>
            <a:r>
              <a:rPr lang="en-US" dirty="0" err="1"/>
              <a:t>notamment</a:t>
            </a:r>
            <a:r>
              <a:rPr lang="en-US" dirty="0"/>
              <a:t> maintenance et gestion des </a:t>
            </a:r>
            <a:r>
              <a:rPr lang="en-US" dirty="0" err="1"/>
              <a:t>actifs</a:t>
            </a:r>
            <a:r>
              <a:rPr lang="en-US" dirty="0"/>
              <a:t> publics tenant </a:t>
            </a:r>
            <a:r>
              <a:rPr lang="en-US" dirty="0" err="1"/>
              <a:t>compte</a:t>
            </a:r>
            <a:r>
              <a:rPr lang="en-US" dirty="0"/>
              <a:t> du </a:t>
            </a:r>
            <a:r>
              <a:rPr lang="en-US" dirty="0" err="1"/>
              <a:t>changement</a:t>
            </a:r>
            <a:r>
              <a:rPr lang="en-US" dirty="0"/>
              <a:t> </a:t>
            </a:r>
            <a:r>
              <a:rPr lang="en-US" dirty="0" err="1"/>
              <a:t>climatique</a:t>
            </a:r>
            <a:r>
              <a:rPr lang="en-US" dirty="0"/>
              <a:t>).  </a:t>
            </a:r>
          </a:p>
        </p:txBody>
      </p:sp>
      <p:graphicFrame>
        <p:nvGraphicFramePr>
          <p:cNvPr id="4" name="Chart 3">
            <a:extLst>
              <a:ext uri="{FF2B5EF4-FFF2-40B4-BE49-F238E27FC236}">
                <a16:creationId xmlns:a16="http://schemas.microsoft.com/office/drawing/2014/main" id="{EB2461C5-68B3-4B74-90E0-6FDC1A05CD2E}"/>
              </a:ext>
            </a:extLst>
          </p:cNvPr>
          <p:cNvGraphicFramePr>
            <a:graphicFrameLocks/>
          </p:cNvGraphicFramePr>
          <p:nvPr>
            <p:extLst>
              <p:ext uri="{D42A27DB-BD31-4B8C-83A1-F6EECF244321}">
                <p14:modId xmlns:p14="http://schemas.microsoft.com/office/powerpoint/2010/main" val="2861495315"/>
              </p:ext>
            </p:extLst>
          </p:nvPr>
        </p:nvGraphicFramePr>
        <p:xfrm>
          <a:off x="157841" y="1244582"/>
          <a:ext cx="6351024" cy="46877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38B7-D039-6AA8-3960-232EEA1B9937}"/>
              </a:ext>
            </a:extLst>
          </p:cNvPr>
          <p:cNvSpPr>
            <a:spLocks noGrp="1"/>
          </p:cNvSpPr>
          <p:nvPr>
            <p:ph type="title"/>
          </p:nvPr>
        </p:nvSpPr>
        <p:spPr>
          <a:xfrm>
            <a:off x="1239838" y="233691"/>
            <a:ext cx="9715500" cy="978486"/>
          </a:xfrm>
        </p:spPr>
        <p:txBody>
          <a:bodyPr/>
          <a:lstStyle/>
          <a:p>
            <a:r>
              <a:rPr lang="en-US" dirty="0"/>
              <a:t>III. </a:t>
            </a:r>
            <a:r>
              <a:rPr lang="en-US" dirty="0" err="1"/>
              <a:t>Chantiers</a:t>
            </a:r>
            <a:r>
              <a:rPr lang="en-US" dirty="0"/>
              <a:t> en </a:t>
            </a:r>
            <a:r>
              <a:rPr lang="en-US" dirty="0" err="1"/>
              <a:t>cours</a:t>
            </a:r>
            <a:endParaRPr lang="en-US" dirty="0"/>
          </a:p>
        </p:txBody>
      </p:sp>
      <p:sp>
        <p:nvSpPr>
          <p:cNvPr id="3" name="Text Placeholder 2">
            <a:extLst>
              <a:ext uri="{FF2B5EF4-FFF2-40B4-BE49-F238E27FC236}">
                <a16:creationId xmlns:a16="http://schemas.microsoft.com/office/drawing/2014/main" id="{D055968A-F9CD-CAEE-674A-DBEE95AC9312}"/>
              </a:ext>
            </a:extLst>
          </p:cNvPr>
          <p:cNvSpPr>
            <a:spLocks noGrp="1"/>
          </p:cNvSpPr>
          <p:nvPr>
            <p:ph type="body" sz="quarter" idx="10"/>
          </p:nvPr>
        </p:nvSpPr>
        <p:spPr>
          <a:xfrm>
            <a:off x="473825" y="998704"/>
            <a:ext cx="10481513" cy="4860591"/>
          </a:xfrm>
        </p:spPr>
        <p:txBody>
          <a:bodyPr>
            <a:normAutofit/>
          </a:bodyPr>
          <a:lstStyle/>
          <a:p>
            <a:pPr marL="342900" indent="-342900">
              <a:buFont typeface="Arial" panose="020B0604020202020204" pitchFamily="34" charset="0"/>
              <a:buChar char="•"/>
            </a:pPr>
            <a:r>
              <a:rPr lang="fr-FR" b="1" dirty="0">
                <a:solidFill>
                  <a:srgbClr val="00B0F0"/>
                </a:solidFill>
              </a:rPr>
              <a:t>Les AFRITAC appuient les pays membres </a:t>
            </a:r>
            <a:r>
              <a:rPr lang="fr-FR" dirty="0"/>
              <a:t>dans la mise en œuvre des recommandations des PIMA et C-PIMA, notamment dans les domaines suivants :</a:t>
            </a:r>
            <a:endParaRPr lang="en-US" dirty="0"/>
          </a:p>
          <a:p>
            <a:pPr marL="576263" lvl="1" indent="-342900">
              <a:buFont typeface="Wingdings" panose="05000000000000000000" pitchFamily="2" charset="2"/>
              <a:buChar char="Ø"/>
            </a:pPr>
            <a:r>
              <a:rPr lang="fr-FR" dirty="0"/>
              <a:t>sélection et priorisation des projets ;</a:t>
            </a:r>
          </a:p>
          <a:p>
            <a:pPr marL="576263" lvl="1" indent="-342900">
              <a:buFont typeface="Wingdings" panose="05000000000000000000" pitchFamily="2" charset="2"/>
              <a:buChar char="Ø"/>
            </a:pPr>
            <a:r>
              <a:rPr lang="fr-FR" dirty="0"/>
              <a:t>programmation pluriannuelle des dépenses d’investissement</a:t>
            </a:r>
          </a:p>
          <a:p>
            <a:pPr marL="576263" lvl="1" indent="-342900">
              <a:buFont typeface="Wingdings" panose="05000000000000000000" pitchFamily="2" charset="2"/>
              <a:buChar char="Ø"/>
            </a:pPr>
            <a:r>
              <a:rPr lang="fr-FR" dirty="0"/>
              <a:t>budgétisation en autorisations d’engagement et crédits de paiement ; </a:t>
            </a:r>
            <a:endParaRPr lang="en-US" dirty="0"/>
          </a:p>
          <a:p>
            <a:pPr marL="576263" lvl="1" indent="-342900">
              <a:buFont typeface="Wingdings" panose="05000000000000000000" pitchFamily="2" charset="2"/>
              <a:buChar char="Ø"/>
            </a:pPr>
            <a:r>
              <a:rPr lang="en-US" dirty="0"/>
              <a:t>int</a:t>
            </a:r>
            <a:r>
              <a:rPr lang="fr-FR" dirty="0"/>
              <a:t>é</a:t>
            </a:r>
            <a:r>
              <a:rPr lang="en-US" dirty="0" err="1"/>
              <a:t>gration</a:t>
            </a:r>
            <a:r>
              <a:rPr lang="en-US" dirty="0"/>
              <a:t> des pr</a:t>
            </a:r>
            <a:r>
              <a:rPr lang="fr-FR" dirty="0"/>
              <a:t>é</a:t>
            </a:r>
            <a:r>
              <a:rPr lang="en-US" dirty="0"/>
              <a:t>occupations relatives au </a:t>
            </a:r>
            <a:r>
              <a:rPr lang="en-US" dirty="0" err="1"/>
              <a:t>climat</a:t>
            </a:r>
            <a:r>
              <a:rPr lang="en-US" dirty="0"/>
              <a:t> dans le cadre </a:t>
            </a:r>
            <a:r>
              <a:rPr lang="en-US" dirty="0" err="1"/>
              <a:t>institutionnel</a:t>
            </a:r>
            <a:r>
              <a:rPr lang="en-US" dirty="0"/>
              <a:t> et dans les m</a:t>
            </a:r>
            <a:r>
              <a:rPr lang="fr-FR" dirty="0"/>
              <a:t>é</a:t>
            </a:r>
            <a:r>
              <a:rPr lang="en-US" dirty="0" err="1"/>
              <a:t>thodologies</a:t>
            </a:r>
            <a:r>
              <a:rPr lang="en-US" dirty="0"/>
              <a:t> utilis</a:t>
            </a:r>
            <a:r>
              <a:rPr lang="fr-FR" dirty="0"/>
              <a:t>é</a:t>
            </a:r>
            <a:r>
              <a:rPr lang="en-US" dirty="0"/>
              <a:t>es.</a:t>
            </a:r>
          </a:p>
          <a:p>
            <a:pPr marL="342900" indent="-342900">
              <a:buFont typeface="Arial" panose="020B0604020202020204" pitchFamily="34" charset="0"/>
              <a:buChar char="•"/>
            </a:pPr>
            <a:r>
              <a:rPr lang="fr-FR" dirty="0"/>
              <a:t>Ces appuis permettront à terme d’améliorer la qualité et l’efficacité des projets d’investissements publics, la soutenabilité budgétaire et la protection des financements pour des projets pluriannuels.</a:t>
            </a:r>
            <a:endParaRPr lang="en-US" dirty="0"/>
          </a:p>
          <a:p>
            <a:endParaRPr lang="en-US" dirty="0"/>
          </a:p>
        </p:txBody>
      </p:sp>
    </p:spTree>
    <p:extLst>
      <p:ext uri="{BB962C8B-B14F-4D97-AF65-F5344CB8AC3E}">
        <p14:creationId xmlns:p14="http://schemas.microsoft.com/office/powerpoint/2010/main" val="600895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38B7-D039-6AA8-3960-232EEA1B9937}"/>
              </a:ext>
            </a:extLst>
          </p:cNvPr>
          <p:cNvSpPr>
            <a:spLocks noGrp="1"/>
          </p:cNvSpPr>
          <p:nvPr>
            <p:ph type="title"/>
          </p:nvPr>
        </p:nvSpPr>
        <p:spPr>
          <a:xfrm>
            <a:off x="1239838" y="125625"/>
            <a:ext cx="9715500" cy="978486"/>
          </a:xfrm>
        </p:spPr>
        <p:txBody>
          <a:bodyPr/>
          <a:lstStyle/>
          <a:p>
            <a:r>
              <a:rPr lang="en-US" dirty="0"/>
              <a:t>Introduction</a:t>
            </a:r>
          </a:p>
        </p:txBody>
      </p:sp>
      <p:sp>
        <p:nvSpPr>
          <p:cNvPr id="3" name="Text Placeholder 2">
            <a:extLst>
              <a:ext uri="{FF2B5EF4-FFF2-40B4-BE49-F238E27FC236}">
                <a16:creationId xmlns:a16="http://schemas.microsoft.com/office/drawing/2014/main" id="{D055968A-F9CD-CAEE-674A-DBEE95AC9312}"/>
              </a:ext>
            </a:extLst>
          </p:cNvPr>
          <p:cNvSpPr>
            <a:spLocks noGrp="1"/>
          </p:cNvSpPr>
          <p:nvPr>
            <p:ph type="body" sz="quarter" idx="10"/>
          </p:nvPr>
        </p:nvSpPr>
        <p:spPr>
          <a:xfrm>
            <a:off x="1191491" y="865811"/>
            <a:ext cx="9919853" cy="5069476"/>
          </a:xfrm>
        </p:spPr>
        <p:txBody>
          <a:bodyPr>
            <a:normAutofit fontScale="85000" lnSpcReduction="20000"/>
          </a:bodyPr>
          <a:lstStyle/>
          <a:p>
            <a:pPr marL="342900" indent="-342900">
              <a:buFont typeface="Arial" panose="020B0604020202020204" pitchFamily="34" charset="0"/>
              <a:buChar char="•"/>
            </a:pPr>
            <a:r>
              <a:rPr lang="en-US" dirty="0" err="1"/>
              <a:t>Peu</a:t>
            </a:r>
            <a:r>
              <a:rPr lang="en-US" dirty="0"/>
              <a:t> de </a:t>
            </a:r>
            <a:r>
              <a:rPr lang="en-US" dirty="0" err="1"/>
              <a:t>normes</a:t>
            </a:r>
            <a:r>
              <a:rPr lang="en-US" dirty="0"/>
              <a:t> </a:t>
            </a:r>
            <a:r>
              <a:rPr lang="en-US" dirty="0" err="1"/>
              <a:t>universellement</a:t>
            </a:r>
            <a:r>
              <a:rPr lang="en-US" dirty="0"/>
              <a:t> </a:t>
            </a:r>
            <a:r>
              <a:rPr lang="en-US" dirty="0" err="1"/>
              <a:t>reconnues</a:t>
            </a:r>
            <a:r>
              <a:rPr lang="en-US" dirty="0"/>
              <a:t> dans le </a:t>
            </a:r>
            <a:r>
              <a:rPr lang="en-US" dirty="0" err="1"/>
              <a:t>domaine</a:t>
            </a:r>
            <a:r>
              <a:rPr lang="en-US" dirty="0"/>
              <a:t> de la GFP :</a:t>
            </a:r>
          </a:p>
          <a:p>
            <a:pPr marL="576263" lvl="1" indent="-342900">
              <a:buFont typeface="Wingdings" panose="05000000000000000000" pitchFamily="2" charset="2"/>
              <a:buChar char="Ø"/>
            </a:pPr>
            <a:r>
              <a:rPr lang="en-US" dirty="0" err="1"/>
              <a:t>Normes</a:t>
            </a:r>
            <a:r>
              <a:rPr lang="en-US" dirty="0"/>
              <a:t> </a:t>
            </a:r>
            <a:r>
              <a:rPr lang="en-US" dirty="0" err="1"/>
              <a:t>d’ordre</a:t>
            </a:r>
            <a:r>
              <a:rPr lang="en-US" dirty="0"/>
              <a:t> </a:t>
            </a:r>
            <a:r>
              <a:rPr lang="en-US" dirty="0" err="1"/>
              <a:t>statistique</a:t>
            </a:r>
            <a:r>
              <a:rPr lang="en-US" dirty="0"/>
              <a:t> / </a:t>
            </a:r>
            <a:r>
              <a:rPr lang="en-US" dirty="0" err="1"/>
              <a:t>comptabilité</a:t>
            </a:r>
            <a:r>
              <a:rPr lang="en-US" dirty="0"/>
              <a:t> </a:t>
            </a:r>
            <a:r>
              <a:rPr lang="en-US" dirty="0" err="1"/>
              <a:t>nationale</a:t>
            </a:r>
            <a:r>
              <a:rPr lang="en-US" dirty="0"/>
              <a:t> </a:t>
            </a:r>
            <a:r>
              <a:rPr lang="en-US" dirty="0" err="1"/>
              <a:t>promues</a:t>
            </a:r>
            <a:r>
              <a:rPr lang="en-US" dirty="0"/>
              <a:t> par le FMI (</a:t>
            </a:r>
            <a:r>
              <a:rPr lang="en-US" dirty="0">
                <a:hlinkClick r:id="rId2"/>
              </a:rPr>
              <a:t>Manuel de </a:t>
            </a:r>
            <a:r>
              <a:rPr lang="en-US" dirty="0" err="1">
                <a:hlinkClick r:id="rId2"/>
              </a:rPr>
              <a:t>Statistiques</a:t>
            </a:r>
            <a:r>
              <a:rPr lang="en-US" dirty="0">
                <a:hlinkClick r:id="rId2"/>
              </a:rPr>
              <a:t> de Finances Publiques 2014</a:t>
            </a:r>
            <a:r>
              <a:rPr lang="en-US" dirty="0"/>
              <a:t>, </a:t>
            </a:r>
            <a:r>
              <a:rPr lang="en-US" dirty="0">
                <a:hlinkClick r:id="rId3"/>
              </a:rPr>
              <a:t>Standards de </a:t>
            </a:r>
            <a:r>
              <a:rPr lang="en-US" dirty="0" err="1">
                <a:hlinkClick r:id="rId3"/>
              </a:rPr>
              <a:t>dissémination</a:t>
            </a:r>
            <a:r>
              <a:rPr lang="en-US" dirty="0">
                <a:hlinkClick r:id="rId3"/>
              </a:rPr>
              <a:t> des </a:t>
            </a:r>
            <a:r>
              <a:rPr lang="en-US" dirty="0" err="1">
                <a:hlinkClick r:id="rId3"/>
              </a:rPr>
              <a:t>données</a:t>
            </a:r>
            <a:r>
              <a:rPr lang="en-US" dirty="0"/>
              <a:t>), </a:t>
            </a:r>
            <a:r>
              <a:rPr lang="en-US" dirty="0" err="1"/>
              <a:t>normes</a:t>
            </a:r>
            <a:r>
              <a:rPr lang="en-US" dirty="0"/>
              <a:t> </a:t>
            </a:r>
            <a:r>
              <a:rPr lang="en-US" dirty="0" err="1"/>
              <a:t>comptables</a:t>
            </a:r>
            <a:r>
              <a:rPr lang="en-US" dirty="0"/>
              <a:t> (IPSAS) </a:t>
            </a:r>
            <a:r>
              <a:rPr lang="en-US" dirty="0" err="1"/>
              <a:t>ou</a:t>
            </a:r>
            <a:r>
              <a:rPr lang="en-US" dirty="0"/>
              <a:t> </a:t>
            </a:r>
            <a:r>
              <a:rPr lang="en-US" dirty="0" err="1"/>
              <a:t>normes</a:t>
            </a:r>
            <a:r>
              <a:rPr lang="en-US" dirty="0"/>
              <a:t> relatives à </a:t>
            </a:r>
            <a:r>
              <a:rPr lang="en-US" dirty="0" err="1"/>
              <a:t>l’audit</a:t>
            </a:r>
            <a:r>
              <a:rPr lang="en-US" dirty="0"/>
              <a:t> interne (IIA) </a:t>
            </a:r>
            <a:r>
              <a:rPr lang="en-US" dirty="0" err="1"/>
              <a:t>ou</a:t>
            </a:r>
            <a:r>
              <a:rPr lang="en-US" dirty="0"/>
              <a:t> </a:t>
            </a:r>
            <a:r>
              <a:rPr lang="en-US" dirty="0" err="1"/>
              <a:t>externe</a:t>
            </a:r>
            <a:r>
              <a:rPr lang="en-US" dirty="0"/>
              <a:t> (INTOSAI)</a:t>
            </a:r>
          </a:p>
          <a:p>
            <a:pPr marL="342900" indent="-342900">
              <a:buFont typeface="Arial" panose="020B0604020202020204" pitchFamily="34" charset="0"/>
              <a:buChar char="•"/>
            </a:pPr>
            <a:r>
              <a:rPr lang="en-US" dirty="0"/>
              <a:t>Pour </a:t>
            </a:r>
            <a:r>
              <a:rPr lang="en-US" dirty="0" err="1"/>
              <a:t>l’essentiel</a:t>
            </a:r>
            <a:r>
              <a:rPr lang="en-US" dirty="0"/>
              <a:t> (et en particulier dans le </a:t>
            </a:r>
            <a:r>
              <a:rPr lang="en-US" dirty="0" err="1"/>
              <a:t>domaine</a:t>
            </a:r>
            <a:r>
              <a:rPr lang="en-US" dirty="0"/>
              <a:t> </a:t>
            </a:r>
            <a:r>
              <a:rPr lang="en-US" dirty="0" err="1"/>
              <a:t>budgétaire</a:t>
            </a:r>
            <a:r>
              <a:rPr lang="en-US" dirty="0"/>
              <a:t>), </a:t>
            </a:r>
            <a:r>
              <a:rPr lang="en-US" dirty="0" err="1"/>
              <a:t>plutôt</a:t>
            </a:r>
            <a:r>
              <a:rPr lang="en-US" dirty="0"/>
              <a:t> des </a:t>
            </a:r>
            <a:r>
              <a:rPr lang="en-US" dirty="0" err="1"/>
              <a:t>normes</a:t>
            </a:r>
            <a:r>
              <a:rPr lang="en-US" dirty="0"/>
              <a:t> </a:t>
            </a:r>
            <a:r>
              <a:rPr lang="en-US" dirty="0" err="1"/>
              <a:t>d’origine</a:t>
            </a:r>
            <a:r>
              <a:rPr lang="en-US" dirty="0"/>
              <a:t> </a:t>
            </a:r>
            <a:r>
              <a:rPr lang="en-US" dirty="0" err="1"/>
              <a:t>régionale</a:t>
            </a:r>
            <a:r>
              <a:rPr lang="en-US" dirty="0"/>
              <a:t> (directives UEMOA </a:t>
            </a:r>
            <a:r>
              <a:rPr lang="en-US" dirty="0" err="1"/>
              <a:t>ou</a:t>
            </a:r>
            <a:r>
              <a:rPr lang="en-US" dirty="0"/>
              <a:t> CEMAC) </a:t>
            </a:r>
            <a:r>
              <a:rPr lang="en-US" dirty="0" err="1"/>
              <a:t>ou</a:t>
            </a:r>
            <a:r>
              <a:rPr lang="en-US" dirty="0"/>
              <a:t> des cadres </a:t>
            </a:r>
            <a:r>
              <a:rPr lang="en-US" dirty="0" err="1"/>
              <a:t>d’analyse</a:t>
            </a:r>
            <a:r>
              <a:rPr lang="en-US" dirty="0"/>
              <a:t> qui </a:t>
            </a:r>
            <a:r>
              <a:rPr lang="en-US" dirty="0" err="1"/>
              <a:t>cherchent</a:t>
            </a:r>
            <a:r>
              <a:rPr lang="en-US" dirty="0"/>
              <a:t> à capturer des </a:t>
            </a:r>
            <a:r>
              <a:rPr lang="en-US" dirty="0" err="1"/>
              <a:t>bonnes</a:t>
            </a:r>
            <a:r>
              <a:rPr lang="en-US" dirty="0"/>
              <a:t> pratiques :</a:t>
            </a:r>
          </a:p>
          <a:p>
            <a:pPr marL="576263" lvl="1" indent="-342900">
              <a:buFont typeface="Wingdings" panose="05000000000000000000" pitchFamily="2" charset="2"/>
              <a:buChar char="Ø"/>
            </a:pPr>
            <a:r>
              <a:rPr lang="en-US" dirty="0"/>
              <a:t>Cadres PEFA </a:t>
            </a:r>
            <a:r>
              <a:rPr lang="en-US" dirty="0" err="1"/>
              <a:t>ou</a:t>
            </a:r>
            <a:r>
              <a:rPr lang="en-US" dirty="0"/>
              <a:t> TADAT </a:t>
            </a:r>
          </a:p>
          <a:p>
            <a:pPr marL="576263" lvl="1" indent="-342900">
              <a:buFont typeface="Wingdings" panose="05000000000000000000" pitchFamily="2" charset="2"/>
              <a:buChar char="Ø"/>
            </a:pPr>
            <a:r>
              <a:rPr lang="en-US" dirty="0"/>
              <a:t>Code de la Transparence </a:t>
            </a:r>
            <a:r>
              <a:rPr lang="en-US" dirty="0" err="1"/>
              <a:t>Budgétaire</a:t>
            </a:r>
            <a:r>
              <a:rPr lang="en-US" dirty="0"/>
              <a:t> (</a:t>
            </a:r>
            <a:r>
              <a:rPr lang="en-US" dirty="0" err="1"/>
              <a:t>notamment</a:t>
            </a:r>
            <a:r>
              <a:rPr lang="en-US" dirty="0"/>
              <a:t> pour les </a:t>
            </a:r>
            <a:r>
              <a:rPr lang="en-US" dirty="0" err="1"/>
              <a:t>risques</a:t>
            </a:r>
            <a:r>
              <a:rPr lang="en-US" dirty="0"/>
              <a:t> </a:t>
            </a:r>
            <a:r>
              <a:rPr lang="en-US" dirty="0" err="1"/>
              <a:t>budgétaires</a:t>
            </a:r>
            <a:r>
              <a:rPr lang="en-US" dirty="0"/>
              <a:t>)</a:t>
            </a:r>
          </a:p>
          <a:p>
            <a:pPr marL="576263" lvl="1" indent="-342900">
              <a:buFont typeface="Wingdings" panose="05000000000000000000" pitchFamily="2" charset="2"/>
              <a:buChar char="Ø"/>
            </a:pPr>
            <a:r>
              <a:rPr lang="en-US" dirty="0"/>
              <a:t>Cadre PIMA pour la gestion de </a:t>
            </a:r>
            <a:r>
              <a:rPr lang="en-US" dirty="0" err="1"/>
              <a:t>l’investissement</a:t>
            </a:r>
            <a:r>
              <a:rPr lang="en-US" dirty="0"/>
              <a:t> public</a:t>
            </a:r>
          </a:p>
          <a:p>
            <a:pPr marL="576263" lvl="1" indent="-342900">
              <a:buFont typeface="Wingdings" panose="05000000000000000000" pitchFamily="2" charset="2"/>
              <a:buChar char="Ø"/>
            </a:pPr>
            <a:r>
              <a:rPr lang="en-US" dirty="0"/>
              <a:t>Début de diffusion de </a:t>
            </a:r>
            <a:r>
              <a:rPr lang="en-US" dirty="0" err="1"/>
              <a:t>bonnes</a:t>
            </a:r>
            <a:r>
              <a:rPr lang="en-US" dirty="0"/>
              <a:t> pratiques sur le genre </a:t>
            </a:r>
            <a:r>
              <a:rPr lang="en-US" dirty="0" err="1"/>
              <a:t>ou</a:t>
            </a:r>
            <a:r>
              <a:rPr lang="en-US" dirty="0"/>
              <a:t> le </a:t>
            </a:r>
            <a:r>
              <a:rPr lang="en-US" dirty="0" err="1"/>
              <a:t>climat</a:t>
            </a:r>
            <a:r>
              <a:rPr lang="en-US" dirty="0"/>
              <a:t> (</a:t>
            </a:r>
            <a:r>
              <a:rPr lang="en-US" dirty="0" err="1"/>
              <a:t>sujets</a:t>
            </a:r>
            <a:r>
              <a:rPr lang="en-US" dirty="0"/>
              <a:t> non </a:t>
            </a:r>
            <a:r>
              <a:rPr lang="en-US" dirty="0" err="1"/>
              <a:t>couverts</a:t>
            </a:r>
            <a:r>
              <a:rPr lang="en-US" dirty="0"/>
              <a:t> par les directives CEMAC </a:t>
            </a:r>
            <a:r>
              <a:rPr lang="en-US" dirty="0" err="1"/>
              <a:t>ou</a:t>
            </a:r>
            <a:r>
              <a:rPr lang="en-US" dirty="0"/>
              <a:t> UEMOA).</a:t>
            </a:r>
          </a:p>
          <a:p>
            <a:pPr marL="342900" indent="-342900">
              <a:buFont typeface="Arial" panose="020B0604020202020204" pitchFamily="34" charset="0"/>
              <a:buChar char="•"/>
            </a:pPr>
            <a:r>
              <a:rPr lang="en-US" dirty="0">
                <a:highlight>
                  <a:srgbClr val="FFFF00"/>
                </a:highlight>
              </a:rPr>
              <a:t>La suite de </a:t>
            </a:r>
            <a:r>
              <a:rPr lang="en-US" dirty="0" err="1">
                <a:highlight>
                  <a:srgbClr val="FFFF00"/>
                </a:highlight>
              </a:rPr>
              <a:t>cette</a:t>
            </a:r>
            <a:r>
              <a:rPr lang="en-US" dirty="0">
                <a:highlight>
                  <a:srgbClr val="FFFF00"/>
                </a:highlight>
              </a:rPr>
              <a:t> </a:t>
            </a:r>
            <a:r>
              <a:rPr lang="en-US" dirty="0" err="1">
                <a:highlight>
                  <a:srgbClr val="FFFF00"/>
                </a:highlight>
              </a:rPr>
              <a:t>présentation</a:t>
            </a:r>
            <a:r>
              <a:rPr lang="en-US" dirty="0">
                <a:highlight>
                  <a:srgbClr val="FFFF00"/>
                </a:highlight>
              </a:rPr>
              <a:t> </a:t>
            </a:r>
            <a:r>
              <a:rPr lang="en-US" dirty="0" err="1">
                <a:highlight>
                  <a:srgbClr val="FFFF00"/>
                </a:highlight>
              </a:rPr>
              <a:t>fera</a:t>
            </a:r>
            <a:r>
              <a:rPr lang="en-US" dirty="0">
                <a:highlight>
                  <a:srgbClr val="FFFF00"/>
                </a:highlight>
              </a:rPr>
              <a:t> </a:t>
            </a:r>
            <a:r>
              <a:rPr lang="en-US" dirty="0" err="1">
                <a:highlight>
                  <a:srgbClr val="FFFF00"/>
                </a:highlight>
              </a:rPr>
              <a:t>une</a:t>
            </a:r>
            <a:r>
              <a:rPr lang="en-US" dirty="0">
                <a:highlight>
                  <a:srgbClr val="FFFF00"/>
                </a:highlight>
              </a:rPr>
              <a:t> </a:t>
            </a:r>
            <a:r>
              <a:rPr lang="en-US" dirty="0" err="1">
                <a:highlight>
                  <a:srgbClr val="FFFF00"/>
                </a:highlight>
              </a:rPr>
              <a:t>focale</a:t>
            </a:r>
            <a:r>
              <a:rPr lang="en-US" dirty="0">
                <a:highlight>
                  <a:srgbClr val="FFFF00"/>
                </a:highlight>
              </a:rPr>
              <a:t> sur trois </a:t>
            </a:r>
            <a:r>
              <a:rPr lang="en-US" dirty="0" err="1">
                <a:highlight>
                  <a:srgbClr val="FFFF00"/>
                </a:highlight>
              </a:rPr>
              <a:t>thématiques</a:t>
            </a:r>
            <a:r>
              <a:rPr lang="en-US" dirty="0">
                <a:highlight>
                  <a:srgbClr val="FFFF00"/>
                </a:highlight>
              </a:rPr>
              <a:t> sur </a:t>
            </a:r>
            <a:r>
              <a:rPr lang="en-US" dirty="0" err="1">
                <a:highlight>
                  <a:srgbClr val="FFFF00"/>
                </a:highlight>
              </a:rPr>
              <a:t>lesquelles</a:t>
            </a:r>
            <a:r>
              <a:rPr lang="en-US" dirty="0">
                <a:highlight>
                  <a:srgbClr val="FFFF00"/>
                </a:highlight>
              </a:rPr>
              <a:t> le FMI et </a:t>
            </a:r>
            <a:r>
              <a:rPr lang="en-US" dirty="0" err="1">
                <a:highlight>
                  <a:srgbClr val="FFFF00"/>
                </a:highlight>
              </a:rPr>
              <a:t>ses</a:t>
            </a:r>
            <a:r>
              <a:rPr lang="en-US" dirty="0">
                <a:highlight>
                  <a:srgbClr val="FFFF00"/>
                </a:highlight>
              </a:rPr>
              <a:t> </a:t>
            </a:r>
            <a:r>
              <a:rPr lang="en-US" dirty="0" err="1">
                <a:highlight>
                  <a:srgbClr val="FFFF00"/>
                </a:highlight>
              </a:rPr>
              <a:t>centres</a:t>
            </a:r>
            <a:r>
              <a:rPr lang="en-US" dirty="0">
                <a:highlight>
                  <a:srgbClr val="FFFF00"/>
                </a:highlight>
              </a:rPr>
              <a:t> </a:t>
            </a:r>
            <a:r>
              <a:rPr lang="en-US" dirty="0" err="1">
                <a:highlight>
                  <a:srgbClr val="FFFF00"/>
                </a:highlight>
              </a:rPr>
              <a:t>d’assistance</a:t>
            </a:r>
            <a:r>
              <a:rPr lang="en-US" dirty="0">
                <a:highlight>
                  <a:srgbClr val="FFFF00"/>
                </a:highlight>
              </a:rPr>
              <a:t> technique en Afrique francophone </a:t>
            </a:r>
            <a:r>
              <a:rPr lang="en-US" dirty="0" err="1">
                <a:highlight>
                  <a:srgbClr val="FFFF00"/>
                </a:highlight>
              </a:rPr>
              <a:t>ont</a:t>
            </a:r>
            <a:r>
              <a:rPr lang="en-US" dirty="0">
                <a:highlight>
                  <a:srgbClr val="FFFF00"/>
                </a:highlight>
              </a:rPr>
              <a:t> </a:t>
            </a:r>
            <a:r>
              <a:rPr lang="en-US" dirty="0" err="1">
                <a:highlight>
                  <a:srgbClr val="FFFF00"/>
                </a:highlight>
              </a:rPr>
              <a:t>particulièrement</a:t>
            </a:r>
            <a:r>
              <a:rPr lang="en-US" dirty="0">
                <a:highlight>
                  <a:srgbClr val="FFFF00"/>
                </a:highlight>
              </a:rPr>
              <a:t> </a:t>
            </a:r>
            <a:r>
              <a:rPr lang="en-US" dirty="0" err="1">
                <a:highlight>
                  <a:srgbClr val="FFFF00"/>
                </a:highlight>
              </a:rPr>
              <a:t>investi</a:t>
            </a:r>
            <a:r>
              <a:rPr lang="en-US" dirty="0">
                <a:highlight>
                  <a:srgbClr val="FFFF00"/>
                </a:highlight>
              </a:rPr>
              <a:t> :</a:t>
            </a:r>
          </a:p>
          <a:p>
            <a:pPr marL="576263" lvl="1" indent="-342900">
              <a:buFont typeface="Wingdings" panose="05000000000000000000" pitchFamily="2" charset="2"/>
              <a:buChar char="Ø"/>
            </a:pPr>
            <a:r>
              <a:rPr lang="en-US" dirty="0">
                <a:highlight>
                  <a:srgbClr val="FFFF00"/>
                </a:highlight>
              </a:rPr>
              <a:t>La </a:t>
            </a:r>
            <a:r>
              <a:rPr lang="en-US" dirty="0" err="1">
                <a:highlight>
                  <a:srgbClr val="FFFF00"/>
                </a:highlight>
              </a:rPr>
              <a:t>mobilisation</a:t>
            </a:r>
            <a:r>
              <a:rPr lang="en-US" dirty="0">
                <a:highlight>
                  <a:srgbClr val="FFFF00"/>
                </a:highlight>
              </a:rPr>
              <a:t> des </a:t>
            </a:r>
            <a:r>
              <a:rPr lang="en-US" dirty="0" err="1">
                <a:highlight>
                  <a:srgbClr val="FFFF00"/>
                </a:highlight>
              </a:rPr>
              <a:t>recettes</a:t>
            </a:r>
            <a:r>
              <a:rPr lang="en-US" dirty="0">
                <a:highlight>
                  <a:srgbClr val="FFFF00"/>
                </a:highlight>
              </a:rPr>
              <a:t>  </a:t>
            </a:r>
          </a:p>
          <a:p>
            <a:pPr marL="576263" lvl="1" indent="-342900">
              <a:buFont typeface="Wingdings" panose="05000000000000000000" pitchFamily="2" charset="2"/>
              <a:buChar char="Ø"/>
            </a:pPr>
            <a:r>
              <a:rPr lang="en-US" dirty="0">
                <a:highlight>
                  <a:srgbClr val="FFFF00"/>
                </a:highlight>
              </a:rPr>
              <a:t>Les </a:t>
            </a:r>
            <a:r>
              <a:rPr lang="en-US" dirty="0" err="1">
                <a:highlight>
                  <a:srgbClr val="FFFF00"/>
                </a:highlight>
              </a:rPr>
              <a:t>risques</a:t>
            </a:r>
            <a:r>
              <a:rPr lang="en-US" dirty="0">
                <a:highlight>
                  <a:srgbClr val="FFFF00"/>
                </a:highlight>
              </a:rPr>
              <a:t> </a:t>
            </a:r>
            <a:r>
              <a:rPr lang="en-US" dirty="0" err="1">
                <a:highlight>
                  <a:srgbClr val="FFFF00"/>
                </a:highlight>
              </a:rPr>
              <a:t>budgétaires</a:t>
            </a:r>
            <a:endParaRPr lang="en-US" dirty="0">
              <a:highlight>
                <a:srgbClr val="FFFF00"/>
              </a:highlight>
            </a:endParaRPr>
          </a:p>
          <a:p>
            <a:pPr marL="576263" lvl="1" indent="-342900">
              <a:buFont typeface="Wingdings" panose="05000000000000000000" pitchFamily="2" charset="2"/>
              <a:buChar char="Ø"/>
            </a:pPr>
            <a:r>
              <a:rPr lang="en-US" dirty="0">
                <a:highlight>
                  <a:srgbClr val="FFFF00"/>
                </a:highlight>
              </a:rPr>
              <a:t>La gouvernance des infrastructures</a:t>
            </a:r>
          </a:p>
          <a:p>
            <a:pPr lvl="1" indent="0">
              <a:buNone/>
            </a:pPr>
            <a:endParaRPr lang="en-US" dirty="0"/>
          </a:p>
          <a:p>
            <a:pPr lvl="1" indent="0">
              <a:buNone/>
            </a:pPr>
            <a:endParaRPr lang="en-US" dirty="0"/>
          </a:p>
        </p:txBody>
      </p:sp>
    </p:spTree>
    <p:extLst>
      <p:ext uri="{BB962C8B-B14F-4D97-AF65-F5344CB8AC3E}">
        <p14:creationId xmlns:p14="http://schemas.microsoft.com/office/powerpoint/2010/main" val="27884591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371559" y="448745"/>
            <a:ext cx="11448882" cy="848186"/>
          </a:xfrm>
        </p:spPr>
        <p:txBody>
          <a:bodyPr>
            <a:normAutofit/>
          </a:bodyPr>
          <a:lstStyle/>
          <a:p>
            <a:pPr algn="ctr"/>
            <a:r>
              <a:rPr lang="fr-FR" dirty="0"/>
              <a:t>I. Mobilisation des recettes fiscales</a:t>
            </a:r>
            <a:br>
              <a:rPr lang="fr-FR" dirty="0"/>
            </a:br>
            <a:r>
              <a:rPr lang="fr-FR" dirty="0"/>
              <a:t>en Afrique subsaharienne</a:t>
            </a:r>
          </a:p>
        </p:txBody>
      </p:sp>
      <p:sp>
        <p:nvSpPr>
          <p:cNvPr id="2" name="Content Placeholder 2">
            <a:extLst>
              <a:ext uri="{FF2B5EF4-FFF2-40B4-BE49-F238E27FC236}">
                <a16:creationId xmlns:a16="http://schemas.microsoft.com/office/drawing/2014/main" id="{EC49101F-A4CC-8FF8-3205-6DB09FB3EEFA}"/>
              </a:ext>
            </a:extLst>
          </p:cNvPr>
          <p:cNvSpPr txBox="1">
            <a:spLocks/>
          </p:cNvSpPr>
          <p:nvPr/>
        </p:nvSpPr>
        <p:spPr>
          <a:xfrm>
            <a:off x="783361" y="1683026"/>
            <a:ext cx="5365648" cy="4726228"/>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1200"/>
              </a:spcAft>
              <a:buNone/>
            </a:pPr>
            <a:r>
              <a:rPr lang="fr-FR" b="1" dirty="0"/>
              <a:t>Outils développés par le FMI</a:t>
            </a:r>
          </a:p>
        </p:txBody>
      </p:sp>
      <p:sp>
        <p:nvSpPr>
          <p:cNvPr id="3" name="Content Placeholder 2">
            <a:extLst>
              <a:ext uri="{FF2B5EF4-FFF2-40B4-BE49-F238E27FC236}">
                <a16:creationId xmlns:a16="http://schemas.microsoft.com/office/drawing/2014/main" id="{5D3DFBBF-A3C4-F555-6088-386C5CA8BFF3}"/>
              </a:ext>
            </a:extLst>
          </p:cNvPr>
          <p:cNvSpPr txBox="1">
            <a:spLocks/>
          </p:cNvSpPr>
          <p:nvPr/>
        </p:nvSpPr>
        <p:spPr>
          <a:xfrm>
            <a:off x="6394174" y="1683027"/>
            <a:ext cx="5217353" cy="4817164"/>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1200"/>
              </a:spcBef>
              <a:buNone/>
            </a:pPr>
            <a:r>
              <a:rPr lang="fr-FR" b="1" dirty="0"/>
              <a:t>Stratégie de mobilisation des recettes</a:t>
            </a:r>
          </a:p>
        </p:txBody>
      </p:sp>
      <p:pic>
        <p:nvPicPr>
          <p:cNvPr id="15" name="Picture 14" descr="A logo for a computer company&#10;&#10;Description automatically generated">
            <a:extLst>
              <a:ext uri="{FF2B5EF4-FFF2-40B4-BE49-F238E27FC236}">
                <a16:creationId xmlns:a16="http://schemas.microsoft.com/office/drawing/2014/main" id="{097E7D1C-57B5-02D0-4B6E-7FBA5BE8E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61" y="2084457"/>
            <a:ext cx="2089150" cy="1244600"/>
          </a:xfrm>
          <a:prstGeom prst="rect">
            <a:avLst/>
          </a:prstGeom>
        </p:spPr>
      </p:pic>
      <p:pic>
        <p:nvPicPr>
          <p:cNvPr id="23" name="Picture 22">
            <a:extLst>
              <a:ext uri="{FF2B5EF4-FFF2-40B4-BE49-F238E27FC236}">
                <a16:creationId xmlns:a16="http://schemas.microsoft.com/office/drawing/2014/main" id="{4FBADFA2-6683-E589-0580-8E9E3CDBA195}"/>
              </a:ext>
            </a:extLst>
          </p:cNvPr>
          <p:cNvPicPr>
            <a:picLocks noChangeAspect="1"/>
          </p:cNvPicPr>
          <p:nvPr/>
        </p:nvPicPr>
        <p:blipFill>
          <a:blip r:embed="rId4"/>
          <a:stretch>
            <a:fillRect/>
          </a:stretch>
        </p:blipFill>
        <p:spPr>
          <a:xfrm>
            <a:off x="770016" y="3571511"/>
            <a:ext cx="2422367" cy="923784"/>
          </a:xfrm>
          <a:prstGeom prst="rect">
            <a:avLst/>
          </a:prstGeom>
        </p:spPr>
      </p:pic>
      <p:pic>
        <p:nvPicPr>
          <p:cNvPr id="25" name="Picture 24">
            <a:extLst>
              <a:ext uri="{FF2B5EF4-FFF2-40B4-BE49-F238E27FC236}">
                <a16:creationId xmlns:a16="http://schemas.microsoft.com/office/drawing/2014/main" id="{167714BE-0816-C5D4-4AA9-E73A6D1D90E4}"/>
              </a:ext>
            </a:extLst>
          </p:cNvPr>
          <p:cNvPicPr>
            <a:picLocks noChangeAspect="1"/>
          </p:cNvPicPr>
          <p:nvPr/>
        </p:nvPicPr>
        <p:blipFill>
          <a:blip r:embed="rId5"/>
          <a:stretch>
            <a:fillRect/>
          </a:stretch>
        </p:blipFill>
        <p:spPr>
          <a:xfrm>
            <a:off x="3622469" y="2706757"/>
            <a:ext cx="1574588" cy="1061476"/>
          </a:xfrm>
          <a:prstGeom prst="rect">
            <a:avLst/>
          </a:prstGeom>
        </p:spPr>
      </p:pic>
      <p:pic>
        <p:nvPicPr>
          <p:cNvPr id="27" name="Picture 26">
            <a:extLst>
              <a:ext uri="{FF2B5EF4-FFF2-40B4-BE49-F238E27FC236}">
                <a16:creationId xmlns:a16="http://schemas.microsoft.com/office/drawing/2014/main" id="{7B730952-EE19-2C66-DEA2-3B3B42910164}"/>
              </a:ext>
            </a:extLst>
          </p:cNvPr>
          <p:cNvPicPr>
            <a:picLocks noChangeAspect="1"/>
          </p:cNvPicPr>
          <p:nvPr/>
        </p:nvPicPr>
        <p:blipFill>
          <a:blip r:embed="rId6"/>
          <a:stretch>
            <a:fillRect/>
          </a:stretch>
        </p:blipFill>
        <p:spPr>
          <a:xfrm>
            <a:off x="3670457" y="4269471"/>
            <a:ext cx="1825971" cy="1166238"/>
          </a:xfrm>
          <a:prstGeom prst="rect">
            <a:avLst/>
          </a:prstGeom>
        </p:spPr>
      </p:pic>
      <p:pic>
        <p:nvPicPr>
          <p:cNvPr id="29" name="Picture 28">
            <a:extLst>
              <a:ext uri="{FF2B5EF4-FFF2-40B4-BE49-F238E27FC236}">
                <a16:creationId xmlns:a16="http://schemas.microsoft.com/office/drawing/2014/main" id="{ACB6E664-6BC9-266B-F5B0-1ACA101120AB}"/>
              </a:ext>
            </a:extLst>
          </p:cNvPr>
          <p:cNvPicPr>
            <a:picLocks noChangeAspect="1"/>
          </p:cNvPicPr>
          <p:nvPr/>
        </p:nvPicPr>
        <p:blipFill>
          <a:blip r:embed="rId7"/>
          <a:stretch>
            <a:fillRect/>
          </a:stretch>
        </p:blipFill>
        <p:spPr>
          <a:xfrm>
            <a:off x="722055" y="4881390"/>
            <a:ext cx="2518290" cy="1432277"/>
          </a:xfrm>
          <a:prstGeom prst="rect">
            <a:avLst/>
          </a:prstGeom>
        </p:spPr>
      </p:pic>
      <p:pic>
        <p:nvPicPr>
          <p:cNvPr id="31" name="Picture 30">
            <a:extLst>
              <a:ext uri="{FF2B5EF4-FFF2-40B4-BE49-F238E27FC236}">
                <a16:creationId xmlns:a16="http://schemas.microsoft.com/office/drawing/2014/main" id="{528EA53A-93E6-7266-EB8C-34DB04B7AC5E}"/>
              </a:ext>
            </a:extLst>
          </p:cNvPr>
          <p:cNvPicPr>
            <a:picLocks noChangeAspect="1"/>
          </p:cNvPicPr>
          <p:nvPr/>
        </p:nvPicPr>
        <p:blipFill>
          <a:blip r:embed="rId8"/>
          <a:stretch>
            <a:fillRect/>
          </a:stretch>
        </p:blipFill>
        <p:spPr>
          <a:xfrm>
            <a:off x="6657712" y="5597528"/>
            <a:ext cx="4690275" cy="433724"/>
          </a:xfrm>
          <a:prstGeom prst="rect">
            <a:avLst/>
          </a:prstGeom>
        </p:spPr>
      </p:pic>
      <p:cxnSp>
        <p:nvCxnSpPr>
          <p:cNvPr id="33" name="Straight Connector 32">
            <a:extLst>
              <a:ext uri="{FF2B5EF4-FFF2-40B4-BE49-F238E27FC236}">
                <a16:creationId xmlns:a16="http://schemas.microsoft.com/office/drawing/2014/main" id="{858E7B4D-D131-CDC0-3052-377B0EBF9DBA}"/>
              </a:ext>
            </a:extLst>
          </p:cNvPr>
          <p:cNvCxnSpPr>
            <a:cxnSpLocks/>
          </p:cNvCxnSpPr>
          <p:nvPr/>
        </p:nvCxnSpPr>
        <p:spPr>
          <a:xfrm flipH="1">
            <a:off x="6096000" y="1921565"/>
            <a:ext cx="46383" cy="41096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BC0A4E7-6F53-34CB-2C9C-B8F7B3FB5298}"/>
              </a:ext>
            </a:extLst>
          </p:cNvPr>
          <p:cNvPicPr>
            <a:picLocks noChangeAspect="1"/>
          </p:cNvPicPr>
          <p:nvPr/>
        </p:nvPicPr>
        <p:blipFill>
          <a:blip r:embed="rId9"/>
          <a:stretch>
            <a:fillRect/>
          </a:stretch>
        </p:blipFill>
        <p:spPr>
          <a:xfrm>
            <a:off x="7491202" y="2241277"/>
            <a:ext cx="3119689" cy="3053912"/>
          </a:xfrm>
          <a:prstGeom prst="rect">
            <a:avLst/>
          </a:prstGeom>
        </p:spPr>
      </p:pic>
    </p:spTree>
    <p:extLst>
      <p:ext uri="{BB962C8B-B14F-4D97-AF65-F5344CB8AC3E}">
        <p14:creationId xmlns:p14="http://schemas.microsoft.com/office/powerpoint/2010/main" val="5486343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371559" y="448745"/>
            <a:ext cx="11448882" cy="848186"/>
          </a:xfrm>
        </p:spPr>
        <p:txBody>
          <a:bodyPr>
            <a:normAutofit/>
          </a:bodyPr>
          <a:lstStyle/>
          <a:p>
            <a:pPr algn="ctr"/>
            <a:r>
              <a:rPr lang="fr-FR" dirty="0"/>
              <a:t>I. Outil standardisé d’évaluation</a:t>
            </a:r>
            <a:br>
              <a:rPr lang="fr-FR" dirty="0"/>
            </a:br>
            <a:r>
              <a:rPr lang="fr-FR" dirty="0"/>
              <a:t>des administrations fiscales (TADAT)</a:t>
            </a:r>
          </a:p>
        </p:txBody>
      </p:sp>
      <p:sp>
        <p:nvSpPr>
          <p:cNvPr id="2" name="Content Placeholder 2">
            <a:extLst>
              <a:ext uri="{FF2B5EF4-FFF2-40B4-BE49-F238E27FC236}">
                <a16:creationId xmlns:a16="http://schemas.microsoft.com/office/drawing/2014/main" id="{EC49101F-A4CC-8FF8-3205-6DB09FB3EEFA}"/>
              </a:ext>
            </a:extLst>
          </p:cNvPr>
          <p:cNvSpPr txBox="1">
            <a:spLocks/>
          </p:cNvSpPr>
          <p:nvPr/>
        </p:nvSpPr>
        <p:spPr>
          <a:xfrm>
            <a:off x="783361" y="1504123"/>
            <a:ext cx="2735091" cy="1981199"/>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1200"/>
              </a:spcAft>
              <a:buNone/>
            </a:pPr>
            <a:r>
              <a:rPr lang="fr-FR" b="1" dirty="0"/>
              <a:t>Principal outil </a:t>
            </a:r>
            <a:r>
              <a:rPr lang="fr-FR" dirty="0"/>
              <a:t>pour évaluer le niveau de maturité d’une administration fiscale par rapport aux bonnes pratiques internationales</a:t>
            </a:r>
            <a:endParaRPr lang="fr-FR" dirty="0">
              <a:solidFill>
                <a:schemeClr val="accent2">
                  <a:lumMod val="75000"/>
                </a:schemeClr>
              </a:solidFill>
            </a:endParaRPr>
          </a:p>
        </p:txBody>
      </p:sp>
      <p:pic>
        <p:nvPicPr>
          <p:cNvPr id="6" name="Picture 5">
            <a:extLst>
              <a:ext uri="{FF2B5EF4-FFF2-40B4-BE49-F238E27FC236}">
                <a16:creationId xmlns:a16="http://schemas.microsoft.com/office/drawing/2014/main" id="{E39A15E3-3F28-C108-19D0-08E272AEF2DD}"/>
              </a:ext>
            </a:extLst>
          </p:cNvPr>
          <p:cNvPicPr>
            <a:picLocks noChangeAspect="1"/>
          </p:cNvPicPr>
          <p:nvPr/>
        </p:nvPicPr>
        <p:blipFill>
          <a:blip r:embed="rId3"/>
          <a:stretch>
            <a:fillRect/>
          </a:stretch>
        </p:blipFill>
        <p:spPr>
          <a:xfrm>
            <a:off x="3562263" y="1504123"/>
            <a:ext cx="2961861" cy="2973511"/>
          </a:xfrm>
          <a:prstGeom prst="rect">
            <a:avLst/>
          </a:prstGeom>
        </p:spPr>
      </p:pic>
      <p:sp>
        <p:nvSpPr>
          <p:cNvPr id="3" name="Content Placeholder 2">
            <a:extLst>
              <a:ext uri="{FF2B5EF4-FFF2-40B4-BE49-F238E27FC236}">
                <a16:creationId xmlns:a16="http://schemas.microsoft.com/office/drawing/2014/main" id="{5D3DFBBF-A3C4-F555-6088-386C5CA8BFF3}"/>
              </a:ext>
            </a:extLst>
          </p:cNvPr>
          <p:cNvSpPr txBox="1">
            <a:spLocks/>
          </p:cNvSpPr>
          <p:nvPr/>
        </p:nvSpPr>
        <p:spPr>
          <a:xfrm>
            <a:off x="6758610" y="1755914"/>
            <a:ext cx="4852917" cy="4120952"/>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1200"/>
              </a:spcBef>
              <a:buNone/>
            </a:pPr>
            <a:r>
              <a:rPr lang="fr-FR" b="1" dirty="0"/>
              <a:t>Des progrès mesurables au travers des évaluations TADAT renouvelées</a:t>
            </a:r>
          </a:p>
          <a:p>
            <a:pPr marL="0" lvl="1" indent="0">
              <a:spcAft>
                <a:spcPts val="1200"/>
              </a:spcAft>
              <a:buNone/>
            </a:pPr>
            <a:r>
              <a:rPr lang="fr-FR" dirty="0"/>
              <a:t>Exemple pour les 2 pays d’Afrique de l’Ouest ayant répété l’exercice (Niger et Mali) : l</a:t>
            </a:r>
            <a:r>
              <a:rPr kumimoji="0" lang="fr-FR" altLang="en-US" sz="2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es domaines d’évaluation jugés</a:t>
            </a:r>
            <a:br>
              <a:rPr kumimoji="0" lang="fr-FR" altLang="en-US" sz="2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br>
            <a:r>
              <a:rPr kumimoji="0" lang="fr-FR" altLang="en-US" sz="2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très bon (note A) à bon (note B)</a:t>
            </a:r>
            <a:br>
              <a:rPr kumimoji="0" lang="fr-FR" altLang="en-US" sz="2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br>
            <a:r>
              <a:rPr kumimoji="0" lang="fr-FR" altLang="en-US" sz="2000" b="0" i="0" u="none" strike="noStrike" cap="none" normalizeH="0" baseline="0" dirty="0">
                <a:ln>
                  <a:noFill/>
                </a:ln>
                <a:solidFill>
                  <a:schemeClr val="tx1"/>
                </a:solidFill>
                <a:effectLst/>
                <a:latin typeface="Arial" panose="020B0604020202020204" pitchFamily="34" charset="0"/>
                <a:ea typeface="Century Gothic" panose="020B0502020202020204" pitchFamily="34" charset="0"/>
                <a:cs typeface="Arial" panose="020B0604020202020204" pitchFamily="34" charset="0"/>
              </a:rPr>
              <a:t>sont passés de 11% à 22%</a:t>
            </a:r>
            <a:endParaRPr lang="fr-FR" sz="2000" b="1" dirty="0"/>
          </a:p>
          <a:p>
            <a:pPr marL="0" lvl="1" indent="0">
              <a:spcBef>
                <a:spcPts val="0"/>
              </a:spcBef>
              <a:spcAft>
                <a:spcPts val="1200"/>
              </a:spcAft>
              <a:buNone/>
            </a:pPr>
            <a:endParaRPr lang="fr-FR" dirty="0">
              <a:solidFill>
                <a:schemeClr val="accent2">
                  <a:lumMod val="75000"/>
                </a:schemeClr>
              </a:solidFill>
            </a:endParaRPr>
          </a:p>
        </p:txBody>
      </p:sp>
      <p:sp>
        <p:nvSpPr>
          <p:cNvPr id="7" name="Content Placeholder 2">
            <a:extLst>
              <a:ext uri="{FF2B5EF4-FFF2-40B4-BE49-F238E27FC236}">
                <a16:creationId xmlns:a16="http://schemas.microsoft.com/office/drawing/2014/main" id="{44150E5A-D517-D034-05EE-8C1CA1A1B60A}"/>
              </a:ext>
            </a:extLst>
          </p:cNvPr>
          <p:cNvSpPr txBox="1">
            <a:spLocks/>
          </p:cNvSpPr>
          <p:nvPr/>
        </p:nvSpPr>
        <p:spPr>
          <a:xfrm>
            <a:off x="783361" y="3975653"/>
            <a:ext cx="5822848" cy="2301034"/>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1200"/>
              </a:spcAft>
              <a:buNone/>
            </a:pPr>
            <a:r>
              <a:rPr lang="fr-FR" sz="2000" b="1" dirty="0"/>
              <a:t>167 évaluations</a:t>
            </a:r>
            <a:br>
              <a:rPr lang="fr-FR" sz="2000" b="1" dirty="0"/>
            </a:br>
            <a:r>
              <a:rPr lang="fr-FR" sz="2000" b="1" dirty="0"/>
              <a:t>réalisées dans le monde</a:t>
            </a:r>
            <a:r>
              <a:rPr lang="fr-FR" sz="2000" dirty="0"/>
              <a:t>,</a:t>
            </a:r>
            <a:br>
              <a:rPr lang="fr-FR" sz="2000" dirty="0"/>
            </a:br>
            <a:r>
              <a:rPr lang="fr-FR" sz="2000" dirty="0"/>
              <a:t>dont 16 </a:t>
            </a:r>
            <a:r>
              <a:rPr lang="fr-FR" dirty="0"/>
              <a:t>en Afrique subsaharienne francophone </a:t>
            </a:r>
            <a:r>
              <a:rPr lang="fr-FR" sz="1800" dirty="0"/>
              <a:t>(Bénin, Burkina Faso, Cameroun, Comores, Congo, Côte d’Ivoire, Gabon, Guinée, Madagascar, Mali, Mauritanie, Niger, République Démocratique du Congo, Sénégal, Tchad, Togo)</a:t>
            </a:r>
            <a:endParaRPr lang="fr-FR" sz="1800" dirty="0">
              <a:solidFill>
                <a:schemeClr val="accent2">
                  <a:lumMod val="75000"/>
                </a:schemeClr>
              </a:solidFill>
            </a:endParaRPr>
          </a:p>
        </p:txBody>
      </p:sp>
      <p:pic>
        <p:nvPicPr>
          <p:cNvPr id="8" name="Picture 7">
            <a:extLst>
              <a:ext uri="{FF2B5EF4-FFF2-40B4-BE49-F238E27FC236}">
                <a16:creationId xmlns:a16="http://schemas.microsoft.com/office/drawing/2014/main" id="{EEEAF65E-0A4E-A80D-2B5D-619EA3294FDB}"/>
              </a:ext>
            </a:extLst>
          </p:cNvPr>
          <p:cNvPicPr>
            <a:picLocks noChangeAspect="1"/>
          </p:cNvPicPr>
          <p:nvPr/>
        </p:nvPicPr>
        <p:blipFill>
          <a:blip r:embed="rId4"/>
          <a:stretch>
            <a:fillRect/>
          </a:stretch>
        </p:blipFill>
        <p:spPr>
          <a:xfrm>
            <a:off x="6840695" y="4157932"/>
            <a:ext cx="4632437" cy="1961441"/>
          </a:xfrm>
          <a:prstGeom prst="rect">
            <a:avLst/>
          </a:prstGeom>
        </p:spPr>
      </p:pic>
    </p:spTree>
    <p:extLst>
      <p:ext uri="{BB962C8B-B14F-4D97-AF65-F5344CB8AC3E}">
        <p14:creationId xmlns:p14="http://schemas.microsoft.com/office/powerpoint/2010/main" val="37250969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577305" y="369232"/>
            <a:ext cx="11249425" cy="863470"/>
          </a:xfrm>
        </p:spPr>
        <p:txBody>
          <a:bodyPr>
            <a:normAutofit/>
          </a:bodyPr>
          <a:lstStyle/>
          <a:p>
            <a:pPr algn="ctr"/>
            <a:r>
              <a:rPr lang="fr-FR" dirty="0"/>
              <a:t>I. Stratégie de mobilisation des recettes</a:t>
            </a:r>
            <a:br>
              <a:rPr lang="fr-FR" dirty="0"/>
            </a:br>
            <a:r>
              <a:rPr lang="fr-FR" dirty="0"/>
              <a:t>à moyen terme (SRMT / MTRS)</a:t>
            </a:r>
          </a:p>
        </p:txBody>
      </p:sp>
      <p:sp>
        <p:nvSpPr>
          <p:cNvPr id="2" name="Content Placeholder 2">
            <a:extLst>
              <a:ext uri="{FF2B5EF4-FFF2-40B4-BE49-F238E27FC236}">
                <a16:creationId xmlns:a16="http://schemas.microsoft.com/office/drawing/2014/main" id="{EC49101F-A4CC-8FF8-3205-6DB09FB3EEFA}"/>
              </a:ext>
            </a:extLst>
          </p:cNvPr>
          <p:cNvSpPr txBox="1">
            <a:spLocks/>
          </p:cNvSpPr>
          <p:nvPr/>
        </p:nvSpPr>
        <p:spPr>
          <a:xfrm>
            <a:off x="681581" y="1407085"/>
            <a:ext cx="5174976" cy="695489"/>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1200"/>
              </a:spcAft>
              <a:buNone/>
            </a:pPr>
            <a:r>
              <a:rPr lang="fr-FR" sz="2000" b="1" dirty="0"/>
              <a:t>Coordonner les réformes </a:t>
            </a:r>
            <a:r>
              <a:rPr lang="fr-FR" b="1" dirty="0"/>
              <a:t>législatives, de </a:t>
            </a:r>
            <a:r>
              <a:rPr lang="fr-FR" sz="2000" b="1" dirty="0"/>
              <a:t>politique fiscale et d’administrations fiscale et douanière</a:t>
            </a:r>
            <a:endParaRPr lang="fr-FR" b="1" dirty="0">
              <a:solidFill>
                <a:schemeClr val="accent2">
                  <a:lumMod val="75000"/>
                </a:schemeClr>
              </a:solidFill>
            </a:endParaRPr>
          </a:p>
        </p:txBody>
      </p:sp>
      <p:pic>
        <p:nvPicPr>
          <p:cNvPr id="3" name="Picture 2">
            <a:extLst>
              <a:ext uri="{FF2B5EF4-FFF2-40B4-BE49-F238E27FC236}">
                <a16:creationId xmlns:a16="http://schemas.microsoft.com/office/drawing/2014/main" id="{0694BA09-97E9-950A-2610-0C93373B3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320" y="1815548"/>
            <a:ext cx="5407544" cy="3301370"/>
          </a:xfrm>
          <a:prstGeom prst="rect">
            <a:avLst/>
          </a:prstGeom>
        </p:spPr>
      </p:pic>
      <p:pic>
        <p:nvPicPr>
          <p:cNvPr id="7" name="Picture 6" descr="A map of the world with different countries/regions&#10;&#10;Description automatically generated">
            <a:extLst>
              <a:ext uri="{FF2B5EF4-FFF2-40B4-BE49-F238E27FC236}">
                <a16:creationId xmlns:a16="http://schemas.microsoft.com/office/drawing/2014/main" id="{305A3E01-E5EB-EA4D-3A7A-B4C4C41BE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714" y="2702076"/>
            <a:ext cx="4219179" cy="2334013"/>
          </a:xfrm>
          <a:prstGeom prst="rect">
            <a:avLst/>
          </a:prstGeom>
        </p:spPr>
      </p:pic>
      <p:sp>
        <p:nvSpPr>
          <p:cNvPr id="9" name="Content Placeholder 2">
            <a:extLst>
              <a:ext uri="{FF2B5EF4-FFF2-40B4-BE49-F238E27FC236}">
                <a16:creationId xmlns:a16="http://schemas.microsoft.com/office/drawing/2014/main" id="{7743C982-D564-281D-31BE-2648E2BDEBD3}"/>
              </a:ext>
            </a:extLst>
          </p:cNvPr>
          <p:cNvSpPr txBox="1">
            <a:spLocks/>
          </p:cNvSpPr>
          <p:nvPr/>
        </p:nvSpPr>
        <p:spPr>
          <a:xfrm>
            <a:off x="815007" y="5197747"/>
            <a:ext cx="10734262" cy="964211"/>
          </a:xfrm>
          <a:prstGeom prst="rect">
            <a:avLst/>
          </a:prstGeom>
        </p:spPr>
        <p:txBody>
          <a:bodyPr>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1200"/>
              </a:spcAft>
              <a:buNone/>
            </a:pPr>
            <a:r>
              <a:rPr lang="fr-FR" b="1" dirty="0"/>
              <a:t>Plus de 24 pays se sont engagés à travers le monde dans la discussion, la formulation ou la mise en œuvre d’un SRMT, </a:t>
            </a:r>
            <a:r>
              <a:rPr lang="fr-FR" dirty="0"/>
              <a:t>dont 4 en Afrique subsaharienne francophone (Sénégal, Bénin, Cameroun et Côte d’Ivoire)</a:t>
            </a:r>
            <a:endParaRPr lang="fr-FR" dirty="0">
              <a:solidFill>
                <a:schemeClr val="accent2">
                  <a:lumMod val="75000"/>
                </a:schemeClr>
              </a:solidFill>
            </a:endParaRPr>
          </a:p>
        </p:txBody>
      </p:sp>
    </p:spTree>
    <p:extLst>
      <p:ext uri="{BB962C8B-B14F-4D97-AF65-F5344CB8AC3E}">
        <p14:creationId xmlns:p14="http://schemas.microsoft.com/office/powerpoint/2010/main" val="12464889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38B7-D039-6AA8-3960-232EEA1B9937}"/>
              </a:ext>
            </a:extLst>
          </p:cNvPr>
          <p:cNvSpPr>
            <a:spLocks noGrp="1"/>
          </p:cNvSpPr>
          <p:nvPr>
            <p:ph type="title"/>
          </p:nvPr>
        </p:nvSpPr>
        <p:spPr>
          <a:xfrm>
            <a:off x="1239838" y="233691"/>
            <a:ext cx="9715500" cy="978486"/>
          </a:xfrm>
        </p:spPr>
        <p:txBody>
          <a:bodyPr/>
          <a:lstStyle/>
          <a:p>
            <a:r>
              <a:rPr lang="en-US" dirty="0"/>
              <a:t>II. </a:t>
            </a:r>
            <a:r>
              <a:rPr lang="en-US" dirty="0" err="1"/>
              <a:t>Risques</a:t>
            </a:r>
            <a:r>
              <a:rPr lang="en-US" dirty="0"/>
              <a:t> </a:t>
            </a:r>
            <a:r>
              <a:rPr lang="en-US" dirty="0" err="1"/>
              <a:t>budgétaires</a:t>
            </a:r>
            <a:r>
              <a:rPr lang="en-US" dirty="0"/>
              <a:t> </a:t>
            </a:r>
          </a:p>
        </p:txBody>
      </p:sp>
      <p:sp>
        <p:nvSpPr>
          <p:cNvPr id="3" name="Text Placeholder 2">
            <a:extLst>
              <a:ext uri="{FF2B5EF4-FFF2-40B4-BE49-F238E27FC236}">
                <a16:creationId xmlns:a16="http://schemas.microsoft.com/office/drawing/2014/main" id="{D055968A-F9CD-CAEE-674A-DBEE95AC9312}"/>
              </a:ext>
            </a:extLst>
          </p:cNvPr>
          <p:cNvSpPr>
            <a:spLocks noGrp="1"/>
          </p:cNvSpPr>
          <p:nvPr>
            <p:ph type="body" sz="quarter" idx="10"/>
          </p:nvPr>
        </p:nvSpPr>
        <p:spPr>
          <a:xfrm>
            <a:off x="473825" y="998704"/>
            <a:ext cx="10481513" cy="4860591"/>
          </a:xfrm>
        </p:spPr>
        <p:txBody>
          <a:bodyPr>
            <a:normAutofit fontScale="92500" lnSpcReduction="10000"/>
          </a:bodyPr>
          <a:lstStyle/>
          <a:p>
            <a:pPr marL="342900" indent="-342900">
              <a:buFont typeface="Arial" panose="020B0604020202020204" pitchFamily="34" charset="0"/>
              <a:buChar char="•"/>
            </a:pPr>
            <a:r>
              <a:rPr lang="en-US" dirty="0">
                <a:hlinkClick r:id="rId2"/>
              </a:rPr>
              <a:t>Code de la Transparence </a:t>
            </a:r>
            <a:r>
              <a:rPr lang="en-US" dirty="0" err="1">
                <a:hlinkClick r:id="rId2"/>
              </a:rPr>
              <a:t>Budgétaire</a:t>
            </a:r>
            <a:r>
              <a:rPr lang="en-US" dirty="0">
                <a:hlinkClick r:id="rId2"/>
              </a:rPr>
              <a:t> </a:t>
            </a:r>
            <a:r>
              <a:rPr lang="en-US" dirty="0"/>
              <a:t>(</a:t>
            </a:r>
            <a:r>
              <a:rPr lang="en-US" i="1" dirty="0"/>
              <a:t>Fiscal Transparency Code </a:t>
            </a:r>
            <a:r>
              <a:rPr lang="en-US" dirty="0"/>
              <a:t>- FTC) :</a:t>
            </a:r>
          </a:p>
          <a:p>
            <a:pPr marL="576263" lvl="1" indent="-342900">
              <a:buFont typeface="Wingdings" panose="05000000000000000000" pitchFamily="2" charset="2"/>
              <a:buChar char="Ø"/>
            </a:pPr>
            <a:r>
              <a:rPr lang="en-US" dirty="0"/>
              <a:t>Trois </a:t>
            </a:r>
            <a:r>
              <a:rPr lang="en-US" dirty="0" err="1"/>
              <a:t>piliers</a:t>
            </a:r>
            <a:r>
              <a:rPr lang="en-US" dirty="0"/>
              <a:t> de la transparence : (i) information et </a:t>
            </a:r>
            <a:r>
              <a:rPr lang="en-US" i="1" dirty="0"/>
              <a:t>reporting</a:t>
            </a:r>
            <a:r>
              <a:rPr lang="en-US" dirty="0"/>
              <a:t> financiers, (ii) </a:t>
            </a:r>
            <a:r>
              <a:rPr lang="en-US" dirty="0" err="1"/>
              <a:t>prévision</a:t>
            </a:r>
            <a:r>
              <a:rPr lang="en-US" dirty="0"/>
              <a:t> financière et </a:t>
            </a:r>
            <a:r>
              <a:rPr lang="en-US" dirty="0" err="1"/>
              <a:t>budgétisation</a:t>
            </a:r>
            <a:r>
              <a:rPr lang="en-US" dirty="0"/>
              <a:t>, (iii) </a:t>
            </a:r>
            <a:r>
              <a:rPr lang="en-US" dirty="0" err="1"/>
              <a:t>risques</a:t>
            </a:r>
            <a:r>
              <a:rPr lang="en-US" dirty="0"/>
              <a:t> </a:t>
            </a:r>
            <a:r>
              <a:rPr lang="en-US" dirty="0" err="1"/>
              <a:t>budgétaires</a:t>
            </a:r>
            <a:r>
              <a:rPr lang="en-US" dirty="0"/>
              <a:t>. </a:t>
            </a:r>
          </a:p>
          <a:p>
            <a:pPr marL="576263" lvl="1" indent="-342900">
              <a:buFont typeface="Wingdings" panose="05000000000000000000" pitchFamily="2" charset="2"/>
              <a:buChar char="Ø"/>
            </a:pPr>
            <a:r>
              <a:rPr lang="en-US" dirty="0"/>
              <a:t>Evaluations de la transparence </a:t>
            </a:r>
            <a:r>
              <a:rPr lang="en-US" dirty="0" err="1"/>
              <a:t>budgétaire</a:t>
            </a:r>
            <a:r>
              <a:rPr lang="en-US" dirty="0"/>
              <a:t> (</a:t>
            </a:r>
            <a:r>
              <a:rPr lang="en-US" i="1" dirty="0"/>
              <a:t>Fiscal Transparency Evaluation</a:t>
            </a:r>
            <a:r>
              <a:rPr lang="en-US" dirty="0"/>
              <a:t> - FTE) </a:t>
            </a:r>
            <a:r>
              <a:rPr lang="en-US" dirty="0" err="1"/>
              <a:t>réalisées</a:t>
            </a:r>
            <a:r>
              <a:rPr lang="en-US" dirty="0"/>
              <a:t> dans </a:t>
            </a:r>
            <a:r>
              <a:rPr lang="en-US" dirty="0" err="1"/>
              <a:t>une</a:t>
            </a:r>
            <a:r>
              <a:rPr lang="en-US" dirty="0"/>
              <a:t> </a:t>
            </a:r>
            <a:r>
              <a:rPr lang="en-US" dirty="0" err="1"/>
              <a:t>trentaine</a:t>
            </a:r>
            <a:r>
              <a:rPr lang="en-US" dirty="0"/>
              <a:t> de pays (</a:t>
            </a:r>
            <a:r>
              <a:rPr lang="en-US" dirty="0" err="1"/>
              <a:t>essentiellement</a:t>
            </a:r>
            <a:r>
              <a:rPr lang="en-US" dirty="0"/>
              <a:t> des pays </a:t>
            </a:r>
            <a:r>
              <a:rPr lang="en-US" dirty="0" err="1"/>
              <a:t>avancés</a:t>
            </a:r>
            <a:r>
              <a:rPr lang="en-US" dirty="0"/>
              <a:t> </a:t>
            </a:r>
            <a:r>
              <a:rPr lang="en-US" dirty="0" err="1"/>
              <a:t>ou</a:t>
            </a:r>
            <a:r>
              <a:rPr lang="en-US" dirty="0"/>
              <a:t> </a:t>
            </a:r>
            <a:r>
              <a:rPr lang="en-US" dirty="0" err="1"/>
              <a:t>émergents</a:t>
            </a:r>
            <a:r>
              <a:rPr lang="en-US" dirty="0"/>
              <a:t> / en </a:t>
            </a:r>
            <a:r>
              <a:rPr lang="en-US" dirty="0" err="1"/>
              <a:t>voie</a:t>
            </a:r>
            <a:r>
              <a:rPr lang="en-US" dirty="0"/>
              <a:t> </a:t>
            </a:r>
            <a:r>
              <a:rPr lang="en-US" dirty="0" err="1"/>
              <a:t>d’émergence</a:t>
            </a:r>
            <a:r>
              <a:rPr lang="en-US" dirty="0"/>
              <a:t>).</a:t>
            </a:r>
          </a:p>
          <a:p>
            <a:pPr marL="576263" lvl="1" indent="-342900">
              <a:buFont typeface="Wingdings" panose="05000000000000000000" pitchFamily="2" charset="2"/>
              <a:buChar char="Ø"/>
            </a:pPr>
            <a:r>
              <a:rPr lang="en-US" dirty="0"/>
              <a:t>En Afrique : </a:t>
            </a:r>
            <a:r>
              <a:rPr lang="en-US" dirty="0" err="1"/>
              <a:t>Bénin</a:t>
            </a:r>
            <a:r>
              <a:rPr lang="en-US" dirty="0"/>
              <a:t>, Kenya, Mozambique, </a:t>
            </a:r>
            <a:r>
              <a:rPr lang="en-US" dirty="0" err="1"/>
              <a:t>Ouganda</a:t>
            </a:r>
            <a:r>
              <a:rPr lang="en-US" dirty="0"/>
              <a:t>, </a:t>
            </a:r>
            <a:r>
              <a:rPr lang="en-US" dirty="0" err="1"/>
              <a:t>Sénégal</a:t>
            </a:r>
            <a:r>
              <a:rPr lang="en-US" dirty="0"/>
              <a:t>, </a:t>
            </a:r>
            <a:r>
              <a:rPr lang="en-US" dirty="0" err="1"/>
              <a:t>Tunisie</a:t>
            </a:r>
            <a:r>
              <a:rPr lang="en-US" dirty="0"/>
              <a:t>.</a:t>
            </a:r>
          </a:p>
          <a:p>
            <a:pPr marL="342900" indent="-342900">
              <a:buFont typeface="Arial" panose="020B0604020202020204" pitchFamily="34" charset="0"/>
              <a:buChar char="•"/>
            </a:pPr>
            <a:r>
              <a:rPr lang="en-US" b="1" dirty="0" err="1"/>
              <a:t>Risques</a:t>
            </a:r>
            <a:r>
              <a:rPr lang="en-US" b="1" dirty="0"/>
              <a:t> </a:t>
            </a:r>
            <a:r>
              <a:rPr lang="en-US" b="1" dirty="0" err="1"/>
              <a:t>budgétaires</a:t>
            </a:r>
            <a:r>
              <a:rPr lang="en-US" b="1" dirty="0"/>
              <a:t> </a:t>
            </a:r>
            <a:r>
              <a:rPr lang="en-US" dirty="0"/>
              <a:t>– </a:t>
            </a:r>
            <a:r>
              <a:rPr lang="en-US" dirty="0" err="1"/>
              <a:t>l’aspect</a:t>
            </a:r>
            <a:r>
              <a:rPr lang="en-US" dirty="0"/>
              <a:t> le plus </a:t>
            </a:r>
            <a:r>
              <a:rPr lang="en-US" dirty="0" err="1"/>
              <a:t>novateur</a:t>
            </a:r>
            <a:r>
              <a:rPr lang="en-US" dirty="0"/>
              <a:t> et le plus </a:t>
            </a:r>
            <a:r>
              <a:rPr lang="en-US" dirty="0" err="1"/>
              <a:t>exigeant</a:t>
            </a:r>
            <a:r>
              <a:rPr lang="en-US" dirty="0"/>
              <a:t> du Code :</a:t>
            </a:r>
          </a:p>
          <a:p>
            <a:pPr marL="576263" lvl="1" indent="-342900">
              <a:buFont typeface="Wingdings" panose="05000000000000000000" pitchFamily="2" charset="2"/>
              <a:buChar char="Ø"/>
            </a:pPr>
            <a:r>
              <a:rPr lang="en-US" dirty="0"/>
              <a:t>Scores les plus </a:t>
            </a:r>
            <a:r>
              <a:rPr lang="en-US" dirty="0" err="1"/>
              <a:t>faibles</a:t>
            </a:r>
            <a:r>
              <a:rPr lang="en-US" dirty="0"/>
              <a:t> sur le </a:t>
            </a:r>
            <a:r>
              <a:rPr lang="en-US" dirty="0" err="1"/>
              <a:t>pilier</a:t>
            </a:r>
            <a:r>
              <a:rPr lang="en-US" dirty="0"/>
              <a:t> III dans les FTE </a:t>
            </a:r>
            <a:r>
              <a:rPr lang="en-US" dirty="0" err="1"/>
              <a:t>réalisées</a:t>
            </a:r>
            <a:r>
              <a:rPr lang="en-US" dirty="0"/>
              <a:t>, que </a:t>
            </a:r>
            <a:r>
              <a:rPr lang="en-US" dirty="0" err="1"/>
              <a:t>ce</a:t>
            </a:r>
            <a:r>
              <a:rPr lang="en-US" dirty="0"/>
              <a:t> </a:t>
            </a:r>
            <a:r>
              <a:rPr lang="en-US" dirty="0" err="1"/>
              <a:t>soit</a:t>
            </a:r>
            <a:r>
              <a:rPr lang="en-US" dirty="0"/>
              <a:t> en Afrique </a:t>
            </a:r>
            <a:r>
              <a:rPr lang="en-US" dirty="0" err="1"/>
              <a:t>ou</a:t>
            </a:r>
            <a:r>
              <a:rPr lang="en-US" dirty="0"/>
              <a:t> </a:t>
            </a:r>
            <a:r>
              <a:rPr lang="en-US" dirty="0" err="1"/>
              <a:t>ailleurs</a:t>
            </a:r>
            <a:r>
              <a:rPr lang="en-US" dirty="0"/>
              <a:t>.</a:t>
            </a:r>
          </a:p>
          <a:p>
            <a:pPr marL="576263" lvl="1" indent="-342900">
              <a:buFont typeface="Wingdings" panose="05000000000000000000" pitchFamily="2" charset="2"/>
              <a:buChar char="Ø"/>
            </a:pPr>
            <a:r>
              <a:rPr lang="en-US" dirty="0"/>
              <a:t>Efforts du FMI et de </a:t>
            </a:r>
            <a:r>
              <a:rPr lang="en-US" dirty="0" err="1"/>
              <a:t>ses</a:t>
            </a:r>
            <a:r>
              <a:rPr lang="en-US" dirty="0"/>
              <a:t> </a:t>
            </a:r>
            <a:r>
              <a:rPr lang="en-US" dirty="0" err="1"/>
              <a:t>centres</a:t>
            </a:r>
            <a:r>
              <a:rPr lang="en-US" dirty="0"/>
              <a:t> </a:t>
            </a:r>
            <a:r>
              <a:rPr lang="en-US" dirty="0" err="1"/>
              <a:t>régionaux</a:t>
            </a:r>
            <a:r>
              <a:rPr lang="en-US" dirty="0"/>
              <a:t> </a:t>
            </a:r>
            <a:r>
              <a:rPr lang="en-US" dirty="0" err="1"/>
              <a:t>d’assistance</a:t>
            </a:r>
            <a:r>
              <a:rPr lang="en-US" dirty="0"/>
              <a:t> technique pour diffuser </a:t>
            </a:r>
            <a:r>
              <a:rPr lang="en-US" dirty="0" err="1"/>
              <a:t>l’approche</a:t>
            </a:r>
            <a:r>
              <a:rPr lang="en-US" dirty="0"/>
              <a:t> des </a:t>
            </a:r>
            <a:r>
              <a:rPr lang="en-US" dirty="0" err="1"/>
              <a:t>risques</a:t>
            </a:r>
            <a:r>
              <a:rPr lang="en-US" dirty="0"/>
              <a:t> </a:t>
            </a:r>
            <a:r>
              <a:rPr lang="en-US" dirty="0" err="1"/>
              <a:t>budgétaires</a:t>
            </a:r>
            <a:r>
              <a:rPr lang="en-US" dirty="0"/>
              <a:t> – cf. </a:t>
            </a:r>
            <a:r>
              <a:rPr lang="en-US" dirty="0" err="1"/>
              <a:t>transparents</a:t>
            </a:r>
            <a:r>
              <a:rPr lang="en-US" dirty="0"/>
              <a:t> ci-après sur AFC. </a:t>
            </a:r>
          </a:p>
          <a:p>
            <a:pPr marL="576263" lvl="1" indent="-342900">
              <a:buFont typeface="Wingdings" panose="05000000000000000000" pitchFamily="2" charset="2"/>
              <a:buChar char="Ø"/>
            </a:pPr>
            <a:r>
              <a:rPr lang="en-US" dirty="0"/>
              <a:t>En Afrique </a:t>
            </a:r>
            <a:r>
              <a:rPr lang="en-US" dirty="0" err="1"/>
              <a:t>subsaharienne</a:t>
            </a:r>
            <a:r>
              <a:rPr lang="en-US" dirty="0"/>
              <a:t> francophone, 15 pays </a:t>
            </a:r>
            <a:r>
              <a:rPr lang="en-US" dirty="0" err="1"/>
              <a:t>ont</a:t>
            </a:r>
            <a:r>
              <a:rPr lang="en-US" dirty="0"/>
              <a:t> </a:t>
            </a:r>
            <a:r>
              <a:rPr lang="en-US" dirty="0" err="1"/>
              <a:t>maintenant</a:t>
            </a:r>
            <a:r>
              <a:rPr lang="en-US" dirty="0"/>
              <a:t> </a:t>
            </a:r>
            <a:r>
              <a:rPr lang="en-US" dirty="0" err="1"/>
              <a:t>une</a:t>
            </a:r>
            <a:r>
              <a:rPr lang="en-US" dirty="0"/>
              <a:t> </a:t>
            </a:r>
            <a:r>
              <a:rPr lang="en-US" dirty="0" err="1"/>
              <a:t>déclaration</a:t>
            </a:r>
            <a:r>
              <a:rPr lang="en-US" dirty="0"/>
              <a:t> </a:t>
            </a:r>
            <a:r>
              <a:rPr lang="en-US" dirty="0" err="1"/>
              <a:t>ou</a:t>
            </a:r>
            <a:r>
              <a:rPr lang="en-US" dirty="0"/>
              <a:t> un document </a:t>
            </a:r>
            <a:r>
              <a:rPr lang="en-US" dirty="0" err="1"/>
              <a:t>d’analyse</a:t>
            </a:r>
            <a:r>
              <a:rPr lang="en-US" dirty="0"/>
              <a:t> des </a:t>
            </a:r>
            <a:r>
              <a:rPr lang="en-US" dirty="0" err="1"/>
              <a:t>risques</a:t>
            </a:r>
            <a:r>
              <a:rPr lang="en-US" dirty="0"/>
              <a:t> </a:t>
            </a:r>
            <a:r>
              <a:rPr lang="en-US" dirty="0" err="1"/>
              <a:t>budgétaires</a:t>
            </a:r>
            <a:r>
              <a:rPr lang="en-US" dirty="0"/>
              <a:t> joint au PLF </a:t>
            </a:r>
            <a:r>
              <a:rPr lang="en-US" dirty="0" err="1"/>
              <a:t>ou</a:t>
            </a:r>
            <a:r>
              <a:rPr lang="en-US" dirty="0"/>
              <a:t> au DPBEP, </a:t>
            </a:r>
            <a:r>
              <a:rPr lang="en-US" dirty="0" err="1"/>
              <a:t>parfois</a:t>
            </a:r>
            <a:r>
              <a:rPr lang="en-US" dirty="0"/>
              <a:t> avec des analyses très </a:t>
            </a:r>
            <a:r>
              <a:rPr lang="en-US" dirty="0" err="1"/>
              <a:t>approfondies</a:t>
            </a:r>
            <a:r>
              <a:rPr lang="en-US" dirty="0"/>
              <a:t> (Côte d’Ivoire par </a:t>
            </a:r>
            <a:r>
              <a:rPr lang="en-US" dirty="0" err="1"/>
              <a:t>exemple</a:t>
            </a:r>
            <a:r>
              <a:rPr lang="en-US" dirty="0"/>
              <a:t>). </a:t>
            </a:r>
          </a:p>
          <a:p>
            <a:endParaRPr lang="en-US" dirty="0"/>
          </a:p>
        </p:txBody>
      </p:sp>
    </p:spTree>
    <p:extLst>
      <p:ext uri="{BB962C8B-B14F-4D97-AF65-F5344CB8AC3E}">
        <p14:creationId xmlns:p14="http://schemas.microsoft.com/office/powerpoint/2010/main" val="38779936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38B7-D039-6AA8-3960-232EEA1B9937}"/>
              </a:ext>
            </a:extLst>
          </p:cNvPr>
          <p:cNvSpPr>
            <a:spLocks noGrp="1"/>
          </p:cNvSpPr>
          <p:nvPr>
            <p:ph type="title"/>
          </p:nvPr>
        </p:nvSpPr>
        <p:spPr>
          <a:xfrm>
            <a:off x="1239838" y="233691"/>
            <a:ext cx="9715500" cy="978486"/>
          </a:xfrm>
        </p:spPr>
        <p:txBody>
          <a:bodyPr/>
          <a:lstStyle/>
          <a:p>
            <a:r>
              <a:rPr lang="en-US" dirty="0"/>
              <a:t>II. AFC et les </a:t>
            </a:r>
            <a:r>
              <a:rPr lang="en-US" dirty="0" err="1"/>
              <a:t>risques</a:t>
            </a:r>
            <a:r>
              <a:rPr lang="en-US" dirty="0"/>
              <a:t> </a:t>
            </a:r>
            <a:r>
              <a:rPr lang="en-US" dirty="0" err="1"/>
              <a:t>budgétaires</a:t>
            </a:r>
            <a:r>
              <a:rPr lang="en-US" dirty="0"/>
              <a:t> (1/2) </a:t>
            </a:r>
          </a:p>
        </p:txBody>
      </p:sp>
      <p:graphicFrame>
        <p:nvGraphicFramePr>
          <p:cNvPr id="4" name="Diagram 3">
            <a:extLst>
              <a:ext uri="{FF2B5EF4-FFF2-40B4-BE49-F238E27FC236}">
                <a16:creationId xmlns:a16="http://schemas.microsoft.com/office/drawing/2014/main" id="{5CDC0905-753C-3222-B412-8DBA0000FAC1}"/>
              </a:ext>
            </a:extLst>
          </p:cNvPr>
          <p:cNvGraphicFramePr/>
          <p:nvPr>
            <p:extLst>
              <p:ext uri="{D42A27DB-BD31-4B8C-83A1-F6EECF244321}">
                <p14:modId xmlns:p14="http://schemas.microsoft.com/office/powerpoint/2010/main" val="1273591424"/>
              </p:ext>
            </p:extLst>
          </p:nvPr>
        </p:nvGraphicFramePr>
        <p:xfrm>
          <a:off x="722376" y="1322382"/>
          <a:ext cx="11317224" cy="497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6494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38B7-D039-6AA8-3960-232EEA1B9937}"/>
              </a:ext>
            </a:extLst>
          </p:cNvPr>
          <p:cNvSpPr>
            <a:spLocks noGrp="1"/>
          </p:cNvSpPr>
          <p:nvPr>
            <p:ph type="title"/>
          </p:nvPr>
        </p:nvSpPr>
        <p:spPr/>
        <p:txBody>
          <a:bodyPr/>
          <a:lstStyle/>
          <a:p>
            <a:r>
              <a:rPr lang="en-US" dirty="0"/>
              <a:t>II. AFC et les </a:t>
            </a:r>
            <a:r>
              <a:rPr lang="en-US" dirty="0" err="1"/>
              <a:t>risques</a:t>
            </a:r>
            <a:r>
              <a:rPr lang="en-US" dirty="0"/>
              <a:t> </a:t>
            </a:r>
            <a:r>
              <a:rPr lang="en-US" dirty="0" err="1"/>
              <a:t>budgétaires</a:t>
            </a:r>
            <a:r>
              <a:rPr lang="en-US" dirty="0"/>
              <a:t> (2/2)</a:t>
            </a:r>
          </a:p>
        </p:txBody>
      </p:sp>
      <p:sp>
        <p:nvSpPr>
          <p:cNvPr id="4" name="Text Placeholder 3">
            <a:extLst>
              <a:ext uri="{FF2B5EF4-FFF2-40B4-BE49-F238E27FC236}">
                <a16:creationId xmlns:a16="http://schemas.microsoft.com/office/drawing/2014/main" id="{0E9AE0EF-3C1F-85F4-5EB0-1B504A9D6E89}"/>
              </a:ext>
            </a:extLst>
          </p:cNvPr>
          <p:cNvSpPr>
            <a:spLocks noGrp="1"/>
          </p:cNvSpPr>
          <p:nvPr>
            <p:ph type="body" sz="quarter" idx="13"/>
          </p:nvPr>
        </p:nvSpPr>
        <p:spPr>
          <a:xfrm>
            <a:off x="7470371" y="1469872"/>
            <a:ext cx="4023360" cy="4847802"/>
          </a:xfrm>
        </p:spPr>
        <p:txBody>
          <a:bodyPr>
            <a:normAutofit/>
          </a:bodyPr>
          <a:lstStyle/>
          <a:p>
            <a:pPr marL="457200" indent="-457200">
              <a:buFont typeface="Wingdings" panose="05000000000000000000" pitchFamily="2" charset="2"/>
              <a:buChar char="§"/>
            </a:pPr>
            <a:r>
              <a:rPr lang="fr-FR" sz="1800" b="1" dirty="0"/>
              <a:t>7 pays sur 9 produisent un r</a:t>
            </a:r>
            <a:r>
              <a:rPr lang="fr-FR" sz="1800" b="1" noProof="0" dirty="0"/>
              <a:t>apport (déclaration) sur les risques</a:t>
            </a:r>
            <a:r>
              <a:rPr lang="fr-FR" sz="1800" b="1" dirty="0"/>
              <a:t> budgétaires</a:t>
            </a:r>
          </a:p>
          <a:p>
            <a:pPr marL="457200" indent="-457200">
              <a:buFont typeface="Wingdings" panose="05000000000000000000" pitchFamily="2" charset="2"/>
              <a:buChar char="§"/>
            </a:pPr>
            <a:r>
              <a:rPr lang="fr-FR" sz="1800" b="1" dirty="0"/>
              <a:t>Plus de 300 cadres formés sur la gestion des risques budgétaires depuis 2018</a:t>
            </a:r>
          </a:p>
          <a:p>
            <a:pPr marL="457200" indent="-457200">
              <a:buFont typeface="Wingdings" panose="05000000000000000000" pitchFamily="2" charset="2"/>
              <a:buChar char="§"/>
            </a:pPr>
            <a:r>
              <a:rPr lang="fr-FR" sz="1800" noProof="0" dirty="0"/>
              <a:t>Ancrage dans la gestion macro budgétaire et la documentation budgétaire</a:t>
            </a:r>
          </a:p>
          <a:p>
            <a:pPr marL="457200" indent="-457200">
              <a:buFont typeface="Wingdings" panose="05000000000000000000" pitchFamily="2" charset="2"/>
              <a:buChar char="§"/>
            </a:pPr>
            <a:r>
              <a:rPr lang="fr-FR" sz="1800" noProof="0" dirty="0"/>
              <a:t>Problématique progressivement intégrée dans toute la chaine des finances publiques</a:t>
            </a:r>
          </a:p>
          <a:p>
            <a:endParaRPr lang="en-US" dirty="0"/>
          </a:p>
        </p:txBody>
      </p:sp>
      <p:graphicFrame>
        <p:nvGraphicFramePr>
          <p:cNvPr id="5" name="Diagram 4">
            <a:extLst>
              <a:ext uri="{FF2B5EF4-FFF2-40B4-BE49-F238E27FC236}">
                <a16:creationId xmlns:a16="http://schemas.microsoft.com/office/drawing/2014/main" id="{255DE00A-E3EC-6EB5-318E-F80D737C7816}"/>
              </a:ext>
            </a:extLst>
          </p:cNvPr>
          <p:cNvGraphicFramePr/>
          <p:nvPr>
            <p:extLst>
              <p:ext uri="{D42A27DB-BD31-4B8C-83A1-F6EECF244321}">
                <p14:modId xmlns:p14="http://schemas.microsoft.com/office/powerpoint/2010/main" val="2420188221"/>
              </p:ext>
            </p:extLst>
          </p:nvPr>
        </p:nvGraphicFramePr>
        <p:xfrm>
          <a:off x="702002" y="1472184"/>
          <a:ext cx="6640630" cy="4552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2004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045B8A9-36A9-40DF-B408-5900D3EF1396}"/>
              </a:ext>
            </a:extLst>
          </p:cNvPr>
          <p:cNvSpPr txBox="1">
            <a:spLocks/>
          </p:cNvSpPr>
          <p:nvPr/>
        </p:nvSpPr>
        <p:spPr>
          <a:xfrm>
            <a:off x="382555" y="45004"/>
            <a:ext cx="10548966"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4472C4">
                    <a:lumMod val="75000"/>
                  </a:srgbClr>
                </a:solidFill>
                <a:latin typeface="Arial Black" charset="0"/>
              </a:rPr>
              <a:t>III. PIMA: un cadre </a:t>
            </a:r>
            <a:r>
              <a:rPr lang="en-US" sz="2800" dirty="0" err="1">
                <a:solidFill>
                  <a:srgbClr val="4472C4">
                    <a:lumMod val="75000"/>
                  </a:srgbClr>
                </a:solidFill>
                <a:latin typeface="Arial Black" charset="0"/>
              </a:rPr>
              <a:t>d’analyse</a:t>
            </a:r>
            <a:r>
              <a:rPr lang="en-US" sz="2800" dirty="0">
                <a:solidFill>
                  <a:srgbClr val="4472C4">
                    <a:lumMod val="75000"/>
                  </a:srgbClr>
                </a:solidFill>
                <a:latin typeface="Arial Black" charset="0"/>
              </a:rPr>
              <a:t> </a:t>
            </a:r>
            <a:r>
              <a:rPr lang="en-US" sz="2800" dirty="0" err="1">
                <a:solidFill>
                  <a:srgbClr val="4472C4">
                    <a:lumMod val="75000"/>
                  </a:srgbClr>
                </a:solidFill>
                <a:latin typeface="Arial Black" charset="0"/>
              </a:rPr>
              <a:t>d’ensemble</a:t>
            </a:r>
            <a:r>
              <a:rPr lang="en-US" sz="2800" dirty="0">
                <a:solidFill>
                  <a:srgbClr val="4472C4">
                    <a:lumMod val="75000"/>
                  </a:srgbClr>
                </a:solidFill>
                <a:latin typeface="Arial Black" charset="0"/>
              </a:rPr>
              <a:t> pour </a:t>
            </a:r>
            <a:r>
              <a:rPr lang="en-US" sz="2800" dirty="0" err="1">
                <a:solidFill>
                  <a:srgbClr val="4472C4">
                    <a:lumMod val="75000"/>
                  </a:srgbClr>
                </a:solidFill>
                <a:latin typeface="Arial Black" charset="0"/>
              </a:rPr>
              <a:t>évaluer</a:t>
            </a:r>
            <a:r>
              <a:rPr lang="en-US" sz="2800" dirty="0">
                <a:solidFill>
                  <a:srgbClr val="4472C4">
                    <a:lumMod val="75000"/>
                  </a:srgbClr>
                </a:solidFill>
                <a:latin typeface="Arial Black" charset="0"/>
              </a:rPr>
              <a:t> la gestion des </a:t>
            </a:r>
            <a:r>
              <a:rPr lang="en-US" sz="2800" dirty="0" err="1">
                <a:solidFill>
                  <a:srgbClr val="4472C4">
                    <a:lumMod val="75000"/>
                  </a:srgbClr>
                </a:solidFill>
                <a:latin typeface="Arial Black" charset="0"/>
              </a:rPr>
              <a:t>investissements</a:t>
            </a:r>
            <a:r>
              <a:rPr lang="en-US" sz="2800" dirty="0">
                <a:solidFill>
                  <a:srgbClr val="4472C4">
                    <a:lumMod val="75000"/>
                  </a:srgbClr>
                </a:solidFill>
                <a:latin typeface="Arial Black" charset="0"/>
              </a:rPr>
              <a:t> publics </a:t>
            </a:r>
            <a:endParaRPr kumimoji="0" lang="en-US" sz="2800" b="0" i="0" u="none" strike="noStrike" kern="1200" cap="none" spc="0" normalizeH="0" baseline="0" noProof="0" dirty="0">
              <a:ln>
                <a:noFill/>
              </a:ln>
              <a:solidFill>
                <a:srgbClr val="FFC000">
                  <a:lumMod val="50000"/>
                </a:srgbClr>
              </a:solidFill>
              <a:effectLst/>
              <a:uLnTx/>
              <a:uFillTx/>
              <a:latin typeface="Arial Black" charset="0"/>
              <a:ea typeface="+mj-ea"/>
              <a:cs typeface="+mj-cs"/>
            </a:endParaRPr>
          </a:p>
        </p:txBody>
      </p:sp>
      <p:sp>
        <p:nvSpPr>
          <p:cNvPr id="32" name="Rectangle 31">
            <a:extLst>
              <a:ext uri="{FF2B5EF4-FFF2-40B4-BE49-F238E27FC236}">
                <a16:creationId xmlns:a16="http://schemas.microsoft.com/office/drawing/2014/main" id="{0B72B55E-2FD1-46B3-ACD1-0BC2D9C37CA4}"/>
              </a:ext>
            </a:extLst>
          </p:cNvPr>
          <p:cNvSpPr/>
          <p:nvPr/>
        </p:nvSpPr>
        <p:spPr>
          <a:xfrm>
            <a:off x="293901" y="5663497"/>
            <a:ext cx="3881029" cy="967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defRPr/>
            </a:pPr>
            <a:r>
              <a:rPr lang="en-US" sz="2000" b="1" dirty="0" err="1">
                <a:solidFill>
                  <a:schemeClr val="tx2"/>
                </a:solidFill>
                <a:cs typeface="Segoe UI" panose="020B0502040204020203" pitchFamily="34" charset="0"/>
              </a:rPr>
              <a:t>Allouer</a:t>
            </a:r>
            <a:r>
              <a:rPr lang="en-US" sz="2000" b="1" dirty="0">
                <a:solidFill>
                  <a:schemeClr val="tx2"/>
                </a:solidFill>
                <a:cs typeface="Segoe UI" panose="020B0502040204020203" pitchFamily="34" charset="0"/>
              </a:rPr>
              <a:t> les </a:t>
            </a:r>
            <a:r>
              <a:rPr lang="en-US" sz="2000" b="1" dirty="0" err="1">
                <a:solidFill>
                  <a:schemeClr val="tx2"/>
                </a:solidFill>
                <a:cs typeface="Segoe UI" panose="020B0502040204020203" pitchFamily="34" charset="0"/>
              </a:rPr>
              <a:t>ressources</a:t>
            </a:r>
            <a:r>
              <a:rPr lang="en-US" sz="2000" dirty="0">
                <a:solidFill>
                  <a:schemeClr val="tx2"/>
                </a:solidFill>
                <a:cs typeface="Segoe UI" panose="020B0502040204020203" pitchFamily="34" charset="0"/>
              </a:rPr>
              <a:t> pour </a:t>
            </a:r>
            <a:r>
              <a:rPr lang="en-US" sz="2000" dirty="0" err="1">
                <a:solidFill>
                  <a:schemeClr val="tx2"/>
                </a:solidFill>
                <a:cs typeface="Segoe UI" panose="020B0502040204020203" pitchFamily="34" charset="0"/>
              </a:rPr>
              <a:t>l’investissement</a:t>
            </a:r>
            <a:r>
              <a:rPr lang="en-US" sz="2000" dirty="0">
                <a:solidFill>
                  <a:schemeClr val="tx2"/>
                </a:solidFill>
                <a:cs typeface="Segoe UI" panose="020B0502040204020203" pitchFamily="34" charset="0"/>
              </a:rPr>
              <a:t> public aux </a:t>
            </a:r>
            <a:r>
              <a:rPr lang="en-US" sz="2000" b="1" dirty="0">
                <a:solidFill>
                  <a:schemeClr val="tx2"/>
                </a:solidFill>
                <a:cs typeface="Segoe UI" panose="020B0502040204020203" pitchFamily="34" charset="0"/>
              </a:rPr>
              <a:t>bons </a:t>
            </a:r>
            <a:r>
              <a:rPr lang="en-US" sz="2000" b="1" dirty="0" err="1">
                <a:solidFill>
                  <a:schemeClr val="tx2"/>
                </a:solidFill>
                <a:cs typeface="Segoe UI" panose="020B0502040204020203" pitchFamily="34" charset="0"/>
              </a:rPr>
              <a:t>secteurs</a:t>
            </a:r>
            <a:r>
              <a:rPr lang="en-US" sz="2000" b="1" dirty="0">
                <a:solidFill>
                  <a:schemeClr val="tx2"/>
                </a:solidFill>
                <a:cs typeface="Segoe UI" panose="020B0502040204020203" pitchFamily="34" charset="0"/>
              </a:rPr>
              <a:t> et aux bons </a:t>
            </a:r>
            <a:r>
              <a:rPr lang="en-US" sz="2000" b="1" dirty="0" err="1">
                <a:solidFill>
                  <a:schemeClr val="tx2"/>
                </a:solidFill>
                <a:cs typeface="Segoe UI" panose="020B0502040204020203" pitchFamily="34" charset="0"/>
              </a:rPr>
              <a:t>projets</a:t>
            </a:r>
            <a:endParaRPr lang="en-US" sz="2000" b="1" dirty="0">
              <a:solidFill>
                <a:schemeClr val="tx2"/>
              </a:solidFill>
              <a:cs typeface="Segoe UI" panose="020B0502040204020203" pitchFamily="34" charset="0"/>
            </a:endParaRPr>
          </a:p>
        </p:txBody>
      </p:sp>
      <p:sp>
        <p:nvSpPr>
          <p:cNvPr id="33" name="Rectangle 32">
            <a:extLst>
              <a:ext uri="{FF2B5EF4-FFF2-40B4-BE49-F238E27FC236}">
                <a16:creationId xmlns:a16="http://schemas.microsoft.com/office/drawing/2014/main" id="{4171154B-B559-4BB8-914D-2B8B9FA32A4E}"/>
              </a:ext>
            </a:extLst>
          </p:cNvPr>
          <p:cNvSpPr/>
          <p:nvPr/>
        </p:nvSpPr>
        <p:spPr>
          <a:xfrm>
            <a:off x="8335018" y="2120512"/>
            <a:ext cx="3294318" cy="1100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30000"/>
              </a:spcBef>
              <a:spcAft>
                <a:spcPts val="600"/>
              </a:spcAft>
              <a:defRPr/>
            </a:pPr>
            <a:r>
              <a:rPr lang="en-US" sz="2000" b="1" dirty="0" err="1">
                <a:solidFill>
                  <a:srgbClr val="C00000"/>
                </a:solidFill>
                <a:cs typeface="Segoe UI" panose="020B0502040204020203" pitchFamily="34" charset="0"/>
              </a:rPr>
              <a:t>Planifier</a:t>
            </a:r>
            <a:r>
              <a:rPr lang="en-US" sz="2000" dirty="0">
                <a:solidFill>
                  <a:srgbClr val="C00000"/>
                </a:solidFill>
                <a:cs typeface="Segoe UI" panose="020B0502040204020203" pitchFamily="34" charset="0"/>
              </a:rPr>
              <a:t> </a:t>
            </a:r>
            <a:r>
              <a:rPr lang="en-US" sz="2000" dirty="0" err="1">
                <a:solidFill>
                  <a:srgbClr val="C00000"/>
                </a:solidFill>
                <a:cs typeface="Segoe UI" panose="020B0502040204020203" pitchFamily="34" charset="0"/>
              </a:rPr>
              <a:t>l’investissement</a:t>
            </a:r>
            <a:r>
              <a:rPr lang="en-US" sz="2000" dirty="0">
                <a:solidFill>
                  <a:srgbClr val="C00000"/>
                </a:solidFill>
                <a:cs typeface="Segoe UI" panose="020B0502040204020203" pitchFamily="34" charset="0"/>
              </a:rPr>
              <a:t> </a:t>
            </a:r>
            <a:r>
              <a:rPr lang="en-US" sz="2000" b="1" dirty="0">
                <a:solidFill>
                  <a:srgbClr val="C00000"/>
                </a:solidFill>
                <a:cs typeface="Segoe UI" panose="020B0502040204020203" pitchFamily="34" charset="0"/>
              </a:rPr>
              <a:t>en </a:t>
            </a:r>
            <a:r>
              <a:rPr lang="en-US" sz="2000" b="1" dirty="0" err="1">
                <a:solidFill>
                  <a:srgbClr val="C00000"/>
                </a:solidFill>
                <a:cs typeface="Segoe UI" panose="020B0502040204020203" pitchFamily="34" charset="0"/>
              </a:rPr>
              <a:t>veillant</a:t>
            </a:r>
            <a:r>
              <a:rPr lang="en-US" sz="2000" b="1" dirty="0">
                <a:solidFill>
                  <a:srgbClr val="C00000"/>
                </a:solidFill>
                <a:cs typeface="Segoe UI" panose="020B0502040204020203" pitchFamily="34" charset="0"/>
              </a:rPr>
              <a:t> à la </a:t>
            </a:r>
            <a:r>
              <a:rPr lang="en-US" sz="2000" b="1" dirty="0" err="1">
                <a:solidFill>
                  <a:srgbClr val="C00000"/>
                </a:solidFill>
                <a:cs typeface="Segoe UI" panose="020B0502040204020203" pitchFamily="34" charset="0"/>
              </a:rPr>
              <a:t>soutenabilité</a:t>
            </a:r>
            <a:r>
              <a:rPr lang="en-US" sz="2000" b="1" dirty="0">
                <a:solidFill>
                  <a:srgbClr val="C00000"/>
                </a:solidFill>
                <a:cs typeface="Segoe UI" panose="020B0502040204020203" pitchFamily="34" charset="0"/>
              </a:rPr>
              <a:t> </a:t>
            </a:r>
            <a:r>
              <a:rPr lang="en-US" sz="2000" b="1" dirty="0" err="1">
                <a:solidFill>
                  <a:srgbClr val="C00000"/>
                </a:solidFill>
                <a:cs typeface="Segoe UI" panose="020B0502040204020203" pitchFamily="34" charset="0"/>
              </a:rPr>
              <a:t>budgétaire</a:t>
            </a:r>
            <a:r>
              <a:rPr lang="en-US" sz="2000" b="1" dirty="0">
                <a:solidFill>
                  <a:srgbClr val="C00000"/>
                </a:solidFill>
                <a:cs typeface="Segoe UI" panose="020B0502040204020203" pitchFamily="34" charset="0"/>
              </a:rPr>
              <a:t> et en </a:t>
            </a:r>
            <a:r>
              <a:rPr lang="en-US" sz="2000" b="1" dirty="0" err="1">
                <a:solidFill>
                  <a:srgbClr val="C00000"/>
                </a:solidFill>
                <a:cs typeface="Segoe UI" panose="020B0502040204020203" pitchFamily="34" charset="0"/>
              </a:rPr>
              <a:t>assurant</a:t>
            </a:r>
            <a:r>
              <a:rPr lang="en-US" sz="2000" b="1" dirty="0">
                <a:solidFill>
                  <a:srgbClr val="C00000"/>
                </a:solidFill>
                <a:cs typeface="Segoe UI" panose="020B0502040204020203" pitchFamily="34" charset="0"/>
              </a:rPr>
              <a:t> </a:t>
            </a:r>
            <a:r>
              <a:rPr lang="en-US" sz="2000" b="1" dirty="0" err="1">
                <a:solidFill>
                  <a:srgbClr val="C00000"/>
                </a:solidFill>
                <a:cs typeface="Segoe UI" panose="020B0502040204020203" pitchFamily="34" charset="0"/>
              </a:rPr>
              <a:t>une</a:t>
            </a:r>
            <a:r>
              <a:rPr lang="en-US" sz="2000" b="1" dirty="0">
                <a:solidFill>
                  <a:srgbClr val="C00000"/>
                </a:solidFill>
                <a:cs typeface="Segoe UI" panose="020B0502040204020203" pitchFamily="34" charset="0"/>
              </a:rPr>
              <a:t> coordination effective</a:t>
            </a:r>
            <a:endParaRPr lang="en-US" sz="2000" dirty="0">
              <a:solidFill>
                <a:srgbClr val="C00000"/>
              </a:solidFill>
              <a:cs typeface="Segoe UI" panose="020B0502040204020203" pitchFamily="34" charset="0"/>
            </a:endParaRPr>
          </a:p>
        </p:txBody>
      </p:sp>
      <p:sp>
        <p:nvSpPr>
          <p:cNvPr id="34" name="Rectangle 33">
            <a:extLst>
              <a:ext uri="{FF2B5EF4-FFF2-40B4-BE49-F238E27FC236}">
                <a16:creationId xmlns:a16="http://schemas.microsoft.com/office/drawing/2014/main" id="{C18FAF70-99D1-4A6B-B419-C06953F49BB5}"/>
              </a:ext>
            </a:extLst>
          </p:cNvPr>
          <p:cNvSpPr/>
          <p:nvPr/>
        </p:nvSpPr>
        <p:spPr>
          <a:xfrm>
            <a:off x="-46920" y="1623078"/>
            <a:ext cx="3563083" cy="99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en-US" sz="2000" b="1" dirty="0" err="1">
                <a:solidFill>
                  <a:schemeClr val="accent5">
                    <a:lumMod val="75000"/>
                  </a:schemeClr>
                </a:solidFill>
                <a:cs typeface="Segoe UI" panose="020B0502040204020203" pitchFamily="34" charset="0"/>
              </a:rPr>
              <a:t>Exécuter</a:t>
            </a:r>
            <a:r>
              <a:rPr lang="en-US" sz="2000" b="1" dirty="0">
                <a:solidFill>
                  <a:schemeClr val="accent5">
                    <a:lumMod val="75000"/>
                  </a:schemeClr>
                </a:solidFill>
                <a:cs typeface="Segoe UI" panose="020B0502040204020203" pitchFamily="34" charset="0"/>
              </a:rPr>
              <a:t> </a:t>
            </a:r>
            <a:r>
              <a:rPr lang="en-US" sz="2000" dirty="0" err="1">
                <a:solidFill>
                  <a:schemeClr val="accent5">
                    <a:lumMod val="75000"/>
                  </a:schemeClr>
                </a:solidFill>
                <a:cs typeface="Segoe UI" panose="020B0502040204020203" pitchFamily="34" charset="0"/>
              </a:rPr>
              <a:t>l’investissement</a:t>
            </a:r>
            <a:r>
              <a:rPr lang="en-US" sz="2000" dirty="0">
                <a:solidFill>
                  <a:schemeClr val="accent5">
                    <a:lumMod val="75000"/>
                  </a:schemeClr>
                </a:solidFill>
                <a:cs typeface="Segoe UI" panose="020B0502040204020203" pitchFamily="34" charset="0"/>
              </a:rPr>
              <a:t> de manière </a:t>
            </a:r>
            <a:r>
              <a:rPr lang="en-US" sz="2000" b="1" dirty="0" err="1">
                <a:solidFill>
                  <a:schemeClr val="accent5">
                    <a:lumMod val="75000"/>
                  </a:schemeClr>
                </a:solidFill>
                <a:cs typeface="Segoe UI" panose="020B0502040204020203" pitchFamily="34" charset="0"/>
              </a:rPr>
              <a:t>efficiente</a:t>
            </a:r>
            <a:r>
              <a:rPr lang="en-US" sz="2000" b="1" dirty="0">
                <a:solidFill>
                  <a:schemeClr val="accent5">
                    <a:lumMod val="75000"/>
                  </a:schemeClr>
                </a:solidFill>
                <a:cs typeface="Segoe UI" panose="020B0502040204020203" pitchFamily="34" charset="0"/>
              </a:rPr>
              <a:t> et </a:t>
            </a:r>
            <a:r>
              <a:rPr lang="en-US" sz="2000" b="1" dirty="0" err="1">
                <a:solidFill>
                  <a:schemeClr val="accent5">
                    <a:lumMod val="75000"/>
                  </a:schemeClr>
                </a:solidFill>
                <a:cs typeface="Segoe UI" panose="020B0502040204020203" pitchFamily="34" charset="0"/>
              </a:rPr>
              <a:t>ponctuelle</a:t>
            </a:r>
            <a:endParaRPr lang="en-US" sz="2000" dirty="0">
              <a:solidFill>
                <a:schemeClr val="accent5">
                  <a:lumMod val="75000"/>
                </a:schemeClr>
              </a:solidFill>
              <a:cs typeface="Segoe UI" panose="020B0502040204020203" pitchFamily="34" charset="0"/>
            </a:endParaRPr>
          </a:p>
        </p:txBody>
      </p:sp>
      <p:sp>
        <p:nvSpPr>
          <p:cNvPr id="35" name="TextBox 34">
            <a:extLst>
              <a:ext uri="{FF2B5EF4-FFF2-40B4-BE49-F238E27FC236}">
                <a16:creationId xmlns:a16="http://schemas.microsoft.com/office/drawing/2014/main" id="{1A7013AC-EC79-4035-B8D5-6B96622B82B3}"/>
              </a:ext>
            </a:extLst>
          </p:cNvPr>
          <p:cNvSpPr txBox="1"/>
          <p:nvPr/>
        </p:nvSpPr>
        <p:spPr>
          <a:xfrm>
            <a:off x="4862147" y="5773696"/>
            <a:ext cx="9495692" cy="707886"/>
          </a:xfrm>
          <a:prstGeom prst="rect">
            <a:avLst/>
          </a:prstGeom>
          <a:noFill/>
        </p:spPr>
        <p:txBody>
          <a:bodyPr wrap="square" rtlCol="0">
            <a:spAutoFit/>
          </a:bodyPr>
          <a:lstStyle/>
          <a:p>
            <a:r>
              <a:rPr lang="fr-CA" sz="2000" b="1" dirty="0"/>
              <a:t>+ Institutions transversales</a:t>
            </a:r>
          </a:p>
          <a:p>
            <a:r>
              <a:rPr lang="fr-CA" sz="2000" i="1" dirty="0"/>
              <a:t>Cadre juridique, Systèmes d’information, Capacités </a:t>
            </a:r>
            <a:endParaRPr lang="en-US" sz="2000" i="1" dirty="0"/>
          </a:p>
        </p:txBody>
      </p:sp>
      <p:sp>
        <p:nvSpPr>
          <p:cNvPr id="30" name="Rectangle 29">
            <a:extLst>
              <a:ext uri="{FF2B5EF4-FFF2-40B4-BE49-F238E27FC236}">
                <a16:creationId xmlns:a16="http://schemas.microsoft.com/office/drawing/2014/main" id="{13EE9F10-A9A0-4492-8163-6880203FA540}"/>
              </a:ext>
            </a:extLst>
          </p:cNvPr>
          <p:cNvSpPr/>
          <p:nvPr/>
        </p:nvSpPr>
        <p:spPr>
          <a:xfrm>
            <a:off x="6611054" y="6510295"/>
            <a:ext cx="5349875" cy="253916"/>
          </a:xfrm>
          <a:prstGeom prst="rect">
            <a:avLst/>
          </a:prstGeom>
        </p:spPr>
        <p:txBody>
          <a:bodyPr wrap="square">
            <a:spAutoFit/>
          </a:bodyPr>
          <a:lstStyle/>
          <a:p>
            <a:r>
              <a:rPr lang="en-US" sz="1050" spc="10" dirty="0">
                <a:ea typeface="Arial" panose="020B0604020202020204" pitchFamily="34" charset="0"/>
              </a:rPr>
              <a:t>Source: FMI, Cadre PIMA - </a:t>
            </a:r>
            <a:r>
              <a:rPr lang="en-US" sz="1050" dirty="0">
                <a:ea typeface="Arial" panose="020B0604020202020204" pitchFamily="34" charset="0"/>
              </a:rPr>
              <a:t>Public Investment Management Assessment, 2018.</a:t>
            </a:r>
            <a:endParaRPr lang="en-US" sz="1050" dirty="0"/>
          </a:p>
        </p:txBody>
      </p:sp>
      <p:pic>
        <p:nvPicPr>
          <p:cNvPr id="2" name="Picture 1">
            <a:extLst>
              <a:ext uri="{FF2B5EF4-FFF2-40B4-BE49-F238E27FC236}">
                <a16:creationId xmlns:a16="http://schemas.microsoft.com/office/drawing/2014/main" id="{6F349EA8-4A88-BC22-A159-CC100F8F6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656" y="1057626"/>
            <a:ext cx="5060788" cy="4802847"/>
          </a:xfrm>
          <a:prstGeom prst="rect">
            <a:avLst/>
          </a:prstGeom>
        </p:spPr>
      </p:pic>
    </p:spTree>
    <p:extLst>
      <p:ext uri="{BB962C8B-B14F-4D97-AF65-F5344CB8AC3E}">
        <p14:creationId xmlns:p14="http://schemas.microsoft.com/office/powerpoint/2010/main" val="284085687"/>
      </p:ext>
    </p:extLst>
  </p:cSld>
  <p:clrMapOvr>
    <a:masterClrMapping/>
  </p:clrMapOvr>
  <p:transition>
    <p:fade/>
  </p:transition>
</p:sld>
</file>

<file path=ppt/theme/theme1.xml><?xml version="1.0" encoding="utf-8"?>
<a:theme xmlns:a="http://schemas.openxmlformats.org/drawingml/2006/main" name="Fund">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nd" id="{BF41C620-5489-4B6A-AFF2-955C1B9BB700}" vid="{8430AF2C-A2AE-4B5C-A716-2AFE632DC7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Template>
  <TotalTime>12203</TotalTime>
  <Words>1795</Words>
  <Application>Microsoft Office PowerPoint</Application>
  <PresentationFormat>Widescreen</PresentationFormat>
  <Paragraphs>198</Paragraphs>
  <Slides>14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.HelveticaNeueDeskInterface-Regular</vt:lpstr>
      <vt:lpstr>Arial</vt:lpstr>
      <vt:lpstr>Arial Black</vt:lpstr>
      <vt:lpstr>ArialMT</vt:lpstr>
      <vt:lpstr>Calibri</vt:lpstr>
      <vt:lpstr>Lucida Grande</vt:lpstr>
      <vt:lpstr>LucidaGrande</vt:lpstr>
      <vt:lpstr>Segoe UI</vt:lpstr>
      <vt:lpstr>Wingdings</vt:lpstr>
      <vt:lpstr>Fund</vt:lpstr>
      <vt:lpstr>Bonnes pratiques de gouvernance financière : vision tirée de l’assistance technique du FMI en Afrique francophone subsaharienne</vt:lpstr>
      <vt:lpstr>Introduction</vt:lpstr>
      <vt:lpstr>I. Mobilisation des recettes fiscales en Afrique subsaharienne</vt:lpstr>
      <vt:lpstr>I. Outil standardisé d’évaluation des administrations fiscales (TADAT)</vt:lpstr>
      <vt:lpstr>I. Stratégie de mobilisation des recettes à moyen terme (SRMT / MTRS)</vt:lpstr>
      <vt:lpstr>II. Risques budgétaires </vt:lpstr>
      <vt:lpstr>II. AFC et les risques budgétaires (1/2) </vt:lpstr>
      <vt:lpstr>II. AFC et les risques budgétaires (2/2)</vt:lpstr>
      <vt:lpstr>PowerPoint Presentation</vt:lpstr>
      <vt:lpstr>PowerPoint Presentation</vt:lpstr>
      <vt:lpstr>III. Diffusion des PIMA et C-PIMA dans les pays d’Afrique subsaharienne non anglophone</vt:lpstr>
      <vt:lpstr>III. Résultats du PIMA – Pays d’Afrique subsaharienne non anglophone</vt:lpstr>
      <vt:lpstr>III. Résultats du C-PIMA – Pays d’Afrique subsaharienne non anglophone</vt:lpstr>
      <vt:lpstr>III. Chantiers en cours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PIMA in EUR</dc:title>
  <dc:creator>Eltokhy, Khaled</dc:creator>
  <cp:lastModifiedBy>Wendling, Claude Paul Emile</cp:lastModifiedBy>
  <cp:revision>67</cp:revision>
  <cp:lastPrinted>2023-11-08T14:48:33Z</cp:lastPrinted>
  <dcterms:created xsi:type="dcterms:W3CDTF">2021-12-13T19:37:19Z</dcterms:created>
  <dcterms:modified xsi:type="dcterms:W3CDTF">2023-11-17T17:01:07Z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2021-12-13T19:37:20Z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af6d906a-eaf8-4eb1-a530-6b124b781464</vt:lpwstr>
  </property>
  <property fmtid="{D5CDD505-2E9C-101B-9397-08002B2CF9AE}" pid="8" name="MSIP_Label_0c07ed86-5dc5-4593-ad03-a8684b843815_ContentBits">
    <vt:lpwstr>0</vt:lpwstr>
  </property>
  <property fmtid="{D5CDD505-2E9C-101B-9397-08002B2CF9AE}" pid="9" name="eDOCS AutoSave">
    <vt:lpwstr>20231117120106069</vt:lpwstr>
  </property>
</Properties>
</file>