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2" r:id="rId4"/>
    <p:sldId id="258" r:id="rId5"/>
    <p:sldId id="259" r:id="rId6"/>
    <p:sldId id="263" r:id="rId7"/>
    <p:sldId id="268" r:id="rId8"/>
    <p:sldId id="264" r:id="rId9"/>
    <p:sldId id="266" r:id="rId10"/>
    <p:sldId id="265"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p:cViewPr varScale="1">
        <p:scale>
          <a:sx n="101" d="100"/>
          <a:sy n="101"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4203B-92C5-4C54-9E62-7A2C091B8E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961064-34E6-471B-8DD8-3103F18F254B}">
      <dgm:prSet phldrT="[Text]" custT="1"/>
      <dgm:spPr/>
      <dgm:t>
        <a:bodyPr/>
        <a:lstStyle/>
        <a:p>
          <a:r>
            <a:rPr lang="fr-FR" sz="2400" b="1" dirty="0"/>
            <a:t>L’adoption du cadre juridique budgétaire et comptable complet (Plan Comptable de l’Etat, Nomenclature Budgétaire, RGCP)</a:t>
          </a:r>
          <a:endParaRPr lang="en-US" sz="2400" b="1" dirty="0"/>
        </a:p>
      </dgm:t>
    </dgm:pt>
    <dgm:pt modelId="{AA75A143-AEAD-4E74-95F9-ED9FBF54416A}" type="parTrans" cxnId="{4D562F9E-B755-4E3C-AB73-3897636A5E56}">
      <dgm:prSet/>
      <dgm:spPr/>
      <dgm:t>
        <a:bodyPr/>
        <a:lstStyle/>
        <a:p>
          <a:endParaRPr lang="en-US"/>
        </a:p>
      </dgm:t>
    </dgm:pt>
    <dgm:pt modelId="{8D811AA8-F61E-44EB-B2B7-090FEAC8B236}" type="sibTrans" cxnId="{4D562F9E-B755-4E3C-AB73-3897636A5E56}">
      <dgm:prSet/>
      <dgm:spPr/>
      <dgm:t>
        <a:bodyPr/>
        <a:lstStyle/>
        <a:p>
          <a:endParaRPr lang="en-US"/>
        </a:p>
      </dgm:t>
    </dgm:pt>
    <dgm:pt modelId="{1F35FF86-338B-4C05-912F-D5149C2595E7}">
      <dgm:prSet phldrT="[Text]" custT="1"/>
      <dgm:spPr/>
      <dgm:t>
        <a:bodyPr/>
        <a:lstStyle/>
        <a:p>
          <a:r>
            <a:rPr lang="fr-FR" sz="2400" b="1" dirty="0"/>
            <a:t>L’élaboration d’un Recueil des normes comptables de l’Etat</a:t>
          </a:r>
          <a:endParaRPr lang="en-US" sz="2400" dirty="0"/>
        </a:p>
      </dgm:t>
    </dgm:pt>
    <dgm:pt modelId="{8928390A-9DD0-44B6-9198-92935253382B}" type="parTrans" cxnId="{58F57BCA-9F2A-4252-B8D8-B9265646A491}">
      <dgm:prSet/>
      <dgm:spPr/>
      <dgm:t>
        <a:bodyPr/>
        <a:lstStyle/>
        <a:p>
          <a:endParaRPr lang="en-US"/>
        </a:p>
      </dgm:t>
    </dgm:pt>
    <dgm:pt modelId="{1DBE595D-4CAE-42E8-AFE2-F06DF0903A7A}" type="sibTrans" cxnId="{58F57BCA-9F2A-4252-B8D8-B9265646A491}">
      <dgm:prSet/>
      <dgm:spPr/>
      <dgm:t>
        <a:bodyPr/>
        <a:lstStyle/>
        <a:p>
          <a:endParaRPr lang="en-US"/>
        </a:p>
      </dgm:t>
    </dgm:pt>
    <dgm:pt modelId="{CFE73CE7-EA79-47F1-B975-83C867CA4F4B}">
      <dgm:prSet phldrT="[Text]" custT="1"/>
      <dgm:spPr/>
      <dgm:t>
        <a:bodyPr/>
        <a:lstStyle/>
        <a:p>
          <a:r>
            <a:rPr lang="fr-FR" sz="2400" b="1" dirty="0"/>
            <a:t>L’élaboration des instructions comptables opérationnelles pour chaque cycle (immobilisations, charges, produits, </a:t>
          </a:r>
          <a:r>
            <a:rPr lang="fr-FR" sz="2400" b="1" dirty="0" err="1"/>
            <a:t>etc</a:t>
          </a:r>
          <a:r>
            <a:rPr lang="fr-FR" sz="2400" b="1" dirty="0"/>
            <a:t>)</a:t>
          </a:r>
          <a:endParaRPr lang="en-US" sz="2400" b="1" dirty="0"/>
        </a:p>
      </dgm:t>
    </dgm:pt>
    <dgm:pt modelId="{EB629B94-9A38-4909-9280-9FA63CBF918A}" type="parTrans" cxnId="{68038B5A-2116-4EBE-998F-2B280811B380}">
      <dgm:prSet/>
      <dgm:spPr/>
      <dgm:t>
        <a:bodyPr/>
        <a:lstStyle/>
        <a:p>
          <a:endParaRPr lang="en-US"/>
        </a:p>
      </dgm:t>
    </dgm:pt>
    <dgm:pt modelId="{63C26520-1009-446A-A984-023998CCB5D4}" type="sibTrans" cxnId="{68038B5A-2116-4EBE-998F-2B280811B380}">
      <dgm:prSet/>
      <dgm:spPr/>
      <dgm:t>
        <a:bodyPr/>
        <a:lstStyle/>
        <a:p>
          <a:endParaRPr lang="en-US"/>
        </a:p>
      </dgm:t>
    </dgm:pt>
    <dgm:pt modelId="{9EC907F8-02FF-4BFD-B759-2FC104AE8ACA}">
      <dgm:prSet phldrT="[Text]" custT="1"/>
      <dgm:spPr/>
      <dgm:t>
        <a:bodyPr/>
        <a:lstStyle/>
        <a:p>
          <a:r>
            <a:rPr lang="fr-FR" sz="2400" b="1" dirty="0"/>
            <a:t>La documentation de la comptabilité des matières (décret, manuel de procédures, textes d’application)</a:t>
          </a:r>
          <a:endParaRPr lang="en-US" sz="2400" b="1" dirty="0"/>
        </a:p>
      </dgm:t>
    </dgm:pt>
    <dgm:pt modelId="{FFC3D82D-FC1C-4BD5-8430-F115E9E150C9}" type="parTrans" cxnId="{E4EE0A45-ED7E-4306-99C9-6909C1841C3E}">
      <dgm:prSet/>
      <dgm:spPr/>
      <dgm:t>
        <a:bodyPr/>
        <a:lstStyle/>
        <a:p>
          <a:endParaRPr lang="en-US"/>
        </a:p>
      </dgm:t>
    </dgm:pt>
    <dgm:pt modelId="{90FC11D1-001D-4B5B-8453-284B8AB83D5F}" type="sibTrans" cxnId="{E4EE0A45-ED7E-4306-99C9-6909C1841C3E}">
      <dgm:prSet/>
      <dgm:spPr/>
      <dgm:t>
        <a:bodyPr/>
        <a:lstStyle/>
        <a:p>
          <a:endParaRPr lang="en-US"/>
        </a:p>
      </dgm:t>
    </dgm:pt>
    <dgm:pt modelId="{A57ED42A-A64D-4955-9932-7B8645E81756}">
      <dgm:prSet phldrT="[Text]" custT="1"/>
      <dgm:spPr>
        <a:solidFill>
          <a:schemeClr val="accent2">
            <a:lumMod val="75000"/>
          </a:schemeClr>
        </a:solidFill>
        <a:ln>
          <a:solidFill>
            <a:schemeClr val="accent4">
              <a:lumMod val="75000"/>
            </a:schemeClr>
          </a:solidFill>
        </a:ln>
      </dgm:spPr>
      <dgm:t>
        <a:bodyPr/>
        <a:lstStyle/>
        <a:p>
          <a:r>
            <a:rPr lang="fr-FR" sz="2800" dirty="0"/>
            <a:t>La définition du choix stratégique ( SI intégré ou dégradé)</a:t>
          </a:r>
          <a:endParaRPr lang="en-US" sz="2800" dirty="0"/>
        </a:p>
      </dgm:t>
    </dgm:pt>
    <dgm:pt modelId="{B3108D26-4E05-4EC6-8B6C-64D7CA642858}" type="parTrans" cxnId="{B4DED778-7790-4E9F-BDAF-AEF428C05F02}">
      <dgm:prSet/>
      <dgm:spPr/>
      <dgm:t>
        <a:bodyPr/>
        <a:lstStyle/>
        <a:p>
          <a:endParaRPr lang="en-US"/>
        </a:p>
      </dgm:t>
    </dgm:pt>
    <dgm:pt modelId="{5E479CA1-1477-48C6-83D2-5F0AEC98C860}" type="sibTrans" cxnId="{B4DED778-7790-4E9F-BDAF-AEF428C05F02}">
      <dgm:prSet/>
      <dgm:spPr/>
      <dgm:t>
        <a:bodyPr/>
        <a:lstStyle/>
        <a:p>
          <a:endParaRPr lang="en-US"/>
        </a:p>
      </dgm:t>
    </dgm:pt>
    <dgm:pt modelId="{1370AB2E-B686-4FD6-8061-0AC7ED105AB9}" type="pres">
      <dgm:prSet presAssocID="{7FE4203B-92C5-4C54-9E62-7A2C091B8EB8}" presName="diagram" presStyleCnt="0">
        <dgm:presLayoutVars>
          <dgm:dir/>
          <dgm:resizeHandles val="exact"/>
        </dgm:presLayoutVars>
      </dgm:prSet>
      <dgm:spPr/>
    </dgm:pt>
    <dgm:pt modelId="{B276F673-1FBE-4521-97D8-0145248C4C63}" type="pres">
      <dgm:prSet presAssocID="{82961064-34E6-471B-8DD8-3103F18F254B}" presName="node" presStyleLbl="node1" presStyleIdx="0" presStyleCnt="5">
        <dgm:presLayoutVars>
          <dgm:bulletEnabled val="1"/>
        </dgm:presLayoutVars>
      </dgm:prSet>
      <dgm:spPr/>
    </dgm:pt>
    <dgm:pt modelId="{9ABFB723-4F6D-4D9F-8E92-7071D8ECFCB6}" type="pres">
      <dgm:prSet presAssocID="{8D811AA8-F61E-44EB-B2B7-090FEAC8B236}" presName="sibTrans" presStyleCnt="0"/>
      <dgm:spPr/>
    </dgm:pt>
    <dgm:pt modelId="{30189E0B-3B38-4213-95D9-F293C9147ADC}" type="pres">
      <dgm:prSet presAssocID="{1F35FF86-338B-4C05-912F-D5149C2595E7}" presName="node" presStyleLbl="node1" presStyleIdx="1" presStyleCnt="5">
        <dgm:presLayoutVars>
          <dgm:bulletEnabled val="1"/>
        </dgm:presLayoutVars>
      </dgm:prSet>
      <dgm:spPr/>
    </dgm:pt>
    <dgm:pt modelId="{E7352970-0F35-4079-9448-FAB86736A08D}" type="pres">
      <dgm:prSet presAssocID="{1DBE595D-4CAE-42E8-AFE2-F06DF0903A7A}" presName="sibTrans" presStyleCnt="0"/>
      <dgm:spPr/>
    </dgm:pt>
    <dgm:pt modelId="{3AB161CE-8D72-48B6-8A98-83853BAD46BF}" type="pres">
      <dgm:prSet presAssocID="{CFE73CE7-EA79-47F1-B975-83C867CA4F4B}" presName="node" presStyleLbl="node1" presStyleIdx="2" presStyleCnt="5">
        <dgm:presLayoutVars>
          <dgm:bulletEnabled val="1"/>
        </dgm:presLayoutVars>
      </dgm:prSet>
      <dgm:spPr/>
    </dgm:pt>
    <dgm:pt modelId="{07703D8A-6807-4535-8D27-FC37F0BFAB68}" type="pres">
      <dgm:prSet presAssocID="{63C26520-1009-446A-A984-023998CCB5D4}" presName="sibTrans" presStyleCnt="0"/>
      <dgm:spPr/>
    </dgm:pt>
    <dgm:pt modelId="{0DDD879D-3008-4402-9B14-7283041FD587}" type="pres">
      <dgm:prSet presAssocID="{9EC907F8-02FF-4BFD-B759-2FC104AE8ACA}" presName="node" presStyleLbl="node1" presStyleIdx="3" presStyleCnt="5">
        <dgm:presLayoutVars>
          <dgm:bulletEnabled val="1"/>
        </dgm:presLayoutVars>
      </dgm:prSet>
      <dgm:spPr/>
    </dgm:pt>
    <dgm:pt modelId="{318DD396-148D-44EE-80B5-4388442AFFAA}" type="pres">
      <dgm:prSet presAssocID="{90FC11D1-001D-4B5B-8453-284B8AB83D5F}" presName="sibTrans" presStyleCnt="0"/>
      <dgm:spPr/>
    </dgm:pt>
    <dgm:pt modelId="{662D2AD2-60CE-4491-9524-6301D630EBDF}" type="pres">
      <dgm:prSet presAssocID="{A57ED42A-A64D-4955-9932-7B8645E81756}" presName="node" presStyleLbl="node1" presStyleIdx="4" presStyleCnt="5">
        <dgm:presLayoutVars>
          <dgm:bulletEnabled val="1"/>
        </dgm:presLayoutVars>
      </dgm:prSet>
      <dgm:spPr/>
    </dgm:pt>
  </dgm:ptLst>
  <dgm:cxnLst>
    <dgm:cxn modelId="{78C7C002-DAC3-423D-8083-3FAC1DCCB5A5}" type="presOf" srcId="{1F35FF86-338B-4C05-912F-D5149C2595E7}" destId="{30189E0B-3B38-4213-95D9-F293C9147ADC}" srcOrd="0" destOrd="0" presId="urn:microsoft.com/office/officeart/2005/8/layout/default"/>
    <dgm:cxn modelId="{7D5C821F-813F-42F6-89BC-CC47727F512D}" type="presOf" srcId="{9EC907F8-02FF-4BFD-B759-2FC104AE8ACA}" destId="{0DDD879D-3008-4402-9B14-7283041FD587}" srcOrd="0" destOrd="0" presId="urn:microsoft.com/office/officeart/2005/8/layout/default"/>
    <dgm:cxn modelId="{50AE2327-C073-41A0-BBDD-20389357E959}" type="presOf" srcId="{7FE4203B-92C5-4C54-9E62-7A2C091B8EB8}" destId="{1370AB2E-B686-4FD6-8061-0AC7ED105AB9}" srcOrd="0" destOrd="0" presId="urn:microsoft.com/office/officeart/2005/8/layout/default"/>
    <dgm:cxn modelId="{E4EE0A45-ED7E-4306-99C9-6909C1841C3E}" srcId="{7FE4203B-92C5-4C54-9E62-7A2C091B8EB8}" destId="{9EC907F8-02FF-4BFD-B759-2FC104AE8ACA}" srcOrd="3" destOrd="0" parTransId="{FFC3D82D-FC1C-4BD5-8430-F115E9E150C9}" sibTransId="{90FC11D1-001D-4B5B-8453-284B8AB83D5F}"/>
    <dgm:cxn modelId="{68038B5A-2116-4EBE-998F-2B280811B380}" srcId="{7FE4203B-92C5-4C54-9E62-7A2C091B8EB8}" destId="{CFE73CE7-EA79-47F1-B975-83C867CA4F4B}" srcOrd="2" destOrd="0" parTransId="{EB629B94-9A38-4909-9280-9FA63CBF918A}" sibTransId="{63C26520-1009-446A-A984-023998CCB5D4}"/>
    <dgm:cxn modelId="{B4DED778-7790-4E9F-BDAF-AEF428C05F02}" srcId="{7FE4203B-92C5-4C54-9E62-7A2C091B8EB8}" destId="{A57ED42A-A64D-4955-9932-7B8645E81756}" srcOrd="4" destOrd="0" parTransId="{B3108D26-4E05-4EC6-8B6C-64D7CA642858}" sibTransId="{5E479CA1-1477-48C6-83D2-5F0AEC98C860}"/>
    <dgm:cxn modelId="{4D562F9E-B755-4E3C-AB73-3897636A5E56}" srcId="{7FE4203B-92C5-4C54-9E62-7A2C091B8EB8}" destId="{82961064-34E6-471B-8DD8-3103F18F254B}" srcOrd="0" destOrd="0" parTransId="{AA75A143-AEAD-4E74-95F9-ED9FBF54416A}" sibTransId="{8D811AA8-F61E-44EB-B2B7-090FEAC8B236}"/>
    <dgm:cxn modelId="{D0C9D2A3-D411-4734-809B-D86E32D4B986}" type="presOf" srcId="{CFE73CE7-EA79-47F1-B975-83C867CA4F4B}" destId="{3AB161CE-8D72-48B6-8A98-83853BAD46BF}" srcOrd="0" destOrd="0" presId="urn:microsoft.com/office/officeart/2005/8/layout/default"/>
    <dgm:cxn modelId="{58F57BCA-9F2A-4252-B8D8-B9265646A491}" srcId="{7FE4203B-92C5-4C54-9E62-7A2C091B8EB8}" destId="{1F35FF86-338B-4C05-912F-D5149C2595E7}" srcOrd="1" destOrd="0" parTransId="{8928390A-9DD0-44B6-9198-92935253382B}" sibTransId="{1DBE595D-4CAE-42E8-AFE2-F06DF0903A7A}"/>
    <dgm:cxn modelId="{C32CE6D3-6539-4C40-B1B9-8C51A760F0F8}" type="presOf" srcId="{A57ED42A-A64D-4955-9932-7B8645E81756}" destId="{662D2AD2-60CE-4491-9524-6301D630EBDF}" srcOrd="0" destOrd="0" presId="urn:microsoft.com/office/officeart/2005/8/layout/default"/>
    <dgm:cxn modelId="{2EAAEEFB-F1CD-4D10-AF0C-46F40BF05298}" type="presOf" srcId="{82961064-34E6-471B-8DD8-3103F18F254B}" destId="{B276F673-1FBE-4521-97D8-0145248C4C63}" srcOrd="0" destOrd="0" presId="urn:microsoft.com/office/officeart/2005/8/layout/default"/>
    <dgm:cxn modelId="{D1472B5A-B45C-42E0-8C23-2DACFEBFF9EF}" type="presParOf" srcId="{1370AB2E-B686-4FD6-8061-0AC7ED105AB9}" destId="{B276F673-1FBE-4521-97D8-0145248C4C63}" srcOrd="0" destOrd="0" presId="urn:microsoft.com/office/officeart/2005/8/layout/default"/>
    <dgm:cxn modelId="{CBDFC006-3DDD-41A7-9C9F-6F6021E10FFA}" type="presParOf" srcId="{1370AB2E-B686-4FD6-8061-0AC7ED105AB9}" destId="{9ABFB723-4F6D-4D9F-8E92-7071D8ECFCB6}" srcOrd="1" destOrd="0" presId="urn:microsoft.com/office/officeart/2005/8/layout/default"/>
    <dgm:cxn modelId="{38110A80-0ECF-4C35-80AC-B30C3DD10C37}" type="presParOf" srcId="{1370AB2E-B686-4FD6-8061-0AC7ED105AB9}" destId="{30189E0B-3B38-4213-95D9-F293C9147ADC}" srcOrd="2" destOrd="0" presId="urn:microsoft.com/office/officeart/2005/8/layout/default"/>
    <dgm:cxn modelId="{34083E74-EF87-40F2-BE47-7C0C81DD7E52}" type="presParOf" srcId="{1370AB2E-B686-4FD6-8061-0AC7ED105AB9}" destId="{E7352970-0F35-4079-9448-FAB86736A08D}" srcOrd="3" destOrd="0" presId="urn:microsoft.com/office/officeart/2005/8/layout/default"/>
    <dgm:cxn modelId="{66835C9B-7B3A-48D9-B94D-BEDBEEECA00A}" type="presParOf" srcId="{1370AB2E-B686-4FD6-8061-0AC7ED105AB9}" destId="{3AB161CE-8D72-48B6-8A98-83853BAD46BF}" srcOrd="4" destOrd="0" presId="urn:microsoft.com/office/officeart/2005/8/layout/default"/>
    <dgm:cxn modelId="{7FDE9479-6CEA-49DA-B7E5-D986A72613FA}" type="presParOf" srcId="{1370AB2E-B686-4FD6-8061-0AC7ED105AB9}" destId="{07703D8A-6807-4535-8D27-FC37F0BFAB68}" srcOrd="5" destOrd="0" presId="urn:microsoft.com/office/officeart/2005/8/layout/default"/>
    <dgm:cxn modelId="{1AB43028-917B-4043-A41B-432ECA4059F4}" type="presParOf" srcId="{1370AB2E-B686-4FD6-8061-0AC7ED105AB9}" destId="{0DDD879D-3008-4402-9B14-7283041FD587}" srcOrd="6" destOrd="0" presId="urn:microsoft.com/office/officeart/2005/8/layout/default"/>
    <dgm:cxn modelId="{67AD8C62-B53D-4750-8996-82581F27D731}" type="presParOf" srcId="{1370AB2E-B686-4FD6-8061-0AC7ED105AB9}" destId="{318DD396-148D-44EE-80B5-4388442AFFAA}" srcOrd="7" destOrd="0" presId="urn:microsoft.com/office/officeart/2005/8/layout/default"/>
    <dgm:cxn modelId="{9F8D456B-BD34-4FB6-939F-F155833D84EE}" type="presParOf" srcId="{1370AB2E-B686-4FD6-8061-0AC7ED105AB9}" destId="{662D2AD2-60CE-4491-9524-6301D630EBD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13766-FCC8-4829-B9B9-D5F067F222E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22A2A1E-43F0-4D3A-9106-45EE743BB738}">
      <dgm:prSet phldrT="[Text]"/>
      <dgm:spPr/>
      <dgm:t>
        <a:bodyPr/>
        <a:lstStyle/>
        <a:p>
          <a:r>
            <a:rPr lang="fr-FR" dirty="0"/>
            <a:t>Elaborer les manuels de procédures budgétaires</a:t>
          </a:r>
          <a:endParaRPr lang="en-US" dirty="0"/>
        </a:p>
      </dgm:t>
    </dgm:pt>
    <dgm:pt modelId="{15E50BC8-E745-458B-AEB4-F67ACCA13016}" type="parTrans" cxnId="{73076063-EE88-4D4B-A177-2E1F7AC031B1}">
      <dgm:prSet/>
      <dgm:spPr/>
      <dgm:t>
        <a:bodyPr/>
        <a:lstStyle/>
        <a:p>
          <a:endParaRPr lang="en-US"/>
        </a:p>
      </dgm:t>
    </dgm:pt>
    <dgm:pt modelId="{8DCC6FA4-4456-45BC-991F-E2D8BA7D02FD}" type="sibTrans" cxnId="{73076063-EE88-4D4B-A177-2E1F7AC031B1}">
      <dgm:prSet/>
      <dgm:spPr/>
      <dgm:t>
        <a:bodyPr/>
        <a:lstStyle/>
        <a:p>
          <a:endParaRPr lang="en-US"/>
        </a:p>
      </dgm:t>
    </dgm:pt>
    <dgm:pt modelId="{E1EDB3D9-C9DA-4269-9609-F39C1A2BCB6F}">
      <dgm:prSet phldrT="[Text]"/>
      <dgm:spPr/>
      <dgm:t>
        <a:bodyPr/>
        <a:lstStyle/>
        <a:p>
          <a:r>
            <a:rPr lang="fr-FR" dirty="0"/>
            <a:t>Elaborer les instructions comptables opérationnelles</a:t>
          </a:r>
          <a:endParaRPr lang="en-US" dirty="0"/>
        </a:p>
      </dgm:t>
    </dgm:pt>
    <dgm:pt modelId="{055C92F5-2616-4125-81FF-69DBC2104399}" type="parTrans" cxnId="{94CCA37A-1498-4F31-BB8C-6A3327DD023E}">
      <dgm:prSet/>
      <dgm:spPr/>
      <dgm:t>
        <a:bodyPr/>
        <a:lstStyle/>
        <a:p>
          <a:endParaRPr lang="en-US"/>
        </a:p>
      </dgm:t>
    </dgm:pt>
    <dgm:pt modelId="{A619949F-E74C-4714-B271-9283F57F94B2}" type="sibTrans" cxnId="{94CCA37A-1498-4F31-BB8C-6A3327DD023E}">
      <dgm:prSet/>
      <dgm:spPr/>
      <dgm:t>
        <a:bodyPr/>
        <a:lstStyle/>
        <a:p>
          <a:endParaRPr lang="en-US"/>
        </a:p>
      </dgm:t>
    </dgm:pt>
    <dgm:pt modelId="{28F92DCF-7ABD-4C07-A728-D55D9AA5969B}">
      <dgm:prSet phldrT="[Text]"/>
      <dgm:spPr/>
      <dgm:t>
        <a:bodyPr/>
        <a:lstStyle/>
        <a:p>
          <a:r>
            <a:rPr lang="fr-FR" dirty="0"/>
            <a:t>Cartographier les cycles et processus</a:t>
          </a:r>
          <a:endParaRPr lang="en-US" dirty="0"/>
        </a:p>
      </dgm:t>
    </dgm:pt>
    <dgm:pt modelId="{91307681-949F-4BD5-AC30-632B7335CED3}" type="parTrans" cxnId="{1814B685-1000-4523-865F-20A43B636BF3}">
      <dgm:prSet/>
      <dgm:spPr/>
      <dgm:t>
        <a:bodyPr/>
        <a:lstStyle/>
        <a:p>
          <a:endParaRPr lang="en-US"/>
        </a:p>
      </dgm:t>
    </dgm:pt>
    <dgm:pt modelId="{296816FD-53CE-481C-8369-8723D2E827A2}" type="sibTrans" cxnId="{1814B685-1000-4523-865F-20A43B636BF3}">
      <dgm:prSet/>
      <dgm:spPr/>
      <dgm:t>
        <a:bodyPr/>
        <a:lstStyle/>
        <a:p>
          <a:endParaRPr lang="en-US"/>
        </a:p>
      </dgm:t>
    </dgm:pt>
    <dgm:pt modelId="{56C70CED-BA03-4879-A04B-B6E4B3E970AA}">
      <dgm:prSet phldrT="[Text]"/>
      <dgm:spPr/>
      <dgm:t>
        <a:bodyPr/>
        <a:lstStyle/>
        <a:p>
          <a:r>
            <a:rPr lang="fr-FR" dirty="0"/>
            <a:t>Elaborer des cahiers de charges fonctionnels par modules</a:t>
          </a:r>
          <a:endParaRPr lang="en-US" dirty="0"/>
        </a:p>
      </dgm:t>
    </dgm:pt>
    <dgm:pt modelId="{192EACD3-72B5-4529-B421-B052361D55B3}" type="parTrans" cxnId="{0E4351D6-BBCF-46A1-B00D-C915B501F727}">
      <dgm:prSet/>
      <dgm:spPr/>
      <dgm:t>
        <a:bodyPr/>
        <a:lstStyle/>
        <a:p>
          <a:endParaRPr lang="en-US"/>
        </a:p>
      </dgm:t>
    </dgm:pt>
    <dgm:pt modelId="{9D2E805B-F65F-4D63-BF47-FE68EE004BB2}" type="sibTrans" cxnId="{0E4351D6-BBCF-46A1-B00D-C915B501F727}">
      <dgm:prSet/>
      <dgm:spPr/>
      <dgm:t>
        <a:bodyPr/>
        <a:lstStyle/>
        <a:p>
          <a:endParaRPr lang="en-US"/>
        </a:p>
      </dgm:t>
    </dgm:pt>
    <dgm:pt modelId="{A1EF414A-FFC2-4333-A05B-67F52513B0AC}">
      <dgm:prSet phldrT="[Text]"/>
      <dgm:spPr/>
      <dgm:t>
        <a:bodyPr/>
        <a:lstStyle/>
        <a:p>
          <a:r>
            <a:rPr lang="fr-FR" dirty="0"/>
            <a:t>Elaborer des cahiers de charges techniques et des INTERFACES</a:t>
          </a:r>
          <a:endParaRPr lang="en-US" dirty="0"/>
        </a:p>
      </dgm:t>
    </dgm:pt>
    <dgm:pt modelId="{60EFF7D6-70FB-4F33-94AA-EF5BC60B0C91}" type="parTrans" cxnId="{0CAABA71-6CC4-4D6C-B5A3-613505D32AA1}">
      <dgm:prSet/>
      <dgm:spPr/>
      <dgm:t>
        <a:bodyPr/>
        <a:lstStyle/>
        <a:p>
          <a:endParaRPr lang="en-US"/>
        </a:p>
      </dgm:t>
    </dgm:pt>
    <dgm:pt modelId="{0F2AFFE3-67D6-45D7-8B32-ADA6680C3087}" type="sibTrans" cxnId="{0CAABA71-6CC4-4D6C-B5A3-613505D32AA1}">
      <dgm:prSet/>
      <dgm:spPr/>
      <dgm:t>
        <a:bodyPr/>
        <a:lstStyle/>
        <a:p>
          <a:endParaRPr lang="en-US"/>
        </a:p>
      </dgm:t>
    </dgm:pt>
    <dgm:pt modelId="{979A3219-1C26-4EED-A063-A57F992A08E2}" type="pres">
      <dgm:prSet presAssocID="{3DA13766-FCC8-4829-B9B9-D5F067F222E4}" presName="cycle" presStyleCnt="0">
        <dgm:presLayoutVars>
          <dgm:dir/>
          <dgm:resizeHandles val="exact"/>
        </dgm:presLayoutVars>
      </dgm:prSet>
      <dgm:spPr/>
    </dgm:pt>
    <dgm:pt modelId="{683C6BD4-6E77-4806-9730-6FC8AF7DB7B8}" type="pres">
      <dgm:prSet presAssocID="{422A2A1E-43F0-4D3A-9106-45EE743BB738}" presName="node" presStyleLbl="node1" presStyleIdx="0" presStyleCnt="5">
        <dgm:presLayoutVars>
          <dgm:bulletEnabled val="1"/>
        </dgm:presLayoutVars>
      </dgm:prSet>
      <dgm:spPr/>
    </dgm:pt>
    <dgm:pt modelId="{ED1F100A-2B80-4CF7-BCDB-1C7C6FEA2FE7}" type="pres">
      <dgm:prSet presAssocID="{422A2A1E-43F0-4D3A-9106-45EE743BB738}" presName="spNode" presStyleCnt="0"/>
      <dgm:spPr/>
    </dgm:pt>
    <dgm:pt modelId="{D92B97CA-34FF-4B30-B811-C4A4AF9C75E4}" type="pres">
      <dgm:prSet presAssocID="{8DCC6FA4-4456-45BC-991F-E2D8BA7D02FD}" presName="sibTrans" presStyleLbl="sibTrans1D1" presStyleIdx="0" presStyleCnt="5"/>
      <dgm:spPr/>
    </dgm:pt>
    <dgm:pt modelId="{1356CAA5-0D01-4E35-A337-DD3DA7B67BAE}" type="pres">
      <dgm:prSet presAssocID="{E1EDB3D9-C9DA-4269-9609-F39C1A2BCB6F}" presName="node" presStyleLbl="node1" presStyleIdx="1" presStyleCnt="5">
        <dgm:presLayoutVars>
          <dgm:bulletEnabled val="1"/>
        </dgm:presLayoutVars>
      </dgm:prSet>
      <dgm:spPr/>
    </dgm:pt>
    <dgm:pt modelId="{FEE08409-38F2-4292-AA5C-FA8EABE4683A}" type="pres">
      <dgm:prSet presAssocID="{E1EDB3D9-C9DA-4269-9609-F39C1A2BCB6F}" presName="spNode" presStyleCnt="0"/>
      <dgm:spPr/>
    </dgm:pt>
    <dgm:pt modelId="{48067570-EA73-4A6E-94C4-65E35D167CFB}" type="pres">
      <dgm:prSet presAssocID="{A619949F-E74C-4714-B271-9283F57F94B2}" presName="sibTrans" presStyleLbl="sibTrans1D1" presStyleIdx="1" presStyleCnt="5"/>
      <dgm:spPr/>
    </dgm:pt>
    <dgm:pt modelId="{F5E6874C-F988-4FB0-8625-D8E01204CC5E}" type="pres">
      <dgm:prSet presAssocID="{28F92DCF-7ABD-4C07-A728-D55D9AA5969B}" presName="node" presStyleLbl="node1" presStyleIdx="2" presStyleCnt="5">
        <dgm:presLayoutVars>
          <dgm:bulletEnabled val="1"/>
        </dgm:presLayoutVars>
      </dgm:prSet>
      <dgm:spPr/>
    </dgm:pt>
    <dgm:pt modelId="{0B238964-4BE0-4B4F-98FA-8D2033C87AF5}" type="pres">
      <dgm:prSet presAssocID="{28F92DCF-7ABD-4C07-A728-D55D9AA5969B}" presName="spNode" presStyleCnt="0"/>
      <dgm:spPr/>
    </dgm:pt>
    <dgm:pt modelId="{2F9469F3-2CEF-4522-843C-F14A1F26BE62}" type="pres">
      <dgm:prSet presAssocID="{296816FD-53CE-481C-8369-8723D2E827A2}" presName="sibTrans" presStyleLbl="sibTrans1D1" presStyleIdx="2" presStyleCnt="5"/>
      <dgm:spPr/>
    </dgm:pt>
    <dgm:pt modelId="{FC5A3348-5209-415C-9735-AB4A9D7A93FD}" type="pres">
      <dgm:prSet presAssocID="{56C70CED-BA03-4879-A04B-B6E4B3E970AA}" presName="node" presStyleLbl="node1" presStyleIdx="3" presStyleCnt="5">
        <dgm:presLayoutVars>
          <dgm:bulletEnabled val="1"/>
        </dgm:presLayoutVars>
      </dgm:prSet>
      <dgm:spPr/>
    </dgm:pt>
    <dgm:pt modelId="{E3893256-877A-4E4A-9F8D-4966CA695BD1}" type="pres">
      <dgm:prSet presAssocID="{56C70CED-BA03-4879-A04B-B6E4B3E970AA}" presName="spNode" presStyleCnt="0"/>
      <dgm:spPr/>
    </dgm:pt>
    <dgm:pt modelId="{86EEFB7D-EEEC-4E6C-AE73-6B24CD108CC0}" type="pres">
      <dgm:prSet presAssocID="{9D2E805B-F65F-4D63-BF47-FE68EE004BB2}" presName="sibTrans" presStyleLbl="sibTrans1D1" presStyleIdx="3" presStyleCnt="5"/>
      <dgm:spPr/>
    </dgm:pt>
    <dgm:pt modelId="{1C035ACD-AD90-4ED7-9DCF-FC32802453E9}" type="pres">
      <dgm:prSet presAssocID="{A1EF414A-FFC2-4333-A05B-67F52513B0AC}" presName="node" presStyleLbl="node1" presStyleIdx="4" presStyleCnt="5">
        <dgm:presLayoutVars>
          <dgm:bulletEnabled val="1"/>
        </dgm:presLayoutVars>
      </dgm:prSet>
      <dgm:spPr/>
    </dgm:pt>
    <dgm:pt modelId="{2BA2FA0B-7433-4CEE-8E78-A57CC8285A1C}" type="pres">
      <dgm:prSet presAssocID="{A1EF414A-FFC2-4333-A05B-67F52513B0AC}" presName="spNode" presStyleCnt="0"/>
      <dgm:spPr/>
    </dgm:pt>
    <dgm:pt modelId="{C504BC43-E8AE-4BB7-8CD3-A780BA12F00B}" type="pres">
      <dgm:prSet presAssocID="{0F2AFFE3-67D6-45D7-8B32-ADA6680C3087}" presName="sibTrans" presStyleLbl="sibTrans1D1" presStyleIdx="4" presStyleCnt="5"/>
      <dgm:spPr/>
    </dgm:pt>
  </dgm:ptLst>
  <dgm:cxnLst>
    <dgm:cxn modelId="{E5206316-4D22-415D-897B-C8ACC2E2311D}" type="presOf" srcId="{422A2A1E-43F0-4D3A-9106-45EE743BB738}" destId="{683C6BD4-6E77-4806-9730-6FC8AF7DB7B8}" srcOrd="0" destOrd="0" presId="urn:microsoft.com/office/officeart/2005/8/layout/cycle6"/>
    <dgm:cxn modelId="{E1FD1B21-02FE-4252-8883-F32C2DF90D3C}" type="presOf" srcId="{28F92DCF-7ABD-4C07-A728-D55D9AA5969B}" destId="{F5E6874C-F988-4FB0-8625-D8E01204CC5E}" srcOrd="0" destOrd="0" presId="urn:microsoft.com/office/officeart/2005/8/layout/cycle6"/>
    <dgm:cxn modelId="{93C28645-8047-448E-9D7D-1F1A73F886E4}" type="presOf" srcId="{A619949F-E74C-4714-B271-9283F57F94B2}" destId="{48067570-EA73-4A6E-94C4-65E35D167CFB}" srcOrd="0" destOrd="0" presId="urn:microsoft.com/office/officeart/2005/8/layout/cycle6"/>
    <dgm:cxn modelId="{73076063-EE88-4D4B-A177-2E1F7AC031B1}" srcId="{3DA13766-FCC8-4829-B9B9-D5F067F222E4}" destId="{422A2A1E-43F0-4D3A-9106-45EE743BB738}" srcOrd="0" destOrd="0" parTransId="{15E50BC8-E745-458B-AEB4-F67ACCA13016}" sibTransId="{8DCC6FA4-4456-45BC-991F-E2D8BA7D02FD}"/>
    <dgm:cxn modelId="{8733506A-C28E-4EE5-A08C-3AFD32FB5B22}" type="presOf" srcId="{A1EF414A-FFC2-4333-A05B-67F52513B0AC}" destId="{1C035ACD-AD90-4ED7-9DCF-FC32802453E9}" srcOrd="0" destOrd="0" presId="urn:microsoft.com/office/officeart/2005/8/layout/cycle6"/>
    <dgm:cxn modelId="{0CAABA71-6CC4-4D6C-B5A3-613505D32AA1}" srcId="{3DA13766-FCC8-4829-B9B9-D5F067F222E4}" destId="{A1EF414A-FFC2-4333-A05B-67F52513B0AC}" srcOrd="4" destOrd="0" parTransId="{60EFF7D6-70FB-4F33-94AA-EF5BC60B0C91}" sibTransId="{0F2AFFE3-67D6-45D7-8B32-ADA6680C3087}"/>
    <dgm:cxn modelId="{94CCA37A-1498-4F31-BB8C-6A3327DD023E}" srcId="{3DA13766-FCC8-4829-B9B9-D5F067F222E4}" destId="{E1EDB3D9-C9DA-4269-9609-F39C1A2BCB6F}" srcOrd="1" destOrd="0" parTransId="{055C92F5-2616-4125-81FF-69DBC2104399}" sibTransId="{A619949F-E74C-4714-B271-9283F57F94B2}"/>
    <dgm:cxn modelId="{D1238D7C-6FAC-426B-AF66-585064D44EA6}" type="presOf" srcId="{0F2AFFE3-67D6-45D7-8B32-ADA6680C3087}" destId="{C504BC43-E8AE-4BB7-8CD3-A780BA12F00B}" srcOrd="0" destOrd="0" presId="urn:microsoft.com/office/officeart/2005/8/layout/cycle6"/>
    <dgm:cxn modelId="{1814B685-1000-4523-865F-20A43B636BF3}" srcId="{3DA13766-FCC8-4829-B9B9-D5F067F222E4}" destId="{28F92DCF-7ABD-4C07-A728-D55D9AA5969B}" srcOrd="2" destOrd="0" parTransId="{91307681-949F-4BD5-AC30-632B7335CED3}" sibTransId="{296816FD-53CE-481C-8369-8723D2E827A2}"/>
    <dgm:cxn modelId="{ADD8558F-5252-4F9C-928C-F8EA45A12844}" type="presOf" srcId="{E1EDB3D9-C9DA-4269-9609-F39C1A2BCB6F}" destId="{1356CAA5-0D01-4E35-A337-DD3DA7B67BAE}" srcOrd="0" destOrd="0" presId="urn:microsoft.com/office/officeart/2005/8/layout/cycle6"/>
    <dgm:cxn modelId="{E8066297-B61A-48CC-A966-09DE5BCDB949}" type="presOf" srcId="{56C70CED-BA03-4879-A04B-B6E4B3E970AA}" destId="{FC5A3348-5209-415C-9735-AB4A9D7A93FD}" srcOrd="0" destOrd="0" presId="urn:microsoft.com/office/officeart/2005/8/layout/cycle6"/>
    <dgm:cxn modelId="{BC48BBC4-C6D9-4DFB-89F3-FB6F4D7C8506}" type="presOf" srcId="{9D2E805B-F65F-4D63-BF47-FE68EE004BB2}" destId="{86EEFB7D-EEEC-4E6C-AE73-6B24CD108CC0}" srcOrd="0" destOrd="0" presId="urn:microsoft.com/office/officeart/2005/8/layout/cycle6"/>
    <dgm:cxn modelId="{AE2C54CB-CCA7-485D-B181-695B24F44FBF}" type="presOf" srcId="{3DA13766-FCC8-4829-B9B9-D5F067F222E4}" destId="{979A3219-1C26-4EED-A063-A57F992A08E2}" srcOrd="0" destOrd="0" presId="urn:microsoft.com/office/officeart/2005/8/layout/cycle6"/>
    <dgm:cxn modelId="{5BCC2ED1-D863-457D-916D-1D092EBD486D}" type="presOf" srcId="{8DCC6FA4-4456-45BC-991F-E2D8BA7D02FD}" destId="{D92B97CA-34FF-4B30-B811-C4A4AF9C75E4}" srcOrd="0" destOrd="0" presId="urn:microsoft.com/office/officeart/2005/8/layout/cycle6"/>
    <dgm:cxn modelId="{A1C286D4-79C7-47EE-A430-A432C31EAEBE}" type="presOf" srcId="{296816FD-53CE-481C-8369-8723D2E827A2}" destId="{2F9469F3-2CEF-4522-843C-F14A1F26BE62}" srcOrd="0" destOrd="0" presId="urn:microsoft.com/office/officeart/2005/8/layout/cycle6"/>
    <dgm:cxn modelId="{0E4351D6-BBCF-46A1-B00D-C915B501F727}" srcId="{3DA13766-FCC8-4829-B9B9-D5F067F222E4}" destId="{56C70CED-BA03-4879-A04B-B6E4B3E970AA}" srcOrd="3" destOrd="0" parTransId="{192EACD3-72B5-4529-B421-B052361D55B3}" sibTransId="{9D2E805B-F65F-4D63-BF47-FE68EE004BB2}"/>
    <dgm:cxn modelId="{A9A11C59-CFB7-41A3-BFEF-877E07400AE3}" type="presParOf" srcId="{979A3219-1C26-4EED-A063-A57F992A08E2}" destId="{683C6BD4-6E77-4806-9730-6FC8AF7DB7B8}" srcOrd="0" destOrd="0" presId="urn:microsoft.com/office/officeart/2005/8/layout/cycle6"/>
    <dgm:cxn modelId="{788DB09B-52EA-43E8-BBE2-CB219FA49C4C}" type="presParOf" srcId="{979A3219-1C26-4EED-A063-A57F992A08E2}" destId="{ED1F100A-2B80-4CF7-BCDB-1C7C6FEA2FE7}" srcOrd="1" destOrd="0" presId="urn:microsoft.com/office/officeart/2005/8/layout/cycle6"/>
    <dgm:cxn modelId="{4E5A1084-66FA-48BE-B554-F0845969A279}" type="presParOf" srcId="{979A3219-1C26-4EED-A063-A57F992A08E2}" destId="{D92B97CA-34FF-4B30-B811-C4A4AF9C75E4}" srcOrd="2" destOrd="0" presId="urn:microsoft.com/office/officeart/2005/8/layout/cycle6"/>
    <dgm:cxn modelId="{FE4DA355-095F-42CC-9714-B94B788253DD}" type="presParOf" srcId="{979A3219-1C26-4EED-A063-A57F992A08E2}" destId="{1356CAA5-0D01-4E35-A337-DD3DA7B67BAE}" srcOrd="3" destOrd="0" presId="urn:microsoft.com/office/officeart/2005/8/layout/cycle6"/>
    <dgm:cxn modelId="{5257B51A-7B97-47B6-8775-032991C0442B}" type="presParOf" srcId="{979A3219-1C26-4EED-A063-A57F992A08E2}" destId="{FEE08409-38F2-4292-AA5C-FA8EABE4683A}" srcOrd="4" destOrd="0" presId="urn:microsoft.com/office/officeart/2005/8/layout/cycle6"/>
    <dgm:cxn modelId="{E040A58F-8C22-4672-8C7F-3D204EE455EA}" type="presParOf" srcId="{979A3219-1C26-4EED-A063-A57F992A08E2}" destId="{48067570-EA73-4A6E-94C4-65E35D167CFB}" srcOrd="5" destOrd="0" presId="urn:microsoft.com/office/officeart/2005/8/layout/cycle6"/>
    <dgm:cxn modelId="{1D2A76B3-BA75-46E8-80FB-1F79D24BCA31}" type="presParOf" srcId="{979A3219-1C26-4EED-A063-A57F992A08E2}" destId="{F5E6874C-F988-4FB0-8625-D8E01204CC5E}" srcOrd="6" destOrd="0" presId="urn:microsoft.com/office/officeart/2005/8/layout/cycle6"/>
    <dgm:cxn modelId="{26DE6C49-642B-4278-B1CB-B1335498DC8A}" type="presParOf" srcId="{979A3219-1C26-4EED-A063-A57F992A08E2}" destId="{0B238964-4BE0-4B4F-98FA-8D2033C87AF5}" srcOrd="7" destOrd="0" presId="urn:microsoft.com/office/officeart/2005/8/layout/cycle6"/>
    <dgm:cxn modelId="{E2250598-B4AC-4C67-BC81-062451542649}" type="presParOf" srcId="{979A3219-1C26-4EED-A063-A57F992A08E2}" destId="{2F9469F3-2CEF-4522-843C-F14A1F26BE62}" srcOrd="8" destOrd="0" presId="urn:microsoft.com/office/officeart/2005/8/layout/cycle6"/>
    <dgm:cxn modelId="{F5DE0624-B55B-4195-90E3-FFEAD875A284}" type="presParOf" srcId="{979A3219-1C26-4EED-A063-A57F992A08E2}" destId="{FC5A3348-5209-415C-9735-AB4A9D7A93FD}" srcOrd="9" destOrd="0" presId="urn:microsoft.com/office/officeart/2005/8/layout/cycle6"/>
    <dgm:cxn modelId="{B8E671F5-5838-401B-AF56-ABCAB3789956}" type="presParOf" srcId="{979A3219-1C26-4EED-A063-A57F992A08E2}" destId="{E3893256-877A-4E4A-9F8D-4966CA695BD1}" srcOrd="10" destOrd="0" presId="urn:microsoft.com/office/officeart/2005/8/layout/cycle6"/>
    <dgm:cxn modelId="{36605F08-2B43-474B-9E73-717EA66E3126}" type="presParOf" srcId="{979A3219-1C26-4EED-A063-A57F992A08E2}" destId="{86EEFB7D-EEEC-4E6C-AE73-6B24CD108CC0}" srcOrd="11" destOrd="0" presId="urn:microsoft.com/office/officeart/2005/8/layout/cycle6"/>
    <dgm:cxn modelId="{9886A345-2035-4AB2-B334-2DC67B1C0CD0}" type="presParOf" srcId="{979A3219-1C26-4EED-A063-A57F992A08E2}" destId="{1C035ACD-AD90-4ED7-9DCF-FC32802453E9}" srcOrd="12" destOrd="0" presId="urn:microsoft.com/office/officeart/2005/8/layout/cycle6"/>
    <dgm:cxn modelId="{7E4FAFB1-4DE7-4F8F-955A-3A5B357E9E6F}" type="presParOf" srcId="{979A3219-1C26-4EED-A063-A57F992A08E2}" destId="{2BA2FA0B-7433-4CEE-8E78-A57CC8285A1C}" srcOrd="13" destOrd="0" presId="urn:microsoft.com/office/officeart/2005/8/layout/cycle6"/>
    <dgm:cxn modelId="{BA019084-EDDA-4B9A-BEB9-1349D1F7C17A}" type="presParOf" srcId="{979A3219-1C26-4EED-A063-A57F992A08E2}" destId="{C504BC43-E8AE-4BB7-8CD3-A780BA12F00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3445D1-9735-4FFD-A3A8-467327D381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B6CEF3-AC71-4598-8335-742022D4487B}">
      <dgm:prSet phldrT="[Text]" custT="1"/>
      <dgm:spPr/>
      <dgm:t>
        <a:bodyPr/>
        <a:lstStyle/>
        <a:p>
          <a:r>
            <a:rPr lang="fr-FR" sz="2400" dirty="0"/>
            <a:t>PREPARATION BUDGETAIRE</a:t>
          </a:r>
          <a:endParaRPr lang="en-US" sz="2400" dirty="0"/>
        </a:p>
      </dgm:t>
    </dgm:pt>
    <dgm:pt modelId="{0F6956DA-164E-4D8D-BCA8-E49BD901A83F}" type="parTrans" cxnId="{0933D56F-2DE2-45A0-9E93-120B03FD28D6}">
      <dgm:prSet/>
      <dgm:spPr/>
      <dgm:t>
        <a:bodyPr/>
        <a:lstStyle/>
        <a:p>
          <a:endParaRPr lang="en-US"/>
        </a:p>
      </dgm:t>
    </dgm:pt>
    <dgm:pt modelId="{B8827969-9BF3-4E49-8829-99281A7404A4}" type="sibTrans" cxnId="{0933D56F-2DE2-45A0-9E93-120B03FD28D6}">
      <dgm:prSet/>
      <dgm:spPr/>
      <dgm:t>
        <a:bodyPr/>
        <a:lstStyle/>
        <a:p>
          <a:endParaRPr lang="en-US"/>
        </a:p>
      </dgm:t>
    </dgm:pt>
    <dgm:pt modelId="{E23464C1-DD43-4FB7-9731-BBDBD3B8F52E}">
      <dgm:prSet phldrT="[Text]" custT="1"/>
      <dgm:spPr/>
      <dgm:t>
        <a:bodyPr/>
        <a:lstStyle/>
        <a:p>
          <a:r>
            <a:rPr lang="fr-FR" sz="2400" dirty="0"/>
            <a:t>EXECUTION BUDGETAIRE EN DEPENSES</a:t>
          </a:r>
          <a:endParaRPr lang="en-US" sz="2400" dirty="0"/>
        </a:p>
      </dgm:t>
    </dgm:pt>
    <dgm:pt modelId="{A0D6943D-520B-4E21-BF9C-7FF2B004C340}" type="parTrans" cxnId="{CAD2010E-E944-47F8-B058-9352F8334DE4}">
      <dgm:prSet/>
      <dgm:spPr/>
      <dgm:t>
        <a:bodyPr/>
        <a:lstStyle/>
        <a:p>
          <a:endParaRPr lang="en-US"/>
        </a:p>
      </dgm:t>
    </dgm:pt>
    <dgm:pt modelId="{AC0004A2-1251-4A29-9C16-066772E0FC6C}" type="sibTrans" cxnId="{CAD2010E-E944-47F8-B058-9352F8334DE4}">
      <dgm:prSet/>
      <dgm:spPr/>
      <dgm:t>
        <a:bodyPr/>
        <a:lstStyle/>
        <a:p>
          <a:endParaRPr lang="en-US"/>
        </a:p>
      </dgm:t>
    </dgm:pt>
    <dgm:pt modelId="{FADCD986-797D-46E2-9B94-83A603E15791}">
      <dgm:prSet phldrT="[Text]" custT="1"/>
      <dgm:spPr/>
      <dgm:t>
        <a:bodyPr/>
        <a:lstStyle/>
        <a:p>
          <a:r>
            <a:rPr lang="fr-FR" sz="2400" dirty="0"/>
            <a:t>EXECUTION BUDGETAIRE EN RECETTES NON FISCALES</a:t>
          </a:r>
          <a:endParaRPr lang="en-US" sz="2400" dirty="0"/>
        </a:p>
      </dgm:t>
    </dgm:pt>
    <dgm:pt modelId="{99CEC9F4-A3C0-40B6-8520-EFED2089E6DD}" type="parTrans" cxnId="{2ABEDB28-8C7E-4C6C-A2CB-3DEA7828676D}">
      <dgm:prSet/>
      <dgm:spPr/>
      <dgm:t>
        <a:bodyPr/>
        <a:lstStyle/>
        <a:p>
          <a:endParaRPr lang="en-US"/>
        </a:p>
      </dgm:t>
    </dgm:pt>
    <dgm:pt modelId="{BBF1A3BD-2C26-4F26-B5EC-2E18CE4AB382}" type="sibTrans" cxnId="{2ABEDB28-8C7E-4C6C-A2CB-3DEA7828676D}">
      <dgm:prSet/>
      <dgm:spPr/>
      <dgm:t>
        <a:bodyPr/>
        <a:lstStyle/>
        <a:p>
          <a:endParaRPr lang="en-US"/>
        </a:p>
      </dgm:t>
    </dgm:pt>
    <dgm:pt modelId="{E23F4323-1C1E-4EAA-B902-24E1BB305F71}">
      <dgm:prSet phldrT="[Text]" custT="1"/>
      <dgm:spPr/>
      <dgm:t>
        <a:bodyPr/>
        <a:lstStyle/>
        <a:p>
          <a:r>
            <a:rPr lang="fr-FR" sz="2400" dirty="0"/>
            <a:t>COMPTABILITE DES MATIERES</a:t>
          </a:r>
          <a:endParaRPr lang="en-US" sz="2400" dirty="0"/>
        </a:p>
      </dgm:t>
    </dgm:pt>
    <dgm:pt modelId="{A4DCDF5C-8E92-49EE-8B34-253115D58AC0}" type="parTrans" cxnId="{4D8FB691-6BD7-46C6-AB68-6AADC11BCA99}">
      <dgm:prSet/>
      <dgm:spPr/>
      <dgm:t>
        <a:bodyPr/>
        <a:lstStyle/>
        <a:p>
          <a:endParaRPr lang="en-US"/>
        </a:p>
      </dgm:t>
    </dgm:pt>
    <dgm:pt modelId="{66ACA651-D743-4856-971D-421A64A6F837}" type="sibTrans" cxnId="{4D8FB691-6BD7-46C6-AB68-6AADC11BCA99}">
      <dgm:prSet/>
      <dgm:spPr/>
      <dgm:t>
        <a:bodyPr/>
        <a:lstStyle/>
        <a:p>
          <a:endParaRPr lang="en-US"/>
        </a:p>
      </dgm:t>
    </dgm:pt>
    <dgm:pt modelId="{0C57AB76-3540-4353-AE72-404A8C680097}">
      <dgm:prSet phldrT="[Text]" custT="1"/>
      <dgm:spPr/>
      <dgm:t>
        <a:bodyPr/>
        <a:lstStyle/>
        <a:p>
          <a:r>
            <a:rPr lang="fr-FR" sz="2400" dirty="0"/>
            <a:t>COMPTABILITE GENERALE DE L’ETAT</a:t>
          </a:r>
          <a:endParaRPr lang="en-US" sz="2400" dirty="0"/>
        </a:p>
      </dgm:t>
    </dgm:pt>
    <dgm:pt modelId="{C83D35DF-ECA7-45C7-8122-F9DEA08EA4CE}" type="parTrans" cxnId="{8806F7F6-C8F5-41F3-97EE-719D9E259487}">
      <dgm:prSet/>
      <dgm:spPr/>
      <dgm:t>
        <a:bodyPr/>
        <a:lstStyle/>
        <a:p>
          <a:endParaRPr lang="en-US"/>
        </a:p>
      </dgm:t>
    </dgm:pt>
    <dgm:pt modelId="{3848F66E-7D52-43F1-BFAB-70894A2ADED2}" type="sibTrans" cxnId="{8806F7F6-C8F5-41F3-97EE-719D9E259487}">
      <dgm:prSet/>
      <dgm:spPr/>
      <dgm:t>
        <a:bodyPr/>
        <a:lstStyle/>
        <a:p>
          <a:endParaRPr lang="en-US"/>
        </a:p>
      </dgm:t>
    </dgm:pt>
    <dgm:pt modelId="{EB1CFD50-200C-4A0E-8A61-2D7CE15356DB}">
      <dgm:prSet phldrT="[Text]" custT="1"/>
      <dgm:spPr/>
      <dgm:t>
        <a:bodyPr/>
        <a:lstStyle/>
        <a:p>
          <a:r>
            <a:rPr lang="fr-FR" sz="2400" dirty="0"/>
            <a:t>ETATS BUDGETAIRES ET FINANCIERS</a:t>
          </a:r>
          <a:endParaRPr lang="en-US" sz="2400" dirty="0"/>
        </a:p>
      </dgm:t>
    </dgm:pt>
    <dgm:pt modelId="{D6E88B22-05F8-4AAD-AC99-F178FA5CE232}" type="parTrans" cxnId="{345369D5-F38F-439A-9343-E159784D3026}">
      <dgm:prSet/>
      <dgm:spPr/>
      <dgm:t>
        <a:bodyPr/>
        <a:lstStyle/>
        <a:p>
          <a:endParaRPr lang="en-US"/>
        </a:p>
      </dgm:t>
    </dgm:pt>
    <dgm:pt modelId="{BABC08FE-0D74-498E-B234-3E6250112655}" type="sibTrans" cxnId="{345369D5-F38F-439A-9343-E159784D3026}">
      <dgm:prSet/>
      <dgm:spPr/>
      <dgm:t>
        <a:bodyPr/>
        <a:lstStyle/>
        <a:p>
          <a:endParaRPr lang="en-US"/>
        </a:p>
      </dgm:t>
    </dgm:pt>
    <dgm:pt modelId="{A2CC91F9-A482-4517-925F-D1C0FAEED2A6}">
      <dgm:prSet phldrT="[Text]" custT="1"/>
      <dgm:spPr/>
      <dgm:t>
        <a:bodyPr/>
        <a:lstStyle/>
        <a:p>
          <a:r>
            <a:rPr lang="fr-FR" sz="2400" dirty="0"/>
            <a:t>COMPTE UNIQUE DU TRESOR </a:t>
          </a:r>
          <a:endParaRPr lang="en-US" sz="2400" dirty="0"/>
        </a:p>
      </dgm:t>
    </dgm:pt>
    <dgm:pt modelId="{C0712C38-808A-4FA5-97D4-49E651D06A0C}" type="parTrans" cxnId="{6A036A12-E823-4E75-9662-ABEB297BE497}">
      <dgm:prSet/>
      <dgm:spPr/>
      <dgm:t>
        <a:bodyPr/>
        <a:lstStyle/>
        <a:p>
          <a:endParaRPr lang="en-US"/>
        </a:p>
      </dgm:t>
    </dgm:pt>
    <dgm:pt modelId="{071313DE-D392-439C-AE2A-7166FD6AADE4}" type="sibTrans" cxnId="{6A036A12-E823-4E75-9662-ABEB297BE497}">
      <dgm:prSet/>
      <dgm:spPr/>
      <dgm:t>
        <a:bodyPr/>
        <a:lstStyle/>
        <a:p>
          <a:endParaRPr lang="en-US"/>
        </a:p>
      </dgm:t>
    </dgm:pt>
    <dgm:pt modelId="{76CA3F49-29C9-412E-AF9A-A0688910C6F4}">
      <dgm:prSet phldrT="[Text]" custT="1"/>
      <dgm:spPr/>
      <dgm:t>
        <a:bodyPr/>
        <a:lstStyle/>
        <a:p>
          <a:r>
            <a:rPr lang="fr-FR" sz="2400" dirty="0"/>
            <a:t>DETTES FINANCIERES</a:t>
          </a:r>
          <a:endParaRPr lang="en-US" sz="2400" dirty="0"/>
        </a:p>
      </dgm:t>
    </dgm:pt>
    <dgm:pt modelId="{FC314E21-DCFA-4020-BBF7-ADFAFCACC115}" type="parTrans" cxnId="{4ADF6939-4785-4E3D-9898-1C3ACC752BDF}">
      <dgm:prSet/>
      <dgm:spPr/>
      <dgm:t>
        <a:bodyPr/>
        <a:lstStyle/>
        <a:p>
          <a:endParaRPr lang="en-US"/>
        </a:p>
      </dgm:t>
    </dgm:pt>
    <dgm:pt modelId="{2687A485-F610-4817-8A70-749678A829DF}" type="sibTrans" cxnId="{4ADF6939-4785-4E3D-9898-1C3ACC752BDF}">
      <dgm:prSet/>
      <dgm:spPr/>
      <dgm:t>
        <a:bodyPr/>
        <a:lstStyle/>
        <a:p>
          <a:endParaRPr lang="en-US"/>
        </a:p>
      </dgm:t>
    </dgm:pt>
    <dgm:pt modelId="{5B8C4D54-7FF2-4F1D-8EDB-A8227A329BDA}">
      <dgm:prSet phldrT="[Text]"/>
      <dgm:spPr/>
      <dgm:t>
        <a:bodyPr/>
        <a:lstStyle/>
        <a:p>
          <a:r>
            <a:rPr lang="fr-FR" b="0" dirty="0"/>
            <a:t>FINANCEMENTS EXTERIEURS</a:t>
          </a:r>
          <a:endParaRPr lang="en-US" b="0" dirty="0"/>
        </a:p>
      </dgm:t>
    </dgm:pt>
    <dgm:pt modelId="{F0D9C58E-72F9-4B4D-B9C5-47D8E64DDC8E}" type="parTrans" cxnId="{3905F956-D89C-4038-B0B9-2198CDDEF2D9}">
      <dgm:prSet/>
      <dgm:spPr/>
      <dgm:t>
        <a:bodyPr/>
        <a:lstStyle/>
        <a:p>
          <a:endParaRPr lang="en-US"/>
        </a:p>
      </dgm:t>
    </dgm:pt>
    <dgm:pt modelId="{DA81D6A8-BE98-4A72-B779-1BE69EC8CFF1}" type="sibTrans" cxnId="{3905F956-D89C-4038-B0B9-2198CDDEF2D9}">
      <dgm:prSet/>
      <dgm:spPr/>
      <dgm:t>
        <a:bodyPr/>
        <a:lstStyle/>
        <a:p>
          <a:endParaRPr lang="en-US"/>
        </a:p>
      </dgm:t>
    </dgm:pt>
    <dgm:pt modelId="{7925A6B2-BE76-4E4F-ADE8-E3903E4E3687}">
      <dgm:prSet custT="1"/>
      <dgm:spPr/>
      <dgm:t>
        <a:bodyPr/>
        <a:lstStyle/>
        <a:p>
          <a:r>
            <a:rPr lang="fr-FR" sz="2400" b="0" dirty="0">
              <a:solidFill>
                <a:schemeClr val="bg1"/>
              </a:solidFill>
            </a:rPr>
            <a:t>TABLEAU DES OPERATIONS FINANCIERES DE L’ETAT</a:t>
          </a:r>
        </a:p>
      </dgm:t>
    </dgm:pt>
    <dgm:pt modelId="{E771743B-D1E8-4CFF-99DE-66C6646E4DE9}" type="parTrans" cxnId="{D8A710CF-877A-4F94-857E-42FF388822A0}">
      <dgm:prSet/>
      <dgm:spPr/>
      <dgm:t>
        <a:bodyPr/>
        <a:lstStyle/>
        <a:p>
          <a:endParaRPr lang="en-US"/>
        </a:p>
      </dgm:t>
    </dgm:pt>
    <dgm:pt modelId="{E4AA787F-C25B-4ACB-B6A0-251DA40515B3}" type="sibTrans" cxnId="{D8A710CF-877A-4F94-857E-42FF388822A0}">
      <dgm:prSet/>
      <dgm:spPr/>
      <dgm:t>
        <a:bodyPr/>
        <a:lstStyle/>
        <a:p>
          <a:endParaRPr lang="en-US"/>
        </a:p>
      </dgm:t>
    </dgm:pt>
    <dgm:pt modelId="{07750E4D-2BAD-46F3-8C90-D480B2F709D7}" type="pres">
      <dgm:prSet presAssocID="{463445D1-9735-4FFD-A3A8-467327D38109}" presName="diagram" presStyleCnt="0">
        <dgm:presLayoutVars>
          <dgm:dir/>
          <dgm:resizeHandles val="exact"/>
        </dgm:presLayoutVars>
      </dgm:prSet>
      <dgm:spPr/>
    </dgm:pt>
    <dgm:pt modelId="{DA223D3D-E299-4C68-B002-5A8E8D32A25B}" type="pres">
      <dgm:prSet presAssocID="{9DB6CEF3-AC71-4598-8335-742022D4487B}" presName="node" presStyleLbl="node1" presStyleIdx="0" presStyleCnt="10">
        <dgm:presLayoutVars>
          <dgm:bulletEnabled val="1"/>
        </dgm:presLayoutVars>
      </dgm:prSet>
      <dgm:spPr/>
    </dgm:pt>
    <dgm:pt modelId="{81FD40D2-A3D6-43D7-9006-0D193ECCFF99}" type="pres">
      <dgm:prSet presAssocID="{B8827969-9BF3-4E49-8829-99281A7404A4}" presName="sibTrans" presStyleCnt="0"/>
      <dgm:spPr/>
    </dgm:pt>
    <dgm:pt modelId="{D0C0D4C0-92F0-4D46-8560-1BEB289B2F52}" type="pres">
      <dgm:prSet presAssocID="{E23464C1-DD43-4FB7-9731-BBDBD3B8F52E}" presName="node" presStyleLbl="node1" presStyleIdx="1" presStyleCnt="10">
        <dgm:presLayoutVars>
          <dgm:bulletEnabled val="1"/>
        </dgm:presLayoutVars>
      </dgm:prSet>
      <dgm:spPr/>
    </dgm:pt>
    <dgm:pt modelId="{1206E114-F2F5-408F-8DE0-C0374AD55FD5}" type="pres">
      <dgm:prSet presAssocID="{AC0004A2-1251-4A29-9C16-066772E0FC6C}" presName="sibTrans" presStyleCnt="0"/>
      <dgm:spPr/>
    </dgm:pt>
    <dgm:pt modelId="{BAE060B2-4786-4729-9EFC-6068E057FFFE}" type="pres">
      <dgm:prSet presAssocID="{5B8C4D54-7FF2-4F1D-8EDB-A8227A329BDA}" presName="node" presStyleLbl="node1" presStyleIdx="2" presStyleCnt="10">
        <dgm:presLayoutVars>
          <dgm:bulletEnabled val="1"/>
        </dgm:presLayoutVars>
      </dgm:prSet>
      <dgm:spPr/>
    </dgm:pt>
    <dgm:pt modelId="{F17ABAE1-F57D-4554-8539-87B890CF25E5}" type="pres">
      <dgm:prSet presAssocID="{DA81D6A8-BE98-4A72-B779-1BE69EC8CFF1}" presName="sibTrans" presStyleCnt="0"/>
      <dgm:spPr/>
    </dgm:pt>
    <dgm:pt modelId="{A5D3E1C3-8639-45D1-B1C7-175B4225561D}" type="pres">
      <dgm:prSet presAssocID="{FADCD986-797D-46E2-9B94-83A603E15791}" presName="node" presStyleLbl="node1" presStyleIdx="3" presStyleCnt="10">
        <dgm:presLayoutVars>
          <dgm:bulletEnabled val="1"/>
        </dgm:presLayoutVars>
      </dgm:prSet>
      <dgm:spPr/>
    </dgm:pt>
    <dgm:pt modelId="{CEA36814-9849-4447-A85E-33BA05508ABA}" type="pres">
      <dgm:prSet presAssocID="{BBF1A3BD-2C26-4F26-B5EC-2E18CE4AB382}" presName="sibTrans" presStyleCnt="0"/>
      <dgm:spPr/>
    </dgm:pt>
    <dgm:pt modelId="{42902D4E-7235-4493-8952-9D338906BF26}" type="pres">
      <dgm:prSet presAssocID="{E23F4323-1C1E-4EAA-B902-24E1BB305F71}" presName="node" presStyleLbl="node1" presStyleIdx="4" presStyleCnt="10">
        <dgm:presLayoutVars>
          <dgm:bulletEnabled val="1"/>
        </dgm:presLayoutVars>
      </dgm:prSet>
      <dgm:spPr/>
    </dgm:pt>
    <dgm:pt modelId="{2F842083-F8B1-4F1C-A10E-897E578A439E}" type="pres">
      <dgm:prSet presAssocID="{66ACA651-D743-4856-971D-421A64A6F837}" presName="sibTrans" presStyleCnt="0"/>
      <dgm:spPr/>
    </dgm:pt>
    <dgm:pt modelId="{3E116B77-1E83-41AE-AB22-248A0FDA18E7}" type="pres">
      <dgm:prSet presAssocID="{0C57AB76-3540-4353-AE72-404A8C680097}" presName="node" presStyleLbl="node1" presStyleIdx="5" presStyleCnt="10">
        <dgm:presLayoutVars>
          <dgm:bulletEnabled val="1"/>
        </dgm:presLayoutVars>
      </dgm:prSet>
      <dgm:spPr/>
    </dgm:pt>
    <dgm:pt modelId="{1AA77806-7194-49D5-A000-57FEC7B7A8A6}" type="pres">
      <dgm:prSet presAssocID="{3848F66E-7D52-43F1-BFAB-70894A2ADED2}" presName="sibTrans" presStyleCnt="0"/>
      <dgm:spPr/>
    </dgm:pt>
    <dgm:pt modelId="{B66C99D4-1155-43E6-BF11-FBD80B9FDCA7}" type="pres">
      <dgm:prSet presAssocID="{A2CC91F9-A482-4517-925F-D1C0FAEED2A6}" presName="node" presStyleLbl="node1" presStyleIdx="6" presStyleCnt="10">
        <dgm:presLayoutVars>
          <dgm:bulletEnabled val="1"/>
        </dgm:presLayoutVars>
      </dgm:prSet>
      <dgm:spPr/>
    </dgm:pt>
    <dgm:pt modelId="{40253C84-8CA1-4BC6-B85E-2E2902CA7A9C}" type="pres">
      <dgm:prSet presAssocID="{071313DE-D392-439C-AE2A-7166FD6AADE4}" presName="sibTrans" presStyleCnt="0"/>
      <dgm:spPr/>
    </dgm:pt>
    <dgm:pt modelId="{07FC6F28-2EFF-4344-BF73-A3DD36FDE140}" type="pres">
      <dgm:prSet presAssocID="{EB1CFD50-200C-4A0E-8A61-2D7CE15356DB}" presName="node" presStyleLbl="node1" presStyleIdx="7" presStyleCnt="10">
        <dgm:presLayoutVars>
          <dgm:bulletEnabled val="1"/>
        </dgm:presLayoutVars>
      </dgm:prSet>
      <dgm:spPr/>
    </dgm:pt>
    <dgm:pt modelId="{B6AB84D3-A3A7-469E-A06B-3CC4B084903D}" type="pres">
      <dgm:prSet presAssocID="{BABC08FE-0D74-498E-B234-3E6250112655}" presName="sibTrans" presStyleCnt="0"/>
      <dgm:spPr/>
    </dgm:pt>
    <dgm:pt modelId="{DAC3DBEA-0FAC-47D7-B5FD-C2A0BBCD80C8}" type="pres">
      <dgm:prSet presAssocID="{76CA3F49-29C9-412E-AF9A-A0688910C6F4}" presName="node" presStyleLbl="node1" presStyleIdx="8" presStyleCnt="10">
        <dgm:presLayoutVars>
          <dgm:bulletEnabled val="1"/>
        </dgm:presLayoutVars>
      </dgm:prSet>
      <dgm:spPr/>
    </dgm:pt>
    <dgm:pt modelId="{A3F03442-DFD8-4C78-B2FF-BCDB8B0EE707}" type="pres">
      <dgm:prSet presAssocID="{2687A485-F610-4817-8A70-749678A829DF}" presName="sibTrans" presStyleCnt="0"/>
      <dgm:spPr/>
    </dgm:pt>
    <dgm:pt modelId="{602BFF9F-5B3C-42F2-84EE-22C62D91AF8F}" type="pres">
      <dgm:prSet presAssocID="{7925A6B2-BE76-4E4F-ADE8-E3903E4E3687}" presName="node" presStyleLbl="node1" presStyleIdx="9" presStyleCnt="10" custScaleX="119489">
        <dgm:presLayoutVars>
          <dgm:bulletEnabled val="1"/>
        </dgm:presLayoutVars>
      </dgm:prSet>
      <dgm:spPr/>
    </dgm:pt>
  </dgm:ptLst>
  <dgm:cxnLst>
    <dgm:cxn modelId="{CAD2010E-E944-47F8-B058-9352F8334DE4}" srcId="{463445D1-9735-4FFD-A3A8-467327D38109}" destId="{E23464C1-DD43-4FB7-9731-BBDBD3B8F52E}" srcOrd="1" destOrd="0" parTransId="{A0D6943D-520B-4E21-BF9C-7FF2B004C340}" sibTransId="{AC0004A2-1251-4A29-9C16-066772E0FC6C}"/>
    <dgm:cxn modelId="{6A036A12-E823-4E75-9662-ABEB297BE497}" srcId="{463445D1-9735-4FFD-A3A8-467327D38109}" destId="{A2CC91F9-A482-4517-925F-D1C0FAEED2A6}" srcOrd="6" destOrd="0" parTransId="{C0712C38-808A-4FA5-97D4-49E651D06A0C}" sibTransId="{071313DE-D392-439C-AE2A-7166FD6AADE4}"/>
    <dgm:cxn modelId="{AB49E116-CBB3-4DCE-B2B4-6171C1C3C936}" type="presOf" srcId="{A2CC91F9-A482-4517-925F-D1C0FAEED2A6}" destId="{B66C99D4-1155-43E6-BF11-FBD80B9FDCA7}" srcOrd="0" destOrd="0" presId="urn:microsoft.com/office/officeart/2005/8/layout/default"/>
    <dgm:cxn modelId="{2ABEDB28-8C7E-4C6C-A2CB-3DEA7828676D}" srcId="{463445D1-9735-4FFD-A3A8-467327D38109}" destId="{FADCD986-797D-46E2-9B94-83A603E15791}" srcOrd="3" destOrd="0" parTransId="{99CEC9F4-A3C0-40B6-8520-EFED2089E6DD}" sibTransId="{BBF1A3BD-2C26-4F26-B5EC-2E18CE4AB382}"/>
    <dgm:cxn modelId="{4ADF6939-4785-4E3D-9898-1C3ACC752BDF}" srcId="{463445D1-9735-4FFD-A3A8-467327D38109}" destId="{76CA3F49-29C9-412E-AF9A-A0688910C6F4}" srcOrd="8" destOrd="0" parTransId="{FC314E21-DCFA-4020-BBF7-ADFAFCACC115}" sibTransId="{2687A485-F610-4817-8A70-749678A829DF}"/>
    <dgm:cxn modelId="{A40F2D3D-9B79-4A42-81C8-29D21EDD565F}" type="presOf" srcId="{463445D1-9735-4FFD-A3A8-467327D38109}" destId="{07750E4D-2BAD-46F3-8C90-D480B2F709D7}" srcOrd="0" destOrd="0" presId="urn:microsoft.com/office/officeart/2005/8/layout/default"/>
    <dgm:cxn modelId="{1F009043-CD67-4693-8369-7D07B93EBE39}" type="presOf" srcId="{76CA3F49-29C9-412E-AF9A-A0688910C6F4}" destId="{DAC3DBEA-0FAC-47D7-B5FD-C2A0BBCD80C8}" srcOrd="0" destOrd="0" presId="urn:microsoft.com/office/officeart/2005/8/layout/default"/>
    <dgm:cxn modelId="{7CC1C846-7F43-4555-9CEC-61D4EBB7E647}" type="presOf" srcId="{9DB6CEF3-AC71-4598-8335-742022D4487B}" destId="{DA223D3D-E299-4C68-B002-5A8E8D32A25B}" srcOrd="0" destOrd="0" presId="urn:microsoft.com/office/officeart/2005/8/layout/default"/>
    <dgm:cxn modelId="{3905F956-D89C-4038-B0B9-2198CDDEF2D9}" srcId="{463445D1-9735-4FFD-A3A8-467327D38109}" destId="{5B8C4D54-7FF2-4F1D-8EDB-A8227A329BDA}" srcOrd="2" destOrd="0" parTransId="{F0D9C58E-72F9-4B4D-B9C5-47D8E64DDC8E}" sibTransId="{DA81D6A8-BE98-4A72-B779-1BE69EC8CFF1}"/>
    <dgm:cxn modelId="{13D1CC57-3479-422C-8317-3FD32F3B0D23}" type="presOf" srcId="{FADCD986-797D-46E2-9B94-83A603E15791}" destId="{A5D3E1C3-8639-45D1-B1C7-175B4225561D}" srcOrd="0" destOrd="0" presId="urn:microsoft.com/office/officeart/2005/8/layout/default"/>
    <dgm:cxn modelId="{174BED5B-64CF-4AF7-8055-7E0C93287339}" type="presOf" srcId="{E23464C1-DD43-4FB7-9731-BBDBD3B8F52E}" destId="{D0C0D4C0-92F0-4D46-8560-1BEB289B2F52}" srcOrd="0" destOrd="0" presId="urn:microsoft.com/office/officeart/2005/8/layout/default"/>
    <dgm:cxn modelId="{0933D56F-2DE2-45A0-9E93-120B03FD28D6}" srcId="{463445D1-9735-4FFD-A3A8-467327D38109}" destId="{9DB6CEF3-AC71-4598-8335-742022D4487B}" srcOrd="0" destOrd="0" parTransId="{0F6956DA-164E-4D8D-BCA8-E49BD901A83F}" sibTransId="{B8827969-9BF3-4E49-8829-99281A7404A4}"/>
    <dgm:cxn modelId="{254ED28E-27B2-4F33-90FD-DA9029E57AC5}" type="presOf" srcId="{5B8C4D54-7FF2-4F1D-8EDB-A8227A329BDA}" destId="{BAE060B2-4786-4729-9EFC-6068E057FFFE}" srcOrd="0" destOrd="0" presId="urn:microsoft.com/office/officeart/2005/8/layout/default"/>
    <dgm:cxn modelId="{4D8FB691-6BD7-46C6-AB68-6AADC11BCA99}" srcId="{463445D1-9735-4FFD-A3A8-467327D38109}" destId="{E23F4323-1C1E-4EAA-B902-24E1BB305F71}" srcOrd="4" destOrd="0" parTransId="{A4DCDF5C-8E92-49EE-8B34-253115D58AC0}" sibTransId="{66ACA651-D743-4856-971D-421A64A6F837}"/>
    <dgm:cxn modelId="{1CECDD91-A60D-4C4D-80C3-3EC61D3F4079}" type="presOf" srcId="{EB1CFD50-200C-4A0E-8A61-2D7CE15356DB}" destId="{07FC6F28-2EFF-4344-BF73-A3DD36FDE140}" srcOrd="0" destOrd="0" presId="urn:microsoft.com/office/officeart/2005/8/layout/default"/>
    <dgm:cxn modelId="{35EF06B0-0CE4-4FA2-B1E6-214E7D74BD17}" type="presOf" srcId="{E23F4323-1C1E-4EAA-B902-24E1BB305F71}" destId="{42902D4E-7235-4493-8952-9D338906BF26}" srcOrd="0" destOrd="0" presId="urn:microsoft.com/office/officeart/2005/8/layout/default"/>
    <dgm:cxn modelId="{D8A710CF-877A-4F94-857E-42FF388822A0}" srcId="{463445D1-9735-4FFD-A3A8-467327D38109}" destId="{7925A6B2-BE76-4E4F-ADE8-E3903E4E3687}" srcOrd="9" destOrd="0" parTransId="{E771743B-D1E8-4CFF-99DE-66C6646E4DE9}" sibTransId="{E4AA787F-C25B-4ACB-B6A0-251DA40515B3}"/>
    <dgm:cxn modelId="{345369D5-F38F-439A-9343-E159784D3026}" srcId="{463445D1-9735-4FFD-A3A8-467327D38109}" destId="{EB1CFD50-200C-4A0E-8A61-2D7CE15356DB}" srcOrd="7" destOrd="0" parTransId="{D6E88B22-05F8-4AAD-AC99-F178FA5CE232}" sibTransId="{BABC08FE-0D74-498E-B234-3E6250112655}"/>
    <dgm:cxn modelId="{4A3869D6-CAFD-4F28-8C75-842E9DBB8D20}" type="presOf" srcId="{0C57AB76-3540-4353-AE72-404A8C680097}" destId="{3E116B77-1E83-41AE-AB22-248A0FDA18E7}" srcOrd="0" destOrd="0" presId="urn:microsoft.com/office/officeart/2005/8/layout/default"/>
    <dgm:cxn modelId="{AAE3B3F5-CA41-4B38-870A-384FB8142A07}" type="presOf" srcId="{7925A6B2-BE76-4E4F-ADE8-E3903E4E3687}" destId="{602BFF9F-5B3C-42F2-84EE-22C62D91AF8F}" srcOrd="0" destOrd="0" presId="urn:microsoft.com/office/officeart/2005/8/layout/default"/>
    <dgm:cxn modelId="{8806F7F6-C8F5-41F3-97EE-719D9E259487}" srcId="{463445D1-9735-4FFD-A3A8-467327D38109}" destId="{0C57AB76-3540-4353-AE72-404A8C680097}" srcOrd="5" destOrd="0" parTransId="{C83D35DF-ECA7-45C7-8122-F9DEA08EA4CE}" sibTransId="{3848F66E-7D52-43F1-BFAB-70894A2ADED2}"/>
    <dgm:cxn modelId="{5A35FCA3-585E-49CC-AB57-D0F178D078E1}" type="presParOf" srcId="{07750E4D-2BAD-46F3-8C90-D480B2F709D7}" destId="{DA223D3D-E299-4C68-B002-5A8E8D32A25B}" srcOrd="0" destOrd="0" presId="urn:microsoft.com/office/officeart/2005/8/layout/default"/>
    <dgm:cxn modelId="{316EC5DD-B12E-46F2-930F-411D7E7DE7E8}" type="presParOf" srcId="{07750E4D-2BAD-46F3-8C90-D480B2F709D7}" destId="{81FD40D2-A3D6-43D7-9006-0D193ECCFF99}" srcOrd="1" destOrd="0" presId="urn:microsoft.com/office/officeart/2005/8/layout/default"/>
    <dgm:cxn modelId="{ED91F77B-6AC7-4688-9B01-2176159415D0}" type="presParOf" srcId="{07750E4D-2BAD-46F3-8C90-D480B2F709D7}" destId="{D0C0D4C0-92F0-4D46-8560-1BEB289B2F52}" srcOrd="2" destOrd="0" presId="urn:microsoft.com/office/officeart/2005/8/layout/default"/>
    <dgm:cxn modelId="{047EB4AA-0436-438E-8419-C9E6AF06272E}" type="presParOf" srcId="{07750E4D-2BAD-46F3-8C90-D480B2F709D7}" destId="{1206E114-F2F5-408F-8DE0-C0374AD55FD5}" srcOrd="3" destOrd="0" presId="urn:microsoft.com/office/officeart/2005/8/layout/default"/>
    <dgm:cxn modelId="{36836ECE-8620-4A86-9D4A-2D33F13D6921}" type="presParOf" srcId="{07750E4D-2BAD-46F3-8C90-D480B2F709D7}" destId="{BAE060B2-4786-4729-9EFC-6068E057FFFE}" srcOrd="4" destOrd="0" presId="urn:microsoft.com/office/officeart/2005/8/layout/default"/>
    <dgm:cxn modelId="{11A4A3B9-2ED4-414B-AD1D-58DB6EC0B47F}" type="presParOf" srcId="{07750E4D-2BAD-46F3-8C90-D480B2F709D7}" destId="{F17ABAE1-F57D-4554-8539-87B890CF25E5}" srcOrd="5" destOrd="0" presId="urn:microsoft.com/office/officeart/2005/8/layout/default"/>
    <dgm:cxn modelId="{3760223F-E647-430F-84A9-ABCA536BA867}" type="presParOf" srcId="{07750E4D-2BAD-46F3-8C90-D480B2F709D7}" destId="{A5D3E1C3-8639-45D1-B1C7-175B4225561D}" srcOrd="6" destOrd="0" presId="urn:microsoft.com/office/officeart/2005/8/layout/default"/>
    <dgm:cxn modelId="{63B41EB2-E8D2-40B0-9935-A1D6130BF3F8}" type="presParOf" srcId="{07750E4D-2BAD-46F3-8C90-D480B2F709D7}" destId="{CEA36814-9849-4447-A85E-33BA05508ABA}" srcOrd="7" destOrd="0" presId="urn:microsoft.com/office/officeart/2005/8/layout/default"/>
    <dgm:cxn modelId="{2245AC61-3788-4FE7-B35E-4B4E0B03B227}" type="presParOf" srcId="{07750E4D-2BAD-46F3-8C90-D480B2F709D7}" destId="{42902D4E-7235-4493-8952-9D338906BF26}" srcOrd="8" destOrd="0" presId="urn:microsoft.com/office/officeart/2005/8/layout/default"/>
    <dgm:cxn modelId="{F9857582-16D6-45AB-9BC1-7CFCC4B98E32}" type="presParOf" srcId="{07750E4D-2BAD-46F3-8C90-D480B2F709D7}" destId="{2F842083-F8B1-4F1C-A10E-897E578A439E}" srcOrd="9" destOrd="0" presId="urn:microsoft.com/office/officeart/2005/8/layout/default"/>
    <dgm:cxn modelId="{3273AAE6-D8C1-4559-8D28-4F2BB934ECB7}" type="presParOf" srcId="{07750E4D-2BAD-46F3-8C90-D480B2F709D7}" destId="{3E116B77-1E83-41AE-AB22-248A0FDA18E7}" srcOrd="10" destOrd="0" presId="urn:microsoft.com/office/officeart/2005/8/layout/default"/>
    <dgm:cxn modelId="{510174E7-EE33-4D77-8764-286F84861FF3}" type="presParOf" srcId="{07750E4D-2BAD-46F3-8C90-D480B2F709D7}" destId="{1AA77806-7194-49D5-A000-57FEC7B7A8A6}" srcOrd="11" destOrd="0" presId="urn:microsoft.com/office/officeart/2005/8/layout/default"/>
    <dgm:cxn modelId="{9CEA72B7-DF23-4D73-A805-BAC98CA91949}" type="presParOf" srcId="{07750E4D-2BAD-46F3-8C90-D480B2F709D7}" destId="{B66C99D4-1155-43E6-BF11-FBD80B9FDCA7}" srcOrd="12" destOrd="0" presId="urn:microsoft.com/office/officeart/2005/8/layout/default"/>
    <dgm:cxn modelId="{B958F7E7-A99D-44AB-9922-AA18D29337FF}" type="presParOf" srcId="{07750E4D-2BAD-46F3-8C90-D480B2F709D7}" destId="{40253C84-8CA1-4BC6-B85E-2E2902CA7A9C}" srcOrd="13" destOrd="0" presId="urn:microsoft.com/office/officeart/2005/8/layout/default"/>
    <dgm:cxn modelId="{8BF4AC55-53AB-40A5-86FB-125918DD53B6}" type="presParOf" srcId="{07750E4D-2BAD-46F3-8C90-D480B2F709D7}" destId="{07FC6F28-2EFF-4344-BF73-A3DD36FDE140}" srcOrd="14" destOrd="0" presId="urn:microsoft.com/office/officeart/2005/8/layout/default"/>
    <dgm:cxn modelId="{5119F73D-8B5B-4265-94DB-450BC2849F3D}" type="presParOf" srcId="{07750E4D-2BAD-46F3-8C90-D480B2F709D7}" destId="{B6AB84D3-A3A7-469E-A06B-3CC4B084903D}" srcOrd="15" destOrd="0" presId="urn:microsoft.com/office/officeart/2005/8/layout/default"/>
    <dgm:cxn modelId="{B1FF7D14-A56D-4B28-A7BC-1F4CCB70302F}" type="presParOf" srcId="{07750E4D-2BAD-46F3-8C90-D480B2F709D7}" destId="{DAC3DBEA-0FAC-47D7-B5FD-C2A0BBCD80C8}" srcOrd="16" destOrd="0" presId="urn:microsoft.com/office/officeart/2005/8/layout/default"/>
    <dgm:cxn modelId="{AD9AF9CF-F66C-4C41-B4AF-5E4867560B16}" type="presParOf" srcId="{07750E4D-2BAD-46F3-8C90-D480B2F709D7}" destId="{A3F03442-DFD8-4C78-B2FF-BCDB8B0EE707}" srcOrd="17" destOrd="0" presId="urn:microsoft.com/office/officeart/2005/8/layout/default"/>
    <dgm:cxn modelId="{BDF2E0C9-D08C-4715-858D-17011B995057}" type="presParOf" srcId="{07750E4D-2BAD-46F3-8C90-D480B2F709D7}" destId="{602BFF9F-5B3C-42F2-84EE-22C62D91AF8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F673-1FBE-4521-97D8-0145248C4C63}">
      <dsp:nvSpPr>
        <dsp:cNvPr id="0" name=""/>
        <dsp:cNvSpPr/>
      </dsp:nvSpPr>
      <dsp:spPr>
        <a:xfrm>
          <a:off x="0" y="14176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L’adoption du cadre juridique budgétaire et comptable complet (Plan Comptable de l’Etat, Nomenclature Budgétaire, RGCP)</a:t>
          </a:r>
          <a:endParaRPr lang="en-US" sz="2400" b="1" kern="1200" dirty="0"/>
        </a:p>
      </dsp:txBody>
      <dsp:txXfrm>
        <a:off x="0" y="141767"/>
        <a:ext cx="3286125" cy="1971675"/>
      </dsp:txXfrm>
    </dsp:sp>
    <dsp:sp modelId="{30189E0B-3B38-4213-95D9-F293C9147ADC}">
      <dsp:nvSpPr>
        <dsp:cNvPr id="0" name=""/>
        <dsp:cNvSpPr/>
      </dsp:nvSpPr>
      <dsp:spPr>
        <a:xfrm>
          <a:off x="3614737" y="14176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L’élaboration d’un Recueil des normes comptables de l’Etat</a:t>
          </a:r>
          <a:endParaRPr lang="en-US" sz="2400" kern="1200" dirty="0"/>
        </a:p>
      </dsp:txBody>
      <dsp:txXfrm>
        <a:off x="3614737" y="141767"/>
        <a:ext cx="3286125" cy="1971675"/>
      </dsp:txXfrm>
    </dsp:sp>
    <dsp:sp modelId="{3AB161CE-8D72-48B6-8A98-83853BAD46BF}">
      <dsp:nvSpPr>
        <dsp:cNvPr id="0" name=""/>
        <dsp:cNvSpPr/>
      </dsp:nvSpPr>
      <dsp:spPr>
        <a:xfrm>
          <a:off x="7229475" y="14176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L’élaboration des instructions comptables opérationnelles pour chaque cycle (immobilisations, charges, produits, </a:t>
          </a:r>
          <a:r>
            <a:rPr lang="fr-FR" sz="2400" b="1" kern="1200" dirty="0" err="1"/>
            <a:t>etc</a:t>
          </a:r>
          <a:r>
            <a:rPr lang="fr-FR" sz="2400" b="1" kern="1200" dirty="0"/>
            <a:t>)</a:t>
          </a:r>
          <a:endParaRPr lang="en-US" sz="2400" b="1" kern="1200" dirty="0"/>
        </a:p>
      </dsp:txBody>
      <dsp:txXfrm>
        <a:off x="7229475" y="141767"/>
        <a:ext cx="3286125" cy="1971675"/>
      </dsp:txXfrm>
    </dsp:sp>
    <dsp:sp modelId="{0DDD879D-3008-4402-9B14-7283041FD587}">
      <dsp:nvSpPr>
        <dsp:cNvPr id="0" name=""/>
        <dsp:cNvSpPr/>
      </dsp:nvSpPr>
      <dsp:spPr>
        <a:xfrm>
          <a:off x="1807368" y="244205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La documentation de la comptabilité des matières (décret, manuel de procédures, textes d’application)</a:t>
          </a:r>
          <a:endParaRPr lang="en-US" sz="2400" b="1" kern="1200" dirty="0"/>
        </a:p>
      </dsp:txBody>
      <dsp:txXfrm>
        <a:off x="1807368" y="2442055"/>
        <a:ext cx="3286125" cy="1971675"/>
      </dsp:txXfrm>
    </dsp:sp>
    <dsp:sp modelId="{662D2AD2-60CE-4491-9524-6301D630EBDF}">
      <dsp:nvSpPr>
        <dsp:cNvPr id="0" name=""/>
        <dsp:cNvSpPr/>
      </dsp:nvSpPr>
      <dsp:spPr>
        <a:xfrm>
          <a:off x="5422106" y="2442055"/>
          <a:ext cx="3286125" cy="1971675"/>
        </a:xfrm>
        <a:prstGeom prst="rect">
          <a:avLst/>
        </a:prstGeom>
        <a:solidFill>
          <a:schemeClr val="accent2">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La définition du choix stratégique ( SI intégré ou dégradé)</a:t>
          </a:r>
          <a:endParaRPr lang="en-US" sz="2800" kern="1200" dirty="0"/>
        </a:p>
      </dsp:txBody>
      <dsp:txXfrm>
        <a:off x="5422106" y="244205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C6BD4-6E77-4806-9730-6FC8AF7DB7B8}">
      <dsp:nvSpPr>
        <dsp:cNvPr id="0" name=""/>
        <dsp:cNvSpPr/>
      </dsp:nvSpPr>
      <dsp:spPr>
        <a:xfrm>
          <a:off x="4479912" y="1870"/>
          <a:ext cx="1555774" cy="101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Elaborer les manuels de procédures budgétaires</a:t>
          </a:r>
          <a:endParaRPr lang="en-US" sz="1400" kern="1200" dirty="0"/>
        </a:p>
      </dsp:txBody>
      <dsp:txXfrm>
        <a:off x="4529277" y="51235"/>
        <a:ext cx="1457044" cy="912523"/>
      </dsp:txXfrm>
    </dsp:sp>
    <dsp:sp modelId="{D92B97CA-34FF-4B30-B811-C4A4AF9C75E4}">
      <dsp:nvSpPr>
        <dsp:cNvPr id="0" name=""/>
        <dsp:cNvSpPr/>
      </dsp:nvSpPr>
      <dsp:spPr>
        <a:xfrm>
          <a:off x="3237705" y="507497"/>
          <a:ext cx="4040189" cy="4040189"/>
        </a:xfrm>
        <a:custGeom>
          <a:avLst/>
          <a:gdLst/>
          <a:ahLst/>
          <a:cxnLst/>
          <a:rect l="0" t="0" r="0" b="0"/>
          <a:pathLst>
            <a:path>
              <a:moveTo>
                <a:pt x="2808666" y="160272"/>
              </a:moveTo>
              <a:arcTo wR="2020094" hR="2020094" stAng="17578627" swAng="19611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56CAA5-0D01-4E35-A337-DD3DA7B67BAE}">
      <dsp:nvSpPr>
        <dsp:cNvPr id="0" name=""/>
        <dsp:cNvSpPr/>
      </dsp:nvSpPr>
      <dsp:spPr>
        <a:xfrm>
          <a:off x="6401136" y="1397721"/>
          <a:ext cx="1555774" cy="101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Elaborer les instructions comptables opérationnelles</a:t>
          </a:r>
          <a:endParaRPr lang="en-US" sz="1400" kern="1200" dirty="0"/>
        </a:p>
      </dsp:txBody>
      <dsp:txXfrm>
        <a:off x="6450501" y="1447086"/>
        <a:ext cx="1457044" cy="912523"/>
      </dsp:txXfrm>
    </dsp:sp>
    <dsp:sp modelId="{48067570-EA73-4A6E-94C4-65E35D167CFB}">
      <dsp:nvSpPr>
        <dsp:cNvPr id="0" name=""/>
        <dsp:cNvSpPr/>
      </dsp:nvSpPr>
      <dsp:spPr>
        <a:xfrm>
          <a:off x="3237705" y="507497"/>
          <a:ext cx="4040189" cy="4040189"/>
        </a:xfrm>
        <a:custGeom>
          <a:avLst/>
          <a:gdLst/>
          <a:ahLst/>
          <a:cxnLst/>
          <a:rect l="0" t="0" r="0" b="0"/>
          <a:pathLst>
            <a:path>
              <a:moveTo>
                <a:pt x="4037422" y="1914389"/>
              </a:moveTo>
              <a:arcTo wR="2020094" hR="2020094" stAng="21420031" swAng="219599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E6874C-F988-4FB0-8625-D8E01204CC5E}">
      <dsp:nvSpPr>
        <dsp:cNvPr id="0" name=""/>
        <dsp:cNvSpPr/>
      </dsp:nvSpPr>
      <dsp:spPr>
        <a:xfrm>
          <a:off x="5667294" y="3656256"/>
          <a:ext cx="1555774" cy="101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Cartographier les cycles et processus</a:t>
          </a:r>
          <a:endParaRPr lang="en-US" sz="1400" kern="1200" dirty="0"/>
        </a:p>
      </dsp:txBody>
      <dsp:txXfrm>
        <a:off x="5716659" y="3705621"/>
        <a:ext cx="1457044" cy="912523"/>
      </dsp:txXfrm>
    </dsp:sp>
    <dsp:sp modelId="{2F9469F3-2CEF-4522-843C-F14A1F26BE62}">
      <dsp:nvSpPr>
        <dsp:cNvPr id="0" name=""/>
        <dsp:cNvSpPr/>
      </dsp:nvSpPr>
      <dsp:spPr>
        <a:xfrm>
          <a:off x="3237705" y="507497"/>
          <a:ext cx="4040189" cy="4040189"/>
        </a:xfrm>
        <a:custGeom>
          <a:avLst/>
          <a:gdLst/>
          <a:ahLst/>
          <a:cxnLst/>
          <a:rect l="0" t="0" r="0" b="0"/>
          <a:pathLst>
            <a:path>
              <a:moveTo>
                <a:pt x="2421566" y="3999893"/>
              </a:moveTo>
              <a:arcTo wR="2020094" hR="2020094" stAng="4712207" swAng="13755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C5A3348-5209-415C-9735-AB4A9D7A93FD}">
      <dsp:nvSpPr>
        <dsp:cNvPr id="0" name=""/>
        <dsp:cNvSpPr/>
      </dsp:nvSpPr>
      <dsp:spPr>
        <a:xfrm>
          <a:off x="3292530" y="3656256"/>
          <a:ext cx="1555774" cy="101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Elaborer des cahiers de charges fonctionnels par modules</a:t>
          </a:r>
          <a:endParaRPr lang="en-US" sz="1400" kern="1200" dirty="0"/>
        </a:p>
      </dsp:txBody>
      <dsp:txXfrm>
        <a:off x="3341895" y="3705621"/>
        <a:ext cx="1457044" cy="912523"/>
      </dsp:txXfrm>
    </dsp:sp>
    <dsp:sp modelId="{86EEFB7D-EEEC-4E6C-AE73-6B24CD108CC0}">
      <dsp:nvSpPr>
        <dsp:cNvPr id="0" name=""/>
        <dsp:cNvSpPr/>
      </dsp:nvSpPr>
      <dsp:spPr>
        <a:xfrm>
          <a:off x="3237705" y="507497"/>
          <a:ext cx="4040189" cy="4040189"/>
        </a:xfrm>
        <a:custGeom>
          <a:avLst/>
          <a:gdLst/>
          <a:ahLst/>
          <a:cxnLst/>
          <a:rect l="0" t="0" r="0" b="0"/>
          <a:pathLst>
            <a:path>
              <a:moveTo>
                <a:pt x="337523" y="3138011"/>
              </a:moveTo>
              <a:arcTo wR="2020094" hR="2020094" stAng="8783973" swAng="219599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035ACD-AD90-4ED7-9DCF-FC32802453E9}">
      <dsp:nvSpPr>
        <dsp:cNvPr id="0" name=""/>
        <dsp:cNvSpPr/>
      </dsp:nvSpPr>
      <dsp:spPr>
        <a:xfrm>
          <a:off x="2558688" y="1397721"/>
          <a:ext cx="1555774" cy="101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Elaborer des cahiers de charges techniques et des INTERFACES</a:t>
          </a:r>
          <a:endParaRPr lang="en-US" sz="1400" kern="1200" dirty="0"/>
        </a:p>
      </dsp:txBody>
      <dsp:txXfrm>
        <a:off x="2608053" y="1447086"/>
        <a:ext cx="1457044" cy="912523"/>
      </dsp:txXfrm>
    </dsp:sp>
    <dsp:sp modelId="{C504BC43-E8AE-4BB7-8CD3-A780BA12F00B}">
      <dsp:nvSpPr>
        <dsp:cNvPr id="0" name=""/>
        <dsp:cNvSpPr/>
      </dsp:nvSpPr>
      <dsp:spPr>
        <a:xfrm>
          <a:off x="3237705" y="507497"/>
          <a:ext cx="4040189" cy="4040189"/>
        </a:xfrm>
        <a:custGeom>
          <a:avLst/>
          <a:gdLst/>
          <a:ahLst/>
          <a:cxnLst/>
          <a:rect l="0" t="0" r="0" b="0"/>
          <a:pathLst>
            <a:path>
              <a:moveTo>
                <a:pt x="352037" y="880634"/>
              </a:moveTo>
              <a:arcTo wR="2020094" hR="2020094" stAng="12860233" swAng="19611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23D3D-E299-4C68-B002-5A8E8D32A25B}">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PREPARATION BUDGETAIRE</a:t>
          </a:r>
          <a:endParaRPr lang="en-US" sz="2400" kern="1200" dirty="0"/>
        </a:p>
      </dsp:txBody>
      <dsp:txXfrm>
        <a:off x="582645" y="1178"/>
        <a:ext cx="2174490" cy="1304694"/>
      </dsp:txXfrm>
    </dsp:sp>
    <dsp:sp modelId="{D0C0D4C0-92F0-4D46-8560-1BEB289B2F52}">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EXECUTION BUDGETAIRE EN DEPENSES</a:t>
          </a:r>
          <a:endParaRPr lang="en-US" sz="2400" kern="1200" dirty="0"/>
        </a:p>
      </dsp:txBody>
      <dsp:txXfrm>
        <a:off x="2974584" y="1178"/>
        <a:ext cx="2174490" cy="1304694"/>
      </dsp:txXfrm>
    </dsp:sp>
    <dsp:sp modelId="{BAE060B2-4786-4729-9EFC-6068E057FFFE}">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kern="1200" dirty="0"/>
            <a:t>FINANCEMENTS EXTERIEURS</a:t>
          </a:r>
          <a:endParaRPr lang="en-US" sz="2400" b="0" kern="1200" dirty="0"/>
        </a:p>
      </dsp:txBody>
      <dsp:txXfrm>
        <a:off x="5366524" y="1178"/>
        <a:ext cx="2174490" cy="1304694"/>
      </dsp:txXfrm>
    </dsp:sp>
    <dsp:sp modelId="{A5D3E1C3-8639-45D1-B1C7-175B4225561D}">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EXECUTION BUDGETAIRE EN RECETTES NON FISCALES</a:t>
          </a:r>
          <a:endParaRPr lang="en-US" sz="2400" kern="1200" dirty="0"/>
        </a:p>
      </dsp:txBody>
      <dsp:txXfrm>
        <a:off x="7758464" y="1178"/>
        <a:ext cx="2174490" cy="1304694"/>
      </dsp:txXfrm>
    </dsp:sp>
    <dsp:sp modelId="{42902D4E-7235-4493-8952-9D338906BF26}">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COMPTABILITE DES MATIERES</a:t>
          </a:r>
          <a:endParaRPr lang="en-US" sz="2400" kern="1200" dirty="0"/>
        </a:p>
      </dsp:txBody>
      <dsp:txXfrm>
        <a:off x="582645" y="1523321"/>
        <a:ext cx="2174490" cy="1304694"/>
      </dsp:txXfrm>
    </dsp:sp>
    <dsp:sp modelId="{3E116B77-1E83-41AE-AB22-248A0FDA18E7}">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COMPTABILITE GENERALE DE L’ETAT</a:t>
          </a:r>
          <a:endParaRPr lang="en-US" sz="2400" kern="1200" dirty="0"/>
        </a:p>
      </dsp:txBody>
      <dsp:txXfrm>
        <a:off x="2974584" y="1523321"/>
        <a:ext cx="2174490" cy="1304694"/>
      </dsp:txXfrm>
    </dsp:sp>
    <dsp:sp modelId="{B66C99D4-1155-43E6-BF11-FBD80B9FDCA7}">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COMPTE UNIQUE DU TRESOR </a:t>
          </a:r>
          <a:endParaRPr lang="en-US" sz="2400" kern="1200" dirty="0"/>
        </a:p>
      </dsp:txBody>
      <dsp:txXfrm>
        <a:off x="5366524" y="1523321"/>
        <a:ext cx="2174490" cy="1304694"/>
      </dsp:txXfrm>
    </dsp:sp>
    <dsp:sp modelId="{07FC6F28-2EFF-4344-BF73-A3DD36FDE140}">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ETATS BUDGETAIRES ET FINANCIERS</a:t>
          </a:r>
          <a:endParaRPr lang="en-US" sz="2400" kern="1200" dirty="0"/>
        </a:p>
      </dsp:txBody>
      <dsp:txXfrm>
        <a:off x="7758464" y="1523321"/>
        <a:ext cx="2174490" cy="1304694"/>
      </dsp:txXfrm>
    </dsp:sp>
    <dsp:sp modelId="{DAC3DBEA-0FAC-47D7-B5FD-C2A0BBCD80C8}">
      <dsp:nvSpPr>
        <dsp:cNvPr id="0" name=""/>
        <dsp:cNvSpPr/>
      </dsp:nvSpPr>
      <dsp:spPr>
        <a:xfrm>
          <a:off x="2762691"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DETTES FINANCIERES</a:t>
          </a:r>
          <a:endParaRPr lang="en-US" sz="2400" kern="1200" dirty="0"/>
        </a:p>
      </dsp:txBody>
      <dsp:txXfrm>
        <a:off x="2762691" y="3045465"/>
        <a:ext cx="2174490" cy="1304694"/>
      </dsp:txXfrm>
    </dsp:sp>
    <dsp:sp modelId="{602BFF9F-5B3C-42F2-84EE-22C62D91AF8F}">
      <dsp:nvSpPr>
        <dsp:cNvPr id="0" name=""/>
        <dsp:cNvSpPr/>
      </dsp:nvSpPr>
      <dsp:spPr>
        <a:xfrm>
          <a:off x="5154631" y="3045465"/>
          <a:ext cx="2598276"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kern="1200" dirty="0">
              <a:solidFill>
                <a:schemeClr val="bg1"/>
              </a:solidFill>
            </a:rPr>
            <a:t>TABLEAU DES OPERATIONS FINANCIERES DE L’ETAT</a:t>
          </a:r>
        </a:p>
      </dsp:txBody>
      <dsp:txXfrm>
        <a:off x="5154631" y="3045465"/>
        <a:ext cx="2598276"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11/24/23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11/24/23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228517682"/>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4</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Comptabilité publique et états financiers</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Exhaustivité, disponibilité et fiabilité des données statistiques</a:t>
                      </a:r>
                      <a:r>
                        <a:rPr lang="en-US" sz="2000" b="1" dirty="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2339102"/>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de </a:t>
            </a: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modernisation des systèmes de gestion des finances publiques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Gabon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Cédric OLLIANG KAZADI, Directeur des Recettes Pétrolières</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D141-3110-4167-8661-77BDF15747E7}"/>
              </a:ext>
            </a:extLst>
          </p:cNvPr>
          <p:cNvSpPr>
            <a:spLocks noGrp="1"/>
          </p:cNvSpPr>
          <p:nvPr>
            <p:ph type="title"/>
          </p:nvPr>
        </p:nvSpPr>
        <p:spPr/>
        <p:txBody>
          <a:bodyPr>
            <a:normAutofit/>
          </a:bodyPr>
          <a:lstStyle/>
          <a:p>
            <a:r>
              <a:rPr lang="fr-FR" sz="4400" b="1" dirty="0">
                <a:latin typeface="Arial" panose="020B0604020202020204" pitchFamily="34" charset="0"/>
                <a:cs typeface="Arial" panose="020B0604020202020204" pitchFamily="34" charset="0"/>
              </a:rPr>
              <a:t>Conclusion </a:t>
            </a:r>
            <a:endParaRPr lang="en-US" dirty="0"/>
          </a:p>
        </p:txBody>
      </p:sp>
      <p:sp>
        <p:nvSpPr>
          <p:cNvPr id="3" name="Content Placeholder 2">
            <a:extLst>
              <a:ext uri="{FF2B5EF4-FFF2-40B4-BE49-F238E27FC236}">
                <a16:creationId xmlns:a16="http://schemas.microsoft.com/office/drawing/2014/main" id="{87DD01A0-1B54-470B-8A06-D9AC14E19B88}"/>
              </a:ext>
            </a:extLst>
          </p:cNvPr>
          <p:cNvSpPr>
            <a:spLocks noGrp="1"/>
          </p:cNvSpPr>
          <p:nvPr>
            <p:ph idx="1"/>
          </p:nvPr>
        </p:nvSpPr>
        <p:spPr>
          <a:xfrm>
            <a:off x="715926" y="1320579"/>
            <a:ext cx="11171274" cy="4830356"/>
          </a:xfrm>
        </p:spPr>
        <p:txBody>
          <a:bodyPr>
            <a:normAutofit fontScale="92500" lnSpcReduction="20000"/>
          </a:bodyPr>
          <a:lstStyle/>
          <a:p>
            <a:pPr algn="just"/>
            <a:r>
              <a:rPr lang="fr-FR" sz="2400" b="1" u="sng" dirty="0">
                <a:solidFill>
                  <a:schemeClr val="accent2">
                    <a:lumMod val="75000"/>
                  </a:schemeClr>
                </a:solidFill>
              </a:rPr>
              <a:t>Point 0</a:t>
            </a:r>
            <a:r>
              <a:rPr lang="fr-FR" sz="2400" b="1" dirty="0">
                <a:solidFill>
                  <a:schemeClr val="accent2">
                    <a:lumMod val="75000"/>
                  </a:schemeClr>
                </a:solidFill>
              </a:rPr>
              <a:t>: la finalisation de la réforme budgétaire et comptable de l’Etat</a:t>
            </a:r>
          </a:p>
          <a:p>
            <a:pPr algn="just"/>
            <a:endParaRPr lang="fr-FR" sz="2400" b="1" u="sng" dirty="0">
              <a:solidFill>
                <a:schemeClr val="accent2">
                  <a:lumMod val="75000"/>
                </a:schemeClr>
              </a:solidFill>
            </a:endParaRPr>
          </a:p>
          <a:p>
            <a:pPr algn="just"/>
            <a:r>
              <a:rPr lang="fr-FR" sz="2400" b="1" u="sng" dirty="0">
                <a:solidFill>
                  <a:schemeClr val="accent2">
                    <a:lumMod val="75000"/>
                  </a:schemeClr>
                </a:solidFill>
              </a:rPr>
              <a:t>Point 1</a:t>
            </a:r>
            <a:r>
              <a:rPr lang="fr-FR" sz="2400" b="1" dirty="0">
                <a:solidFill>
                  <a:schemeClr val="accent2">
                    <a:lumMod val="75000"/>
                  </a:schemeClr>
                </a:solidFill>
              </a:rPr>
              <a:t>: les cahiers de charges fonctionnels </a:t>
            </a:r>
            <a:r>
              <a:rPr lang="fr-FR" sz="2400" dirty="0"/>
              <a:t>doivent être élaborés sur la base des instructions comptables opérationnelles et de manuels de procédures (budgétaires et comptabilité des matières);</a:t>
            </a:r>
          </a:p>
          <a:p>
            <a:pPr algn="just"/>
            <a:r>
              <a:rPr lang="fr-FR" sz="2400" b="1" u="sng" dirty="0">
                <a:solidFill>
                  <a:schemeClr val="accent2">
                    <a:lumMod val="75000"/>
                  </a:schemeClr>
                </a:solidFill>
              </a:rPr>
              <a:t>Point 2</a:t>
            </a:r>
            <a:r>
              <a:rPr lang="fr-FR" sz="2400" b="1" dirty="0">
                <a:solidFill>
                  <a:schemeClr val="accent2">
                    <a:lumMod val="75000"/>
                  </a:schemeClr>
                </a:solidFill>
              </a:rPr>
              <a:t>: la nécessité de faire un choix entre un système intégré ou dégradé</a:t>
            </a:r>
          </a:p>
          <a:p>
            <a:pPr marL="0" indent="0" algn="just">
              <a:buNone/>
            </a:pPr>
            <a:endParaRPr lang="fr-FR" sz="2400" b="1" dirty="0">
              <a:solidFill>
                <a:schemeClr val="accent2">
                  <a:lumMod val="75000"/>
                </a:schemeClr>
              </a:solidFill>
            </a:endParaRPr>
          </a:p>
          <a:p>
            <a:pPr algn="just"/>
            <a:r>
              <a:rPr lang="fr-FR" sz="2400" b="1" u="sng" dirty="0">
                <a:solidFill>
                  <a:schemeClr val="accent2">
                    <a:lumMod val="75000"/>
                  </a:schemeClr>
                </a:solidFill>
              </a:rPr>
              <a:t>Point 3</a:t>
            </a:r>
            <a:r>
              <a:rPr lang="fr-FR" sz="2400" b="1" dirty="0">
                <a:solidFill>
                  <a:schemeClr val="accent2">
                    <a:lumMod val="75000"/>
                  </a:schemeClr>
                </a:solidFill>
              </a:rPr>
              <a:t>: le portage politique au plus haut niveau</a:t>
            </a:r>
          </a:p>
          <a:p>
            <a:pPr marL="0" indent="0" algn="just">
              <a:buNone/>
            </a:pPr>
            <a:endParaRPr lang="en-US" sz="2400" dirty="0"/>
          </a:p>
          <a:p>
            <a:pPr algn="just"/>
            <a:r>
              <a:rPr lang="fr-FR" sz="2400" b="1" u="sng" dirty="0">
                <a:solidFill>
                  <a:schemeClr val="accent2">
                    <a:lumMod val="75000"/>
                  </a:schemeClr>
                </a:solidFill>
              </a:rPr>
              <a:t>Point 4</a:t>
            </a:r>
            <a:r>
              <a:rPr lang="fr-FR" sz="2400" b="1" dirty="0">
                <a:solidFill>
                  <a:schemeClr val="accent2">
                    <a:lumMod val="75000"/>
                  </a:schemeClr>
                </a:solidFill>
              </a:rPr>
              <a:t>: le financement d’un projet de Système d’Information est important</a:t>
            </a:r>
          </a:p>
          <a:p>
            <a:pPr algn="just"/>
            <a:endParaRPr lang="fr-FR" sz="2400" b="1" dirty="0">
              <a:solidFill>
                <a:schemeClr val="accent2">
                  <a:lumMod val="75000"/>
                </a:schemeClr>
              </a:solidFill>
            </a:endParaRPr>
          </a:p>
          <a:p>
            <a:pPr algn="just"/>
            <a:r>
              <a:rPr lang="fr-FR" sz="2400" b="1" u="sng" dirty="0">
                <a:solidFill>
                  <a:schemeClr val="accent2">
                    <a:lumMod val="75000"/>
                  </a:schemeClr>
                </a:solidFill>
              </a:rPr>
              <a:t>Point 5</a:t>
            </a:r>
            <a:r>
              <a:rPr lang="fr-FR" sz="2400" b="1" dirty="0">
                <a:solidFill>
                  <a:schemeClr val="accent2">
                    <a:lumMod val="75000"/>
                  </a:schemeClr>
                </a:solidFill>
              </a:rPr>
              <a:t>: la modernisation du système d’information de gestion financière de l’Etat doit s’inscrire dans le cadre des plans d’actions des réformes des finances publiques (budgétaire et comptable)</a:t>
            </a:r>
          </a:p>
          <a:p>
            <a:pPr algn="just"/>
            <a:endParaRPr lang="en-US" sz="2400" dirty="0"/>
          </a:p>
        </p:txBody>
      </p:sp>
    </p:spTree>
    <p:extLst>
      <p:ext uri="{BB962C8B-B14F-4D97-AF65-F5344CB8AC3E}">
        <p14:creationId xmlns:p14="http://schemas.microsoft.com/office/powerpoint/2010/main" val="276895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noAutofit/>
          </a:bodyPr>
          <a:lstStyle/>
          <a:p>
            <a:pPr algn="just"/>
            <a:r>
              <a:rPr lang="fr-FR" sz="3200" b="1"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352475"/>
            <a:ext cx="10515600" cy="4878203"/>
          </a:xfrm>
        </p:spPr>
        <p:txBody>
          <a:bodyPr>
            <a:normAutofit/>
          </a:bodyPr>
          <a:lstStyle/>
          <a:p>
            <a:pPr marL="0" indent="0">
              <a:buNone/>
            </a:pPr>
            <a:endParaRPr lang="en-US" dirty="0"/>
          </a:p>
          <a:p>
            <a:pPr algn="just">
              <a:lnSpc>
                <a:spcPct val="100000"/>
              </a:lnSpc>
              <a:spcBef>
                <a:spcPts val="600"/>
              </a:spcBef>
              <a:buFont typeface="Wingdings" panose="05000000000000000000" pitchFamily="2" charset="2"/>
              <a:buChar char="q"/>
            </a:pPr>
            <a:r>
              <a:rPr lang="fr-FR" sz="2000" b="1" dirty="0">
                <a:solidFill>
                  <a:srgbClr val="000000"/>
                </a:solidFill>
                <a:effectLst/>
                <a:latin typeface="Arial" panose="020B0604020202020204" pitchFamily="34" charset="0"/>
                <a:ea typeface="Times New Roman" panose="02020603050405020304" pitchFamily="18" charset="0"/>
              </a:rPr>
              <a:t>La modernisation du système d’information budgétaire et comptable constitue un enjeu majeur de la réforme des finances publiques qui nécessite un portage politique de haut niveau (Ministres de l’Economie, des Finances, du Patrimoine, du Budget, Premier Ministre, Directeurs Généraux).</a:t>
            </a:r>
          </a:p>
          <a:p>
            <a:pPr algn="just">
              <a:lnSpc>
                <a:spcPct val="100000"/>
              </a:lnSpc>
              <a:spcBef>
                <a:spcPts val="600"/>
              </a:spcBef>
              <a:buFont typeface="Wingdings" panose="05000000000000000000" pitchFamily="2" charset="2"/>
              <a:buChar char="q"/>
            </a:pPr>
            <a:endParaRPr lang="en-US" sz="2000" dirty="0">
              <a:effectLst/>
              <a:latin typeface="Times New Roman" panose="02020603050405020304" pitchFamily="18" charset="0"/>
              <a:ea typeface="Times New Roman" panose="02020603050405020304" pitchFamily="18" charset="0"/>
            </a:endParaRPr>
          </a:p>
          <a:p>
            <a:pPr algn="just">
              <a:lnSpc>
                <a:spcPct val="100000"/>
              </a:lnSpc>
              <a:spcBef>
                <a:spcPts val="600"/>
              </a:spcBef>
              <a:buFont typeface="Wingdings" panose="05000000000000000000" pitchFamily="2" charset="2"/>
              <a:buChar char="q"/>
            </a:pPr>
            <a:r>
              <a:rPr lang="fr-FR" sz="2000" b="1" dirty="0">
                <a:solidFill>
                  <a:srgbClr val="000000"/>
                </a:solidFill>
                <a:effectLst/>
                <a:latin typeface="Arial" panose="020B0604020202020204" pitchFamily="34" charset="0"/>
                <a:ea typeface="Times New Roman" panose="02020603050405020304" pitchFamily="18" charset="0"/>
              </a:rPr>
              <a:t>L’objectif est d’avoir UN SYSTEME D’INFORMATION UNIQUE PARTAGEANT UNE BASE DE DONNEES COMMUNE A MINIMA pour les modules suivants :</a:t>
            </a:r>
            <a:endParaRPr lang="en-US" sz="2000" dirty="0">
              <a:effectLst/>
              <a:latin typeface="Times New Roman" panose="02020603050405020304" pitchFamily="18" charset="0"/>
              <a:ea typeface="Times New Roman" panose="02020603050405020304" pitchFamily="18" charset="0"/>
            </a:endParaRPr>
          </a:p>
          <a:p>
            <a:pPr algn="just">
              <a:lnSpc>
                <a:spcPts val="1560"/>
              </a:lnSpc>
              <a:spcBef>
                <a:spcPts val="600"/>
              </a:spcBef>
            </a:pPr>
            <a:r>
              <a:rPr lang="fr-FR" sz="1800" b="1" dirty="0">
                <a:solidFill>
                  <a:srgbClr val="000000"/>
                </a:solidFill>
                <a:effectLst/>
                <a:latin typeface="Arial" panose="020B0604020202020204" pitchFamily="34" charset="0"/>
                <a:ea typeface="Times New Roman" panose="02020603050405020304" pitchFamily="18" charset="0"/>
              </a:rPr>
              <a:t>la préparation budgétaire ;</a:t>
            </a:r>
            <a:endParaRPr lang="en-US" sz="1800" dirty="0">
              <a:effectLst/>
              <a:latin typeface="Times New Roman" panose="02020603050405020304" pitchFamily="18" charset="0"/>
              <a:ea typeface="Times New Roman" panose="02020603050405020304" pitchFamily="18" charset="0"/>
            </a:endParaRPr>
          </a:p>
          <a:p>
            <a:pPr algn="just">
              <a:lnSpc>
                <a:spcPts val="1560"/>
              </a:lnSpc>
              <a:spcBef>
                <a:spcPts val="600"/>
              </a:spcBef>
            </a:pPr>
            <a:r>
              <a:rPr lang="fr-FR" sz="1800" b="1" dirty="0">
                <a:solidFill>
                  <a:srgbClr val="000000"/>
                </a:solidFill>
                <a:effectLst/>
                <a:latin typeface="Arial" panose="020B0604020202020204" pitchFamily="34" charset="0"/>
                <a:ea typeface="Times New Roman" panose="02020603050405020304" pitchFamily="18" charset="0"/>
              </a:rPr>
              <a:t>l’exécution budgétaire en dépenses et en recettes non fiscales ;</a:t>
            </a:r>
            <a:endParaRPr lang="en-US" sz="1800" dirty="0">
              <a:effectLst/>
              <a:latin typeface="Times New Roman" panose="02020603050405020304" pitchFamily="18" charset="0"/>
              <a:ea typeface="Times New Roman" panose="02020603050405020304" pitchFamily="18" charset="0"/>
            </a:endParaRPr>
          </a:p>
          <a:p>
            <a:pPr algn="just">
              <a:lnSpc>
                <a:spcPts val="1560"/>
              </a:lnSpc>
              <a:spcBef>
                <a:spcPts val="600"/>
              </a:spcBef>
            </a:pPr>
            <a:r>
              <a:rPr lang="fr-FR" sz="1800" b="1" dirty="0">
                <a:solidFill>
                  <a:srgbClr val="000000"/>
                </a:solidFill>
                <a:effectLst/>
                <a:latin typeface="Arial" panose="020B0604020202020204" pitchFamily="34" charset="0"/>
                <a:ea typeface="Times New Roman" panose="02020603050405020304" pitchFamily="18" charset="0"/>
              </a:rPr>
              <a:t>les comptabilités budgétaire et générale de l’Etat ;</a:t>
            </a:r>
            <a:endParaRPr lang="en-US" sz="1800" dirty="0">
              <a:effectLst/>
              <a:latin typeface="Times New Roman" panose="02020603050405020304" pitchFamily="18" charset="0"/>
              <a:ea typeface="Times New Roman" panose="02020603050405020304" pitchFamily="18" charset="0"/>
            </a:endParaRPr>
          </a:p>
          <a:p>
            <a:pPr algn="just">
              <a:lnSpc>
                <a:spcPts val="1560"/>
              </a:lnSpc>
              <a:spcBef>
                <a:spcPts val="600"/>
              </a:spcBef>
            </a:pPr>
            <a:r>
              <a:rPr lang="fr-FR" sz="1800" b="1" dirty="0">
                <a:solidFill>
                  <a:srgbClr val="000000"/>
                </a:solidFill>
                <a:effectLst/>
                <a:latin typeface="Arial" panose="020B0604020202020204" pitchFamily="34" charset="0"/>
                <a:ea typeface="Times New Roman" panose="02020603050405020304" pitchFamily="18" charset="0"/>
              </a:rPr>
              <a:t>la gestion du patrimoine et la comptabilité des matières.</a:t>
            </a:r>
          </a:p>
          <a:p>
            <a:pPr algn="just">
              <a:lnSpc>
                <a:spcPts val="1560"/>
              </a:lnSpc>
              <a:spcBef>
                <a:spcPts val="600"/>
              </a:spcBef>
            </a:pPr>
            <a:endParaRPr lang="fr-FR" sz="1800" b="1" dirty="0">
              <a:solidFill>
                <a:srgbClr val="000000"/>
              </a:solidFill>
              <a:latin typeface="Arial" panose="020B0604020202020204" pitchFamily="34" charset="0"/>
              <a:ea typeface="Times New Roman" panose="02020603050405020304" pitchFamily="18" charset="0"/>
            </a:endParaRPr>
          </a:p>
          <a:p>
            <a:pPr algn="just">
              <a:lnSpc>
                <a:spcPts val="1560"/>
              </a:lnSpc>
              <a:spcBef>
                <a:spcPts val="600"/>
              </a:spcBef>
            </a:pPr>
            <a:r>
              <a:rPr lang="fr-FR" sz="1800" b="1" dirty="0">
                <a:solidFill>
                  <a:schemeClr val="accent6">
                    <a:lumMod val="75000"/>
                  </a:schemeClr>
                </a:solidFill>
                <a:effectLst/>
                <a:latin typeface="Arial" panose="020B0604020202020204" pitchFamily="34" charset="0"/>
                <a:ea typeface="Times New Roman" panose="02020603050405020304" pitchFamily="18" charset="0"/>
              </a:rPr>
              <a:t>Deux options sont disponibles: Un Système d’Information de Gestion de Finances Publiques (SIGFIP) intégré ou dégradé (interfacé).</a:t>
            </a:r>
            <a:endParaRPr lang="en-US" sz="1800" dirty="0">
              <a:solidFill>
                <a:schemeClr val="accent6">
                  <a:lumMod val="75000"/>
                </a:schemeClr>
              </a:solidFill>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777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52A1-2294-4663-AD4C-9E9CD5B3353D}"/>
              </a:ext>
            </a:extLst>
          </p:cNvPr>
          <p:cNvSpPr>
            <a:spLocks noGrp="1"/>
          </p:cNvSpPr>
          <p:nvPr>
            <p:ph type="title"/>
          </p:nvPr>
        </p:nvSpPr>
        <p:spPr/>
        <p:txBody>
          <a:bodyPr>
            <a:noAutofit/>
          </a:bodyPr>
          <a:lstStyle/>
          <a:p>
            <a:pPr algn="just"/>
            <a:r>
              <a:rPr lang="fr-FR" sz="3200" b="1" dirty="0">
                <a:latin typeface="Arial" panose="020B0604020202020204" pitchFamily="34" charset="0"/>
                <a:cs typeface="Arial" panose="020B0604020202020204" pitchFamily="34" charset="0"/>
              </a:rPr>
              <a:t>Les préalables à la mise en œuvre des systèmes d’information de gestion des finances publiques</a:t>
            </a:r>
            <a:endParaRPr lang="en-US" sz="3200" dirty="0"/>
          </a:p>
        </p:txBody>
      </p:sp>
      <p:graphicFrame>
        <p:nvGraphicFramePr>
          <p:cNvPr id="4" name="Content Placeholder 3">
            <a:extLst>
              <a:ext uri="{FF2B5EF4-FFF2-40B4-BE49-F238E27FC236}">
                <a16:creationId xmlns:a16="http://schemas.microsoft.com/office/drawing/2014/main" id="{B3CA24E6-A532-4050-BC81-0BF39940FE1D}"/>
              </a:ext>
            </a:extLst>
          </p:cNvPr>
          <p:cNvGraphicFramePr>
            <a:graphicFrameLocks noGrp="1"/>
          </p:cNvGraphicFramePr>
          <p:nvPr>
            <p:ph idx="1"/>
            <p:extLst>
              <p:ext uri="{D42A27DB-BD31-4B8C-83A1-F6EECF244321}">
                <p14:modId xmlns:p14="http://schemas.microsoft.com/office/powerpoint/2010/main" val="2927577419"/>
              </p:ext>
            </p:extLst>
          </p:nvPr>
        </p:nvGraphicFramePr>
        <p:xfrm>
          <a:off x="838200" y="1621465"/>
          <a:ext cx="10515600" cy="4555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0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p:txBody>
          <a:bodyPr>
            <a:noAutofit/>
          </a:bodyPr>
          <a:lstStyle/>
          <a:p>
            <a:pPr algn="just"/>
            <a:r>
              <a:rPr lang="fr-FR" sz="3200" b="1" dirty="0">
                <a:latin typeface="Arial" panose="020B0604020202020204" pitchFamily="34" charset="0"/>
                <a:cs typeface="Arial" panose="020B0604020202020204" pitchFamily="34" charset="0"/>
              </a:rPr>
              <a:t>Les préalables à la mise en œuvre des systèmes d’information de gestion des finances publiques</a:t>
            </a:r>
            <a:endParaRPr lang="en-US" sz="3200" dirty="0"/>
          </a:p>
        </p:txBody>
      </p:sp>
      <p:sp>
        <p:nvSpPr>
          <p:cNvPr id="3" name="Content Placeholder 2">
            <a:extLst>
              <a:ext uri="{FF2B5EF4-FFF2-40B4-BE49-F238E27FC236}">
                <a16:creationId xmlns:a16="http://schemas.microsoft.com/office/drawing/2014/main" id="{3D1D1B57-27DB-4C7A-81AB-797A402FA69D}"/>
              </a:ext>
            </a:extLst>
          </p:cNvPr>
          <p:cNvSpPr>
            <a:spLocks noGrp="1"/>
          </p:cNvSpPr>
          <p:nvPr>
            <p:ph idx="1"/>
          </p:nvPr>
        </p:nvSpPr>
        <p:spPr/>
        <p:txBody>
          <a:bodyPr>
            <a:normAutofit fontScale="85000" lnSpcReduction="20000"/>
          </a:bodyPr>
          <a:lstStyle/>
          <a:p>
            <a:pPr algn="just">
              <a:buFont typeface="Wingdings" panose="05000000000000000000" pitchFamily="2" charset="2"/>
              <a:buChar char="q"/>
            </a:pPr>
            <a:r>
              <a:rPr lang="fr-FR" sz="2400" b="1" dirty="0"/>
              <a:t>Les instructions comptables doivent s’apparenter à des manuels des procédures avec les schémas comptables qui comprennent les cycles suivants:</a:t>
            </a:r>
          </a:p>
          <a:p>
            <a:r>
              <a:rPr lang="fr-FR" sz="2400" dirty="0"/>
              <a:t>Les états financiers;</a:t>
            </a:r>
          </a:p>
          <a:p>
            <a:r>
              <a:rPr lang="fr-FR" sz="2400" dirty="0"/>
              <a:t>Les immobilisations incorporelles, corporelle et financières;</a:t>
            </a:r>
          </a:p>
          <a:p>
            <a:r>
              <a:rPr lang="fr-FR" sz="2400" dirty="0"/>
              <a:t>Le bilan d’ouverture;</a:t>
            </a:r>
          </a:p>
          <a:p>
            <a:r>
              <a:rPr lang="fr-FR" sz="2400" dirty="0"/>
              <a:t>Les charges, les dettes non financières et les stocks;</a:t>
            </a:r>
          </a:p>
          <a:p>
            <a:r>
              <a:rPr lang="fr-FR" sz="2400" dirty="0"/>
              <a:t>Les dettes financières; </a:t>
            </a:r>
          </a:p>
          <a:p>
            <a:r>
              <a:rPr lang="fr-FR" sz="2400" dirty="0"/>
              <a:t>Les produits fiscaux;</a:t>
            </a:r>
          </a:p>
          <a:p>
            <a:r>
              <a:rPr lang="fr-FR" sz="2400" dirty="0"/>
              <a:t>Les produits non fiscaux;</a:t>
            </a:r>
          </a:p>
          <a:p>
            <a:r>
              <a:rPr lang="fr-FR" sz="2400" dirty="0"/>
              <a:t>Les recettes affectées;</a:t>
            </a:r>
          </a:p>
          <a:p>
            <a:r>
              <a:rPr lang="fr-FR" sz="2400" dirty="0"/>
              <a:t>Les composantes de la trésorerie, notamment les opérations du Compte Unique du Trésor;</a:t>
            </a:r>
          </a:p>
          <a:p>
            <a:r>
              <a:rPr lang="fr-FR" sz="2400" dirty="0"/>
              <a:t>Les engagements hors-bilan;</a:t>
            </a:r>
          </a:p>
          <a:p>
            <a:r>
              <a:rPr lang="fr-FR" sz="2400" dirty="0"/>
              <a:t>Les provisions pour risques et charges.</a:t>
            </a:r>
            <a:endParaRPr lang="en-US" sz="2400" dirty="0"/>
          </a:p>
        </p:txBody>
      </p:sp>
    </p:spTree>
    <p:extLst>
      <p:ext uri="{BB962C8B-B14F-4D97-AF65-F5344CB8AC3E}">
        <p14:creationId xmlns:p14="http://schemas.microsoft.com/office/powerpoint/2010/main" val="262201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Autofit/>
          </a:bodyPr>
          <a:lstStyle/>
          <a:p>
            <a:pPr algn="just"/>
            <a:r>
              <a:rPr lang="fr-FR" sz="3200" b="1" dirty="0">
                <a:latin typeface="Arial" panose="020B0604020202020204" pitchFamily="34" charset="0"/>
                <a:cs typeface="Arial" panose="020B0604020202020204" pitchFamily="34" charset="0"/>
              </a:rPr>
              <a:t>La déconcentration de la fonction comptable de l’Etat</a:t>
            </a:r>
            <a:endParaRPr lang="en-US" sz="3200" dirty="0"/>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p:txBody>
          <a:bodyPr>
            <a:normAutofit lnSpcReduction="10000"/>
          </a:bodyPr>
          <a:lstStyle/>
          <a:p>
            <a:pPr algn="just"/>
            <a:r>
              <a:rPr lang="fr-FR" sz="2400" b="1" u="sng" dirty="0">
                <a:solidFill>
                  <a:schemeClr val="accent2">
                    <a:lumMod val="75000"/>
                  </a:schemeClr>
                </a:solidFill>
              </a:rPr>
              <a:t>Option 1:</a:t>
            </a:r>
          </a:p>
          <a:p>
            <a:pPr algn="just"/>
            <a:r>
              <a:rPr lang="fr-FR" sz="2400" b="1" dirty="0">
                <a:solidFill>
                  <a:schemeClr val="accent2">
                    <a:lumMod val="75000"/>
                  </a:schemeClr>
                </a:solidFill>
              </a:rPr>
              <a:t>Les Trésoriers Ministériels </a:t>
            </a:r>
            <a:r>
              <a:rPr lang="fr-FR" sz="2400" b="1" dirty="0"/>
              <a:t>comptables principaux des opérations de recettes et de dépenses du budget général, des comptes spéciaux et des budgets annexes;</a:t>
            </a:r>
          </a:p>
          <a:p>
            <a:pPr algn="just"/>
            <a:r>
              <a:rPr lang="fr-FR" sz="2400" b="1" dirty="0"/>
              <a:t>La création </a:t>
            </a:r>
            <a:r>
              <a:rPr lang="fr-FR" sz="2400" b="1" dirty="0">
                <a:solidFill>
                  <a:schemeClr val="accent2">
                    <a:lumMod val="75000"/>
                  </a:schemeClr>
                </a:solidFill>
              </a:rPr>
              <a:t>d’un réseau des receveurs des impôts </a:t>
            </a:r>
            <a:r>
              <a:rPr lang="fr-FR" sz="2400" b="1" dirty="0"/>
              <a:t>placé sous l’autorité d’un Receveur Principal des Impôts;</a:t>
            </a:r>
          </a:p>
          <a:p>
            <a:pPr algn="just"/>
            <a:r>
              <a:rPr lang="fr-FR" sz="2400" b="1" dirty="0"/>
              <a:t>La création </a:t>
            </a:r>
            <a:r>
              <a:rPr lang="fr-FR" sz="2400" b="1" dirty="0">
                <a:solidFill>
                  <a:schemeClr val="accent2">
                    <a:lumMod val="75000"/>
                  </a:schemeClr>
                </a:solidFill>
              </a:rPr>
              <a:t>d’un réseau des receveurs des douanes </a:t>
            </a:r>
            <a:r>
              <a:rPr lang="fr-FR" sz="2400" b="1" dirty="0"/>
              <a:t>placé sous l’autorité d’un Receveur Principal des Douanes.</a:t>
            </a:r>
            <a:endParaRPr lang="en-US" sz="2400" b="1" dirty="0"/>
          </a:p>
          <a:p>
            <a:pPr algn="just"/>
            <a:endParaRPr lang="en-US" sz="2400" b="1" dirty="0"/>
          </a:p>
        </p:txBody>
      </p:sp>
      <p:sp>
        <p:nvSpPr>
          <p:cNvPr id="4" name="Content Placeholder 3">
            <a:extLst>
              <a:ext uri="{FF2B5EF4-FFF2-40B4-BE49-F238E27FC236}">
                <a16:creationId xmlns:a16="http://schemas.microsoft.com/office/drawing/2014/main" id="{DE9C232D-A25F-C578-500D-2D3A5077E4E2}"/>
              </a:ext>
            </a:extLst>
          </p:cNvPr>
          <p:cNvSpPr>
            <a:spLocks noGrp="1"/>
          </p:cNvSpPr>
          <p:nvPr>
            <p:ph sz="half" idx="2"/>
          </p:nvPr>
        </p:nvSpPr>
        <p:spPr/>
        <p:txBody>
          <a:bodyPr>
            <a:normAutofit lnSpcReduction="10000"/>
          </a:bodyPr>
          <a:lstStyle/>
          <a:p>
            <a:pPr algn="just"/>
            <a:r>
              <a:rPr lang="fr-FR" sz="2400" b="1" u="sng" dirty="0">
                <a:solidFill>
                  <a:schemeClr val="accent2">
                    <a:lumMod val="75000"/>
                  </a:schemeClr>
                </a:solidFill>
              </a:rPr>
              <a:t>Option2:</a:t>
            </a:r>
          </a:p>
          <a:p>
            <a:pPr algn="just"/>
            <a:r>
              <a:rPr lang="fr-FR" sz="2400" b="1" dirty="0">
                <a:solidFill>
                  <a:schemeClr val="accent2">
                    <a:lumMod val="75000"/>
                  </a:schemeClr>
                </a:solidFill>
              </a:rPr>
              <a:t>Les Payeurs Ministériels </a:t>
            </a:r>
            <a:r>
              <a:rPr lang="fr-FR" sz="2400" b="1" dirty="0"/>
              <a:t>sont comptables principaux des dépenses du budget général</a:t>
            </a:r>
          </a:p>
          <a:p>
            <a:pPr algn="just"/>
            <a:r>
              <a:rPr lang="fr-FR" sz="2400" b="1" dirty="0">
                <a:solidFill>
                  <a:schemeClr val="accent2">
                    <a:lumMod val="75000"/>
                  </a:schemeClr>
                </a:solidFill>
              </a:rPr>
              <a:t>Les Payeurs Ministériels </a:t>
            </a:r>
            <a:r>
              <a:rPr lang="fr-FR" sz="2400" b="1" dirty="0"/>
              <a:t>sont comptables principaux des recettes et des dépenses du budget général, des comptes spéciaux et des budgets annexes;</a:t>
            </a:r>
          </a:p>
          <a:p>
            <a:pPr algn="just"/>
            <a:r>
              <a:rPr lang="fr-FR" sz="2400" b="1" dirty="0">
                <a:solidFill>
                  <a:schemeClr val="accent2">
                    <a:lumMod val="75000"/>
                  </a:schemeClr>
                </a:solidFill>
              </a:rPr>
              <a:t>Le Receveur Général des Finances </a:t>
            </a:r>
            <a:r>
              <a:rPr lang="fr-FR" sz="2400" b="1" dirty="0"/>
              <a:t>est comptable assignataire des recettes budgétaires de l’Etat.</a:t>
            </a:r>
          </a:p>
          <a:p>
            <a:pPr algn="just"/>
            <a:endParaRPr lang="fr-FR" sz="2400" b="1" dirty="0"/>
          </a:p>
          <a:p>
            <a:pPr marL="0" indent="0">
              <a:buNone/>
            </a:pPr>
            <a:endParaRPr lang="en-US" dirty="0"/>
          </a:p>
        </p:txBody>
      </p:sp>
    </p:spTree>
    <p:extLst>
      <p:ext uri="{BB962C8B-B14F-4D97-AF65-F5344CB8AC3E}">
        <p14:creationId xmlns:p14="http://schemas.microsoft.com/office/powerpoint/2010/main" val="15932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Autofit/>
          </a:bodyPr>
          <a:lstStyle/>
          <a:p>
            <a:pPr algn="just"/>
            <a:r>
              <a:rPr lang="fr-FR" sz="3200" b="1" dirty="0">
                <a:latin typeface="Arial" panose="020B0604020202020204" pitchFamily="34" charset="0"/>
                <a:cs typeface="Arial" panose="020B0604020202020204" pitchFamily="34" charset="0"/>
              </a:rPr>
              <a:t>La déconcentration de l’ordonnancement de la dépense</a:t>
            </a:r>
            <a:endParaRPr lang="en-US" sz="3200" dirty="0"/>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p:txBody>
          <a:bodyPr>
            <a:normAutofit/>
          </a:bodyPr>
          <a:lstStyle/>
          <a:p>
            <a:pPr algn="just"/>
            <a:r>
              <a:rPr lang="fr-FR" sz="2400" b="1" u="sng" dirty="0">
                <a:solidFill>
                  <a:schemeClr val="accent2">
                    <a:lumMod val="75000"/>
                  </a:schemeClr>
                </a:solidFill>
              </a:rPr>
              <a:t>Au niveau central:</a:t>
            </a:r>
          </a:p>
          <a:p>
            <a:pPr algn="just"/>
            <a:r>
              <a:rPr lang="fr-FR" sz="2400" b="1" dirty="0">
                <a:solidFill>
                  <a:schemeClr val="accent2">
                    <a:lumMod val="75000"/>
                  </a:schemeClr>
                </a:solidFill>
              </a:rPr>
              <a:t>Le Directeur Général du Budget est ordonnateur </a:t>
            </a:r>
            <a:r>
              <a:rPr lang="fr-FR" sz="2400" b="1" dirty="0"/>
              <a:t>des crédits globaux et chargé de la régulation budgétaire;</a:t>
            </a:r>
          </a:p>
          <a:p>
            <a:pPr algn="just"/>
            <a:r>
              <a:rPr lang="fr-FR" sz="2400" b="1" dirty="0">
                <a:solidFill>
                  <a:schemeClr val="accent2">
                    <a:lumMod val="75000"/>
                  </a:schemeClr>
                </a:solidFill>
              </a:rPr>
              <a:t>Les Ministres, les Présidents des Institutions, les Responsables des Autorités Administratives et Indépendantes </a:t>
            </a:r>
            <a:r>
              <a:rPr lang="fr-FR" sz="2400" b="1" dirty="0"/>
              <a:t>sont ordonnateurs principaux du budget général, des comptes spéciaux et des budgets annexes.</a:t>
            </a:r>
          </a:p>
          <a:p>
            <a:pPr algn="just"/>
            <a:endParaRPr lang="en-US" sz="2400" b="1" dirty="0"/>
          </a:p>
        </p:txBody>
      </p:sp>
      <p:sp>
        <p:nvSpPr>
          <p:cNvPr id="4" name="Content Placeholder 3">
            <a:extLst>
              <a:ext uri="{FF2B5EF4-FFF2-40B4-BE49-F238E27FC236}">
                <a16:creationId xmlns:a16="http://schemas.microsoft.com/office/drawing/2014/main" id="{DE9C232D-A25F-C578-500D-2D3A5077E4E2}"/>
              </a:ext>
            </a:extLst>
          </p:cNvPr>
          <p:cNvSpPr>
            <a:spLocks noGrp="1"/>
          </p:cNvSpPr>
          <p:nvPr>
            <p:ph sz="half" idx="2"/>
          </p:nvPr>
        </p:nvSpPr>
        <p:spPr/>
        <p:txBody>
          <a:bodyPr>
            <a:normAutofit/>
          </a:bodyPr>
          <a:lstStyle/>
          <a:p>
            <a:pPr algn="just"/>
            <a:r>
              <a:rPr lang="fr-FR" sz="2400" b="1" u="sng" dirty="0">
                <a:solidFill>
                  <a:schemeClr val="accent2">
                    <a:lumMod val="75000"/>
                  </a:schemeClr>
                </a:solidFill>
              </a:rPr>
              <a:t>Au niveau déconcentré pour les crédits délégués (ordonnateurs délégués):</a:t>
            </a:r>
          </a:p>
          <a:p>
            <a:pPr algn="just"/>
            <a:r>
              <a:rPr lang="fr-FR" sz="2400" b="1" dirty="0">
                <a:solidFill>
                  <a:schemeClr val="accent2">
                    <a:lumMod val="75000"/>
                  </a:schemeClr>
                </a:solidFill>
              </a:rPr>
              <a:t>Les Gouverneurs </a:t>
            </a:r>
            <a:r>
              <a:rPr lang="fr-FR" sz="2400" b="1" dirty="0"/>
              <a:t>au niveau des régions;</a:t>
            </a:r>
          </a:p>
          <a:p>
            <a:pPr algn="just"/>
            <a:r>
              <a:rPr lang="fr-FR" sz="2400" b="1" dirty="0">
                <a:solidFill>
                  <a:schemeClr val="accent2">
                    <a:lumMod val="75000"/>
                  </a:schemeClr>
                </a:solidFill>
              </a:rPr>
              <a:t>Les Préfets </a:t>
            </a:r>
            <a:r>
              <a:rPr lang="fr-FR" sz="2400" b="1" dirty="0"/>
              <a:t>au niveau des départements;</a:t>
            </a:r>
          </a:p>
          <a:p>
            <a:pPr algn="just"/>
            <a:r>
              <a:rPr lang="fr-FR" sz="2400" b="1" dirty="0">
                <a:solidFill>
                  <a:schemeClr val="accent2">
                    <a:lumMod val="75000"/>
                  </a:schemeClr>
                </a:solidFill>
              </a:rPr>
              <a:t>Les Ambassadeurs, les Consuls et les responsables déconcentrés </a:t>
            </a:r>
            <a:r>
              <a:rPr lang="fr-FR" sz="2400" b="1" dirty="0"/>
              <a:t>dans les représentations diplomatiques.</a:t>
            </a:r>
          </a:p>
          <a:p>
            <a:pPr algn="just"/>
            <a:endParaRPr lang="fr-FR" sz="2400" b="1" dirty="0"/>
          </a:p>
          <a:p>
            <a:pPr marL="0" indent="0">
              <a:buNone/>
            </a:pPr>
            <a:endParaRPr lang="en-US" dirty="0"/>
          </a:p>
        </p:txBody>
      </p:sp>
    </p:spTree>
    <p:extLst>
      <p:ext uri="{BB962C8B-B14F-4D97-AF65-F5344CB8AC3E}">
        <p14:creationId xmlns:p14="http://schemas.microsoft.com/office/powerpoint/2010/main" val="383836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696E-B5BE-40FD-B0C4-6171CC20A52C}"/>
              </a:ext>
            </a:extLst>
          </p:cNvPr>
          <p:cNvSpPr>
            <a:spLocks noGrp="1"/>
          </p:cNvSpPr>
          <p:nvPr>
            <p:ph type="title"/>
          </p:nvPr>
        </p:nvSpPr>
        <p:spPr/>
        <p:txBody>
          <a:bodyPr>
            <a:normAutofit/>
          </a:bodyPr>
          <a:lstStyle/>
          <a:p>
            <a:pPr algn="just"/>
            <a:r>
              <a:rPr lang="fr-FR" sz="3200" b="1" dirty="0">
                <a:latin typeface="Arial" panose="020B0604020202020204" pitchFamily="34" charset="0"/>
                <a:cs typeface="Arial" panose="020B0604020202020204" pitchFamily="34" charset="0"/>
              </a:rPr>
              <a:t>Les étapes du développement d’un </a:t>
            </a:r>
            <a:r>
              <a:rPr lang="fr-FR" sz="3200" b="1" dirty="0" err="1">
                <a:latin typeface="Arial" panose="020B0604020202020204" pitchFamily="34" charset="0"/>
                <a:cs typeface="Arial" panose="020B0604020202020204" pitchFamily="34" charset="0"/>
              </a:rPr>
              <a:t>SIGFiP</a:t>
            </a:r>
            <a:endParaRPr lang="en-US" sz="3200" dirty="0"/>
          </a:p>
        </p:txBody>
      </p:sp>
      <p:graphicFrame>
        <p:nvGraphicFramePr>
          <p:cNvPr id="7" name="Content Placeholder 6">
            <a:extLst>
              <a:ext uri="{FF2B5EF4-FFF2-40B4-BE49-F238E27FC236}">
                <a16:creationId xmlns:a16="http://schemas.microsoft.com/office/drawing/2014/main" id="{4368996A-0DFB-4C9C-B969-35A0421BF083}"/>
              </a:ext>
            </a:extLst>
          </p:cNvPr>
          <p:cNvGraphicFramePr>
            <a:graphicFrameLocks noGrp="1"/>
          </p:cNvGraphicFramePr>
          <p:nvPr>
            <p:ph idx="1"/>
            <p:extLst>
              <p:ext uri="{D42A27DB-BD31-4B8C-83A1-F6EECF244321}">
                <p14:modId xmlns:p14="http://schemas.microsoft.com/office/powerpoint/2010/main" val="2169924093"/>
              </p:ext>
            </p:extLst>
          </p:nvPr>
        </p:nvGraphicFramePr>
        <p:xfrm>
          <a:off x="838200" y="1440712"/>
          <a:ext cx="10515600" cy="4736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08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91C5B-0960-4340-8368-A312BF4B590B}"/>
              </a:ext>
            </a:extLst>
          </p:cNvPr>
          <p:cNvSpPr>
            <a:spLocks noGrp="1"/>
          </p:cNvSpPr>
          <p:nvPr>
            <p:ph type="title"/>
          </p:nvPr>
        </p:nvSpPr>
        <p:spPr/>
        <p:txBody>
          <a:bodyPr>
            <a:normAutofit/>
          </a:bodyPr>
          <a:lstStyle/>
          <a:p>
            <a:pPr algn="just"/>
            <a:r>
              <a:rPr lang="fr-FR" sz="3600" b="1" dirty="0">
                <a:latin typeface="Arial" panose="020B0604020202020204" pitchFamily="34" charset="0"/>
                <a:cs typeface="Arial" panose="020B0604020202020204" pitchFamily="34" charset="0"/>
              </a:rPr>
              <a:t>Les modules d’un Système d’information intégré de gestion des finances publiques</a:t>
            </a:r>
            <a:endParaRPr lang="en-US" sz="3600" dirty="0"/>
          </a:p>
        </p:txBody>
      </p:sp>
      <p:graphicFrame>
        <p:nvGraphicFramePr>
          <p:cNvPr id="7" name="Content Placeholder 6">
            <a:extLst>
              <a:ext uri="{FF2B5EF4-FFF2-40B4-BE49-F238E27FC236}">
                <a16:creationId xmlns:a16="http://schemas.microsoft.com/office/drawing/2014/main" id="{97BE8A3A-D377-4FC0-B895-3D878041D974}"/>
              </a:ext>
            </a:extLst>
          </p:cNvPr>
          <p:cNvGraphicFramePr>
            <a:graphicFrameLocks noGrp="1"/>
          </p:cNvGraphicFramePr>
          <p:nvPr>
            <p:ph idx="1"/>
            <p:extLst>
              <p:ext uri="{D42A27DB-BD31-4B8C-83A1-F6EECF244321}">
                <p14:modId xmlns:p14="http://schemas.microsoft.com/office/powerpoint/2010/main" val="3373367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89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FC6B-D926-400D-87B4-85368420DB4B}"/>
              </a:ext>
            </a:extLst>
          </p:cNvPr>
          <p:cNvSpPr>
            <a:spLocks noGrp="1"/>
          </p:cNvSpPr>
          <p:nvPr>
            <p:ph type="title"/>
          </p:nvPr>
        </p:nvSpPr>
        <p:spPr/>
        <p:txBody>
          <a:bodyPr/>
          <a:lstStyle/>
          <a:p>
            <a:endParaRPr lang="en-US" dirty="0"/>
          </a:p>
        </p:txBody>
      </p:sp>
      <p:sp>
        <p:nvSpPr>
          <p:cNvPr id="7" name="Rectangle : coins arrondis 102">
            <a:extLst>
              <a:ext uri="{FF2B5EF4-FFF2-40B4-BE49-F238E27FC236}">
                <a16:creationId xmlns:a16="http://schemas.microsoft.com/office/drawing/2014/main" id="{82E248A6-2FC3-4FDB-B3CA-71DF40072852}"/>
              </a:ext>
            </a:extLst>
          </p:cNvPr>
          <p:cNvSpPr/>
          <p:nvPr/>
        </p:nvSpPr>
        <p:spPr>
          <a:xfrm>
            <a:off x="267772" y="2844846"/>
            <a:ext cx="1843087" cy="2819423"/>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a:p>
            <a:pPr algn="ctr">
              <a:defRPr/>
            </a:pPr>
            <a:endParaRPr lang="fr-FR" sz="1100" dirty="0"/>
          </a:p>
        </p:txBody>
      </p:sp>
      <p:sp>
        <p:nvSpPr>
          <p:cNvPr id="8" name="Rectangle : coins arrondis 18">
            <a:extLst>
              <a:ext uri="{FF2B5EF4-FFF2-40B4-BE49-F238E27FC236}">
                <a16:creationId xmlns:a16="http://schemas.microsoft.com/office/drawing/2014/main" id="{4E2C3DCC-D137-4B61-9A39-3DADBA066F08}"/>
              </a:ext>
            </a:extLst>
          </p:cNvPr>
          <p:cNvSpPr/>
          <p:nvPr/>
        </p:nvSpPr>
        <p:spPr>
          <a:xfrm>
            <a:off x="301109" y="1035284"/>
            <a:ext cx="1823564" cy="1645963"/>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0"/>
          </a:p>
        </p:txBody>
      </p:sp>
      <p:pic>
        <p:nvPicPr>
          <p:cNvPr id="9" name="Picture 2" descr="Les Gens Avec Licône Dordinateur Portable Dans Le Modèle Plat ...">
            <a:extLst>
              <a:ext uri="{FF2B5EF4-FFF2-40B4-BE49-F238E27FC236}">
                <a16:creationId xmlns:a16="http://schemas.microsoft.com/office/drawing/2014/main" id="{125D9AE4-5C87-4BAA-8142-0BDF6A22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609" y="3248071"/>
            <a:ext cx="8921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es Gens Avec Licône Dordinateur Portable Dans Le Modèle Plat ...">
            <a:extLst>
              <a:ext uri="{FF2B5EF4-FFF2-40B4-BE49-F238E27FC236}">
                <a16:creationId xmlns:a16="http://schemas.microsoft.com/office/drawing/2014/main" id="{941AE0D2-197E-4E79-B7C1-3D633EF95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359" y="1519471"/>
            <a:ext cx="84613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 coins arrondis 1">
            <a:extLst>
              <a:ext uri="{FF2B5EF4-FFF2-40B4-BE49-F238E27FC236}">
                <a16:creationId xmlns:a16="http://schemas.microsoft.com/office/drawing/2014/main" id="{ED97FC39-EE4B-4DB7-8A16-4C6B6A25E267}"/>
              </a:ext>
            </a:extLst>
          </p:cNvPr>
          <p:cNvSpPr/>
          <p:nvPr/>
        </p:nvSpPr>
        <p:spPr>
          <a:xfrm>
            <a:off x="2519363" y="2619815"/>
            <a:ext cx="3038475" cy="694258"/>
          </a:xfrm>
          <a:prstGeom prst="roundRect">
            <a:avLst/>
          </a:prstGeom>
          <a:solidFill>
            <a:schemeClr val="tx2">
              <a:lumMod val="75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100" b="1" dirty="0">
                <a:solidFill>
                  <a:schemeClr val="bg1"/>
                </a:solidFill>
              </a:rPr>
              <a:t>Comptabilité Auxiliaire des Dépenses</a:t>
            </a:r>
          </a:p>
          <a:p>
            <a:pPr algn="ctr">
              <a:defRPr/>
            </a:pPr>
            <a:r>
              <a:rPr lang="fr-FR" sz="1100" b="1" dirty="0">
                <a:solidFill>
                  <a:schemeClr val="bg1"/>
                </a:solidFill>
              </a:rPr>
              <a:t>Réception, contrôle, prise en charge, mise en règlement, paiement</a:t>
            </a:r>
          </a:p>
        </p:txBody>
      </p:sp>
      <p:sp>
        <p:nvSpPr>
          <p:cNvPr id="12" name="Rectangle : coins arrondis 28">
            <a:extLst>
              <a:ext uri="{FF2B5EF4-FFF2-40B4-BE49-F238E27FC236}">
                <a16:creationId xmlns:a16="http://schemas.microsoft.com/office/drawing/2014/main" id="{4028A8B9-4943-4878-B46A-60A19845E174}"/>
              </a:ext>
            </a:extLst>
          </p:cNvPr>
          <p:cNvSpPr/>
          <p:nvPr/>
        </p:nvSpPr>
        <p:spPr>
          <a:xfrm>
            <a:off x="2535238" y="1329619"/>
            <a:ext cx="3022600" cy="474119"/>
          </a:xfrm>
          <a:prstGeom prst="roundRect">
            <a:avLst/>
          </a:prstGeom>
          <a:solidFill>
            <a:schemeClr val="tx2">
              <a:lumMod val="75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100" b="1" dirty="0">
                <a:solidFill>
                  <a:schemeClr val="bg1"/>
                </a:solidFill>
              </a:rPr>
              <a:t>Engagement, Liquidation et Ordonnancement des dépenses</a:t>
            </a:r>
          </a:p>
        </p:txBody>
      </p:sp>
      <p:sp>
        <p:nvSpPr>
          <p:cNvPr id="13" name="ZoneTexte 2">
            <a:extLst>
              <a:ext uri="{FF2B5EF4-FFF2-40B4-BE49-F238E27FC236}">
                <a16:creationId xmlns:a16="http://schemas.microsoft.com/office/drawing/2014/main" id="{7E4F4125-D323-4C51-BE9D-E537CD216F69}"/>
              </a:ext>
            </a:extLst>
          </p:cNvPr>
          <p:cNvSpPr txBox="1"/>
          <p:nvPr/>
        </p:nvSpPr>
        <p:spPr>
          <a:xfrm>
            <a:off x="324922" y="1092434"/>
            <a:ext cx="1701800" cy="261610"/>
          </a:xfrm>
          <a:prstGeom prst="rect">
            <a:avLst/>
          </a:prstGeom>
          <a:noFill/>
        </p:spPr>
        <p:txBody>
          <a:bodyPr wrap="square">
            <a:spAutoFit/>
          </a:bodyPr>
          <a:lstStyle/>
          <a:p>
            <a:pPr>
              <a:defRPr/>
            </a:pPr>
            <a:r>
              <a:rPr lang="fr-FR" sz="1100" b="1" dirty="0">
                <a:solidFill>
                  <a:schemeClr val="accent3">
                    <a:lumMod val="50000"/>
                  </a:schemeClr>
                </a:solidFill>
              </a:rPr>
              <a:t>Ordonnateur </a:t>
            </a:r>
          </a:p>
        </p:txBody>
      </p:sp>
      <p:sp>
        <p:nvSpPr>
          <p:cNvPr id="14" name="ZoneTexte 33">
            <a:extLst>
              <a:ext uri="{FF2B5EF4-FFF2-40B4-BE49-F238E27FC236}">
                <a16:creationId xmlns:a16="http://schemas.microsoft.com/office/drawing/2014/main" id="{3880930B-F1C2-4282-826D-0E582AA851B2}"/>
              </a:ext>
            </a:extLst>
          </p:cNvPr>
          <p:cNvSpPr txBox="1"/>
          <p:nvPr/>
        </p:nvSpPr>
        <p:spPr>
          <a:xfrm>
            <a:off x="324921" y="1543593"/>
            <a:ext cx="1400175" cy="430887"/>
          </a:xfrm>
          <a:prstGeom prst="rect">
            <a:avLst/>
          </a:prstGeom>
          <a:noFill/>
        </p:spPr>
        <p:txBody>
          <a:bodyPr wrap="square">
            <a:spAutoFit/>
          </a:bodyPr>
          <a:lstStyle/>
          <a:p>
            <a:pPr>
              <a:defRPr/>
            </a:pPr>
            <a:r>
              <a:rPr lang="fr-FR" sz="1100" b="1" dirty="0">
                <a:solidFill>
                  <a:schemeClr val="accent3">
                    <a:lumMod val="50000"/>
                  </a:schemeClr>
                </a:solidFill>
              </a:rPr>
              <a:t>Ordonnateur  Crédits Délégués</a:t>
            </a:r>
          </a:p>
        </p:txBody>
      </p:sp>
      <p:sp>
        <p:nvSpPr>
          <p:cNvPr id="15" name="ZoneTexte 39">
            <a:extLst>
              <a:ext uri="{FF2B5EF4-FFF2-40B4-BE49-F238E27FC236}">
                <a16:creationId xmlns:a16="http://schemas.microsoft.com/office/drawing/2014/main" id="{77EDAAE9-6D53-4044-AC06-A3C55FA6E788}"/>
              </a:ext>
            </a:extLst>
          </p:cNvPr>
          <p:cNvSpPr txBox="1"/>
          <p:nvPr/>
        </p:nvSpPr>
        <p:spPr>
          <a:xfrm>
            <a:off x="350322" y="1979797"/>
            <a:ext cx="1695589" cy="430887"/>
          </a:xfrm>
          <a:prstGeom prst="rect">
            <a:avLst/>
          </a:prstGeom>
          <a:noFill/>
        </p:spPr>
        <p:txBody>
          <a:bodyPr wrap="square">
            <a:spAutoFit/>
          </a:bodyPr>
          <a:lstStyle/>
          <a:p>
            <a:pPr>
              <a:defRPr/>
            </a:pPr>
            <a:r>
              <a:rPr lang="fr-FR" sz="1100" b="1" dirty="0">
                <a:solidFill>
                  <a:schemeClr val="accent3">
                    <a:lumMod val="50000"/>
                  </a:schemeClr>
                </a:solidFill>
              </a:rPr>
              <a:t>Ordonnateur </a:t>
            </a:r>
          </a:p>
          <a:p>
            <a:pPr>
              <a:defRPr/>
            </a:pPr>
            <a:r>
              <a:rPr lang="fr-FR" sz="1100" b="1" dirty="0">
                <a:solidFill>
                  <a:schemeClr val="accent3">
                    <a:lumMod val="50000"/>
                  </a:schemeClr>
                </a:solidFill>
              </a:rPr>
              <a:t>délégué</a:t>
            </a:r>
          </a:p>
        </p:txBody>
      </p:sp>
      <p:sp>
        <p:nvSpPr>
          <p:cNvPr id="16" name="ZoneTexte 46">
            <a:extLst>
              <a:ext uri="{FF2B5EF4-FFF2-40B4-BE49-F238E27FC236}">
                <a16:creationId xmlns:a16="http://schemas.microsoft.com/office/drawing/2014/main" id="{2BD87F71-64A2-4749-83DB-5F3786582990}"/>
              </a:ext>
            </a:extLst>
          </p:cNvPr>
          <p:cNvSpPr txBox="1"/>
          <p:nvPr/>
        </p:nvSpPr>
        <p:spPr>
          <a:xfrm>
            <a:off x="297682" y="4649341"/>
            <a:ext cx="1679575" cy="430887"/>
          </a:xfrm>
          <a:prstGeom prst="rect">
            <a:avLst/>
          </a:prstGeom>
          <a:noFill/>
        </p:spPr>
        <p:txBody>
          <a:bodyPr>
            <a:spAutoFit/>
          </a:bodyPr>
          <a:lstStyle/>
          <a:p>
            <a:pPr>
              <a:defRPr/>
            </a:pPr>
            <a:r>
              <a:rPr lang="fr-FR" sz="1100" b="1" dirty="0">
                <a:solidFill>
                  <a:schemeClr val="accent3">
                    <a:lumMod val="50000"/>
                  </a:schemeClr>
                </a:solidFill>
              </a:rPr>
              <a:t>Receveurs des impôts et des douanes</a:t>
            </a:r>
          </a:p>
        </p:txBody>
      </p:sp>
      <p:sp>
        <p:nvSpPr>
          <p:cNvPr id="17" name="ZoneTexte 49">
            <a:extLst>
              <a:ext uri="{FF2B5EF4-FFF2-40B4-BE49-F238E27FC236}">
                <a16:creationId xmlns:a16="http://schemas.microsoft.com/office/drawing/2014/main" id="{624A6B44-4311-4E74-930E-E7D5EA5461C9}"/>
              </a:ext>
            </a:extLst>
          </p:cNvPr>
          <p:cNvSpPr txBox="1"/>
          <p:nvPr/>
        </p:nvSpPr>
        <p:spPr>
          <a:xfrm>
            <a:off x="295450" y="3866539"/>
            <a:ext cx="1679575" cy="600164"/>
          </a:xfrm>
          <a:prstGeom prst="rect">
            <a:avLst/>
          </a:prstGeom>
          <a:noFill/>
        </p:spPr>
        <p:txBody>
          <a:bodyPr>
            <a:spAutoFit/>
          </a:bodyPr>
          <a:lstStyle/>
          <a:p>
            <a:pPr>
              <a:defRPr/>
            </a:pPr>
            <a:r>
              <a:rPr lang="fr-FR" sz="1100" b="1" dirty="0">
                <a:solidFill>
                  <a:schemeClr val="accent3">
                    <a:lumMod val="50000"/>
                  </a:schemeClr>
                </a:solidFill>
              </a:rPr>
              <a:t>Réseau Comptable en provinces et a l’étranger</a:t>
            </a:r>
          </a:p>
        </p:txBody>
      </p:sp>
      <p:sp>
        <p:nvSpPr>
          <p:cNvPr id="18" name="Rectangle : coins arrondis 56">
            <a:extLst>
              <a:ext uri="{FF2B5EF4-FFF2-40B4-BE49-F238E27FC236}">
                <a16:creationId xmlns:a16="http://schemas.microsoft.com/office/drawing/2014/main" id="{778CB0F0-9E9E-4AA7-92B3-39F7EE1A6B58}"/>
              </a:ext>
            </a:extLst>
          </p:cNvPr>
          <p:cNvSpPr/>
          <p:nvPr/>
        </p:nvSpPr>
        <p:spPr>
          <a:xfrm>
            <a:off x="2519363" y="3396870"/>
            <a:ext cx="3048000" cy="716182"/>
          </a:xfrm>
          <a:prstGeom prst="roundRect">
            <a:avLst/>
          </a:prstGeom>
          <a:solidFill>
            <a:schemeClr val="tx2">
              <a:lumMod val="75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100" b="1" dirty="0">
                <a:solidFill>
                  <a:schemeClr val="bg1"/>
                </a:solidFill>
              </a:rPr>
              <a:t>Comptabilité Auxiliaire des Recettes</a:t>
            </a:r>
          </a:p>
          <a:p>
            <a:pPr algn="ctr">
              <a:defRPr/>
            </a:pPr>
            <a:r>
              <a:rPr lang="fr-FR" sz="1100" b="1" dirty="0">
                <a:solidFill>
                  <a:schemeClr val="bg1"/>
                </a:solidFill>
              </a:rPr>
              <a:t>(réception, contrôle, prise en charge, Encaissement)</a:t>
            </a:r>
          </a:p>
        </p:txBody>
      </p:sp>
      <p:sp>
        <p:nvSpPr>
          <p:cNvPr id="19" name="Rectangle : coins arrondis 59">
            <a:extLst>
              <a:ext uri="{FF2B5EF4-FFF2-40B4-BE49-F238E27FC236}">
                <a16:creationId xmlns:a16="http://schemas.microsoft.com/office/drawing/2014/main" id="{098DD8FB-89E5-4489-930F-CE060161E9DB}"/>
              </a:ext>
            </a:extLst>
          </p:cNvPr>
          <p:cNvSpPr/>
          <p:nvPr/>
        </p:nvSpPr>
        <p:spPr>
          <a:xfrm>
            <a:off x="2505075" y="4936131"/>
            <a:ext cx="3062288" cy="580984"/>
          </a:xfrm>
          <a:prstGeom prst="roundRect">
            <a:avLst/>
          </a:prstGeom>
          <a:solidFill>
            <a:schemeClr val="tx2">
              <a:lumMod val="75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100" b="1" dirty="0">
                <a:solidFill>
                  <a:schemeClr val="bg1"/>
                </a:solidFill>
              </a:rPr>
              <a:t>Traitement des Operations d’ouverture/de fin de gestion</a:t>
            </a:r>
          </a:p>
        </p:txBody>
      </p:sp>
      <p:sp>
        <p:nvSpPr>
          <p:cNvPr id="20" name="Rectangle : coins arrondis 61">
            <a:extLst>
              <a:ext uri="{FF2B5EF4-FFF2-40B4-BE49-F238E27FC236}">
                <a16:creationId xmlns:a16="http://schemas.microsoft.com/office/drawing/2014/main" id="{4018D6B8-11BC-42B2-A3C5-E4D6F32D97F6}"/>
              </a:ext>
            </a:extLst>
          </p:cNvPr>
          <p:cNvSpPr/>
          <p:nvPr/>
        </p:nvSpPr>
        <p:spPr>
          <a:xfrm>
            <a:off x="2509838" y="4158102"/>
            <a:ext cx="3048000" cy="710092"/>
          </a:xfrm>
          <a:prstGeom prst="roundRect">
            <a:avLst/>
          </a:prstGeom>
          <a:solidFill>
            <a:schemeClr val="tx2">
              <a:lumMod val="75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100" b="1" dirty="0">
                <a:solidFill>
                  <a:schemeClr val="bg1"/>
                </a:solidFill>
              </a:rPr>
              <a:t>Centralisation des flux comptables</a:t>
            </a:r>
          </a:p>
          <a:p>
            <a:pPr algn="ctr">
              <a:defRPr/>
            </a:pPr>
            <a:r>
              <a:rPr lang="fr-FR" sz="1100" b="1" dirty="0">
                <a:solidFill>
                  <a:schemeClr val="bg1"/>
                </a:solidFill>
              </a:rPr>
              <a:t>Operations de Trésorerie</a:t>
            </a:r>
          </a:p>
          <a:p>
            <a:pPr algn="ctr">
              <a:defRPr/>
            </a:pPr>
            <a:r>
              <a:rPr lang="fr-FR" sz="1100" b="1" dirty="0">
                <a:solidFill>
                  <a:schemeClr val="bg1"/>
                </a:solidFill>
              </a:rPr>
              <a:t>Transfert</a:t>
            </a:r>
          </a:p>
        </p:txBody>
      </p:sp>
      <p:sp>
        <p:nvSpPr>
          <p:cNvPr id="21" name="Rectangle : coins arrondis 62">
            <a:extLst>
              <a:ext uri="{FF2B5EF4-FFF2-40B4-BE49-F238E27FC236}">
                <a16:creationId xmlns:a16="http://schemas.microsoft.com/office/drawing/2014/main" id="{8CC793D3-9B37-4217-B33D-846435393AD9}"/>
              </a:ext>
            </a:extLst>
          </p:cNvPr>
          <p:cNvSpPr/>
          <p:nvPr/>
        </p:nvSpPr>
        <p:spPr>
          <a:xfrm>
            <a:off x="2535238" y="1900014"/>
            <a:ext cx="3022600" cy="480437"/>
          </a:xfrm>
          <a:prstGeom prst="roundRect">
            <a:avLst/>
          </a:prstGeom>
          <a:solidFill>
            <a:schemeClr val="tx2">
              <a:lumMod val="75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sz="1100" b="1" dirty="0">
                <a:solidFill>
                  <a:schemeClr val="bg1"/>
                </a:solidFill>
              </a:rPr>
              <a:t>Liquidation et Ordonnancement des Recettes non Fiscales </a:t>
            </a:r>
          </a:p>
        </p:txBody>
      </p:sp>
      <p:sp>
        <p:nvSpPr>
          <p:cNvPr id="23" name="ZoneTexte 80">
            <a:extLst>
              <a:ext uri="{FF2B5EF4-FFF2-40B4-BE49-F238E27FC236}">
                <a16:creationId xmlns:a16="http://schemas.microsoft.com/office/drawing/2014/main" id="{4A502950-81B9-4D69-BAD3-D35C8C2AD604}"/>
              </a:ext>
            </a:extLst>
          </p:cNvPr>
          <p:cNvSpPr txBox="1"/>
          <p:nvPr/>
        </p:nvSpPr>
        <p:spPr>
          <a:xfrm>
            <a:off x="358259" y="3299793"/>
            <a:ext cx="1575649" cy="261610"/>
          </a:xfrm>
          <a:prstGeom prst="rect">
            <a:avLst/>
          </a:prstGeom>
          <a:noFill/>
        </p:spPr>
        <p:txBody>
          <a:bodyPr wrap="square">
            <a:spAutoFit/>
          </a:bodyPr>
          <a:lstStyle/>
          <a:p>
            <a:pPr>
              <a:defRPr/>
            </a:pPr>
            <a:r>
              <a:rPr lang="fr-FR" sz="1100" b="1" dirty="0">
                <a:solidFill>
                  <a:schemeClr val="accent3">
                    <a:lumMod val="50000"/>
                  </a:schemeClr>
                </a:solidFill>
              </a:rPr>
              <a:t>Comptables Principaux</a:t>
            </a:r>
          </a:p>
        </p:txBody>
      </p:sp>
      <p:sp>
        <p:nvSpPr>
          <p:cNvPr id="24" name="ZoneTexte 81">
            <a:extLst>
              <a:ext uri="{FF2B5EF4-FFF2-40B4-BE49-F238E27FC236}">
                <a16:creationId xmlns:a16="http://schemas.microsoft.com/office/drawing/2014/main" id="{711159F9-BB6B-43FC-A4E6-88D907B005ED}"/>
              </a:ext>
            </a:extLst>
          </p:cNvPr>
          <p:cNvSpPr txBox="1"/>
          <p:nvPr/>
        </p:nvSpPr>
        <p:spPr>
          <a:xfrm>
            <a:off x="358259" y="2868659"/>
            <a:ext cx="1575649" cy="430887"/>
          </a:xfrm>
          <a:prstGeom prst="rect">
            <a:avLst/>
          </a:prstGeom>
          <a:noFill/>
        </p:spPr>
        <p:txBody>
          <a:bodyPr wrap="square">
            <a:spAutoFit/>
          </a:bodyPr>
          <a:lstStyle/>
          <a:p>
            <a:pPr>
              <a:defRPr/>
            </a:pPr>
            <a:r>
              <a:rPr lang="fr-FR" sz="1100" b="1" dirty="0">
                <a:solidFill>
                  <a:schemeClr val="accent3">
                    <a:lumMod val="50000"/>
                  </a:schemeClr>
                </a:solidFill>
              </a:rPr>
              <a:t>Agent Comptable Central</a:t>
            </a:r>
          </a:p>
        </p:txBody>
      </p:sp>
      <p:sp>
        <p:nvSpPr>
          <p:cNvPr id="25" name="ZoneTexte 86">
            <a:extLst>
              <a:ext uri="{FF2B5EF4-FFF2-40B4-BE49-F238E27FC236}">
                <a16:creationId xmlns:a16="http://schemas.microsoft.com/office/drawing/2014/main" id="{DC257237-432F-433D-B5B9-8BFF20DBD6D4}"/>
              </a:ext>
            </a:extLst>
          </p:cNvPr>
          <p:cNvSpPr txBox="1"/>
          <p:nvPr/>
        </p:nvSpPr>
        <p:spPr>
          <a:xfrm>
            <a:off x="337622" y="2385939"/>
            <a:ext cx="1416223" cy="430887"/>
          </a:xfrm>
          <a:prstGeom prst="rect">
            <a:avLst/>
          </a:prstGeom>
          <a:noFill/>
        </p:spPr>
        <p:txBody>
          <a:bodyPr wrap="square">
            <a:spAutoFit/>
          </a:bodyPr>
          <a:lstStyle/>
          <a:p>
            <a:pPr>
              <a:defRPr/>
            </a:pPr>
            <a:r>
              <a:rPr lang="fr-FR" sz="1100" b="1" dirty="0">
                <a:solidFill>
                  <a:schemeClr val="accent3">
                    <a:lumMod val="50000"/>
                  </a:schemeClr>
                </a:solidFill>
              </a:rPr>
              <a:t>Ordonnateur des recettes non fiscales</a:t>
            </a:r>
          </a:p>
        </p:txBody>
      </p:sp>
      <p:sp>
        <p:nvSpPr>
          <p:cNvPr id="26" name="Cylindre 88">
            <a:extLst>
              <a:ext uri="{FF2B5EF4-FFF2-40B4-BE49-F238E27FC236}">
                <a16:creationId xmlns:a16="http://schemas.microsoft.com/office/drawing/2014/main" id="{FED58A32-1EA5-42D3-B305-5CE7C2A3490D}"/>
              </a:ext>
            </a:extLst>
          </p:cNvPr>
          <p:cNvSpPr/>
          <p:nvPr/>
        </p:nvSpPr>
        <p:spPr>
          <a:xfrm>
            <a:off x="8299680" y="3476859"/>
            <a:ext cx="3103895" cy="1109662"/>
          </a:xfrm>
          <a:prstGeom prst="ca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rgbClr val="00338D"/>
                </a:solidFill>
              </a:rPr>
              <a:t>Base d’Interface de contrôle et conformité </a:t>
            </a:r>
          </a:p>
          <a:p>
            <a:pPr algn="ctr">
              <a:defRPr/>
            </a:pPr>
            <a:r>
              <a:rPr lang="fr-FR" sz="1200" b="1" dirty="0">
                <a:solidFill>
                  <a:srgbClr val="00338D"/>
                </a:solidFill>
              </a:rPr>
              <a:t>module d’import/export de données</a:t>
            </a:r>
          </a:p>
        </p:txBody>
      </p:sp>
      <p:sp>
        <p:nvSpPr>
          <p:cNvPr id="27" name="Cylindre 77">
            <a:extLst>
              <a:ext uri="{FF2B5EF4-FFF2-40B4-BE49-F238E27FC236}">
                <a16:creationId xmlns:a16="http://schemas.microsoft.com/office/drawing/2014/main" id="{08471A50-D274-40F2-8B41-77875CBBDB59}"/>
              </a:ext>
            </a:extLst>
          </p:cNvPr>
          <p:cNvSpPr/>
          <p:nvPr/>
        </p:nvSpPr>
        <p:spPr>
          <a:xfrm>
            <a:off x="5681663" y="1092435"/>
            <a:ext cx="1809750" cy="4608894"/>
          </a:xfrm>
          <a:prstGeom prst="can">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00338D"/>
                </a:solidFill>
              </a:rPr>
              <a:t>Unique Base de données de gestion budgétaire et comptable</a:t>
            </a:r>
          </a:p>
          <a:p>
            <a:pPr algn="ctr">
              <a:defRPr/>
            </a:pPr>
            <a:endParaRPr lang="fr-FR" sz="1100" b="1" dirty="0">
              <a:solidFill>
                <a:srgbClr val="00338D"/>
              </a:solidFill>
            </a:endParaRPr>
          </a:p>
          <a:p>
            <a:pPr algn="ctr">
              <a:defRPr/>
            </a:pPr>
            <a:endParaRPr lang="fr-FR" sz="1100" dirty="0">
              <a:solidFill>
                <a:srgbClr val="00338D"/>
              </a:solidFill>
            </a:endParaRPr>
          </a:p>
          <a:p>
            <a:pPr algn="ctr">
              <a:defRPr/>
            </a:pPr>
            <a:r>
              <a:rPr lang="fr-FR" sz="1100" dirty="0">
                <a:solidFill>
                  <a:srgbClr val="00338D"/>
                </a:solidFill>
              </a:rPr>
              <a:t>(Fusion et Rationalisation de plusieurs bases de données)</a:t>
            </a:r>
          </a:p>
        </p:txBody>
      </p:sp>
      <p:sp>
        <p:nvSpPr>
          <p:cNvPr id="28" name="Accolade ouvrante 3">
            <a:extLst>
              <a:ext uri="{FF2B5EF4-FFF2-40B4-BE49-F238E27FC236}">
                <a16:creationId xmlns:a16="http://schemas.microsoft.com/office/drawing/2014/main" id="{024B132D-0109-445F-A36C-40A18D5761A2}"/>
              </a:ext>
            </a:extLst>
          </p:cNvPr>
          <p:cNvSpPr/>
          <p:nvPr/>
        </p:nvSpPr>
        <p:spPr>
          <a:xfrm>
            <a:off x="2008188" y="1321034"/>
            <a:ext cx="412750" cy="1059417"/>
          </a:xfrm>
          <a:prstGeom prst="lef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 name="Accolade ouvrante 68">
            <a:extLst>
              <a:ext uri="{FF2B5EF4-FFF2-40B4-BE49-F238E27FC236}">
                <a16:creationId xmlns:a16="http://schemas.microsoft.com/office/drawing/2014/main" id="{BEB2C704-6F1E-405E-97C2-2DB17C7BEAB0}"/>
              </a:ext>
            </a:extLst>
          </p:cNvPr>
          <p:cNvSpPr/>
          <p:nvPr/>
        </p:nvSpPr>
        <p:spPr>
          <a:xfrm>
            <a:off x="1978025" y="2567784"/>
            <a:ext cx="420688" cy="2949331"/>
          </a:xfrm>
          <a:prstGeom prst="leftBrac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 name="Cylindre 4">
            <a:extLst>
              <a:ext uri="{FF2B5EF4-FFF2-40B4-BE49-F238E27FC236}">
                <a16:creationId xmlns:a16="http://schemas.microsoft.com/office/drawing/2014/main" id="{6A169212-2E57-4682-8BC0-909BC67CC4C7}"/>
              </a:ext>
            </a:extLst>
          </p:cNvPr>
          <p:cNvSpPr/>
          <p:nvPr/>
        </p:nvSpPr>
        <p:spPr>
          <a:xfrm rot="5400000">
            <a:off x="5441950" y="1397761"/>
            <a:ext cx="339725" cy="342900"/>
          </a:xfrm>
          <a:prstGeom prst="can">
            <a:avLst>
              <a:gd name="adj" fmla="val 50762"/>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Cylindre 70">
            <a:extLst>
              <a:ext uri="{FF2B5EF4-FFF2-40B4-BE49-F238E27FC236}">
                <a16:creationId xmlns:a16="http://schemas.microsoft.com/office/drawing/2014/main" id="{B40EBF59-E8FC-402C-AB58-FAE76E190A05}"/>
              </a:ext>
            </a:extLst>
          </p:cNvPr>
          <p:cNvSpPr/>
          <p:nvPr/>
        </p:nvSpPr>
        <p:spPr>
          <a:xfrm rot="5400000">
            <a:off x="5422106" y="1974955"/>
            <a:ext cx="339725" cy="344488"/>
          </a:xfrm>
          <a:prstGeom prst="can">
            <a:avLst>
              <a:gd name="adj" fmla="val 50763"/>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Cylindre 72">
            <a:extLst>
              <a:ext uri="{FF2B5EF4-FFF2-40B4-BE49-F238E27FC236}">
                <a16:creationId xmlns:a16="http://schemas.microsoft.com/office/drawing/2014/main" id="{0F207BD2-5D99-4524-882A-8A1053FA904D}"/>
              </a:ext>
            </a:extLst>
          </p:cNvPr>
          <p:cNvSpPr/>
          <p:nvPr/>
        </p:nvSpPr>
        <p:spPr>
          <a:xfrm rot="5400000">
            <a:off x="5426869" y="2801330"/>
            <a:ext cx="338138" cy="342900"/>
          </a:xfrm>
          <a:prstGeom prst="can">
            <a:avLst>
              <a:gd name="adj" fmla="val 50763"/>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Cylindre 73">
            <a:extLst>
              <a:ext uri="{FF2B5EF4-FFF2-40B4-BE49-F238E27FC236}">
                <a16:creationId xmlns:a16="http://schemas.microsoft.com/office/drawing/2014/main" id="{460AC7B3-5EC2-4F05-A5A3-914A41E587A0}"/>
              </a:ext>
            </a:extLst>
          </p:cNvPr>
          <p:cNvSpPr/>
          <p:nvPr/>
        </p:nvSpPr>
        <p:spPr>
          <a:xfrm rot="5400000">
            <a:off x="5450681" y="3547041"/>
            <a:ext cx="338138" cy="342900"/>
          </a:xfrm>
          <a:prstGeom prst="can">
            <a:avLst>
              <a:gd name="adj" fmla="val 50763"/>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Cylindre 75">
            <a:extLst>
              <a:ext uri="{FF2B5EF4-FFF2-40B4-BE49-F238E27FC236}">
                <a16:creationId xmlns:a16="http://schemas.microsoft.com/office/drawing/2014/main" id="{2D0DA848-1FA0-4EE2-8BD1-9BE65B31EFD2}"/>
              </a:ext>
            </a:extLst>
          </p:cNvPr>
          <p:cNvSpPr/>
          <p:nvPr/>
        </p:nvSpPr>
        <p:spPr>
          <a:xfrm rot="5400000">
            <a:off x="5441950" y="4333599"/>
            <a:ext cx="339725" cy="342900"/>
          </a:xfrm>
          <a:prstGeom prst="can">
            <a:avLst>
              <a:gd name="adj" fmla="val 50763"/>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Cylindre 78">
            <a:extLst>
              <a:ext uri="{FF2B5EF4-FFF2-40B4-BE49-F238E27FC236}">
                <a16:creationId xmlns:a16="http://schemas.microsoft.com/office/drawing/2014/main" id="{35324A8B-C269-4E2D-A0E8-B68E011FA1A6}"/>
              </a:ext>
            </a:extLst>
          </p:cNvPr>
          <p:cNvSpPr/>
          <p:nvPr/>
        </p:nvSpPr>
        <p:spPr>
          <a:xfrm rot="5400000">
            <a:off x="5453063" y="5008384"/>
            <a:ext cx="338138" cy="344487"/>
          </a:xfrm>
          <a:prstGeom prst="can">
            <a:avLst>
              <a:gd name="adj" fmla="val 50763"/>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Cylindre 87">
            <a:extLst>
              <a:ext uri="{FF2B5EF4-FFF2-40B4-BE49-F238E27FC236}">
                <a16:creationId xmlns:a16="http://schemas.microsoft.com/office/drawing/2014/main" id="{9E7D99E9-A003-4300-9AF1-82FDCCBC3F40}"/>
              </a:ext>
            </a:extLst>
          </p:cNvPr>
          <p:cNvSpPr/>
          <p:nvPr/>
        </p:nvSpPr>
        <p:spPr>
          <a:xfrm>
            <a:off x="10793377" y="1611128"/>
            <a:ext cx="862013" cy="442913"/>
          </a:xfrm>
          <a:prstGeom prst="can">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p>
        </p:txBody>
      </p:sp>
      <p:sp>
        <p:nvSpPr>
          <p:cNvPr id="39" name="ZoneTexte 96">
            <a:extLst>
              <a:ext uri="{FF2B5EF4-FFF2-40B4-BE49-F238E27FC236}">
                <a16:creationId xmlns:a16="http://schemas.microsoft.com/office/drawing/2014/main" id="{18057953-E44A-4F75-A357-49FA604AF14C}"/>
              </a:ext>
            </a:extLst>
          </p:cNvPr>
          <p:cNvSpPr txBox="1">
            <a:spLocks noChangeArrowheads="1"/>
          </p:cNvSpPr>
          <p:nvPr/>
        </p:nvSpPr>
        <p:spPr bwMode="auto">
          <a:xfrm>
            <a:off x="10866006" y="1730608"/>
            <a:ext cx="679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000" dirty="0">
                <a:latin typeface="+mn-lt"/>
              </a:rPr>
              <a:t>I</a:t>
            </a:r>
            <a:r>
              <a:rPr lang="en-US" altLang="fr-FR" sz="1000" dirty="0">
                <a:latin typeface="+mn-lt"/>
              </a:rPr>
              <a:t>MPOTS</a:t>
            </a:r>
            <a:endParaRPr lang="fr-FR" altLang="fr-FR" sz="1000" dirty="0">
              <a:latin typeface="+mn-lt"/>
            </a:endParaRPr>
          </a:p>
        </p:txBody>
      </p:sp>
      <p:sp>
        <p:nvSpPr>
          <p:cNvPr id="40" name="Cylindre 97">
            <a:extLst>
              <a:ext uri="{FF2B5EF4-FFF2-40B4-BE49-F238E27FC236}">
                <a16:creationId xmlns:a16="http://schemas.microsoft.com/office/drawing/2014/main" id="{44E4CE84-76D0-4B2D-92CC-5DD02D87393F}"/>
              </a:ext>
            </a:extLst>
          </p:cNvPr>
          <p:cNvSpPr/>
          <p:nvPr/>
        </p:nvSpPr>
        <p:spPr>
          <a:xfrm>
            <a:off x="9943329" y="1606784"/>
            <a:ext cx="814461" cy="442912"/>
          </a:xfrm>
          <a:prstGeom prst="can">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p>
        </p:txBody>
      </p:sp>
      <p:sp>
        <p:nvSpPr>
          <p:cNvPr id="41" name="ZoneTexte 103">
            <a:extLst>
              <a:ext uri="{FF2B5EF4-FFF2-40B4-BE49-F238E27FC236}">
                <a16:creationId xmlns:a16="http://schemas.microsoft.com/office/drawing/2014/main" id="{1D1543EA-A71E-4BF4-887B-BAED45F9C238}"/>
              </a:ext>
            </a:extLst>
          </p:cNvPr>
          <p:cNvSpPr txBox="1">
            <a:spLocks noChangeArrowheads="1"/>
          </p:cNvSpPr>
          <p:nvPr/>
        </p:nvSpPr>
        <p:spPr bwMode="auto">
          <a:xfrm>
            <a:off x="9921711" y="1717909"/>
            <a:ext cx="862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1000" dirty="0">
                <a:latin typeface="+mn-lt"/>
              </a:rPr>
              <a:t>SYDONIA</a:t>
            </a:r>
            <a:endParaRPr lang="fr-FR" altLang="fr-FR" sz="1000" dirty="0">
              <a:latin typeface="+mn-lt"/>
            </a:endParaRPr>
          </a:p>
        </p:txBody>
      </p:sp>
      <p:sp>
        <p:nvSpPr>
          <p:cNvPr id="42" name="Cylindre 108">
            <a:extLst>
              <a:ext uri="{FF2B5EF4-FFF2-40B4-BE49-F238E27FC236}">
                <a16:creationId xmlns:a16="http://schemas.microsoft.com/office/drawing/2014/main" id="{E46773FE-62F0-4493-9625-CB60FA4D17FD}"/>
              </a:ext>
            </a:extLst>
          </p:cNvPr>
          <p:cNvSpPr/>
          <p:nvPr/>
        </p:nvSpPr>
        <p:spPr>
          <a:xfrm>
            <a:off x="8914055" y="1602021"/>
            <a:ext cx="967828" cy="442913"/>
          </a:xfrm>
          <a:prstGeom prst="can">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p>
        </p:txBody>
      </p:sp>
      <p:sp>
        <p:nvSpPr>
          <p:cNvPr id="43" name="ZoneTexte 109">
            <a:extLst>
              <a:ext uri="{FF2B5EF4-FFF2-40B4-BE49-F238E27FC236}">
                <a16:creationId xmlns:a16="http://schemas.microsoft.com/office/drawing/2014/main" id="{59EF0A11-3170-4A3D-BE27-550FACF9CE90}"/>
              </a:ext>
            </a:extLst>
          </p:cNvPr>
          <p:cNvSpPr txBox="1">
            <a:spLocks noChangeArrowheads="1"/>
          </p:cNvSpPr>
          <p:nvPr/>
        </p:nvSpPr>
        <p:spPr bwMode="auto">
          <a:xfrm>
            <a:off x="9062787" y="1717909"/>
            <a:ext cx="734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1000" dirty="0">
                <a:latin typeface="+mn-lt"/>
              </a:rPr>
              <a:t>BANQUE CENTRALE</a:t>
            </a:r>
            <a:endParaRPr lang="fr-FR" altLang="fr-FR" sz="1000" dirty="0">
              <a:latin typeface="+mn-lt"/>
            </a:endParaRPr>
          </a:p>
        </p:txBody>
      </p:sp>
      <p:cxnSp>
        <p:nvCxnSpPr>
          <p:cNvPr id="46" name="Connecteur droit avec flèche 115">
            <a:extLst>
              <a:ext uri="{FF2B5EF4-FFF2-40B4-BE49-F238E27FC236}">
                <a16:creationId xmlns:a16="http://schemas.microsoft.com/office/drawing/2014/main" id="{4C0BA421-FB1A-4D2D-A309-97B2D0F27D79}"/>
              </a:ext>
            </a:extLst>
          </p:cNvPr>
          <p:cNvCxnSpPr>
            <a:cxnSpLocks/>
          </p:cNvCxnSpPr>
          <p:nvPr/>
        </p:nvCxnSpPr>
        <p:spPr>
          <a:xfrm>
            <a:off x="9357026" y="2056792"/>
            <a:ext cx="17462" cy="1365250"/>
          </a:xfrm>
          <a:prstGeom prst="straightConnector1">
            <a:avLst/>
          </a:prstGeom>
          <a:ln w="38100">
            <a:solidFill>
              <a:schemeClr val="accent6">
                <a:lumMod val="90000"/>
                <a:lumOff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125">
            <a:extLst>
              <a:ext uri="{FF2B5EF4-FFF2-40B4-BE49-F238E27FC236}">
                <a16:creationId xmlns:a16="http://schemas.microsoft.com/office/drawing/2014/main" id="{0BAD98B9-3FB2-447B-BB26-3A38CCF0376B}"/>
              </a:ext>
            </a:extLst>
          </p:cNvPr>
          <p:cNvCxnSpPr>
            <a:cxnSpLocks/>
          </p:cNvCxnSpPr>
          <p:nvPr/>
        </p:nvCxnSpPr>
        <p:spPr>
          <a:xfrm>
            <a:off x="11228813" y="2052871"/>
            <a:ext cx="17462" cy="1341438"/>
          </a:xfrm>
          <a:prstGeom prst="straightConnector1">
            <a:avLst/>
          </a:prstGeom>
          <a:ln w="38100">
            <a:solidFill>
              <a:schemeClr val="accent6">
                <a:lumMod val="90000"/>
                <a:lumOff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126">
            <a:extLst>
              <a:ext uri="{FF2B5EF4-FFF2-40B4-BE49-F238E27FC236}">
                <a16:creationId xmlns:a16="http://schemas.microsoft.com/office/drawing/2014/main" id="{B4D9983B-E504-4531-9FD6-B53D20B42FB2}"/>
              </a:ext>
            </a:extLst>
          </p:cNvPr>
          <p:cNvCxnSpPr>
            <a:cxnSpLocks/>
          </p:cNvCxnSpPr>
          <p:nvPr/>
        </p:nvCxnSpPr>
        <p:spPr>
          <a:xfrm>
            <a:off x="7491413" y="4070584"/>
            <a:ext cx="828000" cy="0"/>
          </a:xfrm>
          <a:prstGeom prst="straightConnector1">
            <a:avLst/>
          </a:prstGeom>
          <a:ln w="38100">
            <a:solidFill>
              <a:schemeClr val="accent6">
                <a:lumMod val="90000"/>
                <a:lumOff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ZoneTexte 5">
            <a:extLst>
              <a:ext uri="{FF2B5EF4-FFF2-40B4-BE49-F238E27FC236}">
                <a16:creationId xmlns:a16="http://schemas.microsoft.com/office/drawing/2014/main" id="{99821D8F-6949-46EE-BB1B-4C64CFD04A08}"/>
              </a:ext>
            </a:extLst>
          </p:cNvPr>
          <p:cNvSpPr txBox="1"/>
          <p:nvPr/>
        </p:nvSpPr>
        <p:spPr>
          <a:xfrm>
            <a:off x="7611038" y="711241"/>
            <a:ext cx="4340225" cy="523220"/>
          </a:xfrm>
          <a:prstGeom prst="rect">
            <a:avLst/>
          </a:prstGeom>
          <a:noFill/>
        </p:spPr>
        <p:txBody>
          <a:bodyPr>
            <a:spAutoFit/>
          </a:bodyPr>
          <a:lstStyle/>
          <a:p>
            <a:pPr algn="ctr">
              <a:defRPr/>
            </a:pPr>
            <a:r>
              <a:rPr lang="fr-FR" sz="1400" b="1" u="sng" dirty="0">
                <a:solidFill>
                  <a:schemeClr val="bg1"/>
                </a:solidFill>
                <a:cs typeface="Arial" panose="020B0604020202020204" pitchFamily="34" charset="0"/>
              </a:rPr>
              <a:t>Flux d’informations provenant des services </a:t>
            </a:r>
            <a:r>
              <a:rPr lang="fr-FR" sz="1400" b="1" u="sng" dirty="0">
                <a:solidFill>
                  <a:srgbClr val="00338D"/>
                </a:solidFill>
                <a:cs typeface="Arial" panose="020B0604020202020204" pitchFamily="34" charset="0"/>
              </a:rPr>
              <a:t>partenaires</a:t>
            </a:r>
          </a:p>
        </p:txBody>
      </p:sp>
      <p:sp>
        <p:nvSpPr>
          <p:cNvPr id="55" name="ZoneTexte 58">
            <a:extLst>
              <a:ext uri="{FF2B5EF4-FFF2-40B4-BE49-F238E27FC236}">
                <a16:creationId xmlns:a16="http://schemas.microsoft.com/office/drawing/2014/main" id="{4B97A168-7A49-40CA-950C-3898B3945011}"/>
              </a:ext>
            </a:extLst>
          </p:cNvPr>
          <p:cNvSpPr txBox="1"/>
          <p:nvPr/>
        </p:nvSpPr>
        <p:spPr>
          <a:xfrm>
            <a:off x="2085975" y="691957"/>
            <a:ext cx="5672138" cy="307777"/>
          </a:xfrm>
          <a:prstGeom prst="rect">
            <a:avLst/>
          </a:prstGeom>
          <a:noFill/>
        </p:spPr>
        <p:txBody>
          <a:bodyPr wrap="square">
            <a:spAutoFit/>
          </a:bodyPr>
          <a:lstStyle/>
          <a:p>
            <a:pPr algn="ctr">
              <a:defRPr/>
            </a:pPr>
            <a:r>
              <a:rPr lang="fr-FR" sz="1400" b="1" u="sng" dirty="0">
                <a:solidFill>
                  <a:schemeClr val="bg1"/>
                </a:solidFill>
                <a:cs typeface="Arial" panose="020B0604020202020204" pitchFamily="34" charset="0"/>
              </a:rPr>
              <a:t>Services Fournis par le SI stabilisé et sécurisé</a:t>
            </a:r>
          </a:p>
        </p:txBody>
      </p:sp>
      <p:sp>
        <p:nvSpPr>
          <p:cNvPr id="56" name="Rectangle : coins arrondis 60">
            <a:extLst>
              <a:ext uri="{FF2B5EF4-FFF2-40B4-BE49-F238E27FC236}">
                <a16:creationId xmlns:a16="http://schemas.microsoft.com/office/drawing/2014/main" id="{7D011D2A-1C4E-4073-BF2C-0BA5E3D2908D}"/>
              </a:ext>
            </a:extLst>
          </p:cNvPr>
          <p:cNvSpPr/>
          <p:nvPr/>
        </p:nvSpPr>
        <p:spPr>
          <a:xfrm>
            <a:off x="7790426" y="2641834"/>
            <a:ext cx="3933778" cy="3414837"/>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Rectangle : coins arrondis 65">
            <a:extLst>
              <a:ext uri="{FF2B5EF4-FFF2-40B4-BE49-F238E27FC236}">
                <a16:creationId xmlns:a16="http://schemas.microsoft.com/office/drawing/2014/main" id="{324EAE08-4913-41C4-9BA8-5FF4B769329D}"/>
              </a:ext>
            </a:extLst>
          </p:cNvPr>
          <p:cNvSpPr/>
          <p:nvPr/>
        </p:nvSpPr>
        <p:spPr>
          <a:xfrm>
            <a:off x="2402139" y="1035283"/>
            <a:ext cx="5243103" cy="5021387"/>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ZoneTexte 66">
            <a:extLst>
              <a:ext uri="{FF2B5EF4-FFF2-40B4-BE49-F238E27FC236}">
                <a16:creationId xmlns:a16="http://schemas.microsoft.com/office/drawing/2014/main" id="{9AFDA55A-0600-47F2-A486-F5A9AFB9625A}"/>
              </a:ext>
            </a:extLst>
          </p:cNvPr>
          <p:cNvSpPr txBox="1"/>
          <p:nvPr/>
        </p:nvSpPr>
        <p:spPr>
          <a:xfrm>
            <a:off x="240737" y="700259"/>
            <a:ext cx="2217737" cy="307777"/>
          </a:xfrm>
          <a:prstGeom prst="rect">
            <a:avLst/>
          </a:prstGeom>
          <a:noFill/>
        </p:spPr>
        <p:txBody>
          <a:bodyPr>
            <a:spAutoFit/>
          </a:bodyPr>
          <a:lstStyle/>
          <a:p>
            <a:pPr algn="ctr">
              <a:defRPr/>
            </a:pPr>
            <a:r>
              <a:rPr lang="fr-FR" sz="1400" b="1" u="sng" dirty="0">
                <a:solidFill>
                  <a:schemeClr val="bg1"/>
                </a:solidFill>
                <a:cs typeface="Arial" panose="020B0604020202020204" pitchFamily="34" charset="0"/>
              </a:rPr>
              <a:t>Les Acteurs</a:t>
            </a:r>
          </a:p>
        </p:txBody>
      </p:sp>
      <p:cxnSp>
        <p:nvCxnSpPr>
          <p:cNvPr id="59" name="Connecteur droit avec flèche 63">
            <a:extLst>
              <a:ext uri="{FF2B5EF4-FFF2-40B4-BE49-F238E27FC236}">
                <a16:creationId xmlns:a16="http://schemas.microsoft.com/office/drawing/2014/main" id="{D5F7CA07-E05E-4FC2-9672-8F03BE9E5503}"/>
              </a:ext>
            </a:extLst>
          </p:cNvPr>
          <p:cNvCxnSpPr>
            <a:cxnSpLocks/>
          </p:cNvCxnSpPr>
          <p:nvPr/>
        </p:nvCxnSpPr>
        <p:spPr>
          <a:xfrm>
            <a:off x="10445820" y="2067159"/>
            <a:ext cx="0" cy="1343025"/>
          </a:xfrm>
          <a:prstGeom prst="straightConnector1">
            <a:avLst/>
          </a:prstGeom>
          <a:ln w="38100">
            <a:solidFill>
              <a:schemeClr val="accent6">
                <a:lumMod val="90000"/>
                <a:lumOff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7017F79-17F3-4AA2-A552-650AE99BF222}"/>
              </a:ext>
            </a:extLst>
          </p:cNvPr>
          <p:cNvSpPr/>
          <p:nvPr/>
        </p:nvSpPr>
        <p:spPr>
          <a:xfrm>
            <a:off x="-9525" y="0"/>
            <a:ext cx="12201525" cy="543159"/>
          </a:xfrm>
          <a:prstGeom prst="rect">
            <a:avLst/>
          </a:prstGeom>
          <a:solidFill>
            <a:srgbClr val="44546A"/>
          </a:solidFill>
          <a:ln w="12700" cap="flat" cmpd="sng" algn="ctr">
            <a:solidFill>
              <a:srgbClr val="4472C4">
                <a:shade val="50000"/>
              </a:srgbClr>
            </a:solid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lang="fr-FR" sz="2400" b="1" kern="0" noProof="0" dirty="0">
                <a:solidFill>
                  <a:prstClr val="white"/>
                </a:solidFill>
                <a:cs typeface="Arial" panose="020B0604020202020204" pitchFamily="34" charset="0"/>
              </a:rPr>
              <a:t>Schématisation </a:t>
            </a:r>
            <a:r>
              <a:rPr lang="fr-FR" sz="2400" b="1" kern="0" dirty="0">
                <a:solidFill>
                  <a:prstClr val="white"/>
                </a:solidFill>
                <a:cs typeface="Arial" panose="020B0604020202020204" pitchFamily="34" charset="0"/>
              </a:rPr>
              <a:t>fonctionnelle</a:t>
            </a:r>
            <a:r>
              <a:rPr lang="fr-FR" sz="2400" b="1" kern="0" noProof="0" dirty="0">
                <a:solidFill>
                  <a:prstClr val="white"/>
                </a:solidFill>
                <a:cs typeface="Arial" panose="020B0604020202020204" pitchFamily="34" charset="0"/>
              </a:rPr>
              <a:t> des modules  exécution budgétaire et comptabilité générale</a:t>
            </a:r>
            <a:endParaRPr kumimoji="0" lang="fr-FR" sz="2400" b="1" i="0" u="none" strike="noStrike" kern="0" cap="none" spc="0" normalizeH="0" baseline="0" noProof="0" dirty="0">
              <a:ln>
                <a:noFill/>
              </a:ln>
              <a:solidFill>
                <a:prstClr val="white"/>
              </a:solidFill>
              <a:effectLst/>
              <a:uLnTx/>
              <a:uFillTx/>
              <a:ea typeface="+mn-ea"/>
              <a:cs typeface="Arial" panose="020B0604020202020204" pitchFamily="34" charset="0"/>
            </a:endParaRPr>
          </a:p>
        </p:txBody>
      </p:sp>
      <p:pic>
        <p:nvPicPr>
          <p:cNvPr id="61" name="Picture 2" descr="serveur Icône gratuit">
            <a:extLst>
              <a:ext uri="{FF2B5EF4-FFF2-40B4-BE49-F238E27FC236}">
                <a16:creationId xmlns:a16="http://schemas.microsoft.com/office/drawing/2014/main" id="{B4B45DF4-ADE9-48BF-9699-796DDC3F7F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4939" y="9088848"/>
            <a:ext cx="918025" cy="91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928</Words>
  <Application>Microsoft Macintosh PowerPoint</Application>
  <PresentationFormat>Widescreen</PresentationFormat>
  <Paragraphs>1812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Calibri</vt:lpstr>
      <vt:lpstr>Calibri Light</vt:lpstr>
      <vt:lpstr>Times New Roman</vt:lpstr>
      <vt:lpstr>Wingdings</vt:lpstr>
      <vt:lpstr>Office Theme</vt:lpstr>
      <vt:lpstr>PowerPoint Presentation</vt:lpstr>
      <vt:lpstr>Introduction</vt:lpstr>
      <vt:lpstr>Les préalables à la mise en œuvre des systèmes d’information de gestion des finances publiques</vt:lpstr>
      <vt:lpstr>Les préalables à la mise en œuvre des systèmes d’information de gestion des finances publiques</vt:lpstr>
      <vt:lpstr>La déconcentration de la fonction comptable de l’Etat</vt:lpstr>
      <vt:lpstr>La déconcentration de l’ordonnancement de la dépense</vt:lpstr>
      <vt:lpstr>Les étapes du développement d’un SIGFiP</vt:lpstr>
      <vt:lpstr>Les modules d’un Système d’information intégré de gestion des finances publiques</vt:lpstr>
      <vt:lpstr>PowerPoint Presentation</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Vincent Fruchart</cp:lastModifiedBy>
  <cp:revision>17</cp:revision>
  <dcterms:created xsi:type="dcterms:W3CDTF">2023-11-05T21:43:48Z</dcterms:created>
  <dcterms:modified xsi:type="dcterms:W3CDTF">2023-11-24T11:33:05Z</dcterms:modified>
</cp:coreProperties>
</file>