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66" r:id="rId4"/>
    <p:sldId id="268" r:id="rId5"/>
    <p:sldId id="270" r:id="rId6"/>
    <p:sldId id="272" r:id="rId7"/>
    <p:sldId id="273" r:id="rId8"/>
    <p:sldId id="274"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6" autoAdjust="0"/>
    <p:restoredTop sz="88011" autoAdjust="0"/>
  </p:normalViewPr>
  <p:slideViewPr>
    <p:cSldViewPr snapToGrid="0">
      <p:cViewPr varScale="1">
        <p:scale>
          <a:sx n="112" d="100"/>
          <a:sy n="112" d="100"/>
        </p:scale>
        <p:origin x="9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565E-0E80-EBD4-567A-E151E7A7B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E09522-CA6A-6719-987A-6C0101FB7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0BEB6B-D5AD-C453-3699-A20DA6F5A5F5}"/>
              </a:ext>
            </a:extLst>
          </p:cNvPr>
          <p:cNvSpPr>
            <a:spLocks noGrp="1"/>
          </p:cNvSpPr>
          <p:nvPr>
            <p:ph type="dt" sz="half" idx="10"/>
          </p:nvPr>
        </p:nvSpPr>
        <p:spPr/>
        <p:txBody>
          <a:bodyPr/>
          <a:lstStyle/>
          <a:p>
            <a:fld id="{F9876205-AED9-EA47-9C03-8C278AD7864E}" type="datetimeFigureOut">
              <a:rPr lang="en-US" smtClean="0"/>
              <a:t>11/16/23</a:t>
            </a:fld>
            <a:endParaRPr lang="en-US"/>
          </a:p>
        </p:txBody>
      </p:sp>
      <p:sp>
        <p:nvSpPr>
          <p:cNvPr id="5" name="Footer Placeholder 4">
            <a:extLst>
              <a:ext uri="{FF2B5EF4-FFF2-40B4-BE49-F238E27FC236}">
                <a16:creationId xmlns:a16="http://schemas.microsoft.com/office/drawing/2014/main" id="{2BB2380C-829C-4914-E524-68634554D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0C987-B537-BB78-FD91-C269E1B707EC}"/>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80179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0B12-82E2-314C-E351-A95E66C69E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AB46F2-1D64-A7B2-1E75-B0643232FD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706BD-0AE7-0A39-52B1-5FD44A05A925}"/>
              </a:ext>
            </a:extLst>
          </p:cNvPr>
          <p:cNvSpPr>
            <a:spLocks noGrp="1"/>
          </p:cNvSpPr>
          <p:nvPr>
            <p:ph type="dt" sz="half" idx="10"/>
          </p:nvPr>
        </p:nvSpPr>
        <p:spPr/>
        <p:txBody>
          <a:bodyPr/>
          <a:lstStyle/>
          <a:p>
            <a:fld id="{F9876205-AED9-EA47-9C03-8C278AD7864E}" type="datetimeFigureOut">
              <a:rPr lang="en-US" smtClean="0"/>
              <a:t>11/16/23</a:t>
            </a:fld>
            <a:endParaRPr lang="en-US"/>
          </a:p>
        </p:txBody>
      </p:sp>
      <p:sp>
        <p:nvSpPr>
          <p:cNvPr id="5" name="Footer Placeholder 4">
            <a:extLst>
              <a:ext uri="{FF2B5EF4-FFF2-40B4-BE49-F238E27FC236}">
                <a16:creationId xmlns:a16="http://schemas.microsoft.com/office/drawing/2014/main" id="{00D3A4E2-C0DB-318E-E0E3-8E1181771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2C8CC-2849-AEA3-0CF1-17B2B5DB4084}"/>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12384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22C68-EAF1-7214-D19F-D962C2FF0F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3C5093-30F4-012C-7502-550D1DE77F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18E8F-2F2D-90F9-6308-CD6D26AF8272}"/>
              </a:ext>
            </a:extLst>
          </p:cNvPr>
          <p:cNvSpPr>
            <a:spLocks noGrp="1"/>
          </p:cNvSpPr>
          <p:nvPr>
            <p:ph type="dt" sz="half" idx="10"/>
          </p:nvPr>
        </p:nvSpPr>
        <p:spPr/>
        <p:txBody>
          <a:bodyPr/>
          <a:lstStyle/>
          <a:p>
            <a:fld id="{F9876205-AED9-EA47-9C03-8C278AD7864E}" type="datetimeFigureOut">
              <a:rPr lang="en-US" smtClean="0"/>
              <a:t>11/16/23</a:t>
            </a:fld>
            <a:endParaRPr lang="en-US"/>
          </a:p>
        </p:txBody>
      </p:sp>
      <p:sp>
        <p:nvSpPr>
          <p:cNvPr id="5" name="Footer Placeholder 4">
            <a:extLst>
              <a:ext uri="{FF2B5EF4-FFF2-40B4-BE49-F238E27FC236}">
                <a16:creationId xmlns:a16="http://schemas.microsoft.com/office/drawing/2014/main" id="{76E2BF92-FDF2-F190-6EDD-CD5C512DF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8503F0-8873-5363-A8F9-1333CBB9DF43}"/>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393082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A3E9-487B-CB8F-1075-5A7C88B64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475E9-550C-F0BE-C3F2-C321FFE54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4463F-8F22-CC59-3C18-B97F26D27E61}"/>
              </a:ext>
            </a:extLst>
          </p:cNvPr>
          <p:cNvSpPr>
            <a:spLocks noGrp="1"/>
          </p:cNvSpPr>
          <p:nvPr>
            <p:ph type="dt" sz="half" idx="10"/>
          </p:nvPr>
        </p:nvSpPr>
        <p:spPr/>
        <p:txBody>
          <a:bodyPr/>
          <a:lstStyle/>
          <a:p>
            <a:fld id="{F9876205-AED9-EA47-9C03-8C278AD7864E}" type="datetimeFigureOut">
              <a:rPr lang="en-US" smtClean="0"/>
              <a:t>11/16/23</a:t>
            </a:fld>
            <a:endParaRPr lang="en-US"/>
          </a:p>
        </p:txBody>
      </p:sp>
      <p:sp>
        <p:nvSpPr>
          <p:cNvPr id="5" name="Footer Placeholder 4">
            <a:extLst>
              <a:ext uri="{FF2B5EF4-FFF2-40B4-BE49-F238E27FC236}">
                <a16:creationId xmlns:a16="http://schemas.microsoft.com/office/drawing/2014/main" id="{ECD1A733-89B1-3816-25C4-D6B1828EA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00EF0-33A2-1EE8-5B94-0C5DA3D40173}"/>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26177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327D8-62A0-8732-5908-C41CC8A4F7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E7850A-E6E3-1B11-B5DD-8278A6D226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AEFE3B-9829-4B9A-E4A8-0CCCB95BEECA}"/>
              </a:ext>
            </a:extLst>
          </p:cNvPr>
          <p:cNvSpPr>
            <a:spLocks noGrp="1"/>
          </p:cNvSpPr>
          <p:nvPr>
            <p:ph type="dt" sz="half" idx="10"/>
          </p:nvPr>
        </p:nvSpPr>
        <p:spPr/>
        <p:txBody>
          <a:bodyPr/>
          <a:lstStyle/>
          <a:p>
            <a:fld id="{F9876205-AED9-EA47-9C03-8C278AD7864E}" type="datetimeFigureOut">
              <a:rPr lang="en-US" smtClean="0"/>
              <a:t>11/16/23</a:t>
            </a:fld>
            <a:endParaRPr lang="en-US"/>
          </a:p>
        </p:txBody>
      </p:sp>
      <p:sp>
        <p:nvSpPr>
          <p:cNvPr id="5" name="Footer Placeholder 4">
            <a:extLst>
              <a:ext uri="{FF2B5EF4-FFF2-40B4-BE49-F238E27FC236}">
                <a16:creationId xmlns:a16="http://schemas.microsoft.com/office/drawing/2014/main" id="{5C801D77-D043-6757-1B57-454F5FCC3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AAFB97-3B5D-74AE-3473-D5AB211C5751}"/>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72741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04598-5A09-DD83-BFFF-7E25B28C65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A181D2-7BF2-27EA-B2C2-FC4387873F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2E1D77-22A0-0441-95D1-A765BF48E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38CC0E-3897-0B5D-FE17-1420CCBDE535}"/>
              </a:ext>
            </a:extLst>
          </p:cNvPr>
          <p:cNvSpPr>
            <a:spLocks noGrp="1"/>
          </p:cNvSpPr>
          <p:nvPr>
            <p:ph type="dt" sz="half" idx="10"/>
          </p:nvPr>
        </p:nvSpPr>
        <p:spPr/>
        <p:txBody>
          <a:bodyPr/>
          <a:lstStyle/>
          <a:p>
            <a:fld id="{F9876205-AED9-EA47-9C03-8C278AD7864E}" type="datetimeFigureOut">
              <a:rPr lang="en-US" smtClean="0"/>
              <a:t>11/16/23</a:t>
            </a:fld>
            <a:endParaRPr lang="en-US"/>
          </a:p>
        </p:txBody>
      </p:sp>
      <p:sp>
        <p:nvSpPr>
          <p:cNvPr id="6" name="Footer Placeholder 5">
            <a:extLst>
              <a:ext uri="{FF2B5EF4-FFF2-40B4-BE49-F238E27FC236}">
                <a16:creationId xmlns:a16="http://schemas.microsoft.com/office/drawing/2014/main" id="{29AD6C96-9720-3F80-D2E5-BA56A9AF1E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21BEE-A804-D03C-C1A9-503CDACC2017}"/>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426769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467E-C599-2CE3-BAAB-0FC74F89F2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16ADB5-38C3-6FBD-80E8-07103BCD7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17FB1E-D35E-521E-7E56-619D4E633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A3992A-B87B-5E55-AC2F-F61CD1D21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30EF6B-4C25-85B7-2C22-E0CE872D65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D09972-287C-CD4B-F27C-1265ED61DC8D}"/>
              </a:ext>
            </a:extLst>
          </p:cNvPr>
          <p:cNvSpPr>
            <a:spLocks noGrp="1"/>
          </p:cNvSpPr>
          <p:nvPr>
            <p:ph type="dt" sz="half" idx="10"/>
          </p:nvPr>
        </p:nvSpPr>
        <p:spPr/>
        <p:txBody>
          <a:bodyPr/>
          <a:lstStyle/>
          <a:p>
            <a:fld id="{F9876205-AED9-EA47-9C03-8C278AD7864E}" type="datetimeFigureOut">
              <a:rPr lang="en-US" smtClean="0"/>
              <a:t>11/16/23</a:t>
            </a:fld>
            <a:endParaRPr lang="en-US"/>
          </a:p>
        </p:txBody>
      </p:sp>
      <p:sp>
        <p:nvSpPr>
          <p:cNvPr id="8" name="Footer Placeholder 7">
            <a:extLst>
              <a:ext uri="{FF2B5EF4-FFF2-40B4-BE49-F238E27FC236}">
                <a16:creationId xmlns:a16="http://schemas.microsoft.com/office/drawing/2014/main" id="{496C3800-C9B1-9508-407B-C04E39CAAA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E1B7A7-4FA9-F3E4-9D5E-FB632C163F2B}"/>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60736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3B43-B503-B981-581D-FA11DDAF30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192C-6E59-89FA-302B-A455E505A0B3}"/>
              </a:ext>
            </a:extLst>
          </p:cNvPr>
          <p:cNvSpPr>
            <a:spLocks noGrp="1"/>
          </p:cNvSpPr>
          <p:nvPr>
            <p:ph type="dt" sz="half" idx="10"/>
          </p:nvPr>
        </p:nvSpPr>
        <p:spPr/>
        <p:txBody>
          <a:bodyPr/>
          <a:lstStyle/>
          <a:p>
            <a:fld id="{F9876205-AED9-EA47-9C03-8C278AD7864E}" type="datetimeFigureOut">
              <a:rPr lang="en-US" smtClean="0"/>
              <a:t>11/16/23</a:t>
            </a:fld>
            <a:endParaRPr lang="en-US"/>
          </a:p>
        </p:txBody>
      </p:sp>
      <p:sp>
        <p:nvSpPr>
          <p:cNvPr id="4" name="Footer Placeholder 3">
            <a:extLst>
              <a:ext uri="{FF2B5EF4-FFF2-40B4-BE49-F238E27FC236}">
                <a16:creationId xmlns:a16="http://schemas.microsoft.com/office/drawing/2014/main" id="{A8DBC6C3-0E2D-0874-3D9E-4FF3A74224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50FD18-AA83-A795-C44E-84E3E52AA12B}"/>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02728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98FDEB-0994-A973-7455-BE1A796F98BF}"/>
              </a:ext>
            </a:extLst>
          </p:cNvPr>
          <p:cNvSpPr>
            <a:spLocks noGrp="1"/>
          </p:cNvSpPr>
          <p:nvPr>
            <p:ph type="dt" sz="half" idx="10"/>
          </p:nvPr>
        </p:nvSpPr>
        <p:spPr/>
        <p:txBody>
          <a:bodyPr/>
          <a:lstStyle/>
          <a:p>
            <a:fld id="{F9876205-AED9-EA47-9C03-8C278AD7864E}" type="datetimeFigureOut">
              <a:rPr lang="en-US" smtClean="0"/>
              <a:t>11/16/23</a:t>
            </a:fld>
            <a:endParaRPr lang="en-US"/>
          </a:p>
        </p:txBody>
      </p:sp>
      <p:sp>
        <p:nvSpPr>
          <p:cNvPr id="3" name="Footer Placeholder 2">
            <a:extLst>
              <a:ext uri="{FF2B5EF4-FFF2-40B4-BE49-F238E27FC236}">
                <a16:creationId xmlns:a16="http://schemas.microsoft.com/office/drawing/2014/main" id="{44AB0EF7-548A-58B9-0E4F-BC78D2A8BA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5A091A-1E18-C742-0D03-90F142A846D8}"/>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109890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D99D-32D3-C97E-B038-78FCBDF3A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BDD8AD-111C-BAF7-5D58-9A4B16F50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C8C9AB-0EBD-C7B4-87C1-F35DD6D54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B04B3-007D-1010-7C8C-6E2DE814E02D}"/>
              </a:ext>
            </a:extLst>
          </p:cNvPr>
          <p:cNvSpPr>
            <a:spLocks noGrp="1"/>
          </p:cNvSpPr>
          <p:nvPr>
            <p:ph type="dt" sz="half" idx="10"/>
          </p:nvPr>
        </p:nvSpPr>
        <p:spPr/>
        <p:txBody>
          <a:bodyPr/>
          <a:lstStyle/>
          <a:p>
            <a:fld id="{F9876205-AED9-EA47-9C03-8C278AD7864E}" type="datetimeFigureOut">
              <a:rPr lang="en-US" smtClean="0"/>
              <a:t>11/16/23</a:t>
            </a:fld>
            <a:endParaRPr lang="en-US"/>
          </a:p>
        </p:txBody>
      </p:sp>
      <p:sp>
        <p:nvSpPr>
          <p:cNvPr id="6" name="Footer Placeholder 5">
            <a:extLst>
              <a:ext uri="{FF2B5EF4-FFF2-40B4-BE49-F238E27FC236}">
                <a16:creationId xmlns:a16="http://schemas.microsoft.com/office/drawing/2014/main" id="{6F445962-B318-77E5-E867-3EB006579C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57DEF3-F1C3-811E-1B80-6E535E1C01BA}"/>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211429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F404-A94E-BAB9-AF21-DC6FD5B7F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3B957B-1572-74E2-2F44-36E44997B6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5E1BB4-5A07-C06C-8245-49A1D483AD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87AC50-38FF-27FB-2008-7A747F872B98}"/>
              </a:ext>
            </a:extLst>
          </p:cNvPr>
          <p:cNvSpPr>
            <a:spLocks noGrp="1"/>
          </p:cNvSpPr>
          <p:nvPr>
            <p:ph type="dt" sz="half" idx="10"/>
          </p:nvPr>
        </p:nvSpPr>
        <p:spPr/>
        <p:txBody>
          <a:bodyPr/>
          <a:lstStyle/>
          <a:p>
            <a:fld id="{F9876205-AED9-EA47-9C03-8C278AD7864E}" type="datetimeFigureOut">
              <a:rPr lang="en-US" smtClean="0"/>
              <a:t>11/16/23</a:t>
            </a:fld>
            <a:endParaRPr lang="en-US"/>
          </a:p>
        </p:txBody>
      </p:sp>
      <p:sp>
        <p:nvSpPr>
          <p:cNvPr id="6" name="Footer Placeholder 5">
            <a:extLst>
              <a:ext uri="{FF2B5EF4-FFF2-40B4-BE49-F238E27FC236}">
                <a16:creationId xmlns:a16="http://schemas.microsoft.com/office/drawing/2014/main" id="{F7888180-F244-DF56-9CD9-7B1B0E10E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67613-CE47-5D84-8DF4-A1E9E6EB69E8}"/>
              </a:ext>
            </a:extLst>
          </p:cNvPr>
          <p:cNvSpPr>
            <a:spLocks noGrp="1"/>
          </p:cNvSpPr>
          <p:nvPr>
            <p:ph type="sldNum" sz="quarter" idx="12"/>
          </p:nvPr>
        </p:nvSpPr>
        <p:spPr/>
        <p:txBody>
          <a:bodyPr/>
          <a:lstStyle/>
          <a:p>
            <a:fld id="{F094C3A4-1FBB-144E-B1D2-95FEBCDB02F5}" type="slidenum">
              <a:rPr lang="en-US" smtClean="0"/>
              <a:t>‹#›</a:t>
            </a:fld>
            <a:endParaRPr lang="en-US"/>
          </a:p>
        </p:txBody>
      </p:sp>
    </p:spTree>
    <p:extLst>
      <p:ext uri="{BB962C8B-B14F-4D97-AF65-F5344CB8AC3E}">
        <p14:creationId xmlns:p14="http://schemas.microsoft.com/office/powerpoint/2010/main" val="801262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E0FF4C-4F31-6460-03B9-E8740E2C3F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2FE335-4404-B47A-1614-73CEF2153D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12510-DDF1-4DC5-8086-5E0F3B5A45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76205-AED9-EA47-9C03-8C278AD7864E}" type="datetimeFigureOut">
              <a:rPr lang="en-US" smtClean="0"/>
              <a:t>11/16/23</a:t>
            </a:fld>
            <a:endParaRPr lang="en-US"/>
          </a:p>
        </p:txBody>
      </p:sp>
      <p:sp>
        <p:nvSpPr>
          <p:cNvPr id="5" name="Footer Placeholder 4">
            <a:extLst>
              <a:ext uri="{FF2B5EF4-FFF2-40B4-BE49-F238E27FC236}">
                <a16:creationId xmlns:a16="http://schemas.microsoft.com/office/drawing/2014/main" id="{3763D578-52D1-8BE4-67F0-AEF83FDDF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A00C09-E143-163D-D178-A7D60CD4F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4C3A4-1FBB-144E-B1D2-95FEBCDB02F5}" type="slidenum">
              <a:rPr lang="en-US" smtClean="0"/>
              <a:t>‹#›</a:t>
            </a:fld>
            <a:endParaRPr lang="en-US"/>
          </a:p>
        </p:txBody>
      </p:sp>
    </p:spTree>
    <p:extLst>
      <p:ext uri="{BB962C8B-B14F-4D97-AF65-F5344CB8AC3E}">
        <p14:creationId xmlns:p14="http://schemas.microsoft.com/office/powerpoint/2010/main" val="237258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9DB670A-3965-B51D-78A2-F1F4F0DD6A73}"/>
              </a:ext>
            </a:extLst>
          </p:cNvPr>
          <p:cNvGraphicFramePr>
            <a:graphicFrameLocks noGrp="1"/>
          </p:cNvGraphicFramePr>
          <p:nvPr>
            <p:extLst>
              <p:ext uri="{D42A27DB-BD31-4B8C-83A1-F6EECF244321}">
                <p14:modId xmlns:p14="http://schemas.microsoft.com/office/powerpoint/2010/main" val="3609777049"/>
              </p:ext>
            </p:extLst>
          </p:nvPr>
        </p:nvGraphicFramePr>
        <p:xfrm>
          <a:off x="1000897" y="719665"/>
          <a:ext cx="10256108" cy="2565444"/>
        </p:xfrm>
        <a:graphic>
          <a:graphicData uri="http://schemas.openxmlformats.org/drawingml/2006/table">
            <a:tbl>
              <a:tblPr firstRow="1" bandRow="1">
                <a:tableStyleId>{5C22544A-7EE6-4342-B048-85BDC9FD1C3A}</a:tableStyleId>
              </a:tblPr>
              <a:tblGrid>
                <a:gridCol w="2088292">
                  <a:extLst>
                    <a:ext uri="{9D8B030D-6E8A-4147-A177-3AD203B41FA5}">
                      <a16:colId xmlns:a16="http://schemas.microsoft.com/office/drawing/2014/main" val="392324398"/>
                    </a:ext>
                  </a:extLst>
                </a:gridCol>
                <a:gridCol w="8167816">
                  <a:extLst>
                    <a:ext uri="{9D8B030D-6E8A-4147-A177-3AD203B41FA5}">
                      <a16:colId xmlns:a16="http://schemas.microsoft.com/office/drawing/2014/main" val="3542095450"/>
                    </a:ext>
                  </a:extLst>
                </a:gridCol>
              </a:tblGrid>
              <a:tr h="1739330">
                <a:tc rowSpan="2">
                  <a:txBody>
                    <a:bodyPr/>
                    <a:lstStyle/>
                    <a:p>
                      <a:endParaRPr lang="en-US" dirty="0"/>
                    </a:p>
                  </a:txBody>
                  <a:tcPr>
                    <a:noFill/>
                  </a:tcPr>
                </a:tc>
                <a:tc>
                  <a:txBody>
                    <a:bodyPr/>
                    <a:lstStyle/>
                    <a:p>
                      <a:pPr algn="ctr"/>
                      <a:r>
                        <a:rPr lang="fr-FR" sz="4800" b="1" i="1" u="sng"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COMMISSION 2</a:t>
                      </a:r>
                      <a:endParaRPr lang="fr-FR" sz="1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endParaRPr>
                    </a:p>
                    <a:p>
                      <a:pPr algn="ctr"/>
                      <a:endParaRPr lang="fr-FR" sz="1800" b="1" kern="1200" dirty="0">
                        <a:solidFill>
                          <a:schemeClr val="accent1">
                            <a:lumMod val="75000"/>
                          </a:schemeClr>
                        </a:solidFill>
                        <a:effectLst/>
                        <a:latin typeface="Arial" panose="020B0604020202020204" pitchFamily="34" charset="0"/>
                        <a:ea typeface="+mn-ea"/>
                        <a:cs typeface="Arial" panose="020B0604020202020204" pitchFamily="34" charset="0"/>
                      </a:endParaRPr>
                    </a:p>
                    <a:p>
                      <a:pPr algn="ctr"/>
                      <a:r>
                        <a:rPr lang="fr-FR" sz="2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Mobilisation des ressources internes</a:t>
                      </a:r>
                      <a:endParaRPr lang="en-US" sz="3200" dirty="0">
                        <a:solidFill>
                          <a:schemeClr val="tx1"/>
                        </a:solidFill>
                      </a:endParaRPr>
                    </a:p>
                  </a:txBody>
                  <a:tcPr>
                    <a:noFill/>
                  </a:tcPr>
                </a:tc>
                <a:extLst>
                  <a:ext uri="{0D108BD9-81ED-4DB2-BD59-A6C34878D82A}">
                    <a16:rowId xmlns:a16="http://schemas.microsoft.com/office/drawing/2014/main" val="2137600984"/>
                  </a:ext>
                </a:extLst>
              </a:tr>
              <a:tr h="826114">
                <a:tc vMerge="1">
                  <a:txBody>
                    <a:bodyPr/>
                    <a:lstStyle/>
                    <a:p>
                      <a:endParaRPr lang="en-US" dirty="0"/>
                    </a:p>
                  </a:txBody>
                  <a:tcPr/>
                </a:tc>
                <a:tc>
                  <a:txBody>
                    <a:bodyPr/>
                    <a:lstStyle/>
                    <a:p>
                      <a:pPr algn="ctr"/>
                      <a:r>
                        <a:rPr lang="fr-FR" sz="2000" b="1" kern="1200" dirty="0">
                          <a:solidFill>
                            <a:schemeClr val="dk1"/>
                          </a:solidFill>
                          <a:effectLst/>
                          <a:latin typeface="Arial" panose="020B0604020202020204" pitchFamily="34" charset="0"/>
                          <a:ea typeface="+mn-ea"/>
                          <a:cs typeface="Arial" panose="020B0604020202020204" pitchFamily="34" charset="0"/>
                        </a:rPr>
                        <a:t>Réforme des administrations fiscales et douanières</a:t>
                      </a:r>
                      <a:endParaRPr lang="en-US" sz="20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2981548855"/>
                  </a:ext>
                </a:extLst>
              </a:tr>
            </a:tbl>
          </a:graphicData>
        </a:graphic>
      </p:graphicFrame>
      <p:pic>
        <p:nvPicPr>
          <p:cNvPr id="8" name="Picture 7" descr="A map of africa with white lines&#10;&#10;Description automatically generated">
            <a:extLst>
              <a:ext uri="{FF2B5EF4-FFF2-40B4-BE49-F238E27FC236}">
                <a16:creationId xmlns:a16="http://schemas.microsoft.com/office/drawing/2014/main" id="{70064C0F-BC49-1FCC-E0A3-24D08669FE26}"/>
              </a:ext>
            </a:extLst>
          </p:cNvPr>
          <p:cNvPicPr>
            <a:picLocks noChangeAspect="1"/>
          </p:cNvPicPr>
          <p:nvPr/>
        </p:nvPicPr>
        <p:blipFill>
          <a:blip r:embed="rId2"/>
          <a:stretch>
            <a:fillRect/>
          </a:stretch>
        </p:blipFill>
        <p:spPr>
          <a:xfrm>
            <a:off x="934995" y="902043"/>
            <a:ext cx="2290119" cy="2655416"/>
          </a:xfrm>
          <a:prstGeom prst="rect">
            <a:avLst/>
          </a:prstGeom>
        </p:spPr>
      </p:pic>
      <p:sp>
        <p:nvSpPr>
          <p:cNvPr id="11" name="TextBox 10">
            <a:extLst>
              <a:ext uri="{FF2B5EF4-FFF2-40B4-BE49-F238E27FC236}">
                <a16:creationId xmlns:a16="http://schemas.microsoft.com/office/drawing/2014/main" id="{F1B4BA98-2DA1-7626-4CBD-832F14EEEF9B}"/>
              </a:ext>
            </a:extLst>
          </p:cNvPr>
          <p:cNvSpPr txBox="1"/>
          <p:nvPr/>
        </p:nvSpPr>
        <p:spPr>
          <a:xfrm>
            <a:off x="934995" y="3788954"/>
            <a:ext cx="10322010" cy="1846659"/>
          </a:xfrm>
          <a:prstGeom prst="rect">
            <a:avLst/>
          </a:prstGeom>
          <a:noFill/>
        </p:spPr>
        <p:txBody>
          <a:bodyPr wrap="square" rtlCol="0">
            <a:spAutoFit/>
          </a:bodyPr>
          <a:lstStyle/>
          <a:p>
            <a:pPr algn="ctr"/>
            <a:endParaRPr lang="fr-FR" sz="1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r>
              <a:rPr lang="fr-FR" sz="4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L</a:t>
            </a: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mobilisation des ressources internes par la réforme de l’administration douanière : cas du déploiement de SYDONIA world au Tchad</a:t>
            </a:r>
          </a:p>
        </p:txBody>
      </p:sp>
      <p:sp>
        <p:nvSpPr>
          <p:cNvPr id="13" name="TextBox 12">
            <a:extLst>
              <a:ext uri="{FF2B5EF4-FFF2-40B4-BE49-F238E27FC236}">
                <a16:creationId xmlns:a16="http://schemas.microsoft.com/office/drawing/2014/main" id="{B8ED2684-B167-F0CF-3A74-000201DD2C02}"/>
              </a:ext>
            </a:extLst>
          </p:cNvPr>
          <p:cNvSpPr txBox="1"/>
          <p:nvPr/>
        </p:nvSpPr>
        <p:spPr>
          <a:xfrm>
            <a:off x="789815" y="6031975"/>
            <a:ext cx="10678271" cy="400110"/>
          </a:xfrm>
          <a:prstGeom prst="rect">
            <a:avLst/>
          </a:prstGeom>
          <a:noFill/>
        </p:spPr>
        <p:txBody>
          <a:bodyPr wrap="square" rtlCol="0">
            <a:spAutoFit/>
          </a:bodyPr>
          <a:lstStyle/>
          <a:p>
            <a:r>
              <a:rPr lang="fr-FR" sz="2000" i="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Par : M. SALEH ABAKAR ZENE, Directeur Général Adjoint du Budget et de l’Informatisation</a:t>
            </a:r>
          </a:p>
        </p:txBody>
      </p:sp>
    </p:spTree>
    <p:extLst>
      <p:ext uri="{BB962C8B-B14F-4D97-AF65-F5344CB8AC3E}">
        <p14:creationId xmlns:p14="http://schemas.microsoft.com/office/powerpoint/2010/main" val="4165263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C50FDB3-7D42-366C-D6F3-2FC9343583A3}"/>
              </a:ext>
            </a:extLst>
          </p:cNvPr>
          <p:cNvSpPr txBox="1"/>
          <p:nvPr/>
        </p:nvSpPr>
        <p:spPr>
          <a:xfrm>
            <a:off x="838200" y="1689000"/>
            <a:ext cx="10515600" cy="3879075"/>
          </a:xfrm>
          <a:prstGeom prst="rect">
            <a:avLst/>
          </a:prstGeom>
          <a:noFill/>
        </p:spPr>
        <p:txBody>
          <a:bodyPr wrap="square">
            <a:spAutoFit/>
          </a:bodyPr>
          <a:lstStyle/>
          <a:p>
            <a:pPr marL="400050" indent="-400050" algn="l">
              <a:lnSpc>
                <a:spcPct val="200000"/>
              </a:lnSpc>
              <a:buFont typeface="+mj-lt"/>
              <a:buAutoNum type="romanUcPeriod"/>
            </a:pPr>
            <a:r>
              <a:rPr lang="fr-FR" sz="3200" b="1" i="0" u="none" strike="noStrike" baseline="0" dirty="0">
                <a:solidFill>
                  <a:srgbClr val="222222"/>
                </a:solidFill>
                <a:latin typeface="Arial" panose="020B0604020202020204" pitchFamily="34" charset="0"/>
                <a:cs typeface="Arial" panose="020B0604020202020204" pitchFamily="34" charset="0"/>
              </a:rPr>
              <a:t>Objectifs et enjeux de la réforme</a:t>
            </a:r>
          </a:p>
          <a:p>
            <a:pPr marL="400050" indent="-400050" algn="l">
              <a:lnSpc>
                <a:spcPct val="200000"/>
              </a:lnSpc>
              <a:buFont typeface="+mj-lt"/>
              <a:buAutoNum type="romanUcPeriod"/>
            </a:pPr>
            <a:r>
              <a:rPr lang="fr-FR" sz="3200" b="1" dirty="0">
                <a:solidFill>
                  <a:srgbClr val="000000"/>
                </a:solidFill>
                <a:latin typeface="Arial" panose="020B0604020202020204" pitchFamily="34" charset="0"/>
                <a:cs typeface="Arial" panose="020B0604020202020204" pitchFamily="34" charset="0"/>
              </a:rPr>
              <a:t>P</a:t>
            </a:r>
            <a:r>
              <a:rPr lang="fr-FR" sz="3200" b="1" i="0" u="none" strike="noStrike" baseline="0" dirty="0">
                <a:solidFill>
                  <a:srgbClr val="000000"/>
                </a:solidFill>
                <a:latin typeface="Arial" panose="020B0604020202020204" pitchFamily="34" charset="0"/>
                <a:cs typeface="Arial" panose="020B0604020202020204" pitchFamily="34" charset="0"/>
              </a:rPr>
              <a:t>roblématique de conduite de la réforme</a:t>
            </a:r>
          </a:p>
          <a:p>
            <a:pPr marL="400050" indent="-400050" algn="l">
              <a:lnSpc>
                <a:spcPct val="200000"/>
              </a:lnSpc>
              <a:buFont typeface="+mj-lt"/>
              <a:buAutoNum type="romanUcPeriod"/>
            </a:pPr>
            <a:r>
              <a:rPr lang="fr-FR" sz="3200" b="1" i="0" u="none" strike="noStrike" baseline="0" dirty="0">
                <a:solidFill>
                  <a:srgbClr val="222222"/>
                </a:solidFill>
                <a:latin typeface="Arial" panose="020B0604020202020204" pitchFamily="34" charset="0"/>
                <a:cs typeface="Arial" panose="020B0604020202020204" pitchFamily="34" charset="0"/>
              </a:rPr>
              <a:t> </a:t>
            </a:r>
            <a:r>
              <a:rPr lang="fr-FR" sz="3200" b="1" dirty="0">
                <a:solidFill>
                  <a:srgbClr val="222222"/>
                </a:solidFill>
                <a:latin typeface="Arial" panose="020B0604020202020204" pitchFamily="34" charset="0"/>
                <a:cs typeface="Arial" panose="020B0604020202020204" pitchFamily="34" charset="0"/>
              </a:rPr>
              <a:t>A</a:t>
            </a:r>
            <a:r>
              <a:rPr lang="fr-FR" sz="3200" b="1" i="0" u="none" strike="noStrike" baseline="0" dirty="0">
                <a:solidFill>
                  <a:srgbClr val="222222"/>
                </a:solidFill>
                <a:latin typeface="Arial" panose="020B0604020202020204" pitchFamily="34" charset="0"/>
                <a:cs typeface="Arial" panose="020B0604020202020204" pitchFamily="34" charset="0"/>
              </a:rPr>
              <a:t>xes d’analyse</a:t>
            </a:r>
          </a:p>
          <a:p>
            <a:pPr marL="400050" indent="-400050" algn="l">
              <a:lnSpc>
                <a:spcPct val="200000"/>
              </a:lnSpc>
              <a:buFont typeface="+mj-lt"/>
              <a:buAutoNum type="romanUcPeriod"/>
            </a:pPr>
            <a:r>
              <a:rPr lang="fr-FR" sz="3200" b="1" i="0" u="none" strike="noStrike" baseline="0" dirty="0">
                <a:solidFill>
                  <a:srgbClr val="222222"/>
                </a:solidFill>
                <a:latin typeface="Arial" panose="020B0604020202020204" pitchFamily="34" charset="0"/>
                <a:cs typeface="Arial" panose="020B0604020202020204" pitchFamily="34" charset="0"/>
              </a:rPr>
              <a:t> Principaux enseignements</a:t>
            </a:r>
          </a:p>
        </p:txBody>
      </p:sp>
      <p:sp>
        <p:nvSpPr>
          <p:cNvPr id="2" name="Title 1">
            <a:extLst>
              <a:ext uri="{FF2B5EF4-FFF2-40B4-BE49-F238E27FC236}">
                <a16:creationId xmlns:a16="http://schemas.microsoft.com/office/drawing/2014/main" id="{106A241E-935B-D95E-706C-2A76446341EA}"/>
              </a:ext>
            </a:extLst>
          </p:cNvPr>
          <p:cNvSpPr txBox="1">
            <a:spLocks/>
          </p:cNvSpPr>
          <p:nvPr/>
        </p:nvSpPr>
        <p:spPr>
          <a:xfrm>
            <a:off x="838200" y="226230"/>
            <a:ext cx="10515600" cy="7807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latin typeface="Arial" panose="020B0604020202020204" pitchFamily="34" charset="0"/>
                <a:cs typeface="Arial" panose="020B0604020202020204" pitchFamily="34" charset="0"/>
              </a:rPr>
              <a:t>Plan de la présentation</a:t>
            </a:r>
          </a:p>
        </p:txBody>
      </p:sp>
    </p:spTree>
    <p:extLst>
      <p:ext uri="{BB962C8B-B14F-4D97-AF65-F5344CB8AC3E}">
        <p14:creationId xmlns:p14="http://schemas.microsoft.com/office/powerpoint/2010/main" val="1742452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C50FDB3-7D42-366C-D6F3-2FC9343583A3}"/>
              </a:ext>
            </a:extLst>
          </p:cNvPr>
          <p:cNvSpPr txBox="1"/>
          <p:nvPr/>
        </p:nvSpPr>
        <p:spPr>
          <a:xfrm>
            <a:off x="838200" y="1156567"/>
            <a:ext cx="10515600" cy="5324535"/>
          </a:xfrm>
          <a:prstGeom prst="rect">
            <a:avLst/>
          </a:prstGeom>
          <a:noFill/>
        </p:spPr>
        <p:txBody>
          <a:bodyPr wrap="square">
            <a:spAutoFit/>
          </a:bodyPr>
          <a:lstStyle/>
          <a:p>
            <a:pPr algn="just"/>
            <a:r>
              <a:rPr lang="fr-FR" sz="2300" b="1" dirty="0">
                <a:solidFill>
                  <a:srgbClr val="222222"/>
                </a:solidFill>
                <a:latin typeface="Arial" panose="020B0604020202020204" pitchFamily="34" charset="0"/>
                <a:cs typeface="Arial" panose="020B0604020202020204" pitchFamily="34" charset="0"/>
              </a:rPr>
              <a:t>A- Objectifs de la réforme</a:t>
            </a:r>
          </a:p>
          <a:p>
            <a:pPr algn="just"/>
            <a:endParaRPr lang="fr-FR" sz="2300" dirty="0">
              <a:solidFill>
                <a:srgbClr val="222222"/>
              </a:solidFill>
              <a:latin typeface="Arial" panose="020B0604020202020204" pitchFamily="34" charset="0"/>
              <a:cs typeface="Arial" panose="020B0604020202020204" pitchFamily="34" charset="0"/>
            </a:endParaRPr>
          </a:p>
          <a:p>
            <a:pPr algn="just"/>
            <a:r>
              <a:rPr lang="fr-FR" sz="2400" dirty="0">
                <a:solidFill>
                  <a:srgbClr val="222222"/>
                </a:solidFill>
                <a:latin typeface="Arial" panose="020B0604020202020204" pitchFamily="34" charset="0"/>
                <a:cs typeface="Arial" panose="020B0604020202020204" pitchFamily="34" charset="0"/>
              </a:rPr>
              <a:t>Le Tchad a engagé des profondes réformes des  finances publiques dans le but d’améliorer l’action des pouvoirs publics fondée sur l’efficacité des services rendus par la mobilisation des ressources intérieures.</a:t>
            </a:r>
          </a:p>
          <a:p>
            <a:pPr algn="just"/>
            <a:endParaRPr lang="fr-FR" sz="2400" dirty="0">
              <a:solidFill>
                <a:srgbClr val="222222"/>
              </a:solidFill>
              <a:latin typeface="Arial" panose="020B0604020202020204" pitchFamily="34" charset="0"/>
              <a:cs typeface="Arial" panose="020B0604020202020204" pitchFamily="34" charset="0"/>
            </a:endParaRPr>
          </a:p>
          <a:p>
            <a:pPr algn="just">
              <a:spcAft>
                <a:spcPts val="1200"/>
              </a:spcAft>
            </a:pPr>
            <a:r>
              <a:rPr lang="fr-FR" sz="2400" dirty="0">
                <a:solidFill>
                  <a:srgbClr val="222222"/>
                </a:solidFill>
                <a:latin typeface="Arial" panose="020B0604020202020204" pitchFamily="34" charset="0"/>
                <a:cs typeface="Arial" panose="020B0604020202020204" pitchFamily="34" charset="0"/>
              </a:rPr>
              <a:t>Au niveau de la Douane,  cette réforme se focalise :</a:t>
            </a:r>
          </a:p>
          <a:p>
            <a:pPr marL="342900" indent="-342900" algn="just">
              <a:spcAft>
                <a:spcPts val="1200"/>
              </a:spcAft>
              <a:buFont typeface="Wingdings" panose="05000000000000000000" pitchFamily="2" charset="2"/>
              <a:buChar char="q"/>
            </a:pPr>
            <a:r>
              <a:rPr lang="fr-FR" sz="2400" dirty="0">
                <a:solidFill>
                  <a:srgbClr val="222222"/>
                </a:solidFill>
                <a:latin typeface="Arial" panose="020B0604020202020204" pitchFamily="34" charset="0"/>
                <a:cs typeface="Arial" panose="020B0604020202020204" pitchFamily="34" charset="0"/>
              </a:rPr>
              <a:t>Sur la modernisation de  procédures de dédouanement ;</a:t>
            </a:r>
          </a:p>
          <a:p>
            <a:pPr marL="342900" indent="-342900" algn="just">
              <a:spcAft>
                <a:spcPts val="1200"/>
              </a:spcAft>
              <a:buFont typeface="Wingdings" panose="05000000000000000000" pitchFamily="2" charset="2"/>
              <a:buChar char="q"/>
            </a:pPr>
            <a:r>
              <a:rPr lang="fr-FR" sz="2400" dirty="0">
                <a:solidFill>
                  <a:srgbClr val="222222"/>
                </a:solidFill>
                <a:latin typeface="Arial" panose="020B0604020202020204" pitchFamily="34" charset="0"/>
                <a:cs typeface="Arial" panose="020B0604020202020204" pitchFamily="34" charset="0"/>
              </a:rPr>
              <a:t>Sur la digitalisation en tirant tout le bénéfice des avantages qu’offrent les TIC  par la  dématérialisation et l’automatisation de procédures  dans les bureaux frontaliers ;</a:t>
            </a:r>
          </a:p>
          <a:p>
            <a:pPr marL="342900" indent="-342900" algn="just">
              <a:spcAft>
                <a:spcPts val="1200"/>
              </a:spcAft>
              <a:buFont typeface="Wingdings" panose="05000000000000000000" pitchFamily="2" charset="2"/>
              <a:buChar char="q"/>
            </a:pPr>
            <a:r>
              <a:rPr lang="fr-FR" sz="2400" dirty="0">
                <a:solidFill>
                  <a:srgbClr val="222222"/>
                </a:solidFill>
                <a:latin typeface="Arial" panose="020B0604020202020204" pitchFamily="34" charset="0"/>
                <a:cs typeface="Arial" panose="020B0604020202020204" pitchFamily="34" charset="0"/>
              </a:rPr>
              <a:t>La migration du système informatique douanier </a:t>
            </a:r>
            <a:r>
              <a:rPr lang="fr-FR" sz="2400" dirty="0" err="1">
                <a:solidFill>
                  <a:srgbClr val="222222"/>
                </a:solidFill>
                <a:latin typeface="Arial" panose="020B0604020202020204" pitchFamily="34" charset="0"/>
                <a:cs typeface="Arial" panose="020B0604020202020204" pitchFamily="34" charset="0"/>
              </a:rPr>
              <a:t>sydonia</a:t>
            </a:r>
            <a:r>
              <a:rPr lang="fr-FR" sz="2400" dirty="0">
                <a:solidFill>
                  <a:srgbClr val="222222"/>
                </a:solidFill>
                <a:latin typeface="Arial" panose="020B0604020202020204" pitchFamily="34" charset="0"/>
                <a:cs typeface="Arial" panose="020B0604020202020204" pitchFamily="34" charset="0"/>
              </a:rPr>
              <a:t> ++ vers </a:t>
            </a:r>
            <a:r>
              <a:rPr lang="fr-FR" sz="2400" dirty="0" err="1">
                <a:solidFill>
                  <a:srgbClr val="222222"/>
                </a:solidFill>
                <a:latin typeface="Arial" panose="020B0604020202020204" pitchFamily="34" charset="0"/>
                <a:cs typeface="Arial" panose="020B0604020202020204" pitchFamily="34" charset="0"/>
              </a:rPr>
              <a:t>sydonia</a:t>
            </a:r>
            <a:r>
              <a:rPr lang="fr-FR" sz="2400" dirty="0">
                <a:solidFill>
                  <a:srgbClr val="222222"/>
                </a:solidFill>
                <a:latin typeface="Arial" panose="020B0604020202020204" pitchFamily="34" charset="0"/>
                <a:cs typeface="Arial" panose="020B0604020202020204" pitchFamily="34" charset="0"/>
              </a:rPr>
              <a:t> world et assurer l’adoption des procédures modernes de gestion.</a:t>
            </a:r>
          </a:p>
        </p:txBody>
      </p:sp>
      <p:sp>
        <p:nvSpPr>
          <p:cNvPr id="2" name="Title 1">
            <a:extLst>
              <a:ext uri="{FF2B5EF4-FFF2-40B4-BE49-F238E27FC236}">
                <a16:creationId xmlns:a16="http://schemas.microsoft.com/office/drawing/2014/main" id="{106A241E-935B-D95E-706C-2A76446341EA}"/>
              </a:ext>
            </a:extLst>
          </p:cNvPr>
          <p:cNvSpPr txBox="1">
            <a:spLocks/>
          </p:cNvSpPr>
          <p:nvPr/>
        </p:nvSpPr>
        <p:spPr>
          <a:xfrm>
            <a:off x="838200" y="214652"/>
            <a:ext cx="10515600" cy="6766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latin typeface="Arial" panose="020B0604020202020204" pitchFamily="34" charset="0"/>
                <a:cs typeface="Arial" panose="020B0604020202020204" pitchFamily="34" charset="0"/>
              </a:rPr>
              <a:t>I. Objectifs et enjeux de la réforme</a:t>
            </a:r>
          </a:p>
        </p:txBody>
      </p:sp>
    </p:spTree>
    <p:extLst>
      <p:ext uri="{BB962C8B-B14F-4D97-AF65-F5344CB8AC3E}">
        <p14:creationId xmlns:p14="http://schemas.microsoft.com/office/powerpoint/2010/main" val="2225074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C50FDB3-7D42-366C-D6F3-2FC9343583A3}"/>
              </a:ext>
            </a:extLst>
          </p:cNvPr>
          <p:cNvSpPr txBox="1"/>
          <p:nvPr/>
        </p:nvSpPr>
        <p:spPr>
          <a:xfrm>
            <a:off x="838200" y="1156567"/>
            <a:ext cx="10817506" cy="5601533"/>
          </a:xfrm>
          <a:prstGeom prst="rect">
            <a:avLst/>
          </a:prstGeom>
          <a:noFill/>
        </p:spPr>
        <p:txBody>
          <a:bodyPr wrap="square">
            <a:spAutoFit/>
          </a:bodyPr>
          <a:lstStyle/>
          <a:p>
            <a:pPr algn="just"/>
            <a:r>
              <a:rPr lang="fr-FR" sz="2200" b="1" dirty="0">
                <a:solidFill>
                  <a:srgbClr val="222222"/>
                </a:solidFill>
                <a:latin typeface="Arial" panose="020B0604020202020204" pitchFamily="34" charset="0"/>
                <a:cs typeface="Arial" panose="020B0604020202020204" pitchFamily="34" charset="0"/>
              </a:rPr>
              <a:t>B- Les enjeux de la réforme</a:t>
            </a:r>
          </a:p>
          <a:p>
            <a:pPr algn="just"/>
            <a:endParaRPr lang="fr-FR" sz="2200" dirty="0">
              <a:solidFill>
                <a:srgbClr val="222222"/>
              </a:solidFill>
              <a:latin typeface="Arial" panose="020B0604020202020204" pitchFamily="34" charset="0"/>
              <a:cs typeface="Arial" panose="020B0604020202020204" pitchFamily="34" charset="0"/>
            </a:endParaRPr>
          </a:p>
          <a:p>
            <a:pPr marL="342900" indent="-342900" algn="just">
              <a:spcAft>
                <a:spcPts val="1200"/>
              </a:spcAft>
              <a:buFont typeface="Wingdings" panose="05000000000000000000" pitchFamily="2" charset="2"/>
              <a:buChar char="q"/>
            </a:pPr>
            <a:r>
              <a:rPr lang="fr-FR" sz="2200" dirty="0">
                <a:solidFill>
                  <a:srgbClr val="222222"/>
                </a:solidFill>
                <a:latin typeface="Arial" panose="020B0604020202020204" pitchFamily="34" charset="0"/>
                <a:cs typeface="Arial" panose="020B0604020202020204" pitchFamily="34" charset="0"/>
              </a:rPr>
              <a:t>La modernisation de l’administration douanière par l’adoption des méthodes de travail et de concepts conformes aux engagements internationaux à travers :</a:t>
            </a:r>
          </a:p>
          <a:p>
            <a:pPr marL="800100" lvl="1" indent="-342900" algn="just">
              <a:spcAft>
                <a:spcPts val="1200"/>
              </a:spcAft>
              <a:buFont typeface="Arial" panose="020B0604020202020204" pitchFamily="34" charset="0"/>
              <a:buChar char="•"/>
            </a:pPr>
            <a:r>
              <a:rPr lang="fr-FR" sz="2200" dirty="0">
                <a:solidFill>
                  <a:srgbClr val="222222"/>
                </a:solidFill>
                <a:latin typeface="Arial" panose="020B0604020202020204" pitchFamily="34" charset="0"/>
                <a:cs typeface="Arial" panose="020B0604020202020204" pitchFamily="34" charset="0"/>
              </a:rPr>
              <a:t>L’amélioration du système de dédouanement avec une infrastructure de TIC et la présentation électronique du manifeste ;</a:t>
            </a:r>
          </a:p>
          <a:p>
            <a:pPr marL="800100" lvl="1" indent="-342900" algn="just">
              <a:spcAft>
                <a:spcPts val="1200"/>
              </a:spcAft>
              <a:buFont typeface="Arial" panose="020B0604020202020204" pitchFamily="34" charset="0"/>
              <a:buChar char="•"/>
            </a:pPr>
            <a:r>
              <a:rPr lang="fr-FR" sz="2200" dirty="0">
                <a:solidFill>
                  <a:srgbClr val="222222"/>
                </a:solidFill>
                <a:latin typeface="Arial" panose="020B0604020202020204" pitchFamily="34" charset="0"/>
                <a:cs typeface="Arial" panose="020B0604020202020204" pitchFamily="34" charset="0"/>
              </a:rPr>
              <a:t>Le Partage des données électroniques sur les cargaisons ente le système de dédouanement du Cameroun et celui du Tchad.</a:t>
            </a:r>
          </a:p>
          <a:p>
            <a:pPr algn="just"/>
            <a:endParaRPr lang="fr-FR" sz="2200" dirty="0">
              <a:solidFill>
                <a:srgbClr val="222222"/>
              </a:solidFill>
              <a:latin typeface="Arial" panose="020B0604020202020204" pitchFamily="34" charset="0"/>
              <a:cs typeface="Arial" panose="020B0604020202020204" pitchFamily="34" charset="0"/>
            </a:endParaRPr>
          </a:p>
          <a:p>
            <a:pPr marL="342900" indent="-342900" algn="just">
              <a:spcAft>
                <a:spcPts val="1200"/>
              </a:spcAft>
              <a:buFont typeface="Wingdings" panose="05000000000000000000" pitchFamily="2" charset="2"/>
              <a:buChar char="q"/>
            </a:pPr>
            <a:r>
              <a:rPr lang="fr-FR" sz="2200" dirty="0">
                <a:solidFill>
                  <a:srgbClr val="222222"/>
                </a:solidFill>
                <a:latin typeface="Arial" panose="020B0604020202020204" pitchFamily="34" charset="0"/>
                <a:cs typeface="Arial" panose="020B0604020202020204" pitchFamily="34" charset="0"/>
              </a:rPr>
              <a:t>Fluidification et simplification des procédures de recouvrement des droits perçus à l’importation et à l’exportation à travers :</a:t>
            </a:r>
          </a:p>
          <a:p>
            <a:pPr marL="800100" lvl="1" indent="-342900" algn="just">
              <a:spcAft>
                <a:spcPts val="1200"/>
              </a:spcAft>
              <a:buFont typeface="Arial" panose="020B0604020202020204" pitchFamily="34" charset="0"/>
              <a:buChar char="•"/>
            </a:pPr>
            <a:r>
              <a:rPr lang="fr-FR" sz="2200" dirty="0">
                <a:solidFill>
                  <a:srgbClr val="222222"/>
                </a:solidFill>
                <a:latin typeface="Arial" panose="020B0604020202020204" pitchFamily="34" charset="0"/>
                <a:cs typeface="Arial" panose="020B0604020202020204" pitchFamily="34" charset="0"/>
              </a:rPr>
              <a:t>La dématérialisation et automatisation des procédures manuelles ;</a:t>
            </a:r>
          </a:p>
          <a:p>
            <a:pPr marL="800100" lvl="1" indent="-342900" algn="just">
              <a:spcAft>
                <a:spcPts val="1200"/>
              </a:spcAft>
              <a:buFont typeface="Arial" panose="020B0604020202020204" pitchFamily="34" charset="0"/>
              <a:buChar char="•"/>
            </a:pPr>
            <a:r>
              <a:rPr lang="fr-FR" sz="2200" dirty="0">
                <a:solidFill>
                  <a:srgbClr val="222222"/>
                </a:solidFill>
                <a:latin typeface="Arial" panose="020B0604020202020204" pitchFamily="34" charset="0"/>
                <a:cs typeface="Arial" panose="020B0604020202020204" pitchFamily="34" charset="0"/>
              </a:rPr>
              <a:t>La perception accélérée et amélioration des recettes par le suivi automatisé des paiements effectués à travers des tableaux de bord.</a:t>
            </a:r>
          </a:p>
        </p:txBody>
      </p:sp>
      <p:sp>
        <p:nvSpPr>
          <p:cNvPr id="2" name="Title 1">
            <a:extLst>
              <a:ext uri="{FF2B5EF4-FFF2-40B4-BE49-F238E27FC236}">
                <a16:creationId xmlns:a16="http://schemas.microsoft.com/office/drawing/2014/main" id="{106A241E-935B-D95E-706C-2A76446341EA}"/>
              </a:ext>
            </a:extLst>
          </p:cNvPr>
          <p:cNvSpPr txBox="1">
            <a:spLocks/>
          </p:cNvSpPr>
          <p:nvPr/>
        </p:nvSpPr>
        <p:spPr>
          <a:xfrm>
            <a:off x="838200" y="214652"/>
            <a:ext cx="10515600" cy="6766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latin typeface="Arial" panose="020B0604020202020204" pitchFamily="34" charset="0"/>
                <a:cs typeface="Arial" panose="020B0604020202020204" pitchFamily="34" charset="0"/>
              </a:rPr>
              <a:t>I. Objectifs et enjeux de la réforme (fin)</a:t>
            </a:r>
          </a:p>
        </p:txBody>
      </p:sp>
    </p:spTree>
    <p:extLst>
      <p:ext uri="{BB962C8B-B14F-4D97-AF65-F5344CB8AC3E}">
        <p14:creationId xmlns:p14="http://schemas.microsoft.com/office/powerpoint/2010/main" val="4162611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C50FDB3-7D42-366C-D6F3-2FC9343583A3}"/>
              </a:ext>
            </a:extLst>
          </p:cNvPr>
          <p:cNvSpPr txBox="1"/>
          <p:nvPr/>
        </p:nvSpPr>
        <p:spPr>
          <a:xfrm>
            <a:off x="838200" y="1156567"/>
            <a:ext cx="10817506" cy="4955203"/>
          </a:xfrm>
          <a:prstGeom prst="rect">
            <a:avLst/>
          </a:prstGeom>
          <a:noFill/>
        </p:spPr>
        <p:txBody>
          <a:bodyPr wrap="square">
            <a:spAutoFit/>
          </a:bodyPr>
          <a:lstStyle/>
          <a:p>
            <a:pPr marL="342900" indent="-342900" algn="just">
              <a:spcAft>
                <a:spcPts val="600"/>
              </a:spcAft>
              <a:buFont typeface="Wingdings" panose="05000000000000000000" pitchFamily="2" charset="2"/>
              <a:buChar char="q"/>
            </a:pPr>
            <a:r>
              <a:rPr lang="fr-FR" sz="2200" dirty="0">
                <a:solidFill>
                  <a:srgbClr val="222222"/>
                </a:solidFill>
                <a:latin typeface="Arial" panose="020B0604020202020204" pitchFamily="34" charset="0"/>
                <a:cs typeface="Arial" panose="020B0604020202020204" pitchFamily="34" charset="0"/>
              </a:rPr>
              <a:t>Respect de la règlementation par l’utilisation obligatoire d’un NIF pour un contrôle des activités des opérateurs économiques en collaboration avec la DGI ;</a:t>
            </a:r>
          </a:p>
          <a:p>
            <a:pPr lvl="1" algn="just">
              <a:spcAft>
                <a:spcPts val="600"/>
              </a:spcAft>
            </a:pPr>
            <a:endParaRPr lang="fr-FR" sz="2200" dirty="0">
              <a:solidFill>
                <a:srgbClr val="222222"/>
              </a:solidFill>
              <a:latin typeface="Arial" panose="020B0604020202020204" pitchFamily="34" charset="0"/>
              <a:cs typeface="Arial" panose="020B0604020202020204" pitchFamily="34" charset="0"/>
            </a:endParaRPr>
          </a:p>
          <a:p>
            <a:pPr marL="342900" lvl="1" indent="-342900" algn="just">
              <a:spcAft>
                <a:spcPts val="600"/>
              </a:spcAft>
              <a:buFont typeface="Wingdings" panose="05000000000000000000" pitchFamily="2" charset="2"/>
              <a:buChar char="q"/>
            </a:pPr>
            <a:r>
              <a:rPr lang="fr-FR" sz="2200" dirty="0">
                <a:solidFill>
                  <a:srgbClr val="222222"/>
                </a:solidFill>
                <a:latin typeface="Arial" panose="020B0604020202020204" pitchFamily="34" charset="0"/>
                <a:cs typeface="Arial" panose="020B0604020202020204" pitchFamily="34" charset="0"/>
              </a:rPr>
              <a:t>Extension de </a:t>
            </a:r>
            <a:r>
              <a:rPr lang="fr-FR" sz="2200" dirty="0" err="1">
                <a:solidFill>
                  <a:srgbClr val="222222"/>
                </a:solidFill>
                <a:latin typeface="Arial" panose="020B0604020202020204" pitchFamily="34" charset="0"/>
                <a:cs typeface="Arial" panose="020B0604020202020204" pitchFamily="34" charset="0"/>
              </a:rPr>
              <a:t>sydonia</a:t>
            </a:r>
            <a:r>
              <a:rPr lang="fr-FR" sz="2200" dirty="0">
                <a:solidFill>
                  <a:srgbClr val="222222"/>
                </a:solidFill>
                <a:latin typeface="Arial" panose="020B0604020202020204" pitchFamily="34" charset="0"/>
                <a:cs typeface="Arial" panose="020B0604020202020204" pitchFamily="34" charset="0"/>
              </a:rPr>
              <a:t> world dans tous les bureaux douaniers pour le respect du délai de prescription douanière prévu par le code des douanes (3 ans pour les marchandises TTC et 10  ans pour celles en régimes suspensifs ;</a:t>
            </a:r>
          </a:p>
          <a:p>
            <a:pPr marL="342900" lvl="1" indent="-342900" algn="just">
              <a:spcAft>
                <a:spcPts val="600"/>
              </a:spcAft>
              <a:buFont typeface="Wingdings" panose="05000000000000000000" pitchFamily="2" charset="2"/>
              <a:buChar char="q"/>
            </a:pPr>
            <a:endParaRPr lang="fr-FR" sz="2200" dirty="0">
              <a:solidFill>
                <a:srgbClr val="222222"/>
              </a:solidFill>
              <a:latin typeface="Arial" panose="020B0604020202020204" pitchFamily="34" charset="0"/>
              <a:cs typeface="Arial" panose="020B0604020202020204" pitchFamily="34" charset="0"/>
            </a:endParaRPr>
          </a:p>
          <a:p>
            <a:pPr marL="342900" indent="-342900" algn="just">
              <a:spcAft>
                <a:spcPts val="600"/>
              </a:spcAft>
              <a:buFont typeface="Wingdings" panose="05000000000000000000" pitchFamily="2" charset="2"/>
              <a:buChar char="q"/>
            </a:pPr>
            <a:r>
              <a:rPr lang="fr-FR" sz="2200" dirty="0">
                <a:solidFill>
                  <a:srgbClr val="222222"/>
                </a:solidFill>
                <a:latin typeface="Arial" panose="020B0604020202020204" pitchFamily="34" charset="0"/>
                <a:cs typeface="Arial" panose="020B0604020202020204" pitchFamily="34" charset="0"/>
              </a:rPr>
              <a:t>Renforcement des capacités et professionnalisation des agents des douanes dans des domaines clés (contrôle après dédouanement, analyse et gestion de risques, gestion  des exonérations douanières, etc.) ;</a:t>
            </a:r>
          </a:p>
          <a:p>
            <a:pPr marL="342900" indent="-342900" algn="just">
              <a:spcAft>
                <a:spcPts val="600"/>
              </a:spcAft>
              <a:buFont typeface="Wingdings" panose="05000000000000000000" pitchFamily="2" charset="2"/>
              <a:buChar char="q"/>
            </a:pPr>
            <a:endParaRPr lang="fr-FR" sz="2200" dirty="0">
              <a:solidFill>
                <a:srgbClr val="222222"/>
              </a:solidFill>
              <a:latin typeface="Arial" panose="020B0604020202020204" pitchFamily="34" charset="0"/>
              <a:cs typeface="Arial" panose="020B0604020202020204" pitchFamily="34" charset="0"/>
            </a:endParaRPr>
          </a:p>
          <a:p>
            <a:pPr marL="342900" indent="-342900" algn="just">
              <a:spcAft>
                <a:spcPts val="600"/>
              </a:spcAft>
              <a:buFont typeface="Wingdings" panose="05000000000000000000" pitchFamily="2" charset="2"/>
              <a:buChar char="q"/>
            </a:pPr>
            <a:r>
              <a:rPr lang="fr-FR" sz="2200" dirty="0">
                <a:solidFill>
                  <a:srgbClr val="222222"/>
                </a:solidFill>
                <a:latin typeface="Arial" panose="020B0604020202020204" pitchFamily="34" charset="0"/>
                <a:cs typeface="Arial" panose="020B0604020202020204" pitchFamily="34" charset="0"/>
              </a:rPr>
              <a:t>La formation des partenaires (opérateurs économiques, commissionnaires en douanes agréés).</a:t>
            </a:r>
          </a:p>
        </p:txBody>
      </p:sp>
      <p:sp>
        <p:nvSpPr>
          <p:cNvPr id="2" name="Title 1">
            <a:extLst>
              <a:ext uri="{FF2B5EF4-FFF2-40B4-BE49-F238E27FC236}">
                <a16:creationId xmlns:a16="http://schemas.microsoft.com/office/drawing/2014/main" id="{106A241E-935B-D95E-706C-2A76446341EA}"/>
              </a:ext>
            </a:extLst>
          </p:cNvPr>
          <p:cNvSpPr txBox="1">
            <a:spLocks/>
          </p:cNvSpPr>
          <p:nvPr/>
        </p:nvSpPr>
        <p:spPr>
          <a:xfrm>
            <a:off x="838200" y="214652"/>
            <a:ext cx="10515600" cy="6766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latin typeface="Arial" panose="020B0604020202020204" pitchFamily="34" charset="0"/>
                <a:cs typeface="Arial" panose="020B0604020202020204" pitchFamily="34" charset="0"/>
              </a:rPr>
              <a:t>II. Problématique de conduite de la réforme</a:t>
            </a:r>
          </a:p>
        </p:txBody>
      </p:sp>
    </p:spTree>
    <p:extLst>
      <p:ext uri="{BB962C8B-B14F-4D97-AF65-F5344CB8AC3E}">
        <p14:creationId xmlns:p14="http://schemas.microsoft.com/office/powerpoint/2010/main" val="1850469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C50FDB3-7D42-366C-D6F3-2FC9343583A3}"/>
              </a:ext>
            </a:extLst>
          </p:cNvPr>
          <p:cNvSpPr txBox="1"/>
          <p:nvPr/>
        </p:nvSpPr>
        <p:spPr>
          <a:xfrm>
            <a:off x="838200" y="1156567"/>
            <a:ext cx="10817506" cy="5032147"/>
          </a:xfrm>
          <a:prstGeom prst="rect">
            <a:avLst/>
          </a:prstGeom>
          <a:noFill/>
        </p:spPr>
        <p:txBody>
          <a:bodyPr wrap="square">
            <a:spAutoFit/>
          </a:bodyPr>
          <a:lstStyle/>
          <a:p>
            <a:pPr marL="342900" indent="-342900" algn="just">
              <a:spcAft>
                <a:spcPts val="600"/>
              </a:spcAft>
              <a:buFont typeface="Wingdings" panose="05000000000000000000" pitchFamily="2" charset="2"/>
              <a:buChar char="q"/>
            </a:pPr>
            <a:r>
              <a:rPr lang="fr-FR" sz="2200" dirty="0">
                <a:solidFill>
                  <a:srgbClr val="222222"/>
                </a:solidFill>
                <a:latin typeface="Arial" panose="020B0604020202020204" pitchFamily="34" charset="0"/>
                <a:cs typeface="Arial" panose="020B0604020202020204" pitchFamily="34" charset="0"/>
              </a:rPr>
              <a:t>Création des guichets uniques et leur informatisation à travers  :</a:t>
            </a:r>
          </a:p>
          <a:p>
            <a:pPr marL="800100" lvl="1" indent="-342900" algn="just">
              <a:spcAft>
                <a:spcPts val="600"/>
              </a:spcAft>
              <a:buFont typeface="Arial" panose="020B0604020202020204" pitchFamily="34" charset="0"/>
              <a:buChar char="•"/>
            </a:pPr>
            <a:r>
              <a:rPr lang="fr-FR" sz="2200" dirty="0">
                <a:solidFill>
                  <a:srgbClr val="222222"/>
                </a:solidFill>
                <a:latin typeface="Arial" panose="020B0604020202020204" pitchFamily="34" charset="0"/>
                <a:cs typeface="Arial" panose="020B0604020202020204" pitchFamily="34" charset="0"/>
              </a:rPr>
              <a:t>L’interconnexion des systèmes d’information des administrations concourant à la mobilisation des recettes pour s’assurer que chaque attributaire d’un marché ou opérateur économique est en règle avec le fisc ;</a:t>
            </a:r>
          </a:p>
          <a:p>
            <a:pPr marL="800100" lvl="1" indent="-342900" algn="just">
              <a:spcAft>
                <a:spcPts val="600"/>
              </a:spcAft>
              <a:buFont typeface="Arial" panose="020B0604020202020204" pitchFamily="34" charset="0"/>
              <a:buChar char="•"/>
            </a:pPr>
            <a:r>
              <a:rPr lang="fr-FR" sz="2200" dirty="0">
                <a:solidFill>
                  <a:srgbClr val="222222"/>
                </a:solidFill>
                <a:latin typeface="Arial" panose="020B0604020202020204" pitchFamily="34" charset="0"/>
                <a:cs typeface="Arial" panose="020B0604020202020204" pitchFamily="34" charset="0"/>
              </a:rPr>
              <a:t>La mise en place d’une base commune des données NIF avec la DGI ;</a:t>
            </a:r>
          </a:p>
          <a:p>
            <a:pPr marL="800100" lvl="1" indent="-342900" algn="just">
              <a:spcAft>
                <a:spcPts val="600"/>
              </a:spcAft>
              <a:buFont typeface="Arial" panose="020B0604020202020204" pitchFamily="34" charset="0"/>
              <a:buChar char="•"/>
            </a:pPr>
            <a:r>
              <a:rPr lang="fr-FR" sz="2200" dirty="0">
                <a:solidFill>
                  <a:srgbClr val="222222"/>
                </a:solidFill>
                <a:latin typeface="Arial" panose="020B0604020202020204" pitchFamily="34" charset="0"/>
                <a:cs typeface="Arial" panose="020B0604020202020204" pitchFamily="34" charset="0"/>
              </a:rPr>
              <a:t>L’échange des données avec les systèmes E-</a:t>
            </a:r>
            <a:r>
              <a:rPr lang="fr-FR" sz="2200" dirty="0" err="1">
                <a:solidFill>
                  <a:srgbClr val="222222"/>
                </a:solidFill>
                <a:latin typeface="Arial" panose="020B0604020202020204" pitchFamily="34" charset="0"/>
                <a:cs typeface="Arial" panose="020B0604020202020204" pitchFamily="34" charset="0"/>
              </a:rPr>
              <a:t>tax</a:t>
            </a:r>
            <a:r>
              <a:rPr lang="fr-FR" sz="2200" dirty="0">
                <a:solidFill>
                  <a:srgbClr val="222222"/>
                </a:solidFill>
                <a:latin typeface="Arial" panose="020B0604020202020204" pitchFamily="34" charset="0"/>
                <a:cs typeface="Arial" panose="020B0604020202020204" pitchFamily="34" charset="0"/>
              </a:rPr>
              <a:t>, E-conservation et la DGTCP.</a:t>
            </a:r>
          </a:p>
          <a:p>
            <a:pPr lvl="1" algn="just">
              <a:spcAft>
                <a:spcPts val="600"/>
              </a:spcAft>
            </a:pPr>
            <a:endParaRPr lang="fr-FR" sz="2200" dirty="0">
              <a:solidFill>
                <a:srgbClr val="222222"/>
              </a:solidFill>
              <a:latin typeface="Arial" panose="020B0604020202020204" pitchFamily="34" charset="0"/>
              <a:cs typeface="Arial" panose="020B0604020202020204" pitchFamily="34" charset="0"/>
            </a:endParaRPr>
          </a:p>
          <a:p>
            <a:pPr marL="342900" lvl="1" indent="-342900" algn="just">
              <a:spcAft>
                <a:spcPts val="600"/>
              </a:spcAft>
              <a:buFont typeface="Wingdings" panose="05000000000000000000" pitchFamily="2" charset="2"/>
              <a:buChar char="q"/>
            </a:pPr>
            <a:r>
              <a:rPr lang="fr-FR" sz="2200" dirty="0">
                <a:solidFill>
                  <a:srgbClr val="222222"/>
                </a:solidFill>
                <a:latin typeface="Arial" panose="020B0604020202020204" pitchFamily="34" charset="0"/>
                <a:cs typeface="Arial" panose="020B0604020202020204" pitchFamily="34" charset="0"/>
              </a:rPr>
              <a:t>Amélioration de la performance des services et impact sur les recettes douanières à travers   :</a:t>
            </a:r>
          </a:p>
          <a:p>
            <a:pPr marL="800100" lvl="1" indent="-342900" algn="just">
              <a:spcAft>
                <a:spcPts val="600"/>
              </a:spcAft>
              <a:buFont typeface="Arial" panose="020B0604020202020204" pitchFamily="34" charset="0"/>
              <a:buChar char="•"/>
            </a:pPr>
            <a:r>
              <a:rPr lang="fr-FR" sz="2200" dirty="0">
                <a:solidFill>
                  <a:srgbClr val="222222"/>
                </a:solidFill>
                <a:latin typeface="Arial" panose="020B0604020202020204" pitchFamily="34" charset="0"/>
                <a:cs typeface="Arial" panose="020B0604020202020204" pitchFamily="34" charset="0"/>
              </a:rPr>
              <a:t>La mise en place de droits d’accès personnalisés au sein d’un bureau correspondant aux fonctions des agents des douanes ; </a:t>
            </a:r>
          </a:p>
          <a:p>
            <a:pPr marL="800100" lvl="1" indent="-342900" algn="just">
              <a:spcAft>
                <a:spcPts val="600"/>
              </a:spcAft>
              <a:buFont typeface="Arial" panose="020B0604020202020204" pitchFamily="34" charset="0"/>
              <a:buChar char="•"/>
            </a:pPr>
            <a:r>
              <a:rPr lang="fr-FR" sz="2200" dirty="0">
                <a:solidFill>
                  <a:srgbClr val="222222"/>
                </a:solidFill>
                <a:latin typeface="Arial" panose="020B0604020202020204" pitchFamily="34" charset="0"/>
                <a:cs typeface="Arial" panose="020B0604020202020204" pitchFamily="34" charset="0"/>
              </a:rPr>
              <a:t>Le module de suivi des transactions en cours avec les délais pour les managers pour leur permettre de suivre l’activité de leurs services.</a:t>
            </a:r>
          </a:p>
        </p:txBody>
      </p:sp>
      <p:sp>
        <p:nvSpPr>
          <p:cNvPr id="2" name="Title 1">
            <a:extLst>
              <a:ext uri="{FF2B5EF4-FFF2-40B4-BE49-F238E27FC236}">
                <a16:creationId xmlns:a16="http://schemas.microsoft.com/office/drawing/2014/main" id="{106A241E-935B-D95E-706C-2A76446341EA}"/>
              </a:ext>
            </a:extLst>
          </p:cNvPr>
          <p:cNvSpPr txBox="1">
            <a:spLocks/>
          </p:cNvSpPr>
          <p:nvPr/>
        </p:nvSpPr>
        <p:spPr>
          <a:xfrm>
            <a:off x="838199" y="214652"/>
            <a:ext cx="10817505" cy="6766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latin typeface="Arial" panose="020B0604020202020204" pitchFamily="34" charset="0"/>
                <a:cs typeface="Arial" panose="020B0604020202020204" pitchFamily="34" charset="0"/>
              </a:rPr>
              <a:t>III. Axes d’analyse</a:t>
            </a:r>
          </a:p>
        </p:txBody>
      </p:sp>
    </p:spTree>
    <p:extLst>
      <p:ext uri="{BB962C8B-B14F-4D97-AF65-F5344CB8AC3E}">
        <p14:creationId xmlns:p14="http://schemas.microsoft.com/office/powerpoint/2010/main" val="1646609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C50FDB3-7D42-366C-D6F3-2FC9343583A3}"/>
              </a:ext>
            </a:extLst>
          </p:cNvPr>
          <p:cNvSpPr txBox="1"/>
          <p:nvPr/>
        </p:nvSpPr>
        <p:spPr>
          <a:xfrm>
            <a:off x="838200" y="1156567"/>
            <a:ext cx="10817506" cy="5078313"/>
          </a:xfrm>
          <a:prstGeom prst="rect">
            <a:avLst/>
          </a:prstGeom>
          <a:noFill/>
        </p:spPr>
        <p:txBody>
          <a:bodyPr wrap="square">
            <a:spAutoFit/>
          </a:bodyPr>
          <a:lstStyle/>
          <a:p>
            <a:pPr algn="just">
              <a:spcAft>
                <a:spcPts val="1800"/>
              </a:spcAft>
            </a:pPr>
            <a:r>
              <a:rPr lang="fr-FR" sz="2200" b="1" dirty="0">
                <a:solidFill>
                  <a:srgbClr val="222222"/>
                </a:solidFill>
                <a:latin typeface="Arial" panose="020B0604020202020204" pitchFamily="34" charset="0"/>
                <a:cs typeface="Arial" panose="020B0604020202020204" pitchFamily="34" charset="0"/>
              </a:rPr>
              <a:t>A- Impacts du déploiement de </a:t>
            </a:r>
            <a:r>
              <a:rPr lang="fr-FR" sz="2200" b="1" dirty="0" err="1">
                <a:solidFill>
                  <a:srgbClr val="222222"/>
                </a:solidFill>
                <a:latin typeface="Arial" panose="020B0604020202020204" pitchFamily="34" charset="0"/>
                <a:cs typeface="Arial" panose="020B0604020202020204" pitchFamily="34" charset="0"/>
              </a:rPr>
              <a:t>sydonia</a:t>
            </a:r>
            <a:r>
              <a:rPr lang="fr-FR" sz="2200" b="1" dirty="0">
                <a:solidFill>
                  <a:srgbClr val="222222"/>
                </a:solidFill>
                <a:latin typeface="Arial" panose="020B0604020202020204" pitchFamily="34" charset="0"/>
                <a:cs typeface="Arial" panose="020B0604020202020204" pitchFamily="34" charset="0"/>
              </a:rPr>
              <a:t> </a:t>
            </a:r>
            <a:r>
              <a:rPr lang="fr-FR" sz="2200" b="1" dirty="0" err="1">
                <a:solidFill>
                  <a:srgbClr val="222222"/>
                </a:solidFill>
                <a:latin typeface="Arial" panose="020B0604020202020204" pitchFamily="34" charset="0"/>
                <a:cs typeface="Arial" panose="020B0604020202020204" pitchFamily="34" charset="0"/>
              </a:rPr>
              <a:t>wolrd</a:t>
            </a:r>
            <a:r>
              <a:rPr lang="fr-FR" sz="2200" b="1" dirty="0">
                <a:solidFill>
                  <a:srgbClr val="222222"/>
                </a:solidFill>
                <a:latin typeface="Arial" panose="020B0604020202020204" pitchFamily="34" charset="0"/>
                <a:cs typeface="Arial" panose="020B0604020202020204" pitchFamily="34" charset="0"/>
              </a:rPr>
              <a:t> à l’aéroport de N’Djaména depuis octobre 2022 :</a:t>
            </a:r>
          </a:p>
          <a:p>
            <a:pPr marL="342900" lvl="1" indent="-342900" algn="just">
              <a:spcAft>
                <a:spcPts val="1800"/>
              </a:spcAft>
              <a:buFont typeface="Wingdings" panose="05000000000000000000" pitchFamily="2" charset="2"/>
              <a:buChar char="q"/>
            </a:pPr>
            <a:r>
              <a:rPr lang="fr-FR" sz="2200" dirty="0">
                <a:solidFill>
                  <a:srgbClr val="222222"/>
                </a:solidFill>
                <a:latin typeface="Arial" panose="020B0604020202020204" pitchFamily="34" charset="0"/>
                <a:cs typeface="Arial" panose="020B0604020202020204" pitchFamily="34" charset="0"/>
              </a:rPr>
              <a:t>Le volume des importations prises en charge par </a:t>
            </a:r>
            <a:r>
              <a:rPr lang="fr-FR" sz="2200" dirty="0" err="1">
                <a:solidFill>
                  <a:srgbClr val="222222"/>
                </a:solidFill>
                <a:latin typeface="Arial" panose="020B0604020202020204" pitchFamily="34" charset="0"/>
                <a:cs typeface="Arial" panose="020B0604020202020204" pitchFamily="34" charset="0"/>
              </a:rPr>
              <a:t>sydonia</a:t>
            </a:r>
            <a:r>
              <a:rPr lang="fr-FR" sz="2200" dirty="0">
                <a:solidFill>
                  <a:srgbClr val="222222"/>
                </a:solidFill>
                <a:latin typeface="Arial" panose="020B0604020202020204" pitchFamily="34" charset="0"/>
                <a:cs typeface="Arial" panose="020B0604020202020204" pitchFamily="34" charset="0"/>
              </a:rPr>
              <a:t> World a augmenté de plus de 105% par rapport à l'ancien système automatisé de douanier, </a:t>
            </a:r>
            <a:r>
              <a:rPr lang="fr-FR" sz="2200" dirty="0" err="1">
                <a:solidFill>
                  <a:srgbClr val="222222"/>
                </a:solidFill>
                <a:latin typeface="Arial" panose="020B0604020202020204" pitchFamily="34" charset="0"/>
                <a:cs typeface="Arial" panose="020B0604020202020204" pitchFamily="34" charset="0"/>
              </a:rPr>
              <a:t>Sydonia</a:t>
            </a:r>
            <a:r>
              <a:rPr lang="fr-FR" sz="2200" dirty="0">
                <a:solidFill>
                  <a:srgbClr val="222222"/>
                </a:solidFill>
                <a:latin typeface="Arial" panose="020B0604020202020204" pitchFamily="34" charset="0"/>
                <a:cs typeface="Arial" panose="020B0604020202020204" pitchFamily="34" charset="0"/>
              </a:rPr>
              <a:t> ++ ;</a:t>
            </a:r>
          </a:p>
          <a:p>
            <a:pPr marL="342900" lvl="1" indent="-342900" algn="just">
              <a:spcAft>
                <a:spcPts val="1800"/>
              </a:spcAft>
              <a:buFont typeface="Wingdings" panose="05000000000000000000" pitchFamily="2" charset="2"/>
              <a:buChar char="q"/>
            </a:pPr>
            <a:r>
              <a:rPr lang="fr-FR" sz="2200" dirty="0">
                <a:solidFill>
                  <a:srgbClr val="222222"/>
                </a:solidFill>
                <a:latin typeface="Arial" panose="020B0604020202020204" pitchFamily="34" charset="0"/>
                <a:cs typeface="Arial" panose="020B0604020202020204" pitchFamily="34" charset="0"/>
              </a:rPr>
              <a:t>Plus de 14 086 LTA ont été prises en charge contre 4110 seulement. Ainsi, la nouvelle procédure de prise en charge a permis de constater une augmentation de prise en charge de 242% par rapport à la prise en charge par l’ancien système ;</a:t>
            </a:r>
          </a:p>
          <a:p>
            <a:pPr marL="342900" lvl="1" indent="-342900" algn="just">
              <a:spcAft>
                <a:spcPts val="1800"/>
              </a:spcAft>
              <a:buFont typeface="Wingdings" panose="05000000000000000000" pitchFamily="2" charset="2"/>
              <a:buChar char="q"/>
            </a:pPr>
            <a:r>
              <a:rPr lang="fr-FR" sz="2200" dirty="0">
                <a:solidFill>
                  <a:srgbClr val="222222"/>
                </a:solidFill>
                <a:latin typeface="Arial" panose="020B0604020202020204" pitchFamily="34" charset="0"/>
                <a:cs typeface="Arial" panose="020B0604020202020204" pitchFamily="34" charset="0"/>
              </a:rPr>
              <a:t>Des LTA n'étaient pas prises en charge, ce qui représente une augmentation de plus de 133% des marchandises effectivement prise en charges dont les résultats apparaissent dans la hausse de la collecte des recettes conformément au tableau ci-dessous. Déclaration ;</a:t>
            </a:r>
          </a:p>
          <a:p>
            <a:pPr marL="342900" lvl="1" indent="-342900" algn="just">
              <a:spcAft>
                <a:spcPts val="600"/>
              </a:spcAft>
              <a:buFont typeface="Wingdings" panose="05000000000000000000" pitchFamily="2" charset="2"/>
              <a:buChar char="q"/>
            </a:pPr>
            <a:r>
              <a:rPr lang="fr-FR" sz="2200" dirty="0">
                <a:solidFill>
                  <a:srgbClr val="222222"/>
                </a:solidFill>
                <a:latin typeface="Arial" panose="020B0604020202020204" pitchFamily="34" charset="0"/>
                <a:cs typeface="Arial" panose="020B0604020202020204" pitchFamily="34" charset="0"/>
              </a:rPr>
              <a:t>Les droits et taxes collectés connaissent une progression moyenne de 94%. </a:t>
            </a:r>
          </a:p>
        </p:txBody>
      </p:sp>
      <p:sp>
        <p:nvSpPr>
          <p:cNvPr id="2" name="Title 1">
            <a:extLst>
              <a:ext uri="{FF2B5EF4-FFF2-40B4-BE49-F238E27FC236}">
                <a16:creationId xmlns:a16="http://schemas.microsoft.com/office/drawing/2014/main" id="{106A241E-935B-D95E-706C-2A76446341EA}"/>
              </a:ext>
            </a:extLst>
          </p:cNvPr>
          <p:cNvSpPr txBox="1">
            <a:spLocks/>
          </p:cNvSpPr>
          <p:nvPr/>
        </p:nvSpPr>
        <p:spPr>
          <a:xfrm>
            <a:off x="838199" y="214652"/>
            <a:ext cx="10817505" cy="6766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latin typeface="Arial" panose="020B0604020202020204" pitchFamily="34" charset="0"/>
                <a:cs typeface="Arial" panose="020B0604020202020204" pitchFamily="34" charset="0"/>
              </a:rPr>
              <a:t>IV. Principaux enseignements</a:t>
            </a:r>
          </a:p>
        </p:txBody>
      </p:sp>
    </p:spTree>
    <p:extLst>
      <p:ext uri="{BB962C8B-B14F-4D97-AF65-F5344CB8AC3E}">
        <p14:creationId xmlns:p14="http://schemas.microsoft.com/office/powerpoint/2010/main" val="3072129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C50FDB3-7D42-366C-D6F3-2FC9343583A3}"/>
              </a:ext>
            </a:extLst>
          </p:cNvPr>
          <p:cNvSpPr txBox="1"/>
          <p:nvPr/>
        </p:nvSpPr>
        <p:spPr>
          <a:xfrm>
            <a:off x="838200" y="1156567"/>
            <a:ext cx="10817506" cy="5078313"/>
          </a:xfrm>
          <a:prstGeom prst="rect">
            <a:avLst/>
          </a:prstGeom>
          <a:noFill/>
        </p:spPr>
        <p:txBody>
          <a:bodyPr wrap="square">
            <a:spAutoFit/>
          </a:bodyPr>
          <a:lstStyle/>
          <a:p>
            <a:pPr algn="just">
              <a:spcAft>
                <a:spcPts val="1200"/>
              </a:spcAft>
            </a:pPr>
            <a:r>
              <a:rPr lang="fr-FR" sz="2200" b="1" dirty="0">
                <a:solidFill>
                  <a:srgbClr val="222222"/>
                </a:solidFill>
                <a:latin typeface="Arial" panose="020B0604020202020204" pitchFamily="34" charset="0"/>
                <a:cs typeface="Arial" panose="020B0604020202020204" pitchFamily="34" charset="0"/>
              </a:rPr>
              <a:t>B- Utilisation des nouvelles technologies de l’information :</a:t>
            </a:r>
          </a:p>
          <a:p>
            <a:pPr marL="342900" indent="-342900" algn="just">
              <a:spcAft>
                <a:spcPts val="1200"/>
              </a:spcAft>
              <a:buFont typeface="Wingdings" panose="05000000000000000000" pitchFamily="2" charset="2"/>
              <a:buChar char="q"/>
            </a:pPr>
            <a:r>
              <a:rPr lang="fr-FR" sz="2200" dirty="0">
                <a:solidFill>
                  <a:srgbClr val="222222"/>
                </a:solidFill>
                <a:latin typeface="Arial" panose="020B0604020202020204" pitchFamily="34" charset="0"/>
                <a:cs typeface="Arial" panose="020B0604020202020204" pitchFamily="34" charset="0"/>
              </a:rPr>
              <a:t>Paiement électronique des droits et taxes liquidés sur les déclarations via des services web ;</a:t>
            </a:r>
          </a:p>
          <a:p>
            <a:pPr marL="342900" indent="-342900" algn="just">
              <a:spcAft>
                <a:spcPts val="1200"/>
              </a:spcAft>
              <a:buFont typeface="Wingdings" panose="05000000000000000000" pitchFamily="2" charset="2"/>
              <a:buChar char="q"/>
            </a:pPr>
            <a:r>
              <a:rPr lang="fr-FR" sz="2200" dirty="0">
                <a:solidFill>
                  <a:srgbClr val="222222"/>
                </a:solidFill>
                <a:latin typeface="Arial" panose="020B0604020202020204" pitchFamily="34" charset="0"/>
                <a:cs typeface="Arial" panose="020B0604020202020204" pitchFamily="34" charset="0"/>
              </a:rPr>
              <a:t>Mise en place du module de paiement électronique dans </a:t>
            </a:r>
            <a:r>
              <a:rPr lang="fr-FR" sz="2200" dirty="0" err="1">
                <a:solidFill>
                  <a:srgbClr val="222222"/>
                </a:solidFill>
                <a:latin typeface="Arial" panose="020B0604020202020204" pitchFamily="34" charset="0"/>
                <a:cs typeface="Arial" panose="020B0604020202020204" pitchFamily="34" charset="0"/>
              </a:rPr>
              <a:t>Sydonia</a:t>
            </a:r>
            <a:r>
              <a:rPr lang="fr-FR" sz="2200" dirty="0">
                <a:solidFill>
                  <a:srgbClr val="222222"/>
                </a:solidFill>
                <a:latin typeface="Arial" panose="020B0604020202020204" pitchFamily="34" charset="0"/>
                <a:cs typeface="Arial" panose="020B0604020202020204" pitchFamily="34" charset="0"/>
              </a:rPr>
              <a:t> World et les tests avec une des banques de la place sont en cours de finalisation ;</a:t>
            </a:r>
          </a:p>
          <a:p>
            <a:pPr marL="342900" indent="-342900" algn="just">
              <a:spcAft>
                <a:spcPts val="1200"/>
              </a:spcAft>
              <a:buFont typeface="Wingdings" panose="05000000000000000000" pitchFamily="2" charset="2"/>
              <a:buChar char="q"/>
            </a:pPr>
            <a:r>
              <a:rPr lang="fr-FR" sz="2200" dirty="0">
                <a:solidFill>
                  <a:srgbClr val="222222"/>
                </a:solidFill>
                <a:latin typeface="Arial" panose="020B0604020202020204" pitchFamily="34" charset="0"/>
                <a:cs typeface="Arial" panose="020B0604020202020204" pitchFamily="34" charset="0"/>
              </a:rPr>
              <a:t>Intégrité et sécurité du système par l’historisation de toute intervention par un accès biométrique, une signature électronique et l’utilisation d’un  lecteur code-barres ;</a:t>
            </a:r>
          </a:p>
          <a:p>
            <a:pPr marL="342900" indent="-342900" algn="just">
              <a:spcAft>
                <a:spcPts val="1200"/>
              </a:spcAft>
              <a:buFont typeface="Wingdings" panose="05000000000000000000" pitchFamily="2" charset="2"/>
              <a:buChar char="q"/>
            </a:pPr>
            <a:r>
              <a:rPr lang="fr-FR" sz="2200" dirty="0">
                <a:solidFill>
                  <a:srgbClr val="222222"/>
                </a:solidFill>
                <a:latin typeface="Arial" panose="020B0604020202020204" pitchFamily="34" charset="0"/>
                <a:cs typeface="Arial" panose="020B0604020202020204" pitchFamily="34" charset="0"/>
              </a:rPr>
              <a:t>Echanges des données avec le système des douanes camerounaises à la réception du transit en provenance du Cameroun et à l’envoi au départ du Tchad ;</a:t>
            </a:r>
          </a:p>
          <a:p>
            <a:pPr marL="342900" indent="-342900" algn="just">
              <a:spcAft>
                <a:spcPts val="1200"/>
              </a:spcAft>
              <a:buFont typeface="Wingdings" panose="05000000000000000000" pitchFamily="2" charset="2"/>
              <a:buChar char="q"/>
            </a:pPr>
            <a:r>
              <a:rPr lang="fr-FR" sz="2200" dirty="0">
                <a:solidFill>
                  <a:srgbClr val="222222"/>
                </a:solidFill>
                <a:latin typeface="Arial" panose="020B0604020202020204" pitchFamily="34" charset="0"/>
                <a:cs typeface="Arial" panose="020B0604020202020204" pitchFamily="34" charset="0"/>
              </a:rPr>
              <a:t>Mise en place d’un module de la gestion des exonérations.</a:t>
            </a:r>
          </a:p>
          <a:p>
            <a:pPr marL="342900" indent="-342900" algn="just">
              <a:spcAft>
                <a:spcPts val="1200"/>
              </a:spcAft>
              <a:buFont typeface="Wingdings" panose="05000000000000000000" pitchFamily="2" charset="2"/>
              <a:buChar char="q"/>
            </a:pPr>
            <a:endParaRPr lang="fr-FR" sz="2200" dirty="0">
              <a:solidFill>
                <a:srgbClr val="222222"/>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06A241E-935B-D95E-706C-2A76446341EA}"/>
              </a:ext>
            </a:extLst>
          </p:cNvPr>
          <p:cNvSpPr txBox="1">
            <a:spLocks/>
          </p:cNvSpPr>
          <p:nvPr/>
        </p:nvSpPr>
        <p:spPr>
          <a:xfrm>
            <a:off x="838199" y="214652"/>
            <a:ext cx="10817505" cy="6766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latin typeface="Arial" panose="020B0604020202020204" pitchFamily="34" charset="0"/>
                <a:cs typeface="Arial" panose="020B0604020202020204" pitchFamily="34" charset="0"/>
              </a:rPr>
              <a:t>IV. Principaux enseignements (fin)</a:t>
            </a:r>
          </a:p>
        </p:txBody>
      </p:sp>
    </p:spTree>
    <p:extLst>
      <p:ext uri="{BB962C8B-B14F-4D97-AF65-F5344CB8AC3E}">
        <p14:creationId xmlns:p14="http://schemas.microsoft.com/office/powerpoint/2010/main" val="2945948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frica with white lines and a blue background&#10;&#10;Description automatically generated">
            <a:extLst>
              <a:ext uri="{FF2B5EF4-FFF2-40B4-BE49-F238E27FC236}">
                <a16:creationId xmlns:a16="http://schemas.microsoft.com/office/drawing/2014/main" id="{A6629E75-F29B-2CFB-0D58-96BA2D475444}"/>
              </a:ext>
            </a:extLst>
          </p:cNvPr>
          <p:cNvPicPr>
            <a:picLocks noChangeAspect="1"/>
          </p:cNvPicPr>
          <p:nvPr/>
        </p:nvPicPr>
        <p:blipFill>
          <a:blip r:embed="rId2"/>
          <a:stretch>
            <a:fillRect/>
          </a:stretch>
        </p:blipFill>
        <p:spPr>
          <a:xfrm>
            <a:off x="3836458" y="431800"/>
            <a:ext cx="4519083" cy="3666599"/>
          </a:xfrm>
          <a:prstGeom prst="rect">
            <a:avLst/>
          </a:prstGeom>
        </p:spPr>
      </p:pic>
      <p:sp>
        <p:nvSpPr>
          <p:cNvPr id="4" name="TextBox 3">
            <a:extLst>
              <a:ext uri="{FF2B5EF4-FFF2-40B4-BE49-F238E27FC236}">
                <a16:creationId xmlns:a16="http://schemas.microsoft.com/office/drawing/2014/main" id="{F7B0A771-6D9A-11AC-7B35-BF83BDBC32D3}"/>
              </a:ext>
            </a:extLst>
          </p:cNvPr>
          <p:cNvSpPr txBox="1"/>
          <p:nvPr/>
        </p:nvSpPr>
        <p:spPr>
          <a:xfrm>
            <a:off x="1896533" y="4707467"/>
            <a:ext cx="8398935" cy="646331"/>
          </a:xfrm>
          <a:prstGeom prst="rect">
            <a:avLst/>
          </a:prstGeom>
          <a:noFill/>
        </p:spPr>
        <p:txBody>
          <a:bodyPr wrap="square" rtlCol="0">
            <a:spAutoFit/>
          </a:bodyPr>
          <a:lstStyle/>
          <a:p>
            <a:pPr algn="ctr"/>
            <a:r>
              <a:rPr lang="en-US" sz="3600" dirty="0">
                <a:latin typeface="Arial Rounded MT Bold" panose="020F0704030504030204" pitchFamily="34" charset="77"/>
              </a:rPr>
              <a:t>MERCI POUR VOTRE ATTENTION</a:t>
            </a:r>
          </a:p>
        </p:txBody>
      </p:sp>
    </p:spTree>
    <p:extLst>
      <p:ext uri="{BB962C8B-B14F-4D97-AF65-F5344CB8AC3E}">
        <p14:creationId xmlns:p14="http://schemas.microsoft.com/office/powerpoint/2010/main" val="4096696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3570</TotalTime>
  <Words>816</Words>
  <Application>Microsoft Macintosh PowerPoint</Application>
  <PresentationFormat>Widescreen</PresentationFormat>
  <Paragraphs>62</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Rounded MT Bold</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Fruchart</dc:creator>
  <cp:lastModifiedBy>Jerome Dendura</cp:lastModifiedBy>
  <cp:revision>12</cp:revision>
  <dcterms:created xsi:type="dcterms:W3CDTF">2023-11-05T21:43:48Z</dcterms:created>
  <dcterms:modified xsi:type="dcterms:W3CDTF">2023-11-16T15:44:21Z</dcterms:modified>
</cp:coreProperties>
</file>