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5"/>
  </p:notesMasterIdLst>
  <p:sldIdLst>
    <p:sldId id="256" r:id="rId2"/>
    <p:sldId id="263" r:id="rId3"/>
    <p:sldId id="3719" r:id="rId4"/>
    <p:sldId id="264" r:id="rId5"/>
    <p:sldId id="3720" r:id="rId6"/>
    <p:sldId id="3721" r:id="rId7"/>
    <p:sldId id="3722" r:id="rId8"/>
    <p:sldId id="3718" r:id="rId9"/>
    <p:sldId id="3723" r:id="rId10"/>
    <p:sldId id="3716" r:id="rId11"/>
    <p:sldId id="3717" r:id="rId12"/>
    <p:sldId id="3724"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22"/>
    <p:restoredTop sz="94621"/>
  </p:normalViewPr>
  <p:slideViewPr>
    <p:cSldViewPr snapToGrid="0">
      <p:cViewPr varScale="1">
        <p:scale>
          <a:sx n="119" d="100"/>
          <a:sy n="119" d="100"/>
        </p:scale>
        <p:origin x="48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elbaghdadi\Desktop\S&#233;minaire%20du%2023%20f&#233;vrier\Stat%20Perf.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Classeur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62503085657863"/>
          <c:y val="0.10652062454819615"/>
          <c:w val="0.50942676002914067"/>
          <c:h val="0.67361529079450611"/>
        </c:manualLayout>
      </c:layout>
      <c:pieChart>
        <c:varyColors val="1"/>
        <c:ser>
          <c:idx val="0"/>
          <c:order val="0"/>
          <c:tx>
            <c:strRef>
              <c:f>Feuil1!$K$9</c:f>
              <c:strCache>
                <c:ptCount val="1"/>
                <c:pt idx="0">
                  <c:v>LF 2023</c:v>
                </c:pt>
              </c:strCache>
            </c:strRef>
          </c:tx>
          <c:dPt>
            <c:idx val="1"/>
            <c:bubble3D val="0"/>
            <c:spPr>
              <a:solidFill>
                <a:srgbClr val="FFC000"/>
              </a:solidFill>
            </c:spPr>
            <c:extLst>
              <c:ext xmlns:c16="http://schemas.microsoft.com/office/drawing/2014/chart" uri="{C3380CC4-5D6E-409C-BE32-E72D297353CC}">
                <c16:uniqueId val="{00000001-6CC8-B74C-BCD2-B847456F8DF0}"/>
              </c:ext>
            </c:extLst>
          </c:dPt>
          <c:dLbls>
            <c:dLbl>
              <c:idx val="0"/>
              <c:spPr>
                <a:noFill/>
                <a:ln>
                  <a:noFill/>
                </a:ln>
                <a:effectLst/>
              </c:spPr>
              <c:txPr>
                <a:bodyPr/>
                <a:lstStyle/>
                <a:p>
                  <a:pPr>
                    <a:defRPr sz="1100" b="1">
                      <a:solidFill>
                        <a:schemeClr val="bg1"/>
                      </a:solidFill>
                      <a:effectLst>
                        <a:outerShdw blurRad="38100" dist="38100" dir="2700000" algn="tl">
                          <a:srgbClr val="000000">
                            <a:alpha val="43137"/>
                          </a:srgbClr>
                        </a:outerShdw>
                      </a:effectLst>
                    </a:defRPr>
                  </a:pPr>
                  <a:endParaRPr lang="en-ES"/>
                </a:p>
              </c:txPr>
              <c:dLblPos val="ctr"/>
              <c:showLegendKey val="0"/>
              <c:showVal val="1"/>
              <c:showCatName val="0"/>
              <c:showSerName val="0"/>
              <c:showPercent val="0"/>
              <c:showBubbleSize val="0"/>
              <c:extLst>
                <c:ext xmlns:c16="http://schemas.microsoft.com/office/drawing/2014/chart" uri="{C3380CC4-5D6E-409C-BE32-E72D297353CC}">
                  <c16:uniqueId val="{00000002-6CC8-B74C-BCD2-B847456F8DF0}"/>
                </c:ext>
              </c:extLst>
            </c:dLbl>
            <c:spPr>
              <a:noFill/>
              <a:ln>
                <a:noFill/>
              </a:ln>
              <a:effectLst/>
            </c:spPr>
            <c:txPr>
              <a:bodyPr/>
              <a:lstStyle/>
              <a:p>
                <a:pPr>
                  <a:defRPr sz="1100" b="1"/>
                </a:pPr>
                <a:endParaRPr lang="en-E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Feuil1!$G$10:$G$12</c:f>
              <c:strCache>
                <c:ptCount val="3"/>
                <c:pt idx="0">
                  <c:v> Indicateurs d'efficacité socio-éco</c:v>
                </c:pt>
                <c:pt idx="1">
                  <c:v>Indicateurs de qualité de service</c:v>
                </c:pt>
                <c:pt idx="2">
                  <c:v>Indicateurs d'efficience</c:v>
                </c:pt>
              </c:strCache>
            </c:strRef>
          </c:cat>
          <c:val>
            <c:numRef>
              <c:f>Feuil1!$K$10:$K$12</c:f>
              <c:numCache>
                <c:formatCode>0%</c:formatCode>
                <c:ptCount val="3"/>
                <c:pt idx="0">
                  <c:v>0.59917355371900827</c:v>
                </c:pt>
                <c:pt idx="1">
                  <c:v>0.24380165289256198</c:v>
                </c:pt>
                <c:pt idx="2">
                  <c:v>0.15702479338842976</c:v>
                </c:pt>
              </c:numCache>
            </c:numRef>
          </c:val>
          <c:extLst>
            <c:ext xmlns:c16="http://schemas.microsoft.com/office/drawing/2014/chart" uri="{C3380CC4-5D6E-409C-BE32-E72D297353CC}">
              <c16:uniqueId val="{00000003-6CC8-B74C-BCD2-B847456F8DF0}"/>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5.6221790062877176E-2"/>
          <c:y val="0.78683933137803763"/>
          <c:w val="0.92325411972954585"/>
          <c:h val="0.2077103614749426"/>
        </c:manualLayout>
      </c:layout>
      <c:overlay val="0"/>
      <c:txPr>
        <a:bodyPr/>
        <a:lstStyle/>
        <a:p>
          <a:pPr>
            <a:defRPr sz="800" b="1">
              <a:latin typeface="Candara" panose="020E0502030303020204" pitchFamily="34" charset="0"/>
            </a:defRPr>
          </a:pPr>
          <a:endParaRPr lang="en-ES"/>
        </a:p>
      </c:txPr>
    </c:legend>
    <c:plotVisOnly val="1"/>
    <c:dispBlanksAs val="gap"/>
    <c:showDLblsOverMax val="0"/>
  </c:chart>
  <c:spPr>
    <a:ln>
      <a:solidFill>
        <a:srgbClr val="4F81BD">
          <a:lumMod val="50000"/>
        </a:srgbClr>
      </a:solidFill>
    </a:ln>
  </c:spPr>
  <c:txPr>
    <a:bodyPr/>
    <a:lstStyle/>
    <a:p>
      <a:pPr>
        <a:defRPr sz="900">
          <a:latin typeface="Arial Narrow" panose="020B0606020202030204" pitchFamily="34" charset="0"/>
        </a:defRPr>
      </a:pPr>
      <a:endParaRPr lang="en-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Feuil1!$D$23</c:f>
              <c:strCache>
                <c:ptCount val="1"/>
                <c:pt idx="0">
                  <c:v>2023</c:v>
                </c:pt>
              </c:strCache>
            </c:strRef>
          </c:tx>
          <c:spPr>
            <a:solidFill>
              <a:schemeClr val="accent1"/>
            </a:solidFill>
            <a:ln>
              <a:noFill/>
            </a:ln>
            <a:effectLst/>
          </c:spPr>
          <c:invertIfNegative val="0"/>
          <c:dPt>
            <c:idx val="0"/>
            <c:invertIfNegative val="0"/>
            <c:bubble3D val="0"/>
            <c:spPr>
              <a:solidFill>
                <a:schemeClr val="accent3">
                  <a:lumMod val="75000"/>
                </a:schemeClr>
              </a:solidFill>
              <a:ln>
                <a:noFill/>
              </a:ln>
              <a:effectLst/>
            </c:spPr>
            <c:extLst>
              <c:ext xmlns:c16="http://schemas.microsoft.com/office/drawing/2014/chart" uri="{C3380CC4-5D6E-409C-BE32-E72D297353CC}">
                <c16:uniqueId val="{00000001-7045-4A40-B659-4602049A3D1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045-4A40-B659-4602049A3D1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Feuil1!$C$24:$C$25</c:f>
              <c:strCache>
                <c:ptCount val="2"/>
                <c:pt idx="0">
                  <c:v>Indicateurs d'activité</c:v>
                </c:pt>
                <c:pt idx="1">
                  <c:v>Indicateurs de performance</c:v>
                </c:pt>
              </c:strCache>
            </c:strRef>
          </c:cat>
          <c:val>
            <c:numRef>
              <c:f>Feuil1!$D$24:$D$25</c:f>
              <c:numCache>
                <c:formatCode>0%</c:formatCode>
                <c:ptCount val="2"/>
                <c:pt idx="0">
                  <c:v>0.45</c:v>
                </c:pt>
                <c:pt idx="1">
                  <c:v>0.55000000000000004</c:v>
                </c:pt>
              </c:numCache>
            </c:numRef>
          </c:val>
          <c:extLst>
            <c:ext xmlns:c16="http://schemas.microsoft.com/office/drawing/2014/chart" uri="{C3380CC4-5D6E-409C-BE32-E72D297353CC}">
              <c16:uniqueId val="{00000004-7045-4A40-B659-4602049A3D16}"/>
            </c:ext>
          </c:extLst>
        </c:ser>
        <c:dLbls>
          <c:showLegendKey val="0"/>
          <c:showVal val="0"/>
          <c:showCatName val="0"/>
          <c:showSerName val="0"/>
          <c:showPercent val="0"/>
          <c:showBubbleSize val="0"/>
        </c:dLbls>
        <c:gapWidth val="150"/>
        <c:axId val="983505024"/>
        <c:axId val="982608032"/>
      </c:barChart>
      <c:catAx>
        <c:axId val="98350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ES"/>
          </a:p>
        </c:txPr>
        <c:crossAx val="982608032"/>
        <c:crosses val="autoZero"/>
        <c:auto val="1"/>
        <c:lblAlgn val="ctr"/>
        <c:lblOffset val="100"/>
        <c:noMultiLvlLbl val="0"/>
      </c:catAx>
      <c:valAx>
        <c:axId val="982608032"/>
        <c:scaling>
          <c:orientation val="minMax"/>
        </c:scaling>
        <c:delete val="1"/>
        <c:axPos val="l"/>
        <c:numFmt formatCode="0%" sourceLinked="1"/>
        <c:majorTickMark val="none"/>
        <c:minorTickMark val="none"/>
        <c:tickLblPos val="nextTo"/>
        <c:crossAx val="98350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lumMod val="50000"/>
        </a:schemeClr>
      </a:solidFill>
    </a:ln>
    <a:effectLst/>
  </c:spPr>
  <c:txPr>
    <a:bodyPr/>
    <a:lstStyle/>
    <a:p>
      <a:pPr>
        <a:defRPr/>
      </a:pPr>
      <a:endParaRPr lang="en-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5F6CEC-52AD-B447-AFE8-C466F468C48A}" type="datetimeFigureOut">
              <a:rPr lang="fr-FR" smtClean="0"/>
              <a:t>21/11/2023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C7654-E233-074F-8025-E64AC9932FE1}" type="slidenum">
              <a:rPr lang="fr-FR" smtClean="0"/>
              <a:t>‹#›</a:t>
            </a:fld>
            <a:endParaRPr lang="fr-FR"/>
          </a:p>
        </p:txBody>
      </p:sp>
    </p:spTree>
    <p:extLst>
      <p:ext uri="{BB962C8B-B14F-4D97-AF65-F5344CB8AC3E}">
        <p14:creationId xmlns:p14="http://schemas.microsoft.com/office/powerpoint/2010/main" val="242854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C725C343-1802-C44F-87FA-83DBA6CC8E9A}" type="datetime1">
              <a:rPr lang="fr-MA" smtClean="0"/>
              <a:t>21/11/2023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E601A82-62BB-E34E-8554-EE20353ECB86}" type="datetime1">
              <a:rPr lang="fr-MA" smtClean="0"/>
              <a:t>21/11/2023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22A2390-96E9-4D42-A942-6D732EDDEEA0}" type="datetime1">
              <a:rPr lang="fr-MA" smtClean="0"/>
              <a:t>21/11/2023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B21465EE-C55F-DA4D-81CB-FEDB81B4CF1A}" type="datetime1">
              <a:rPr lang="fr-MA" smtClean="0"/>
              <a:t>21/11/2023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1F97D311-021D-764C-A7B1-B1CB07C22511}" type="datetime1">
              <a:rPr lang="fr-MA" smtClean="0"/>
              <a:t>21/11/2023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AFE89266-9418-1E47-A8FB-7B32ACD545FC}" type="datetime1">
              <a:rPr lang="fr-MA" smtClean="0"/>
              <a:t>21/11/2023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E6BF09F2-51C2-8340-B51C-120394464E52}" type="datetime1">
              <a:rPr lang="fr-MA" smtClean="0"/>
              <a:t>21/11/2023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C898533E-796A-1E48-BB1E-AE8F47537B69}" type="datetime1">
              <a:rPr lang="fr-MA" smtClean="0"/>
              <a:t>21/11/2023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033CAF0B-67BC-3E45-A4BC-97285E6BD5CA}" type="datetime1">
              <a:rPr lang="fr-MA" smtClean="0"/>
              <a:t>21/11/2023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B5FD8031-C111-994C-85EC-2488B6966140}" type="datetime1">
              <a:rPr lang="fr-MA" smtClean="0"/>
              <a:t>21/11/2023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4FC63E93-24B1-214E-A71A-68D2CE01F798}" type="datetime1">
              <a:rPr lang="fr-MA" smtClean="0"/>
              <a:t>21/11/2023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CFB48-4363-4C4B-9AA6-A63E87C237B7}" type="datetime1">
              <a:rPr lang="fr-MA" smtClean="0"/>
              <a:t>21/11/2023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of.finances.gov.ma/"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611730079"/>
              </p:ext>
            </p:extLst>
          </p:nvPr>
        </p:nvGraphicFramePr>
        <p:xfrm>
          <a:off x="1000897" y="719665"/>
          <a:ext cx="10256108" cy="277683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3</a:t>
                      </a:r>
                      <a:endParaRPr lang="fr-FR" sz="1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r>
                        <a:rPr lang="fr-MA"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Optimisation des dépenses publiques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 </a:t>
                      </a: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MA" sz="2000" b="1" kern="1200" dirty="0">
                          <a:solidFill>
                            <a:schemeClr val="dk1"/>
                          </a:solidFill>
                          <a:effectLst/>
                          <a:latin typeface="Arial" panose="020B0604020202020204" pitchFamily="34" charset="0"/>
                          <a:ea typeface="+mn-ea"/>
                          <a:cs typeface="Arial" panose="020B0604020202020204" pitchFamily="34" charset="0"/>
                        </a:rPr>
                        <a:t>Maîtrise de la chaine des dépenses publiques </a:t>
                      </a: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605585"/>
            <a:ext cx="10322010" cy="1354217"/>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4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artage d’expérience de la mise en place de la performance budgétaire issue de la LOF marocaine</a:t>
            </a: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937669"/>
            <a:ext cx="10322010" cy="707886"/>
          </a:xfrm>
          <a:prstGeom prst="rect">
            <a:avLst/>
          </a:prstGeom>
          <a:noFill/>
        </p:spPr>
        <p:txBody>
          <a:bodyPr wrap="square" rtlCol="0">
            <a:spAutoFit/>
          </a:bodyPr>
          <a:lstStyle/>
          <a:p>
            <a:pPr algn="ct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Mme Hajar BEN AMEUR, Cheffe de la Division de la Réform</a:t>
            </a:r>
            <a:r>
              <a:rPr lang="fr-FR" sz="2000" i="1" kern="100" dirty="0">
                <a:solidFill>
                  <a:srgbClr val="000000"/>
                </a:solidFill>
                <a:latin typeface="Arial" panose="020B0604020202020204" pitchFamily="34" charset="0"/>
                <a:ea typeface="Calibri" panose="020F0502020204030204" pitchFamily="34" charset="0"/>
                <a:cs typeface="Arial" panose="020B0604020202020204" pitchFamily="34" charset="0"/>
              </a:rPr>
              <a:t>e Budgétaire</a:t>
            </a:r>
          </a:p>
          <a:p>
            <a:pPr algn="ct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Direction du Budget, Ministère de l’Economie et des Finances</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normAutofit/>
          </a:bodyPr>
          <a:lstStyle/>
          <a:p>
            <a:r>
              <a:rPr lang="fr-FR" dirty="0">
                <a:latin typeface="Arial" panose="020B0604020202020204" pitchFamily="34" charset="0"/>
                <a:cs typeface="Arial" panose="020B0604020202020204" pitchFamily="34" charset="0"/>
              </a:rPr>
              <a:t>Perspectives et recommandations (1/2)</a:t>
            </a:r>
          </a:p>
        </p:txBody>
      </p:sp>
      <p:cxnSp>
        <p:nvCxnSpPr>
          <p:cNvPr id="8" name="Connecteur droit 7">
            <a:extLst>
              <a:ext uri="{FF2B5EF4-FFF2-40B4-BE49-F238E27FC236}">
                <a16:creationId xmlns:a16="http://schemas.microsoft.com/office/drawing/2014/main" id="{326A34AB-B672-D4F4-A7BB-7590B0DCFAF1}"/>
              </a:ext>
            </a:extLst>
          </p:cNvPr>
          <p:cNvCxnSpPr/>
          <p:nvPr/>
        </p:nvCxnSpPr>
        <p:spPr>
          <a:xfrm>
            <a:off x="0" y="165020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avec flèche vers le bas 2">
            <a:extLst>
              <a:ext uri="{FF2B5EF4-FFF2-40B4-BE49-F238E27FC236}">
                <a16:creationId xmlns:a16="http://schemas.microsoft.com/office/drawing/2014/main" id="{AB67E7B4-8CFE-40C7-193B-42F648742D20}"/>
              </a:ext>
            </a:extLst>
          </p:cNvPr>
          <p:cNvSpPr/>
          <p:nvPr/>
        </p:nvSpPr>
        <p:spPr>
          <a:xfrm rot="10800000" flipH="1" flipV="1">
            <a:off x="2842607" y="2668773"/>
            <a:ext cx="6056844" cy="792066"/>
          </a:xfrm>
          <a:prstGeom prst="downArrowCallout">
            <a:avLst>
              <a:gd name="adj1" fmla="val 13431"/>
              <a:gd name="adj2" fmla="val 14074"/>
              <a:gd name="adj3" fmla="val 18573"/>
              <a:gd name="adj4" fmla="val 67526"/>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tIns="252000" rtlCol="0" anchor="ctr"/>
          <a:lstStyle/>
          <a:p>
            <a:pPr algn="ctr">
              <a:defRPr/>
            </a:pPr>
            <a:r>
              <a:rPr lang="fr-FR"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Les amendements proposés visent principalement</a:t>
            </a:r>
          </a:p>
        </p:txBody>
      </p:sp>
      <p:grpSp>
        <p:nvGrpSpPr>
          <p:cNvPr id="6" name="Groupe 5">
            <a:extLst>
              <a:ext uri="{FF2B5EF4-FFF2-40B4-BE49-F238E27FC236}">
                <a16:creationId xmlns:a16="http://schemas.microsoft.com/office/drawing/2014/main" id="{D4B0A62D-91EF-1AAB-1B76-830F29AD4922}"/>
              </a:ext>
            </a:extLst>
          </p:cNvPr>
          <p:cNvGrpSpPr/>
          <p:nvPr/>
        </p:nvGrpSpPr>
        <p:grpSpPr>
          <a:xfrm flipH="1">
            <a:off x="190110" y="3571285"/>
            <a:ext cx="11576247" cy="2848365"/>
            <a:chOff x="1625386" y="3438829"/>
            <a:chExt cx="7605756" cy="2848365"/>
          </a:xfrm>
        </p:grpSpPr>
        <p:sp>
          <p:nvSpPr>
            <p:cNvPr id="7" name="Rogner un rectangle avec un coin diagonal 20">
              <a:extLst>
                <a:ext uri="{FF2B5EF4-FFF2-40B4-BE49-F238E27FC236}">
                  <a16:creationId xmlns:a16="http://schemas.microsoft.com/office/drawing/2014/main" id="{242E965F-91FC-0D10-ACD7-D211160513E4}"/>
                </a:ext>
              </a:extLst>
            </p:cNvPr>
            <p:cNvSpPr/>
            <p:nvPr/>
          </p:nvSpPr>
          <p:spPr>
            <a:xfrm>
              <a:off x="1625387" y="4613331"/>
              <a:ext cx="7051715" cy="540000"/>
            </a:xfrm>
            <a:prstGeom prst="snip2DiagRect">
              <a:avLst/>
            </a:prstGeom>
            <a:solidFill>
              <a:schemeClr val="accent2">
                <a:alpha val="25000"/>
              </a:schemeClr>
            </a:solidFill>
            <a:effectLst>
              <a:outerShdw blurRad="50800" dist="38100" dir="8100000" algn="tr" rotWithShape="0">
                <a:prstClr val="black">
                  <a:alpha val="40000"/>
                </a:prstClr>
              </a:outerShdw>
            </a:effectLst>
          </p:spPr>
          <p:txBody>
            <a:bodyPr wrap="square" lIns="324000" rIns="540000" anchor="ctr">
              <a:noAutofit/>
            </a:bodyPr>
            <a:lstStyle/>
            <a:p>
              <a:pPr algn="just">
                <a:lnSpc>
                  <a:spcPct val="115000"/>
                </a:lnSpc>
                <a:spcAft>
                  <a:spcPts val="1000"/>
                </a:spcAft>
              </a:pPr>
              <a:r>
                <a:rPr lang="fr-FR" sz="1600" b="1" dirty="0">
                  <a:solidFill>
                    <a:srgbClr val="17375E"/>
                  </a:solidFill>
                  <a:latin typeface="Arial" panose="020B0604020202020204" pitchFamily="34" charset="0"/>
                  <a:ea typeface="Calibri"/>
                  <a:cs typeface="Arial" panose="020B0604020202020204" pitchFamily="34" charset="0"/>
                </a:rPr>
                <a:t>Elargir le périmètre d’application de la LOF aux Etablissements Publics</a:t>
              </a:r>
            </a:p>
          </p:txBody>
        </p:sp>
        <p:sp>
          <p:nvSpPr>
            <p:cNvPr id="9" name="Rogner un rectangle avec un coin diagonal 23">
              <a:extLst>
                <a:ext uri="{FF2B5EF4-FFF2-40B4-BE49-F238E27FC236}">
                  <a16:creationId xmlns:a16="http://schemas.microsoft.com/office/drawing/2014/main" id="{D59BA9DE-587C-A916-DA21-B787B7CAA86B}"/>
                </a:ext>
              </a:extLst>
            </p:cNvPr>
            <p:cNvSpPr/>
            <p:nvPr/>
          </p:nvSpPr>
          <p:spPr>
            <a:xfrm>
              <a:off x="1639369" y="4029380"/>
              <a:ext cx="7277495" cy="540000"/>
            </a:xfrm>
            <a:prstGeom prst="snip2DiagRect">
              <a:avLst/>
            </a:prstGeom>
            <a:solidFill>
              <a:schemeClr val="bg1">
                <a:lumMod val="95000"/>
              </a:schemeClr>
            </a:solidFill>
            <a:effectLst>
              <a:outerShdw blurRad="50800" dist="38100" dir="8100000" algn="tr" rotWithShape="0">
                <a:prstClr val="black">
                  <a:alpha val="40000"/>
                </a:prstClr>
              </a:outerShdw>
            </a:effectLst>
          </p:spPr>
          <p:txBody>
            <a:bodyPr wrap="square" lIns="324000" rIns="540000" anchor="ctr">
              <a:noAutofit/>
            </a:bodyPr>
            <a:lstStyle/>
            <a:p>
              <a:pPr algn="just">
                <a:lnSpc>
                  <a:spcPct val="115000"/>
                </a:lnSpc>
                <a:spcAft>
                  <a:spcPts val="1000"/>
                </a:spcAft>
              </a:pPr>
              <a:r>
                <a:rPr lang="fr-FR" sz="1600" b="1" dirty="0">
                  <a:solidFill>
                    <a:srgbClr val="17375E"/>
                  </a:solidFill>
                  <a:latin typeface="Arial" panose="020B0604020202020204" pitchFamily="34" charset="0"/>
                  <a:ea typeface="Calibri"/>
                  <a:cs typeface="Arial" panose="020B0604020202020204" pitchFamily="34" charset="0"/>
                </a:rPr>
                <a:t>Accompagner la dynamique actuelle des chantiers de réformes :</a:t>
              </a:r>
            </a:p>
          </p:txBody>
        </p:sp>
        <p:sp>
          <p:nvSpPr>
            <p:cNvPr id="10" name="Rogner un rectangle avec un coin diagonal 25">
              <a:extLst>
                <a:ext uri="{FF2B5EF4-FFF2-40B4-BE49-F238E27FC236}">
                  <a16:creationId xmlns:a16="http://schemas.microsoft.com/office/drawing/2014/main" id="{294F646E-8573-D564-4CC1-45BA8DA95868}"/>
                </a:ext>
              </a:extLst>
            </p:cNvPr>
            <p:cNvSpPr/>
            <p:nvPr/>
          </p:nvSpPr>
          <p:spPr>
            <a:xfrm>
              <a:off x="1639368" y="3438829"/>
              <a:ext cx="7308000" cy="540000"/>
            </a:xfrm>
            <a:prstGeom prst="snip2DiagRect">
              <a:avLst/>
            </a:prstGeom>
            <a:solidFill>
              <a:schemeClr val="bg1">
                <a:lumMod val="95000"/>
              </a:schemeClr>
            </a:solidFill>
            <a:effectLst>
              <a:outerShdw blurRad="50800" dist="38100" dir="8100000" algn="tr" rotWithShape="0">
                <a:prstClr val="black">
                  <a:alpha val="40000"/>
                </a:prstClr>
              </a:outerShdw>
            </a:effectLst>
          </p:spPr>
          <p:txBody>
            <a:bodyPr wrap="square" lIns="324000" rIns="540000" anchor="ctr">
              <a:noAutofit/>
            </a:bodyPr>
            <a:lstStyle/>
            <a:p>
              <a:pPr algn="just">
                <a:lnSpc>
                  <a:spcPct val="115000"/>
                </a:lnSpc>
                <a:spcAft>
                  <a:spcPts val="1000"/>
                </a:spcAft>
              </a:pPr>
              <a:r>
                <a:rPr lang="fr-FR" sz="1600" b="1" dirty="0">
                  <a:solidFill>
                    <a:srgbClr val="17375E"/>
                  </a:solidFill>
                  <a:latin typeface="Arial" panose="020B0604020202020204" pitchFamily="34" charset="0"/>
                  <a:ea typeface="Calibri"/>
                  <a:cs typeface="Arial" panose="020B0604020202020204" pitchFamily="34" charset="0"/>
                </a:rPr>
                <a:t>Renforcer le rôle du parlement dans le contrôle des finances publiques et la préservation des équilibres </a:t>
              </a:r>
            </a:p>
          </p:txBody>
        </p:sp>
        <p:sp>
          <p:nvSpPr>
            <p:cNvPr id="12" name="Rogner un rectangle avec un coin diagonal 28">
              <a:extLst>
                <a:ext uri="{FF2B5EF4-FFF2-40B4-BE49-F238E27FC236}">
                  <a16:creationId xmlns:a16="http://schemas.microsoft.com/office/drawing/2014/main" id="{080F8691-57C6-C904-0D71-31AEC466620A}"/>
                </a:ext>
              </a:extLst>
            </p:cNvPr>
            <p:cNvSpPr/>
            <p:nvPr/>
          </p:nvSpPr>
          <p:spPr>
            <a:xfrm>
              <a:off x="1625387" y="5174913"/>
              <a:ext cx="7033948" cy="540000"/>
            </a:xfrm>
            <a:prstGeom prst="snip2DiagRect">
              <a:avLst/>
            </a:prstGeom>
            <a:solidFill>
              <a:schemeClr val="accent2">
                <a:alpha val="25492"/>
              </a:schemeClr>
            </a:solidFill>
            <a:effectLst>
              <a:outerShdw blurRad="50800" dist="38100" dir="8100000" algn="tr" rotWithShape="0">
                <a:prstClr val="black">
                  <a:alpha val="40000"/>
                </a:prstClr>
              </a:outerShdw>
            </a:effectLst>
          </p:spPr>
          <p:txBody>
            <a:bodyPr wrap="square" lIns="324000" rIns="540000" anchor="ctr">
              <a:noAutofit/>
            </a:bodyPr>
            <a:lstStyle/>
            <a:p>
              <a:r>
                <a:rPr lang="fr-FR" sz="1600" b="1" dirty="0">
                  <a:solidFill>
                    <a:schemeClr val="tx2">
                      <a:lumMod val="75000"/>
                    </a:schemeClr>
                  </a:solidFill>
                  <a:latin typeface="Arial" panose="020B0604020202020204" pitchFamily="34" charset="0"/>
                  <a:ea typeface="SimSun"/>
                  <a:cs typeface="Arial" panose="020B0604020202020204" pitchFamily="34" charset="0"/>
                </a:rPr>
                <a:t>Renforcer le chantier de digitalisation</a:t>
              </a:r>
            </a:p>
          </p:txBody>
        </p:sp>
        <p:sp>
          <p:nvSpPr>
            <p:cNvPr id="14" name="Rogner un rectangle avec un coin diagonal 31">
              <a:extLst>
                <a:ext uri="{FF2B5EF4-FFF2-40B4-BE49-F238E27FC236}">
                  <a16:creationId xmlns:a16="http://schemas.microsoft.com/office/drawing/2014/main" id="{CAFDF673-82B7-0C54-EC58-D5B19C9F79DC}"/>
                </a:ext>
              </a:extLst>
            </p:cNvPr>
            <p:cNvSpPr/>
            <p:nvPr/>
          </p:nvSpPr>
          <p:spPr>
            <a:xfrm>
              <a:off x="1625386" y="5747194"/>
              <a:ext cx="7284263" cy="540000"/>
            </a:xfrm>
            <a:prstGeom prst="snip2DiagRect">
              <a:avLst/>
            </a:prstGeom>
            <a:solidFill>
              <a:schemeClr val="bg1">
                <a:lumMod val="95000"/>
              </a:schemeClr>
            </a:solidFill>
            <a:effectLst>
              <a:outerShdw blurRad="50800" dist="38100" dir="8100000" algn="tr" rotWithShape="0">
                <a:prstClr val="black">
                  <a:alpha val="40000"/>
                </a:prstClr>
              </a:outerShdw>
            </a:effectLst>
          </p:spPr>
          <p:txBody>
            <a:bodyPr wrap="square" lIns="324000" rIns="540000" anchor="ctr">
              <a:noAutofit/>
            </a:bodyPr>
            <a:lstStyle/>
            <a:p>
              <a:r>
                <a:rPr lang="fr-FR" sz="1600" b="1" dirty="0">
                  <a:solidFill>
                    <a:schemeClr val="tx2">
                      <a:lumMod val="75000"/>
                    </a:schemeClr>
                  </a:solidFill>
                  <a:latin typeface="Arial" panose="020B0604020202020204" pitchFamily="34" charset="0"/>
                  <a:ea typeface="SimSun"/>
                  <a:cs typeface="Arial" panose="020B0604020202020204" pitchFamily="34" charset="0"/>
                </a:rPr>
                <a:t>Renforcer les principes et règles budgétaires</a:t>
              </a:r>
            </a:p>
          </p:txBody>
        </p:sp>
        <p:sp>
          <p:nvSpPr>
            <p:cNvPr id="15" name="Flèche gauche 39">
              <a:extLst>
                <a:ext uri="{FF2B5EF4-FFF2-40B4-BE49-F238E27FC236}">
                  <a16:creationId xmlns:a16="http://schemas.microsoft.com/office/drawing/2014/main" id="{F3BA0D99-AF41-CBDF-66BC-1EB16CB4D519}"/>
                </a:ext>
              </a:extLst>
            </p:cNvPr>
            <p:cNvSpPr/>
            <p:nvPr/>
          </p:nvSpPr>
          <p:spPr>
            <a:xfrm>
              <a:off x="8780852" y="4087430"/>
              <a:ext cx="449839" cy="283132"/>
            </a:xfrm>
            <a:prstGeom prst="leftArrow">
              <a:avLst>
                <a:gd name="adj1" fmla="val 100000"/>
                <a:gd name="adj2" fmla="val 5000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tlCol="0" anchor="ctr">
              <a:noAutofit/>
            </a:bodyPr>
            <a:lstStyle/>
            <a:p>
              <a:pPr algn="ctr"/>
              <a:r>
                <a:rPr lang="fr-MA" sz="1600" b="1" dirty="0">
                  <a:latin typeface="Arial" panose="020B0604020202020204" pitchFamily="34" charset="0"/>
                  <a:cs typeface="Arial" panose="020B0604020202020204" pitchFamily="34" charset="0"/>
                </a:rPr>
                <a:t>2</a:t>
              </a:r>
              <a:endParaRPr lang="fr-FR" sz="1600" b="1" dirty="0">
                <a:latin typeface="Arial" panose="020B0604020202020204" pitchFamily="34" charset="0"/>
                <a:cs typeface="Arial" panose="020B0604020202020204" pitchFamily="34" charset="0"/>
              </a:endParaRPr>
            </a:p>
          </p:txBody>
        </p:sp>
        <p:sp>
          <p:nvSpPr>
            <p:cNvPr id="16" name="Flèche gauche 41">
              <a:extLst>
                <a:ext uri="{FF2B5EF4-FFF2-40B4-BE49-F238E27FC236}">
                  <a16:creationId xmlns:a16="http://schemas.microsoft.com/office/drawing/2014/main" id="{EEF432EC-1799-3B2D-07F7-D6314CC615B6}"/>
                </a:ext>
              </a:extLst>
            </p:cNvPr>
            <p:cNvSpPr/>
            <p:nvPr/>
          </p:nvSpPr>
          <p:spPr>
            <a:xfrm>
              <a:off x="8781303" y="3507880"/>
              <a:ext cx="449839" cy="283134"/>
            </a:xfrm>
            <a:prstGeom prst="leftArrow">
              <a:avLst>
                <a:gd name="adj1" fmla="val 100000"/>
                <a:gd name="adj2" fmla="val 46636"/>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tlCol="0" anchor="ctr">
              <a:noAutofit/>
            </a:bodyPr>
            <a:lstStyle/>
            <a:p>
              <a:pPr algn="ctr"/>
              <a:r>
                <a:rPr lang="ar-MA" sz="1600" b="1" dirty="0">
                  <a:latin typeface="Arial" panose="020B0604020202020204" pitchFamily="34" charset="0"/>
                  <a:cs typeface="Arial" panose="020B0604020202020204" pitchFamily="34" charset="0"/>
                </a:rPr>
                <a:t>1</a:t>
              </a:r>
              <a:endParaRPr lang="fr-FR" sz="1600" b="1" dirty="0">
                <a:latin typeface="Arial" panose="020B0604020202020204" pitchFamily="34" charset="0"/>
                <a:cs typeface="Arial" panose="020B0604020202020204" pitchFamily="34" charset="0"/>
              </a:endParaRPr>
            </a:p>
          </p:txBody>
        </p:sp>
        <p:sp>
          <p:nvSpPr>
            <p:cNvPr id="21" name="Flèche gauche 43">
              <a:extLst>
                <a:ext uri="{FF2B5EF4-FFF2-40B4-BE49-F238E27FC236}">
                  <a16:creationId xmlns:a16="http://schemas.microsoft.com/office/drawing/2014/main" id="{F611E52E-88D4-D1E0-EEB0-1C10F9BC4F36}"/>
                </a:ext>
              </a:extLst>
            </p:cNvPr>
            <p:cNvSpPr/>
            <p:nvPr/>
          </p:nvSpPr>
          <p:spPr>
            <a:xfrm>
              <a:off x="8777796" y="5827390"/>
              <a:ext cx="449839" cy="283132"/>
            </a:xfrm>
            <a:prstGeom prst="leftArrow">
              <a:avLst>
                <a:gd name="adj1" fmla="val 100000"/>
                <a:gd name="adj2" fmla="val 5000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tlCol="0" anchor="ctr">
              <a:noAutofit/>
            </a:bodyPr>
            <a:lstStyle/>
            <a:p>
              <a:pPr algn="ctr"/>
              <a:r>
                <a:rPr lang="fr-MA" sz="1600" b="1" dirty="0">
                  <a:solidFill>
                    <a:schemeClr val="bg1"/>
                  </a:solidFill>
                  <a:latin typeface="Arial" panose="020B0604020202020204" pitchFamily="34" charset="0"/>
                  <a:cs typeface="Arial" panose="020B0604020202020204" pitchFamily="34" charset="0"/>
                </a:rPr>
                <a:t>3</a:t>
              </a:r>
              <a:endParaRPr lang="fr-FR" sz="1600" b="1" dirty="0">
                <a:solidFill>
                  <a:schemeClr val="bg1"/>
                </a:solidFill>
                <a:latin typeface="Arial" panose="020B0604020202020204" pitchFamily="34" charset="0"/>
                <a:cs typeface="Arial" panose="020B0604020202020204" pitchFamily="34" charset="0"/>
              </a:endParaRPr>
            </a:p>
          </p:txBody>
        </p:sp>
      </p:grpSp>
      <p:sp>
        <p:nvSpPr>
          <p:cNvPr id="22" name="Rectangle à coins arrondis 49">
            <a:extLst>
              <a:ext uri="{FF2B5EF4-FFF2-40B4-BE49-F238E27FC236}">
                <a16:creationId xmlns:a16="http://schemas.microsoft.com/office/drawing/2014/main" id="{542A2070-CA68-D4FB-2FBD-09F45CFF5C8F}"/>
              </a:ext>
            </a:extLst>
          </p:cNvPr>
          <p:cNvSpPr/>
          <p:nvPr/>
        </p:nvSpPr>
        <p:spPr>
          <a:xfrm flipH="1">
            <a:off x="283587" y="1747433"/>
            <a:ext cx="11507922" cy="715089"/>
          </a:xfrm>
          <a:prstGeom prst="roundRect">
            <a:avLst/>
          </a:prstGeom>
          <a:solidFill>
            <a:schemeClr val="bg1"/>
          </a:solidFill>
          <a:effectLst>
            <a:outerShdw blurRad="50800" dist="38100" dir="2700000" algn="tl" rotWithShape="0">
              <a:prstClr val="black">
                <a:alpha val="40000"/>
              </a:prstClr>
            </a:outerShdw>
          </a:effectLst>
        </p:spPr>
        <p:txBody>
          <a:bodyPr wrap="square" anchor="ctr" anchorCtr="0">
            <a:spAutoFit/>
          </a:bodyPr>
          <a:lstStyle/>
          <a:p>
            <a:r>
              <a:rPr lang="fr-FR" b="1" i="1" dirty="0">
                <a:solidFill>
                  <a:srgbClr val="C00000"/>
                </a:solidFill>
                <a:latin typeface="Arial" panose="020B0604020202020204" pitchFamily="34" charset="0"/>
                <a:cs typeface="Arial" panose="020B0604020202020204" pitchFamily="34" charset="0"/>
              </a:rPr>
              <a:t>Malgré les avancées enregistrées, certaines dispositions nécessitent d’introduire des amendements à la LOF pour consolider </a:t>
            </a:r>
            <a:r>
              <a:rPr lang="fr-FR" b="1" i="1" dirty="0">
                <a:solidFill>
                  <a:schemeClr val="accent1">
                    <a:lumMod val="50000"/>
                  </a:schemeClr>
                </a:solidFill>
                <a:latin typeface="Arial" panose="020B0604020202020204" pitchFamily="34" charset="0"/>
                <a:cs typeface="Arial" panose="020B0604020202020204" pitchFamily="34" charset="0"/>
              </a:rPr>
              <a:t>la gouvernance de la gestion des finances publiques</a:t>
            </a:r>
          </a:p>
        </p:txBody>
      </p:sp>
      <p:sp>
        <p:nvSpPr>
          <p:cNvPr id="4" name="Espace réservé du numéro de diapositive 3">
            <a:extLst>
              <a:ext uri="{FF2B5EF4-FFF2-40B4-BE49-F238E27FC236}">
                <a16:creationId xmlns:a16="http://schemas.microsoft.com/office/drawing/2014/main" id="{08AED868-F59E-8FAE-3E30-A3963A51CF4F}"/>
              </a:ext>
            </a:extLst>
          </p:cNvPr>
          <p:cNvSpPr>
            <a:spLocks noGrp="1"/>
          </p:cNvSpPr>
          <p:nvPr>
            <p:ph type="sldNum" sz="quarter" idx="12"/>
          </p:nvPr>
        </p:nvSpPr>
        <p:spPr/>
        <p:txBody>
          <a:bodyPr/>
          <a:lstStyle/>
          <a:p>
            <a:fld id="{F094C3A4-1FBB-144E-B1D2-95FEBCDB02F5}" type="slidenum">
              <a:rPr lang="en-US" smtClean="0"/>
              <a:t>9</a:t>
            </a:fld>
            <a:endParaRPr lang="en-US"/>
          </a:p>
        </p:txBody>
      </p:sp>
    </p:spTree>
    <p:extLst>
      <p:ext uri="{BB962C8B-B14F-4D97-AF65-F5344CB8AC3E}">
        <p14:creationId xmlns:p14="http://schemas.microsoft.com/office/powerpoint/2010/main" val="113298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200" y="278611"/>
            <a:ext cx="10515600" cy="1325563"/>
          </a:xfrm>
        </p:spPr>
        <p:txBody>
          <a:bodyPr>
            <a:normAutofit/>
          </a:bodyPr>
          <a:lstStyle/>
          <a:p>
            <a:r>
              <a:rPr lang="fr-FR" dirty="0">
                <a:latin typeface="Arial" panose="020B0604020202020204" pitchFamily="34" charset="0"/>
                <a:cs typeface="Arial" panose="020B0604020202020204" pitchFamily="34" charset="0"/>
              </a:rPr>
              <a:t>Perspectives et recommandations (2/2)</a:t>
            </a:r>
          </a:p>
        </p:txBody>
      </p:sp>
      <p:cxnSp>
        <p:nvCxnSpPr>
          <p:cNvPr id="8" name="Connecteur droit 7">
            <a:extLst>
              <a:ext uri="{FF2B5EF4-FFF2-40B4-BE49-F238E27FC236}">
                <a16:creationId xmlns:a16="http://schemas.microsoft.com/office/drawing/2014/main" id="{326A34AB-B672-D4F4-A7BB-7590B0DCFAF1}"/>
              </a:ext>
            </a:extLst>
          </p:cNvPr>
          <p:cNvCxnSpPr/>
          <p:nvPr/>
        </p:nvCxnSpPr>
        <p:spPr>
          <a:xfrm>
            <a:off x="0" y="151052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Espace réservé du numéro de diapositive 37">
            <a:extLst>
              <a:ext uri="{FF2B5EF4-FFF2-40B4-BE49-F238E27FC236}">
                <a16:creationId xmlns:a16="http://schemas.microsoft.com/office/drawing/2014/main" id="{7B074BD0-C586-7296-68A6-B989DBBB7EDA}"/>
              </a:ext>
            </a:extLst>
          </p:cNvPr>
          <p:cNvSpPr>
            <a:spLocks noGrp="1"/>
          </p:cNvSpPr>
          <p:nvPr>
            <p:ph type="sldNum" sz="quarter" idx="12"/>
          </p:nvPr>
        </p:nvSpPr>
        <p:spPr/>
        <p:txBody>
          <a:bodyPr/>
          <a:lstStyle/>
          <a:p>
            <a:fld id="{F094C3A4-1FBB-144E-B1D2-95FEBCDB02F5}" type="slidenum">
              <a:rPr lang="en-US" smtClean="0"/>
              <a:t>10</a:t>
            </a:fld>
            <a:endParaRPr lang="en-US"/>
          </a:p>
        </p:txBody>
      </p:sp>
      <p:sp>
        <p:nvSpPr>
          <p:cNvPr id="4" name="TextBox 7">
            <a:extLst>
              <a:ext uri="{FF2B5EF4-FFF2-40B4-BE49-F238E27FC236}">
                <a16:creationId xmlns:a16="http://schemas.microsoft.com/office/drawing/2014/main" id="{01E945CF-AEC1-F820-3B4C-3A22593783D5}"/>
              </a:ext>
            </a:extLst>
          </p:cNvPr>
          <p:cNvSpPr txBox="1"/>
          <p:nvPr/>
        </p:nvSpPr>
        <p:spPr>
          <a:xfrm>
            <a:off x="1551976" y="2540277"/>
            <a:ext cx="10494712" cy="646331"/>
          </a:xfrm>
          <a:prstGeom prst="rect">
            <a:avLst/>
          </a:prstGeom>
          <a:noFill/>
        </p:spPr>
        <p:txBody>
          <a:bodyPr wrap="square" rtlCol="0">
            <a:spAutoFit/>
          </a:bodyPr>
          <a:lstStyle/>
          <a:p>
            <a:pPr algn="just">
              <a:spcBef>
                <a:spcPts val="600"/>
              </a:spcBef>
              <a:spcAft>
                <a:spcPts val="1200"/>
              </a:spcAft>
              <a:buClr>
                <a:schemeClr val="tx2">
                  <a:lumMod val="50000"/>
                </a:schemeClr>
              </a:buClr>
            </a:pPr>
            <a:r>
              <a:rPr lang="fr-FR" b="1" dirty="0">
                <a:solidFill>
                  <a:schemeClr val="accent1">
                    <a:lumMod val="50000"/>
                  </a:schemeClr>
                </a:solidFill>
                <a:latin typeface="Calibri" panose="020F0502020204030204" pitchFamily="34" charset="0"/>
                <a:cs typeface="Calibri" panose="020F0502020204030204" pitchFamily="34" charset="0"/>
              </a:rPr>
              <a:t>Mettre en réseau</a:t>
            </a:r>
            <a:r>
              <a:rPr lang="fr-FR" dirty="0">
                <a:latin typeface="Calibri" panose="020F0502020204030204" pitchFamily="34" charset="0"/>
                <a:cs typeface="Calibri" panose="020F0502020204030204" pitchFamily="34" charset="0"/>
              </a:rPr>
              <a:t> les différents acteurs impliqués dans le processus budgétaire en renforçant l’adhésion du top management et </a:t>
            </a:r>
            <a:r>
              <a:rPr lang="fr-FR" b="1" dirty="0">
                <a:solidFill>
                  <a:schemeClr val="accent1">
                    <a:lumMod val="50000"/>
                  </a:schemeClr>
                </a:solidFill>
                <a:latin typeface="Calibri" panose="020F0502020204030204" pitchFamily="34" charset="0"/>
                <a:cs typeface="Calibri" panose="020F0502020204030204" pitchFamily="34" charset="0"/>
              </a:rPr>
              <a:t>améliorer l’organisation du dialogue de gestion </a:t>
            </a:r>
            <a:r>
              <a:rPr lang="fr-FR" dirty="0">
                <a:latin typeface="Calibri" panose="020F0502020204030204" pitchFamily="34" charset="0"/>
                <a:cs typeface="Calibri" panose="020F0502020204030204" pitchFamily="34" charset="0"/>
              </a:rPr>
              <a:t>interministériel et intra ministériel</a:t>
            </a:r>
          </a:p>
        </p:txBody>
      </p:sp>
      <p:sp>
        <p:nvSpPr>
          <p:cNvPr id="5" name="TextBox 10">
            <a:extLst>
              <a:ext uri="{FF2B5EF4-FFF2-40B4-BE49-F238E27FC236}">
                <a16:creationId xmlns:a16="http://schemas.microsoft.com/office/drawing/2014/main" id="{33BDE88F-7C3F-2428-C4E3-EF76EB79C0A6}"/>
              </a:ext>
            </a:extLst>
          </p:cNvPr>
          <p:cNvSpPr txBox="1"/>
          <p:nvPr/>
        </p:nvSpPr>
        <p:spPr>
          <a:xfrm>
            <a:off x="1551976" y="6154224"/>
            <a:ext cx="10416552" cy="646331"/>
          </a:xfrm>
          <a:prstGeom prst="rect">
            <a:avLst/>
          </a:prstGeom>
          <a:noFill/>
        </p:spPr>
        <p:txBody>
          <a:bodyPr wrap="square" rtlCol="0">
            <a:spAutoFit/>
          </a:bodyPr>
          <a:lstStyle/>
          <a:p>
            <a:pPr algn="just">
              <a:spcBef>
                <a:spcPts val="600"/>
              </a:spcBef>
              <a:spcAft>
                <a:spcPts val="1200"/>
              </a:spcAft>
              <a:buClr>
                <a:schemeClr val="tx2">
                  <a:lumMod val="50000"/>
                </a:schemeClr>
              </a:buClr>
            </a:pPr>
            <a:r>
              <a:rPr lang="fr-FR" dirty="0">
                <a:latin typeface="Calibri" panose="020F0502020204030204" pitchFamily="34" charset="0"/>
                <a:cs typeface="Calibri" panose="020F0502020204030204" pitchFamily="34" charset="0"/>
              </a:rPr>
              <a:t>Veiller à la mise en place d’une démarche de </a:t>
            </a:r>
            <a:r>
              <a:rPr lang="fr-FR" b="1" dirty="0">
                <a:solidFill>
                  <a:schemeClr val="accent1">
                    <a:lumMod val="50000"/>
                  </a:schemeClr>
                </a:solidFill>
                <a:latin typeface="Calibri" panose="020F0502020204030204" pitchFamily="34" charset="0"/>
                <a:cs typeface="Calibri" panose="020F0502020204030204" pitchFamily="34" charset="0"/>
              </a:rPr>
              <a:t>conduite de changement </a:t>
            </a:r>
            <a:r>
              <a:rPr lang="fr-FR" dirty="0">
                <a:latin typeface="Calibri" panose="020F0502020204030204" pitchFamily="34" charset="0"/>
                <a:cs typeface="Calibri" panose="020F0502020204030204" pitchFamily="34" charset="0"/>
              </a:rPr>
              <a:t>et redoubler les efforts en matière de </a:t>
            </a:r>
            <a:r>
              <a:rPr lang="fr-FR" b="1" dirty="0">
                <a:solidFill>
                  <a:schemeClr val="accent1">
                    <a:lumMod val="50000"/>
                  </a:schemeClr>
                </a:solidFill>
                <a:latin typeface="Calibri" panose="020F0502020204030204" pitchFamily="34" charset="0"/>
                <a:cs typeface="Calibri" panose="020F0502020204030204" pitchFamily="34" charset="0"/>
              </a:rPr>
              <a:t>renforcement des capacités </a:t>
            </a:r>
            <a:r>
              <a:rPr lang="fr-FR" dirty="0">
                <a:latin typeface="Calibri" panose="020F0502020204030204" pitchFamily="34" charset="0"/>
                <a:cs typeface="Calibri" panose="020F0502020204030204" pitchFamily="34" charset="0"/>
              </a:rPr>
              <a:t>de l’ensemble des acteurs.</a:t>
            </a:r>
          </a:p>
        </p:txBody>
      </p:sp>
      <p:sp>
        <p:nvSpPr>
          <p:cNvPr id="11" name="TextBox 12">
            <a:extLst>
              <a:ext uri="{FF2B5EF4-FFF2-40B4-BE49-F238E27FC236}">
                <a16:creationId xmlns:a16="http://schemas.microsoft.com/office/drawing/2014/main" id="{B6C7A25D-CEB6-CCEF-DD7E-49945C317FAB}"/>
              </a:ext>
            </a:extLst>
          </p:cNvPr>
          <p:cNvSpPr txBox="1"/>
          <p:nvPr/>
        </p:nvSpPr>
        <p:spPr>
          <a:xfrm>
            <a:off x="1625635" y="4839187"/>
            <a:ext cx="10418097" cy="646331"/>
          </a:xfrm>
          <a:prstGeom prst="rect">
            <a:avLst/>
          </a:prstGeom>
          <a:noFill/>
        </p:spPr>
        <p:txBody>
          <a:bodyPr wrap="square" rtlCol="0">
            <a:spAutoFit/>
          </a:bodyPr>
          <a:lstStyle/>
          <a:p>
            <a:pPr marL="285750" indent="-285750" algn="just">
              <a:spcBef>
                <a:spcPts val="600"/>
              </a:spcBef>
              <a:spcAft>
                <a:spcPts val="1200"/>
              </a:spcAft>
              <a:buClr>
                <a:schemeClr val="tx2">
                  <a:lumMod val="50000"/>
                </a:schemeClr>
              </a:buClr>
              <a:buFont typeface="Police système Courant"/>
              <a:buChar char="☑"/>
              <a:defRPr/>
            </a:pPr>
            <a:r>
              <a:rPr lang="fr-FR" b="1" dirty="0">
                <a:solidFill>
                  <a:schemeClr val="accent1">
                    <a:lumMod val="50000"/>
                  </a:schemeClr>
                </a:solidFill>
                <a:latin typeface="Calibri" panose="020F0502020204030204" pitchFamily="34" charset="0"/>
                <a:cs typeface="Calibri" panose="020F0502020204030204" pitchFamily="34" charset="0"/>
              </a:rPr>
              <a:t>Fiabiliser les données relatives à la performance </a:t>
            </a:r>
            <a:r>
              <a:rPr lang="fr-FR" dirty="0">
                <a:latin typeface="Calibri" panose="020F0502020204030204" pitchFamily="34" charset="0"/>
                <a:cs typeface="Calibri" panose="020F0502020204030204" pitchFamily="34" charset="0"/>
              </a:rPr>
              <a:t>(infrastructure de collecte, d’analyse et de dissémination de ces données : SI, procédures) </a:t>
            </a:r>
          </a:p>
        </p:txBody>
      </p:sp>
      <p:sp>
        <p:nvSpPr>
          <p:cNvPr id="13" name="TextBox 7">
            <a:extLst>
              <a:ext uri="{FF2B5EF4-FFF2-40B4-BE49-F238E27FC236}">
                <a16:creationId xmlns:a16="http://schemas.microsoft.com/office/drawing/2014/main" id="{A25705AC-5EE4-43FE-7DBB-E50133B8B851}"/>
              </a:ext>
            </a:extLst>
          </p:cNvPr>
          <p:cNvSpPr txBox="1"/>
          <p:nvPr/>
        </p:nvSpPr>
        <p:spPr>
          <a:xfrm>
            <a:off x="1627180" y="5446028"/>
            <a:ext cx="10416552" cy="646331"/>
          </a:xfrm>
          <a:prstGeom prst="rect">
            <a:avLst/>
          </a:prstGeom>
          <a:noFill/>
        </p:spPr>
        <p:txBody>
          <a:bodyPr wrap="square" rtlCol="0">
            <a:spAutoFit/>
          </a:bodyPr>
          <a:lstStyle/>
          <a:p>
            <a:pPr marL="285750" indent="-285750" algn="just">
              <a:spcBef>
                <a:spcPts val="600"/>
              </a:spcBef>
              <a:spcAft>
                <a:spcPts val="1200"/>
              </a:spcAft>
              <a:buClr>
                <a:schemeClr val="tx2">
                  <a:lumMod val="50000"/>
                </a:schemeClr>
              </a:buClr>
              <a:buFont typeface="Police système Courant"/>
              <a:buChar char="☑"/>
              <a:defRPr/>
            </a:pPr>
            <a:r>
              <a:rPr lang="fr-FR" b="1" dirty="0">
                <a:solidFill>
                  <a:schemeClr val="accent1">
                    <a:lumMod val="50000"/>
                  </a:schemeClr>
                </a:solidFill>
                <a:latin typeface="Calibri" panose="020F0502020204030204" pitchFamily="34" charset="0"/>
                <a:cs typeface="Calibri" panose="020F0502020204030204" pitchFamily="34" charset="0"/>
              </a:rPr>
              <a:t>Généraliser le déploiement du contrôle de gestion </a:t>
            </a:r>
            <a:r>
              <a:rPr lang="fr-FR" dirty="0">
                <a:latin typeface="Calibri" panose="020F0502020204030204" pitchFamily="34" charset="0"/>
                <a:cs typeface="Calibri" panose="020F0502020204030204" pitchFamily="34" charset="0"/>
              </a:rPr>
              <a:t>au sein des départements comme dispositif d’appui et d’aide au pilotage </a:t>
            </a:r>
          </a:p>
        </p:txBody>
      </p:sp>
      <p:grpSp>
        <p:nvGrpSpPr>
          <p:cNvPr id="17" name="Group 39">
            <a:extLst>
              <a:ext uri="{FF2B5EF4-FFF2-40B4-BE49-F238E27FC236}">
                <a16:creationId xmlns:a16="http://schemas.microsoft.com/office/drawing/2014/main" id="{CC0F46F3-B5F1-3DD2-F4B6-74C1495C03BA}"/>
              </a:ext>
            </a:extLst>
          </p:cNvPr>
          <p:cNvGrpSpPr/>
          <p:nvPr/>
        </p:nvGrpSpPr>
        <p:grpSpPr>
          <a:xfrm>
            <a:off x="576031" y="3092656"/>
            <a:ext cx="1056753" cy="711163"/>
            <a:chOff x="2345760" y="2489200"/>
            <a:chExt cx="2966016" cy="2403475"/>
          </a:xfrm>
          <a:solidFill>
            <a:schemeClr val="accent1">
              <a:lumMod val="75000"/>
            </a:schemeClr>
          </a:solidFill>
          <a:effectLst>
            <a:outerShdw blurRad="88900" dist="38100" sx="102000" sy="102000" algn="t" rotWithShape="0">
              <a:prstClr val="black">
                <a:alpha val="31000"/>
              </a:prstClr>
            </a:outerShdw>
          </a:effectLst>
        </p:grpSpPr>
        <p:sp>
          <p:nvSpPr>
            <p:cNvPr id="18" name="Freeform 7">
              <a:extLst>
                <a:ext uri="{FF2B5EF4-FFF2-40B4-BE49-F238E27FC236}">
                  <a16:creationId xmlns:a16="http://schemas.microsoft.com/office/drawing/2014/main" id="{F626D520-1036-1085-30DB-BD8A509DDF0A}"/>
                </a:ext>
              </a:extLst>
            </p:cNvPr>
            <p:cNvSpPr>
              <a:spLocks/>
            </p:cNvSpPr>
            <p:nvPr/>
          </p:nvSpPr>
          <p:spPr bwMode="auto">
            <a:xfrm>
              <a:off x="2345760" y="2489200"/>
              <a:ext cx="1408113" cy="1738312"/>
            </a:xfrm>
            <a:custGeom>
              <a:avLst/>
              <a:gdLst>
                <a:gd name="T0" fmla="*/ 284 w 807"/>
                <a:gd name="T1" fmla="*/ 0 h 998"/>
                <a:gd name="T2" fmla="*/ 24 w 807"/>
                <a:gd name="T3" fmla="*/ 454 h 998"/>
                <a:gd name="T4" fmla="*/ 0 w 807"/>
                <a:gd name="T5" fmla="*/ 545 h 998"/>
                <a:gd name="T6" fmla="*/ 24 w 807"/>
                <a:gd name="T7" fmla="*/ 636 h 998"/>
                <a:gd name="T8" fmla="*/ 233 w 807"/>
                <a:gd name="T9" fmla="*/ 998 h 998"/>
                <a:gd name="T10" fmla="*/ 807 w 807"/>
                <a:gd name="T11" fmla="*/ 0 h 998"/>
                <a:gd name="T12" fmla="*/ 284 w 807"/>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807" h="998">
                  <a:moveTo>
                    <a:pt x="284" y="0"/>
                  </a:moveTo>
                  <a:cubicBezTo>
                    <a:pt x="246" y="66"/>
                    <a:pt x="24" y="454"/>
                    <a:pt x="24" y="454"/>
                  </a:cubicBezTo>
                  <a:cubicBezTo>
                    <a:pt x="9" y="481"/>
                    <a:pt x="0" y="512"/>
                    <a:pt x="0" y="545"/>
                  </a:cubicBezTo>
                  <a:cubicBezTo>
                    <a:pt x="0" y="578"/>
                    <a:pt x="9" y="609"/>
                    <a:pt x="24" y="636"/>
                  </a:cubicBezTo>
                  <a:cubicBezTo>
                    <a:pt x="233" y="998"/>
                    <a:pt x="233" y="998"/>
                    <a:pt x="233" y="998"/>
                  </a:cubicBezTo>
                  <a:cubicBezTo>
                    <a:pt x="233" y="998"/>
                    <a:pt x="667" y="242"/>
                    <a:pt x="807" y="0"/>
                  </a:cubicBezTo>
                  <a:lnTo>
                    <a:pt x="284" y="0"/>
                  </a:lnTo>
                  <a:close/>
                </a:path>
              </a:pathLst>
            </a:custGeom>
            <a:solidFill>
              <a:schemeClr val="tx1">
                <a:lumMod val="50000"/>
                <a:lumOff val="50000"/>
              </a:schemeClr>
            </a:solidFill>
            <a:ln w="9525">
              <a:noFill/>
              <a:round/>
              <a:headEnd/>
              <a:tailEnd/>
            </a:ln>
          </p:spPr>
          <p:txBody>
            <a:bodyPr vert="horz" wrap="square" lIns="68598" tIns="34299" rIns="68598" bIns="34299" numCol="1" anchor="t" anchorCtr="0" compatLnSpc="1">
              <a:prstTxWarp prst="textNoShape">
                <a:avLst/>
              </a:prstTxWarp>
            </a:bodyPr>
            <a:lstStyle/>
            <a:p>
              <a:pPr defTabSz="1018705">
                <a:defRPr/>
              </a:pPr>
              <a:endParaRPr lang="en-US" kern="0">
                <a:solidFill>
                  <a:prstClr val="black"/>
                </a:solidFill>
                <a:latin typeface="Calibri" panose="020F0502020204030204" pitchFamily="34" charset="0"/>
                <a:cs typeface="Calibri" panose="020F0502020204030204" pitchFamily="34" charset="0"/>
              </a:endParaRPr>
            </a:p>
          </p:txBody>
        </p:sp>
        <p:sp>
          <p:nvSpPr>
            <p:cNvPr id="19" name="Freeform 8">
              <a:extLst>
                <a:ext uri="{FF2B5EF4-FFF2-40B4-BE49-F238E27FC236}">
                  <a16:creationId xmlns:a16="http://schemas.microsoft.com/office/drawing/2014/main" id="{6F36E5D8-0492-141E-DDE0-55F32A692D8C}"/>
                </a:ext>
              </a:extLst>
            </p:cNvPr>
            <p:cNvSpPr>
              <a:spLocks/>
            </p:cNvSpPr>
            <p:nvPr/>
          </p:nvSpPr>
          <p:spPr bwMode="auto">
            <a:xfrm>
              <a:off x="2374901" y="3152775"/>
              <a:ext cx="2936875" cy="1739900"/>
            </a:xfrm>
            <a:custGeom>
              <a:avLst/>
              <a:gdLst>
                <a:gd name="T0" fmla="*/ 785 w 1684"/>
                <a:gd name="T1" fmla="*/ 999 h 999"/>
                <a:gd name="T2" fmla="*/ 884 w 1684"/>
                <a:gd name="T3" fmla="*/ 726 h 999"/>
                <a:gd name="T4" fmla="*/ 865 w 1684"/>
                <a:gd name="T5" fmla="*/ 726 h 999"/>
                <a:gd name="T6" fmla="*/ 381 w 1684"/>
                <a:gd name="T7" fmla="*/ 726 h 999"/>
                <a:gd name="T8" fmla="*/ 290 w 1684"/>
                <a:gd name="T9" fmla="*/ 702 h 999"/>
                <a:gd name="T10" fmla="*/ 224 w 1684"/>
                <a:gd name="T11" fmla="*/ 636 h 999"/>
                <a:gd name="T12" fmla="*/ 0 w 1684"/>
                <a:gd name="T13" fmla="*/ 246 h 999"/>
                <a:gd name="T14" fmla="*/ 102 w 1684"/>
                <a:gd name="T15" fmla="*/ 273 h 999"/>
                <a:gd name="T16" fmla="*/ 865 w 1684"/>
                <a:gd name="T17" fmla="*/ 273 h 999"/>
                <a:gd name="T18" fmla="*/ 884 w 1684"/>
                <a:gd name="T19" fmla="*/ 273 h 999"/>
                <a:gd name="T20" fmla="*/ 785 w 1684"/>
                <a:gd name="T21" fmla="*/ 0 h 999"/>
                <a:gd name="T22" fmla="*/ 1683 w 1684"/>
                <a:gd name="T23" fmla="*/ 500 h 999"/>
                <a:gd name="T24" fmla="*/ 1684 w 1684"/>
                <a:gd name="T25" fmla="*/ 500 h 999"/>
                <a:gd name="T26" fmla="*/ 785 w 1684"/>
                <a:gd name="T27" fmla="*/ 99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9"/>
                    <a:pt x="290" y="702"/>
                  </a:cubicBezTo>
                  <a:cubicBezTo>
                    <a:pt x="262" y="686"/>
                    <a:pt x="240" y="662"/>
                    <a:pt x="224" y="636"/>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500"/>
                  </a:cubicBezTo>
                  <a:cubicBezTo>
                    <a:pt x="1683" y="500"/>
                    <a:pt x="1683" y="500"/>
                    <a:pt x="1684" y="500"/>
                  </a:cubicBezTo>
                  <a:cubicBezTo>
                    <a:pt x="1385" y="610"/>
                    <a:pt x="1015" y="799"/>
                    <a:pt x="785" y="999"/>
                  </a:cubicBezTo>
                  <a:close/>
                </a:path>
              </a:pathLst>
            </a:custGeom>
            <a:solidFill>
              <a:schemeClr val="accent1">
                <a:lumMod val="60000"/>
                <a:lumOff val="40000"/>
              </a:schemeClr>
            </a:solidFill>
            <a:ln w="9525">
              <a:noFill/>
              <a:round/>
              <a:headEnd/>
              <a:tailEnd/>
            </a:ln>
          </p:spPr>
          <p:txBody>
            <a:bodyPr vert="horz" wrap="square" lIns="68598" tIns="34299" rIns="68598" bIns="34299" numCol="1" anchor="t" anchorCtr="0" compatLnSpc="1">
              <a:prstTxWarp prst="textNoShape">
                <a:avLst/>
              </a:prstTxWarp>
            </a:bodyPr>
            <a:lstStyle/>
            <a:p>
              <a:pPr defTabSz="1018705">
                <a:defRPr/>
              </a:pPr>
              <a:endParaRPr lang="en-US" kern="0" dirty="0">
                <a:solidFill>
                  <a:prstClr val="black"/>
                </a:solidFill>
                <a:latin typeface="Calibri" panose="020F0502020204030204" pitchFamily="34" charset="0"/>
                <a:cs typeface="Calibri" panose="020F0502020204030204" pitchFamily="34" charset="0"/>
              </a:endParaRPr>
            </a:p>
          </p:txBody>
        </p:sp>
      </p:grpSp>
      <p:grpSp>
        <p:nvGrpSpPr>
          <p:cNvPr id="20" name="Group 40">
            <a:extLst>
              <a:ext uri="{FF2B5EF4-FFF2-40B4-BE49-F238E27FC236}">
                <a16:creationId xmlns:a16="http://schemas.microsoft.com/office/drawing/2014/main" id="{8E704149-7CE1-B5E6-5C6B-1CD87047829E}"/>
              </a:ext>
            </a:extLst>
          </p:cNvPr>
          <p:cNvGrpSpPr/>
          <p:nvPr/>
        </p:nvGrpSpPr>
        <p:grpSpPr>
          <a:xfrm>
            <a:off x="617525" y="2540276"/>
            <a:ext cx="1056780" cy="625202"/>
            <a:chOff x="2345686" y="1014413"/>
            <a:chExt cx="2966090" cy="2112962"/>
          </a:xfrm>
          <a:effectLst>
            <a:outerShdw blurRad="88900" dist="38100" sx="102000" sy="102000" algn="t" rotWithShape="0">
              <a:prstClr val="black">
                <a:alpha val="31000"/>
              </a:prstClr>
            </a:outerShdw>
          </a:effectLst>
        </p:grpSpPr>
        <p:sp>
          <p:nvSpPr>
            <p:cNvPr id="39" name="Freeform 9">
              <a:extLst>
                <a:ext uri="{FF2B5EF4-FFF2-40B4-BE49-F238E27FC236}">
                  <a16:creationId xmlns:a16="http://schemas.microsoft.com/office/drawing/2014/main" id="{EFBC3A0B-D0FF-2AC6-A281-246BC4AEBBF0}"/>
                </a:ext>
              </a:extLst>
            </p:cNvPr>
            <p:cNvSpPr>
              <a:spLocks/>
            </p:cNvSpPr>
            <p:nvPr/>
          </p:nvSpPr>
          <p:spPr bwMode="auto">
            <a:xfrm>
              <a:off x="2345686" y="1014413"/>
              <a:ext cx="1236663" cy="1446212"/>
            </a:xfrm>
            <a:custGeom>
              <a:avLst/>
              <a:gdLst>
                <a:gd name="T0" fmla="*/ 186 w 709"/>
                <a:gd name="T1" fmla="*/ 0 h 830"/>
                <a:gd name="T2" fmla="*/ 24 w 709"/>
                <a:gd name="T3" fmla="*/ 286 h 830"/>
                <a:gd name="T4" fmla="*/ 0 w 709"/>
                <a:gd name="T5" fmla="*/ 377 h 830"/>
                <a:gd name="T6" fmla="*/ 24 w 709"/>
                <a:gd name="T7" fmla="*/ 468 h 830"/>
                <a:gd name="T8" fmla="*/ 233 w 709"/>
                <a:gd name="T9" fmla="*/ 830 h 830"/>
                <a:gd name="T10" fmla="*/ 709 w 709"/>
                <a:gd name="T11" fmla="*/ 0 h 830"/>
                <a:gd name="T12" fmla="*/ 186 w 709"/>
                <a:gd name="T13" fmla="*/ 0 h 830"/>
              </a:gdLst>
              <a:ahLst/>
              <a:cxnLst>
                <a:cxn ang="0">
                  <a:pos x="T0" y="T1"/>
                </a:cxn>
                <a:cxn ang="0">
                  <a:pos x="T2" y="T3"/>
                </a:cxn>
                <a:cxn ang="0">
                  <a:pos x="T4" y="T5"/>
                </a:cxn>
                <a:cxn ang="0">
                  <a:pos x="T6" y="T7"/>
                </a:cxn>
                <a:cxn ang="0">
                  <a:pos x="T8" y="T9"/>
                </a:cxn>
                <a:cxn ang="0">
                  <a:pos x="T10" y="T11"/>
                </a:cxn>
                <a:cxn ang="0">
                  <a:pos x="T12" y="T13"/>
                </a:cxn>
              </a:cxnLst>
              <a:rect l="0" t="0" r="r" b="b"/>
              <a:pathLst>
                <a:path w="709" h="830">
                  <a:moveTo>
                    <a:pt x="186" y="0"/>
                  </a:moveTo>
                  <a:cubicBezTo>
                    <a:pt x="148" y="66"/>
                    <a:pt x="24" y="286"/>
                    <a:pt x="24" y="286"/>
                  </a:cubicBezTo>
                  <a:cubicBezTo>
                    <a:pt x="9" y="313"/>
                    <a:pt x="0" y="344"/>
                    <a:pt x="0" y="377"/>
                  </a:cubicBezTo>
                  <a:cubicBezTo>
                    <a:pt x="0" y="410"/>
                    <a:pt x="9" y="441"/>
                    <a:pt x="24" y="468"/>
                  </a:cubicBezTo>
                  <a:cubicBezTo>
                    <a:pt x="233" y="830"/>
                    <a:pt x="233" y="830"/>
                    <a:pt x="233" y="830"/>
                  </a:cubicBezTo>
                  <a:cubicBezTo>
                    <a:pt x="233" y="830"/>
                    <a:pt x="569" y="242"/>
                    <a:pt x="709" y="0"/>
                  </a:cubicBezTo>
                  <a:lnTo>
                    <a:pt x="186" y="0"/>
                  </a:lnTo>
                  <a:close/>
                </a:path>
              </a:pathLst>
            </a:custGeom>
            <a:gradFill flip="none" rotWithShape="1">
              <a:gsLst>
                <a:gs pos="0">
                  <a:sysClr val="windowText" lastClr="000000"/>
                </a:gs>
                <a:gs pos="31000">
                  <a:sysClr val="windowText" lastClr="000000">
                    <a:lumMod val="75000"/>
                    <a:lumOff val="25000"/>
                  </a:sysClr>
                </a:gs>
                <a:gs pos="100000">
                  <a:sysClr val="windowText" lastClr="000000">
                    <a:lumMod val="50000"/>
                    <a:lumOff val="50000"/>
                  </a:sysClr>
                </a:gs>
              </a:gsLst>
              <a:lin ang="16200000" scaled="1"/>
              <a:tileRect/>
            </a:gradFill>
            <a:ln w="9525">
              <a:noFill/>
              <a:round/>
              <a:headEnd/>
              <a:tailEnd/>
            </a:ln>
          </p:spPr>
          <p:txBody>
            <a:bodyPr vert="horz" wrap="square" lIns="68598" tIns="34299" rIns="68598" bIns="34299" numCol="1" anchor="t" anchorCtr="0" compatLnSpc="1">
              <a:prstTxWarp prst="textNoShape">
                <a:avLst/>
              </a:prstTxWarp>
            </a:bodyPr>
            <a:lstStyle/>
            <a:p>
              <a:pPr defTabSz="1018705">
                <a:defRPr/>
              </a:pPr>
              <a:endParaRPr lang="en-US" kern="0">
                <a:solidFill>
                  <a:prstClr val="black"/>
                </a:solidFill>
                <a:latin typeface="Calibri" panose="020F0502020204030204" pitchFamily="34" charset="0"/>
                <a:cs typeface="Calibri" panose="020F0502020204030204" pitchFamily="34" charset="0"/>
              </a:endParaRPr>
            </a:p>
          </p:txBody>
        </p:sp>
        <p:sp>
          <p:nvSpPr>
            <p:cNvPr id="40" name="Freeform 10">
              <a:extLst>
                <a:ext uri="{FF2B5EF4-FFF2-40B4-BE49-F238E27FC236}">
                  <a16:creationId xmlns:a16="http://schemas.microsoft.com/office/drawing/2014/main" id="{14688089-73E6-226E-D999-44E0D4A373C2}"/>
                </a:ext>
              </a:extLst>
            </p:cNvPr>
            <p:cNvSpPr>
              <a:spLocks/>
            </p:cNvSpPr>
            <p:nvPr/>
          </p:nvSpPr>
          <p:spPr bwMode="auto">
            <a:xfrm>
              <a:off x="2374901" y="1385888"/>
              <a:ext cx="2936875" cy="1741487"/>
            </a:xfrm>
            <a:custGeom>
              <a:avLst/>
              <a:gdLst>
                <a:gd name="T0" fmla="*/ 785 w 1684"/>
                <a:gd name="T1" fmla="*/ 1000 h 1000"/>
                <a:gd name="T2" fmla="*/ 884 w 1684"/>
                <a:gd name="T3" fmla="*/ 726 h 1000"/>
                <a:gd name="T4" fmla="*/ 865 w 1684"/>
                <a:gd name="T5" fmla="*/ 726 h 1000"/>
                <a:gd name="T6" fmla="*/ 381 w 1684"/>
                <a:gd name="T7" fmla="*/ 726 h 1000"/>
                <a:gd name="T8" fmla="*/ 290 w 1684"/>
                <a:gd name="T9" fmla="*/ 702 h 1000"/>
                <a:gd name="T10" fmla="*/ 224 w 1684"/>
                <a:gd name="T11" fmla="*/ 636 h 1000"/>
                <a:gd name="T12" fmla="*/ 0 w 1684"/>
                <a:gd name="T13" fmla="*/ 246 h 1000"/>
                <a:gd name="T14" fmla="*/ 102 w 1684"/>
                <a:gd name="T15" fmla="*/ 273 h 1000"/>
                <a:gd name="T16" fmla="*/ 865 w 1684"/>
                <a:gd name="T17" fmla="*/ 273 h 1000"/>
                <a:gd name="T18" fmla="*/ 884 w 1684"/>
                <a:gd name="T19" fmla="*/ 273 h 1000"/>
                <a:gd name="T20" fmla="*/ 785 w 1684"/>
                <a:gd name="T21" fmla="*/ 0 h 1000"/>
                <a:gd name="T22" fmla="*/ 1683 w 1684"/>
                <a:gd name="T23" fmla="*/ 500 h 1000"/>
                <a:gd name="T24" fmla="*/ 1684 w 1684"/>
                <a:gd name="T25" fmla="*/ 500 h 1000"/>
                <a:gd name="T26" fmla="*/ 785 w 1684"/>
                <a:gd name="T27" fmla="*/ 100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4" h="1000">
                  <a:moveTo>
                    <a:pt x="785" y="1000"/>
                  </a:moveTo>
                  <a:cubicBezTo>
                    <a:pt x="884" y="726"/>
                    <a:pt x="884" y="726"/>
                    <a:pt x="884" y="726"/>
                  </a:cubicBezTo>
                  <a:cubicBezTo>
                    <a:pt x="865" y="726"/>
                    <a:pt x="865" y="726"/>
                    <a:pt x="865" y="726"/>
                  </a:cubicBezTo>
                  <a:cubicBezTo>
                    <a:pt x="381" y="726"/>
                    <a:pt x="381" y="726"/>
                    <a:pt x="381" y="726"/>
                  </a:cubicBezTo>
                  <a:cubicBezTo>
                    <a:pt x="350" y="726"/>
                    <a:pt x="319" y="719"/>
                    <a:pt x="290" y="702"/>
                  </a:cubicBezTo>
                  <a:cubicBezTo>
                    <a:pt x="262" y="686"/>
                    <a:pt x="240" y="662"/>
                    <a:pt x="224" y="636"/>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500"/>
                  </a:cubicBezTo>
                  <a:cubicBezTo>
                    <a:pt x="1683" y="500"/>
                    <a:pt x="1683" y="500"/>
                    <a:pt x="1684" y="500"/>
                  </a:cubicBezTo>
                  <a:cubicBezTo>
                    <a:pt x="1385" y="611"/>
                    <a:pt x="1015" y="799"/>
                    <a:pt x="785" y="1000"/>
                  </a:cubicBezTo>
                  <a:close/>
                </a:path>
              </a:pathLst>
            </a:custGeom>
            <a:solidFill>
              <a:schemeClr val="bg1">
                <a:lumMod val="75000"/>
              </a:schemeClr>
            </a:solidFill>
            <a:ln w="9525">
              <a:noFill/>
              <a:round/>
              <a:headEnd/>
              <a:tailEnd/>
            </a:ln>
          </p:spPr>
          <p:txBody>
            <a:bodyPr vert="horz" wrap="square" lIns="68598" tIns="34299" rIns="68598" bIns="34299" numCol="1" anchor="t" anchorCtr="0" compatLnSpc="1">
              <a:prstTxWarp prst="textNoShape">
                <a:avLst/>
              </a:prstTxWarp>
            </a:bodyPr>
            <a:lstStyle/>
            <a:p>
              <a:pPr defTabSz="1018705">
                <a:defRPr/>
              </a:pPr>
              <a:endParaRPr lang="en-US" kern="0" dirty="0">
                <a:solidFill>
                  <a:prstClr val="black"/>
                </a:solidFill>
                <a:latin typeface="Calibri" panose="020F0502020204030204" pitchFamily="34" charset="0"/>
                <a:cs typeface="Calibri" panose="020F0502020204030204" pitchFamily="34" charset="0"/>
              </a:endParaRPr>
            </a:p>
          </p:txBody>
        </p:sp>
      </p:grpSp>
      <p:grpSp>
        <p:nvGrpSpPr>
          <p:cNvPr id="41" name="Group 39">
            <a:extLst>
              <a:ext uri="{FF2B5EF4-FFF2-40B4-BE49-F238E27FC236}">
                <a16:creationId xmlns:a16="http://schemas.microsoft.com/office/drawing/2014/main" id="{68E4C251-A6FC-6C78-6CAE-7EB7E5CB972D}"/>
              </a:ext>
            </a:extLst>
          </p:cNvPr>
          <p:cNvGrpSpPr/>
          <p:nvPr/>
        </p:nvGrpSpPr>
        <p:grpSpPr>
          <a:xfrm>
            <a:off x="581172" y="6068668"/>
            <a:ext cx="1046371" cy="717539"/>
            <a:chOff x="2337490" y="2908561"/>
            <a:chExt cx="2936876" cy="2425028"/>
          </a:xfrm>
          <a:effectLst>
            <a:outerShdw blurRad="88900" dist="38100" sx="102000" sy="102000" algn="t" rotWithShape="0">
              <a:prstClr val="black">
                <a:alpha val="31000"/>
              </a:prstClr>
            </a:outerShdw>
          </a:effectLst>
        </p:grpSpPr>
        <p:sp>
          <p:nvSpPr>
            <p:cNvPr id="42" name="Freeform 7">
              <a:extLst>
                <a:ext uri="{FF2B5EF4-FFF2-40B4-BE49-F238E27FC236}">
                  <a16:creationId xmlns:a16="http://schemas.microsoft.com/office/drawing/2014/main" id="{C12689A3-4212-A71F-FB5F-41C9E6BD1AED}"/>
                </a:ext>
              </a:extLst>
            </p:cNvPr>
            <p:cNvSpPr>
              <a:spLocks/>
            </p:cNvSpPr>
            <p:nvPr/>
          </p:nvSpPr>
          <p:spPr bwMode="auto">
            <a:xfrm>
              <a:off x="2345760" y="2908561"/>
              <a:ext cx="1408113" cy="1738310"/>
            </a:xfrm>
            <a:custGeom>
              <a:avLst/>
              <a:gdLst>
                <a:gd name="T0" fmla="*/ 284 w 807"/>
                <a:gd name="T1" fmla="*/ 0 h 998"/>
                <a:gd name="T2" fmla="*/ 24 w 807"/>
                <a:gd name="T3" fmla="*/ 454 h 998"/>
                <a:gd name="T4" fmla="*/ 0 w 807"/>
                <a:gd name="T5" fmla="*/ 545 h 998"/>
                <a:gd name="T6" fmla="*/ 24 w 807"/>
                <a:gd name="T7" fmla="*/ 636 h 998"/>
                <a:gd name="T8" fmla="*/ 233 w 807"/>
                <a:gd name="T9" fmla="*/ 998 h 998"/>
                <a:gd name="T10" fmla="*/ 807 w 807"/>
                <a:gd name="T11" fmla="*/ 0 h 998"/>
                <a:gd name="T12" fmla="*/ 284 w 807"/>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807" h="998">
                  <a:moveTo>
                    <a:pt x="284" y="0"/>
                  </a:moveTo>
                  <a:cubicBezTo>
                    <a:pt x="246" y="66"/>
                    <a:pt x="24" y="454"/>
                    <a:pt x="24" y="454"/>
                  </a:cubicBezTo>
                  <a:cubicBezTo>
                    <a:pt x="9" y="481"/>
                    <a:pt x="0" y="512"/>
                    <a:pt x="0" y="545"/>
                  </a:cubicBezTo>
                  <a:cubicBezTo>
                    <a:pt x="0" y="578"/>
                    <a:pt x="9" y="609"/>
                    <a:pt x="24" y="636"/>
                  </a:cubicBezTo>
                  <a:cubicBezTo>
                    <a:pt x="233" y="998"/>
                    <a:pt x="233" y="998"/>
                    <a:pt x="233" y="998"/>
                  </a:cubicBezTo>
                  <a:cubicBezTo>
                    <a:pt x="233" y="998"/>
                    <a:pt x="667" y="242"/>
                    <a:pt x="807" y="0"/>
                  </a:cubicBezTo>
                  <a:lnTo>
                    <a:pt x="284" y="0"/>
                  </a:lnTo>
                  <a:close/>
                </a:path>
              </a:pathLst>
            </a:custGeom>
            <a:gradFill flip="none" rotWithShape="1">
              <a:gsLst>
                <a:gs pos="0">
                  <a:sysClr val="windowText" lastClr="000000"/>
                </a:gs>
                <a:gs pos="31000">
                  <a:sysClr val="windowText" lastClr="000000">
                    <a:lumMod val="75000"/>
                    <a:lumOff val="25000"/>
                  </a:sysClr>
                </a:gs>
                <a:gs pos="100000">
                  <a:sysClr val="windowText" lastClr="000000">
                    <a:lumMod val="50000"/>
                    <a:lumOff val="50000"/>
                  </a:sysClr>
                </a:gs>
              </a:gsLst>
              <a:lin ang="16200000" scaled="1"/>
              <a:tileRect/>
            </a:gradFill>
            <a:ln w="9525">
              <a:noFill/>
              <a:round/>
              <a:headEnd/>
              <a:tailEnd/>
            </a:ln>
          </p:spPr>
          <p:txBody>
            <a:bodyPr vert="horz" wrap="square" lIns="68598" tIns="34299" rIns="68598" bIns="34299" numCol="1" anchor="t" anchorCtr="0" compatLnSpc="1">
              <a:prstTxWarp prst="textNoShape">
                <a:avLst/>
              </a:prstTxWarp>
            </a:bodyPr>
            <a:lstStyle/>
            <a:p>
              <a:pPr defTabSz="1018705">
                <a:defRPr/>
              </a:pPr>
              <a:endParaRPr lang="en-US" kern="0">
                <a:solidFill>
                  <a:prstClr val="white"/>
                </a:solidFill>
                <a:latin typeface="Calibri" panose="020F0502020204030204" pitchFamily="34" charset="0"/>
                <a:cs typeface="Calibri" panose="020F0502020204030204" pitchFamily="34" charset="0"/>
              </a:endParaRPr>
            </a:p>
          </p:txBody>
        </p:sp>
        <p:sp>
          <p:nvSpPr>
            <p:cNvPr id="43" name="Freeform 8">
              <a:extLst>
                <a:ext uri="{FF2B5EF4-FFF2-40B4-BE49-F238E27FC236}">
                  <a16:creationId xmlns:a16="http://schemas.microsoft.com/office/drawing/2014/main" id="{002962B5-0204-FF4B-55D2-A705BC092837}"/>
                </a:ext>
              </a:extLst>
            </p:cNvPr>
            <p:cNvSpPr>
              <a:spLocks/>
            </p:cNvSpPr>
            <p:nvPr/>
          </p:nvSpPr>
          <p:spPr bwMode="auto">
            <a:xfrm>
              <a:off x="2337490" y="3593690"/>
              <a:ext cx="2936876" cy="1739899"/>
            </a:xfrm>
            <a:custGeom>
              <a:avLst/>
              <a:gdLst>
                <a:gd name="T0" fmla="*/ 785 w 1684"/>
                <a:gd name="T1" fmla="*/ 999 h 999"/>
                <a:gd name="T2" fmla="*/ 884 w 1684"/>
                <a:gd name="T3" fmla="*/ 726 h 999"/>
                <a:gd name="T4" fmla="*/ 865 w 1684"/>
                <a:gd name="T5" fmla="*/ 726 h 999"/>
                <a:gd name="T6" fmla="*/ 381 w 1684"/>
                <a:gd name="T7" fmla="*/ 726 h 999"/>
                <a:gd name="T8" fmla="*/ 290 w 1684"/>
                <a:gd name="T9" fmla="*/ 702 h 999"/>
                <a:gd name="T10" fmla="*/ 224 w 1684"/>
                <a:gd name="T11" fmla="*/ 636 h 999"/>
                <a:gd name="T12" fmla="*/ 0 w 1684"/>
                <a:gd name="T13" fmla="*/ 246 h 999"/>
                <a:gd name="T14" fmla="*/ 102 w 1684"/>
                <a:gd name="T15" fmla="*/ 273 h 999"/>
                <a:gd name="T16" fmla="*/ 865 w 1684"/>
                <a:gd name="T17" fmla="*/ 273 h 999"/>
                <a:gd name="T18" fmla="*/ 884 w 1684"/>
                <a:gd name="T19" fmla="*/ 273 h 999"/>
                <a:gd name="T20" fmla="*/ 785 w 1684"/>
                <a:gd name="T21" fmla="*/ 0 h 999"/>
                <a:gd name="T22" fmla="*/ 1683 w 1684"/>
                <a:gd name="T23" fmla="*/ 500 h 999"/>
                <a:gd name="T24" fmla="*/ 1684 w 1684"/>
                <a:gd name="T25" fmla="*/ 500 h 999"/>
                <a:gd name="T26" fmla="*/ 785 w 1684"/>
                <a:gd name="T27" fmla="*/ 99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9"/>
                    <a:pt x="290" y="702"/>
                  </a:cubicBezTo>
                  <a:cubicBezTo>
                    <a:pt x="262" y="686"/>
                    <a:pt x="240" y="662"/>
                    <a:pt x="224" y="636"/>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500"/>
                  </a:cubicBezTo>
                  <a:cubicBezTo>
                    <a:pt x="1683" y="500"/>
                    <a:pt x="1683" y="500"/>
                    <a:pt x="1684" y="500"/>
                  </a:cubicBezTo>
                  <a:cubicBezTo>
                    <a:pt x="1385" y="610"/>
                    <a:pt x="1015" y="799"/>
                    <a:pt x="785" y="999"/>
                  </a:cubicBezTo>
                  <a:close/>
                </a:path>
              </a:pathLst>
            </a:custGeom>
            <a:solidFill>
              <a:schemeClr val="tx2">
                <a:lumMod val="50000"/>
              </a:schemeClr>
            </a:solidFill>
            <a:ln w="9525">
              <a:noFill/>
              <a:round/>
              <a:headEnd/>
              <a:tailEnd/>
            </a:ln>
          </p:spPr>
          <p:txBody>
            <a:bodyPr vert="horz" wrap="square" lIns="68598" tIns="34299" rIns="68598" bIns="34299" numCol="1" anchor="t" anchorCtr="0" compatLnSpc="1">
              <a:prstTxWarp prst="textNoShape">
                <a:avLst/>
              </a:prstTxWarp>
            </a:bodyPr>
            <a:lstStyle/>
            <a:p>
              <a:pPr defTabSz="1018705">
                <a:defRPr/>
              </a:pPr>
              <a:endParaRPr lang="en-US" kern="0" dirty="0">
                <a:solidFill>
                  <a:prstClr val="white"/>
                </a:solidFill>
                <a:latin typeface="Calibri" panose="020F0502020204030204" pitchFamily="34" charset="0"/>
                <a:cs typeface="Calibri" panose="020F0502020204030204" pitchFamily="34" charset="0"/>
              </a:endParaRPr>
            </a:p>
          </p:txBody>
        </p:sp>
      </p:grpSp>
      <p:sp>
        <p:nvSpPr>
          <p:cNvPr id="44" name="ZoneTexte 43">
            <a:extLst>
              <a:ext uri="{FF2B5EF4-FFF2-40B4-BE49-F238E27FC236}">
                <a16:creationId xmlns:a16="http://schemas.microsoft.com/office/drawing/2014/main" id="{BA9D402D-759E-D8C3-48F0-D4DC3BEFD3C8}"/>
              </a:ext>
            </a:extLst>
          </p:cNvPr>
          <p:cNvSpPr txBox="1"/>
          <p:nvPr/>
        </p:nvSpPr>
        <p:spPr>
          <a:xfrm>
            <a:off x="1040374" y="2716242"/>
            <a:ext cx="344881" cy="369322"/>
          </a:xfrm>
          <a:prstGeom prst="rect">
            <a:avLst/>
          </a:prstGeom>
          <a:noFill/>
        </p:spPr>
        <p:txBody>
          <a:bodyPr wrap="square" lIns="91429" tIns="45715" rIns="91429" bIns="45715" rtlCol="0">
            <a:spAutoFit/>
          </a:bodyPr>
          <a:lstStyle/>
          <a:p>
            <a:pPr algn="ctr" defTabSz="1005723">
              <a:defRPr/>
            </a:pPr>
            <a:r>
              <a:rPr lang="fr-FR" b="1" kern="0" dirty="0">
                <a:solidFill>
                  <a:schemeClr val="bg1"/>
                </a:solidFill>
                <a:latin typeface="Calibri" panose="020F0502020204030204" pitchFamily="34" charset="0"/>
                <a:cs typeface="Calibri" panose="020F0502020204030204" pitchFamily="34" charset="0"/>
              </a:rPr>
              <a:t>1</a:t>
            </a:r>
          </a:p>
        </p:txBody>
      </p:sp>
      <p:sp>
        <p:nvSpPr>
          <p:cNvPr id="45" name="ZoneTexte 44">
            <a:extLst>
              <a:ext uri="{FF2B5EF4-FFF2-40B4-BE49-F238E27FC236}">
                <a16:creationId xmlns:a16="http://schemas.microsoft.com/office/drawing/2014/main" id="{587C9ECC-943D-CDB0-F665-DED32BF1C1B0}"/>
              </a:ext>
            </a:extLst>
          </p:cNvPr>
          <p:cNvSpPr txBox="1"/>
          <p:nvPr/>
        </p:nvSpPr>
        <p:spPr>
          <a:xfrm>
            <a:off x="998860" y="3396982"/>
            <a:ext cx="344881" cy="369322"/>
          </a:xfrm>
          <a:prstGeom prst="rect">
            <a:avLst/>
          </a:prstGeom>
          <a:noFill/>
        </p:spPr>
        <p:txBody>
          <a:bodyPr wrap="square" lIns="91429" tIns="45715" rIns="91429" bIns="45715" rtlCol="0">
            <a:spAutoFit/>
          </a:bodyPr>
          <a:lstStyle/>
          <a:p>
            <a:pPr algn="ctr" defTabSz="1005723">
              <a:defRPr/>
            </a:pPr>
            <a:r>
              <a:rPr lang="fr-FR" b="1" kern="0" dirty="0">
                <a:solidFill>
                  <a:schemeClr val="bg1"/>
                </a:solidFill>
                <a:latin typeface="Calibri" panose="020F0502020204030204" pitchFamily="34" charset="0"/>
                <a:cs typeface="Calibri" panose="020F0502020204030204" pitchFamily="34" charset="0"/>
              </a:rPr>
              <a:t>2</a:t>
            </a:r>
          </a:p>
        </p:txBody>
      </p:sp>
      <p:sp>
        <p:nvSpPr>
          <p:cNvPr id="46" name="ZoneTexte 45">
            <a:extLst>
              <a:ext uri="{FF2B5EF4-FFF2-40B4-BE49-F238E27FC236}">
                <a16:creationId xmlns:a16="http://schemas.microsoft.com/office/drawing/2014/main" id="{1288AFB9-BE34-60DE-9EFF-B5C148755BEF}"/>
              </a:ext>
            </a:extLst>
          </p:cNvPr>
          <p:cNvSpPr txBox="1"/>
          <p:nvPr/>
        </p:nvSpPr>
        <p:spPr>
          <a:xfrm>
            <a:off x="977565" y="6356701"/>
            <a:ext cx="344881" cy="369322"/>
          </a:xfrm>
          <a:prstGeom prst="rect">
            <a:avLst/>
          </a:prstGeom>
          <a:noFill/>
        </p:spPr>
        <p:txBody>
          <a:bodyPr wrap="square" lIns="91429" tIns="45715" rIns="91429" bIns="45715" rtlCol="0">
            <a:spAutoFit/>
          </a:bodyPr>
          <a:lstStyle/>
          <a:p>
            <a:pPr algn="ctr" defTabSz="1005723">
              <a:defRPr/>
            </a:pPr>
            <a:r>
              <a:rPr lang="fr-FR" b="1" kern="0" dirty="0">
                <a:solidFill>
                  <a:prstClr val="white"/>
                </a:solidFill>
                <a:latin typeface="Calibri" panose="020F0502020204030204" pitchFamily="34" charset="0"/>
                <a:cs typeface="Calibri" panose="020F0502020204030204" pitchFamily="34" charset="0"/>
              </a:rPr>
              <a:t>3</a:t>
            </a:r>
          </a:p>
        </p:txBody>
      </p:sp>
      <p:sp>
        <p:nvSpPr>
          <p:cNvPr id="47" name="Rectangle 46">
            <a:extLst>
              <a:ext uri="{FF2B5EF4-FFF2-40B4-BE49-F238E27FC236}">
                <a16:creationId xmlns:a16="http://schemas.microsoft.com/office/drawing/2014/main" id="{81470CE0-2B6F-9470-9EBC-FA963380A108}"/>
              </a:ext>
            </a:extLst>
          </p:cNvPr>
          <p:cNvSpPr/>
          <p:nvPr/>
        </p:nvSpPr>
        <p:spPr>
          <a:xfrm>
            <a:off x="257484" y="1604174"/>
            <a:ext cx="11789204" cy="923330"/>
          </a:xfrm>
          <a:prstGeom prst="rect">
            <a:avLst/>
          </a:prstGeom>
        </p:spPr>
        <p:txBody>
          <a:bodyPr wrap="square">
            <a:spAutoFit/>
          </a:bodyPr>
          <a:lstStyle/>
          <a:p>
            <a:pPr algn="just"/>
            <a:r>
              <a:rPr lang="fr-MA" b="1" i="1" dirty="0">
                <a:solidFill>
                  <a:srgbClr val="C00000"/>
                </a:solidFill>
              </a:rPr>
              <a:t>Les enseignements tirés de l’expérience marocaine montrent qu’il est important de </a:t>
            </a:r>
            <a:r>
              <a:rPr lang="fr-FR" b="1" i="1" dirty="0">
                <a:solidFill>
                  <a:srgbClr val="C00000"/>
                </a:solidFill>
              </a:rPr>
              <a:t>pérenniser les avancées enregistrées tout en œuvrant à consacrer une culture managériale basée sur des pratiques innovantes de la gestion de publique au-delà de la technicité des outils et ce à travers : </a:t>
            </a:r>
          </a:p>
        </p:txBody>
      </p:sp>
      <p:sp>
        <p:nvSpPr>
          <p:cNvPr id="48" name="TextBox 7">
            <a:extLst>
              <a:ext uri="{FF2B5EF4-FFF2-40B4-BE49-F238E27FC236}">
                <a16:creationId xmlns:a16="http://schemas.microsoft.com/office/drawing/2014/main" id="{E9AD4039-9FEA-FCD9-1023-AC06DBAF3278}"/>
              </a:ext>
            </a:extLst>
          </p:cNvPr>
          <p:cNvSpPr txBox="1"/>
          <p:nvPr/>
        </p:nvSpPr>
        <p:spPr>
          <a:xfrm>
            <a:off x="1596159" y="3253091"/>
            <a:ext cx="10493061" cy="369332"/>
          </a:xfrm>
          <a:prstGeom prst="rect">
            <a:avLst/>
          </a:prstGeom>
          <a:noFill/>
        </p:spPr>
        <p:txBody>
          <a:bodyPr wrap="square" rtlCol="0">
            <a:spAutoFit/>
          </a:bodyPr>
          <a:lstStyle/>
          <a:p>
            <a:pPr lvl="0" algn="just"/>
            <a:r>
              <a:rPr lang="fr-FR" b="1" dirty="0">
                <a:solidFill>
                  <a:schemeClr val="accent1">
                    <a:lumMod val="50000"/>
                  </a:schemeClr>
                </a:solidFill>
                <a:latin typeface="Calibri" panose="020F0502020204030204" pitchFamily="34" charset="0"/>
                <a:cs typeface="Calibri" panose="020F0502020204030204" pitchFamily="34" charset="0"/>
              </a:rPr>
              <a:t>Améliorer la qualité et la pertinence du dispositif de performance :</a:t>
            </a:r>
            <a:endParaRPr lang="fr-FR" dirty="0">
              <a:latin typeface="Calibri" panose="020F0502020204030204" pitchFamily="34" charset="0"/>
              <a:cs typeface="Calibri" panose="020F0502020204030204" pitchFamily="34" charset="0"/>
            </a:endParaRPr>
          </a:p>
        </p:txBody>
      </p:sp>
      <p:sp>
        <p:nvSpPr>
          <p:cNvPr id="49" name="TextBox 12">
            <a:extLst>
              <a:ext uri="{FF2B5EF4-FFF2-40B4-BE49-F238E27FC236}">
                <a16:creationId xmlns:a16="http://schemas.microsoft.com/office/drawing/2014/main" id="{EFB3D651-E64E-9A65-DD47-60B46941626B}"/>
              </a:ext>
            </a:extLst>
          </p:cNvPr>
          <p:cNvSpPr txBox="1"/>
          <p:nvPr/>
        </p:nvSpPr>
        <p:spPr>
          <a:xfrm>
            <a:off x="1628590" y="4236701"/>
            <a:ext cx="10418098" cy="646331"/>
          </a:xfrm>
          <a:prstGeom prst="rect">
            <a:avLst/>
          </a:prstGeom>
          <a:noFill/>
        </p:spPr>
        <p:txBody>
          <a:bodyPr wrap="square" rtlCol="0">
            <a:spAutoFit/>
          </a:bodyPr>
          <a:lstStyle/>
          <a:p>
            <a:pPr marL="285750" indent="-285750" algn="just">
              <a:spcBef>
                <a:spcPts val="600"/>
              </a:spcBef>
              <a:spcAft>
                <a:spcPts val="1200"/>
              </a:spcAft>
              <a:buClr>
                <a:schemeClr val="tx2">
                  <a:lumMod val="50000"/>
                </a:schemeClr>
              </a:buClr>
              <a:buFont typeface="Police système Courant"/>
              <a:buChar char="☑"/>
              <a:defRPr/>
            </a:pPr>
            <a:r>
              <a:rPr lang="fr-FR" b="1" dirty="0">
                <a:solidFill>
                  <a:schemeClr val="accent1">
                    <a:lumMod val="50000"/>
                  </a:schemeClr>
                </a:solidFill>
                <a:latin typeface="Calibri" panose="020F0502020204030204" pitchFamily="34" charset="0"/>
                <a:cs typeface="Calibri" panose="020F0502020204030204" pitchFamily="34" charset="0"/>
              </a:rPr>
              <a:t>Resserrer le dispositif de performance </a:t>
            </a:r>
            <a:r>
              <a:rPr lang="fr-FR" dirty="0">
                <a:latin typeface="Calibri" panose="020F0502020204030204" pitchFamily="34" charset="0"/>
                <a:cs typeface="Calibri" panose="020F0502020204030204" pitchFamily="34" charset="0"/>
              </a:rPr>
              <a:t>pour en assurer la lisibilité </a:t>
            </a:r>
            <a:r>
              <a:rPr lang="fr-FR" b="1" dirty="0">
                <a:solidFill>
                  <a:schemeClr val="accent1">
                    <a:lumMod val="50000"/>
                  </a:schemeClr>
                </a:solidFill>
                <a:latin typeface="Calibri" panose="020F0502020204030204" pitchFamily="34" charset="0"/>
                <a:cs typeface="Calibri" panose="020F0502020204030204" pitchFamily="34" charset="0"/>
              </a:rPr>
              <a:t>et en améliorer la qualité et la pertinence </a:t>
            </a:r>
            <a:endParaRPr lang="fr-FR" dirty="0">
              <a:latin typeface="Calibri" panose="020F0502020204030204" pitchFamily="34" charset="0"/>
              <a:cs typeface="Calibri" panose="020F0502020204030204" pitchFamily="34" charset="0"/>
            </a:endParaRPr>
          </a:p>
        </p:txBody>
      </p:sp>
      <p:sp>
        <p:nvSpPr>
          <p:cNvPr id="50" name="TextBox 12">
            <a:extLst>
              <a:ext uri="{FF2B5EF4-FFF2-40B4-BE49-F238E27FC236}">
                <a16:creationId xmlns:a16="http://schemas.microsoft.com/office/drawing/2014/main" id="{D906CD58-49D8-0EB5-2525-8B0802BF679D}"/>
              </a:ext>
            </a:extLst>
          </p:cNvPr>
          <p:cNvSpPr txBox="1"/>
          <p:nvPr/>
        </p:nvSpPr>
        <p:spPr>
          <a:xfrm>
            <a:off x="1628590" y="3623762"/>
            <a:ext cx="10418098" cy="646331"/>
          </a:xfrm>
          <a:prstGeom prst="rect">
            <a:avLst/>
          </a:prstGeom>
          <a:noFill/>
        </p:spPr>
        <p:txBody>
          <a:bodyPr wrap="square" rtlCol="0">
            <a:spAutoFit/>
          </a:bodyPr>
          <a:lstStyle/>
          <a:p>
            <a:pPr marL="285750" indent="-285750" algn="just">
              <a:spcBef>
                <a:spcPts val="600"/>
              </a:spcBef>
              <a:spcAft>
                <a:spcPts val="1200"/>
              </a:spcAft>
              <a:buClr>
                <a:schemeClr val="tx2">
                  <a:lumMod val="50000"/>
                </a:schemeClr>
              </a:buClr>
              <a:buFont typeface="Police système Courant"/>
              <a:buChar char="☑"/>
              <a:defRPr/>
            </a:pPr>
            <a:r>
              <a:rPr lang="fr-FR" b="1" dirty="0">
                <a:solidFill>
                  <a:schemeClr val="accent1">
                    <a:lumMod val="50000"/>
                  </a:schemeClr>
                </a:solidFill>
                <a:latin typeface="Calibri" panose="020F0502020204030204" pitchFamily="34" charset="0"/>
                <a:cs typeface="Calibri" panose="020F0502020204030204" pitchFamily="34" charset="0"/>
              </a:rPr>
              <a:t>Procéder à une revue des programmes budgétaires </a:t>
            </a:r>
            <a:r>
              <a:rPr lang="fr-FR" dirty="0">
                <a:latin typeface="Calibri" panose="020F0502020204030204" pitchFamily="34" charset="0"/>
                <a:cs typeface="Calibri" panose="020F0502020204030204" pitchFamily="34" charset="0"/>
              </a:rPr>
              <a:t>en vue de traduire en mieux les politiques publiques portées par les Départements Ministériels </a:t>
            </a:r>
          </a:p>
        </p:txBody>
      </p:sp>
    </p:spTree>
    <p:extLst>
      <p:ext uri="{BB962C8B-B14F-4D97-AF65-F5344CB8AC3E}">
        <p14:creationId xmlns:p14="http://schemas.microsoft.com/office/powerpoint/2010/main" val="2570248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326A34AB-B672-D4F4-A7BB-7590B0DCFAF1}"/>
              </a:ext>
            </a:extLst>
          </p:cNvPr>
          <p:cNvCxnSpPr/>
          <p:nvPr/>
        </p:nvCxnSpPr>
        <p:spPr>
          <a:xfrm>
            <a:off x="0" y="151052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030620F-DBD8-0A03-3B75-91F3425D6848}"/>
              </a:ext>
            </a:extLst>
          </p:cNvPr>
          <p:cNvSpPr/>
          <p:nvPr/>
        </p:nvSpPr>
        <p:spPr>
          <a:xfrm>
            <a:off x="1084526" y="1980340"/>
            <a:ext cx="10416861" cy="4616648"/>
          </a:xfrm>
          <a:prstGeom prst="rect">
            <a:avLst/>
          </a:prstGeom>
        </p:spPr>
        <p:txBody>
          <a:bodyPr wrap="square" anchor="ctr" anchorCtr="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spcBef>
                <a:spcPts val="1200"/>
              </a:spcBef>
            </a:pPr>
            <a:r>
              <a:rPr lang="fr-FR" sz="2800" b="1" cap="small" dirty="0">
                <a:solidFill>
                  <a:srgbClr val="1F497D"/>
                </a:solidFill>
                <a:ea typeface="Times New Roman"/>
              </a:rPr>
              <a:t>La mise en place de la performance ne se limite pas à poser de nouveaux référentiels budgétaires, mais </a:t>
            </a:r>
            <a:r>
              <a:rPr lang="fr-FR" sz="2800" b="1" dirty="0">
                <a:solidFill>
                  <a:srgbClr val="1F497D"/>
                </a:solidFill>
                <a:ea typeface="Times New Roman"/>
              </a:rPr>
              <a:t>:</a:t>
            </a:r>
          </a:p>
          <a:p>
            <a:pPr algn="just">
              <a:spcBef>
                <a:spcPts val="1200"/>
              </a:spcBef>
            </a:pPr>
            <a:endParaRPr lang="fr-FR" sz="2400" b="1" dirty="0">
              <a:solidFill>
                <a:srgbClr val="C0504D">
                  <a:lumMod val="50000"/>
                </a:srgbClr>
              </a:solidFill>
              <a:ea typeface="Times New Roman"/>
            </a:endParaRPr>
          </a:p>
          <a:p>
            <a:pPr marL="342900" indent="-342900" algn="just">
              <a:spcBef>
                <a:spcPts val="1200"/>
              </a:spcBef>
              <a:buFont typeface="Wingdings" panose="05000000000000000000" pitchFamily="2" charset="2"/>
              <a:buChar char="ü"/>
            </a:pPr>
            <a:r>
              <a:rPr lang="fr-FR" sz="2400" b="1" cap="small" dirty="0">
                <a:solidFill>
                  <a:srgbClr val="1F497D"/>
                </a:solidFill>
                <a:ea typeface="Times New Roman"/>
              </a:rPr>
              <a:t>Vise une transformation vers une culture de :</a:t>
            </a:r>
          </a:p>
          <a:p>
            <a:pPr marL="987425" lvl="1" indent="-342900" algn="just">
              <a:spcBef>
                <a:spcPts val="1200"/>
              </a:spcBef>
              <a:buFont typeface="Wingdings" panose="05000000000000000000" pitchFamily="2" charset="2"/>
              <a:buChar char="§"/>
            </a:pPr>
            <a:r>
              <a:rPr lang="fr-FR" sz="2400" b="1" i="1" cap="small" dirty="0">
                <a:solidFill>
                  <a:srgbClr val="8064A2">
                    <a:lumMod val="50000"/>
                  </a:srgbClr>
                </a:solidFill>
                <a:ea typeface="Times New Roman"/>
              </a:rPr>
              <a:t>Responsabilité ;</a:t>
            </a:r>
          </a:p>
          <a:p>
            <a:pPr marL="987425" lvl="1" indent="-342900" algn="just">
              <a:spcBef>
                <a:spcPts val="1200"/>
              </a:spcBef>
              <a:buFont typeface="Wingdings" panose="05000000000000000000" pitchFamily="2" charset="2"/>
              <a:buChar char="§"/>
            </a:pPr>
            <a:r>
              <a:rPr lang="fr-FR" sz="2400" b="1" i="1" cap="small" dirty="0">
                <a:solidFill>
                  <a:srgbClr val="8064A2">
                    <a:lumMod val="50000"/>
                  </a:srgbClr>
                </a:solidFill>
                <a:ea typeface="Times New Roman"/>
              </a:rPr>
              <a:t>Evaluation ;</a:t>
            </a:r>
          </a:p>
          <a:p>
            <a:pPr marL="987425" lvl="1" indent="-342900" algn="just">
              <a:spcBef>
                <a:spcPts val="1200"/>
              </a:spcBef>
              <a:buFont typeface="Wingdings" panose="05000000000000000000" pitchFamily="2" charset="2"/>
              <a:buChar char="§"/>
            </a:pPr>
            <a:r>
              <a:rPr lang="fr-FR" sz="2400" b="1" i="1" cap="small" dirty="0">
                <a:solidFill>
                  <a:srgbClr val="8064A2">
                    <a:lumMod val="50000"/>
                  </a:srgbClr>
                </a:solidFill>
                <a:ea typeface="Times New Roman"/>
              </a:rPr>
              <a:t>Reddition des comptes.</a:t>
            </a:r>
          </a:p>
          <a:p>
            <a:pPr marL="987425" lvl="1" indent="-342900" algn="just">
              <a:spcBef>
                <a:spcPts val="1200"/>
              </a:spcBef>
              <a:buFont typeface="Wingdings" panose="05000000000000000000" pitchFamily="2" charset="2"/>
              <a:buChar char="§"/>
            </a:pPr>
            <a:endParaRPr lang="fr-FR" sz="2400" b="1" i="1" cap="small" dirty="0">
              <a:solidFill>
                <a:srgbClr val="8064A2">
                  <a:lumMod val="50000"/>
                </a:srgbClr>
              </a:solidFill>
              <a:ea typeface="Times New Roman"/>
            </a:endParaRPr>
          </a:p>
          <a:p>
            <a:pPr marL="342900" indent="-342900" algn="just">
              <a:spcBef>
                <a:spcPts val="1200"/>
              </a:spcBef>
              <a:buFont typeface="Wingdings" panose="05000000000000000000" pitchFamily="2" charset="2"/>
              <a:buChar char="ü"/>
            </a:pPr>
            <a:r>
              <a:rPr lang="fr-FR" sz="2400" b="1" cap="small" dirty="0">
                <a:solidFill>
                  <a:srgbClr val="1F497D"/>
                </a:solidFill>
                <a:ea typeface="Times New Roman"/>
              </a:rPr>
              <a:t>Incite à des pratiques innovantes de la gestion publique.</a:t>
            </a:r>
          </a:p>
        </p:txBody>
      </p:sp>
      <p:sp>
        <p:nvSpPr>
          <p:cNvPr id="2" name="Espace réservé du numéro de diapositive 1">
            <a:extLst>
              <a:ext uri="{FF2B5EF4-FFF2-40B4-BE49-F238E27FC236}">
                <a16:creationId xmlns:a16="http://schemas.microsoft.com/office/drawing/2014/main" id="{A52A02B3-7823-E244-D6B9-7315BEF96F02}"/>
              </a:ext>
            </a:extLst>
          </p:cNvPr>
          <p:cNvSpPr>
            <a:spLocks noGrp="1"/>
          </p:cNvSpPr>
          <p:nvPr>
            <p:ph type="sldNum" sz="quarter" idx="12"/>
          </p:nvPr>
        </p:nvSpPr>
        <p:spPr/>
        <p:txBody>
          <a:bodyPr/>
          <a:lstStyle/>
          <a:p>
            <a:fld id="{F094C3A4-1FBB-144E-B1D2-95FEBCDB02F5}" type="slidenum">
              <a:rPr lang="en-US" smtClean="0"/>
              <a:t>11</a:t>
            </a:fld>
            <a:endParaRPr lang="en-US"/>
          </a:p>
        </p:txBody>
      </p:sp>
    </p:spTree>
    <p:extLst>
      <p:ext uri="{BB962C8B-B14F-4D97-AF65-F5344CB8AC3E}">
        <p14:creationId xmlns:p14="http://schemas.microsoft.com/office/powerpoint/2010/main" val="216628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
        <p:nvSpPr>
          <p:cNvPr id="2" name="Espace réservé du numéro de diapositive 1">
            <a:extLst>
              <a:ext uri="{FF2B5EF4-FFF2-40B4-BE49-F238E27FC236}">
                <a16:creationId xmlns:a16="http://schemas.microsoft.com/office/drawing/2014/main" id="{5936D047-CD25-BADB-25D1-1439082D360C}"/>
              </a:ext>
            </a:extLst>
          </p:cNvPr>
          <p:cNvSpPr>
            <a:spLocks noGrp="1"/>
          </p:cNvSpPr>
          <p:nvPr>
            <p:ph type="sldNum" sz="quarter" idx="12"/>
          </p:nvPr>
        </p:nvSpPr>
        <p:spPr/>
        <p:txBody>
          <a:bodyPr/>
          <a:lstStyle/>
          <a:p>
            <a:fld id="{F094C3A4-1FBB-144E-B1D2-95FEBCDB02F5}" type="slidenum">
              <a:rPr lang="en-US" smtClean="0"/>
              <a:t>12</a:t>
            </a:fld>
            <a:endParaRPr lang="en-US"/>
          </a:p>
        </p:txBody>
      </p:sp>
      <p:sp>
        <p:nvSpPr>
          <p:cNvPr id="5" name="Espace réservé du contenu 2">
            <a:extLst>
              <a:ext uri="{FF2B5EF4-FFF2-40B4-BE49-F238E27FC236}">
                <a16:creationId xmlns:a16="http://schemas.microsoft.com/office/drawing/2014/main" id="{BB1682FE-BF74-A89C-67FB-133E1F73EA4F}"/>
              </a:ext>
            </a:extLst>
          </p:cNvPr>
          <p:cNvSpPr txBox="1">
            <a:spLocks/>
          </p:cNvSpPr>
          <p:nvPr/>
        </p:nvSpPr>
        <p:spPr>
          <a:xfrm>
            <a:off x="1637414" y="6309320"/>
            <a:ext cx="8952614" cy="43204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800" b="1" dirty="0">
                <a:solidFill>
                  <a:srgbClr val="002060"/>
                </a:solidFill>
                <a:latin typeface="Arial Narrow" panose="020B0606020202030204" pitchFamily="34" charset="0"/>
              </a:rPr>
              <a:t>Pour plus d’informations, visitez le site institutionnel : </a:t>
            </a:r>
            <a:r>
              <a:rPr lang="fr-FR" sz="1800" b="1" dirty="0">
                <a:solidFill>
                  <a:srgbClr val="002060"/>
                </a:solidFill>
                <a:latin typeface="Arial Narrow" panose="020B0606020202030204" pitchFamily="34" charset="0"/>
                <a:hlinkClick r:id="rId3"/>
              </a:rPr>
              <a:t>http://lof.finances.gov.ma/</a:t>
            </a:r>
            <a:endParaRPr lang="fr-FR" sz="1800" b="1" dirty="0">
              <a:solidFill>
                <a:srgbClr val="002060"/>
              </a:solidFill>
              <a:latin typeface="Arial Narrow" panose="020B0606020202030204" pitchFamily="34" charset="0"/>
            </a:endParaRPr>
          </a:p>
          <a:p>
            <a:pPr marL="0" indent="0" algn="ctr">
              <a:buNone/>
            </a:pPr>
            <a:endParaRPr lang="fr-FR" sz="20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409669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normAutofit/>
          </a:bodyPr>
          <a:lstStyle/>
          <a:p>
            <a:pPr algn="just"/>
            <a:r>
              <a:rPr lang="fr-FR" dirty="0">
                <a:latin typeface="Arial" panose="020B0604020202020204" pitchFamily="34" charset="0"/>
                <a:cs typeface="Arial" panose="020B0604020202020204" pitchFamily="34" charset="0"/>
              </a:rPr>
              <a:t>Conception et Contenu de la Réforme Budgétaire (1/2)</a:t>
            </a: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563525" y="1783093"/>
            <a:ext cx="11313041" cy="3807079"/>
          </a:xfrm>
        </p:spPr>
        <p:txBody>
          <a:bodyPr>
            <a:noAutofit/>
          </a:bodyPr>
          <a:lstStyle/>
          <a:p>
            <a:pPr marL="0" indent="0" algn="just">
              <a:buNone/>
            </a:pPr>
            <a:r>
              <a:rPr lang="fr-MA" dirty="0">
                <a:latin typeface="Arial Narrow" panose="020B0606020202030204" pitchFamily="34" charset="0"/>
              </a:rPr>
              <a:t>La </a:t>
            </a:r>
            <a:r>
              <a:rPr lang="fr-MA" b="1" dirty="0">
                <a:latin typeface="Arial Narrow" panose="020B0606020202030204" pitchFamily="34" charset="0"/>
              </a:rPr>
              <a:t>réforme budgétaire au Maroc</a:t>
            </a:r>
            <a:r>
              <a:rPr lang="fr-MA" dirty="0">
                <a:latin typeface="Arial Narrow" panose="020B0606020202030204" pitchFamily="34" charset="0"/>
              </a:rPr>
              <a:t>, lancée à partir de 2001 s’inscrit au cœur d’un vaste programme de modernisation de l’administration publique, et rejoint la dynamique internationale de Réformes des Finances Publiques enclenchée par les pays de l’OCDE en vue de </a:t>
            </a:r>
            <a:r>
              <a:rPr lang="fr-CA" dirty="0">
                <a:latin typeface="Arial Narrow" panose="020B0606020202030204" pitchFamily="34" charset="0"/>
              </a:rPr>
              <a:t>passer d’une culture de « gestion par activités » à </a:t>
            </a:r>
            <a:r>
              <a:rPr lang="fr-CA" b="1" dirty="0">
                <a:latin typeface="Arial Narrow" panose="020B0606020202030204" pitchFamily="34" charset="0"/>
              </a:rPr>
              <a:t>une culture de « gestion par objectifs ».</a:t>
            </a:r>
          </a:p>
          <a:p>
            <a:pPr marL="0" indent="0" algn="just">
              <a:buNone/>
            </a:pPr>
            <a:endParaRPr lang="fr-MA" sz="1200" dirty="0">
              <a:latin typeface="Arial Narrow" panose="020B0606020202030204" pitchFamily="34" charset="0"/>
            </a:endParaRPr>
          </a:p>
          <a:p>
            <a:pPr marL="0" indent="0" algn="just">
              <a:buNone/>
            </a:pPr>
            <a:r>
              <a:rPr lang="fr-MA" dirty="0">
                <a:latin typeface="Arial Narrow" panose="020B0606020202030204" pitchFamily="34" charset="0"/>
              </a:rPr>
              <a:t>Ce processus a été consacré par </a:t>
            </a:r>
            <a:r>
              <a:rPr lang="fr-MA" b="1" dirty="0">
                <a:latin typeface="Arial Narrow" panose="020B0606020202030204" pitchFamily="34" charset="0"/>
              </a:rPr>
              <a:t>l’adoption en 2015 de la Loi Organique relative à la loi de Finances (LOF) </a:t>
            </a:r>
            <a:r>
              <a:rPr lang="fr-MA" dirty="0">
                <a:latin typeface="Arial Narrow" panose="020B0606020202030204" pitchFamily="34" charset="0"/>
              </a:rPr>
              <a:t>qui définit de nouvelles règles budgétaires et comptables </a:t>
            </a:r>
            <a:r>
              <a:rPr lang="fr-FR" dirty="0">
                <a:latin typeface="Arial Narrow" panose="020B0606020202030204" pitchFamily="34" charset="0"/>
              </a:rPr>
              <a:t>et </a:t>
            </a:r>
            <a:r>
              <a:rPr lang="fr-MA" dirty="0">
                <a:latin typeface="Arial Narrow" panose="020B0606020202030204" pitchFamily="34" charset="0"/>
              </a:rPr>
              <a:t>constitue une évolution dans les pratiques de l’administration publique marocaine</a:t>
            </a:r>
            <a:endParaRPr lang="fr-FR" dirty="0">
              <a:latin typeface="Arial Narrow" panose="020B0606020202030204" pitchFamily="34" charset="0"/>
            </a:endParaRPr>
          </a:p>
        </p:txBody>
      </p:sp>
      <p:sp>
        <p:nvSpPr>
          <p:cNvPr id="5" name="Espace réservé du numéro de diapositive 4">
            <a:extLst>
              <a:ext uri="{FF2B5EF4-FFF2-40B4-BE49-F238E27FC236}">
                <a16:creationId xmlns:a16="http://schemas.microsoft.com/office/drawing/2014/main" id="{126B8A05-DC75-2C9A-3E9C-5AB2AC4BED41}"/>
              </a:ext>
            </a:extLst>
          </p:cNvPr>
          <p:cNvSpPr>
            <a:spLocks noGrp="1"/>
          </p:cNvSpPr>
          <p:nvPr>
            <p:ph type="sldNum" sz="quarter" idx="12"/>
          </p:nvPr>
        </p:nvSpPr>
        <p:spPr/>
        <p:txBody>
          <a:bodyPr/>
          <a:lstStyle/>
          <a:p>
            <a:fld id="{F094C3A4-1FBB-144E-B1D2-95FEBCDB02F5}" type="slidenum">
              <a:rPr lang="en-US" smtClean="0"/>
              <a:t>1</a:t>
            </a:fld>
            <a:endParaRPr lang="en-US"/>
          </a:p>
        </p:txBody>
      </p:sp>
      <p:sp>
        <p:nvSpPr>
          <p:cNvPr id="4" name="Flèche courbée vers la droite 3">
            <a:extLst>
              <a:ext uri="{FF2B5EF4-FFF2-40B4-BE49-F238E27FC236}">
                <a16:creationId xmlns:a16="http://schemas.microsoft.com/office/drawing/2014/main" id="{2EB1B82E-0A30-FC0F-0D8F-102F51228EE0}"/>
              </a:ext>
            </a:extLst>
          </p:cNvPr>
          <p:cNvSpPr/>
          <p:nvPr/>
        </p:nvSpPr>
        <p:spPr>
          <a:xfrm>
            <a:off x="161189" y="5586984"/>
            <a:ext cx="804672" cy="90589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a:extLst>
              <a:ext uri="{FF2B5EF4-FFF2-40B4-BE49-F238E27FC236}">
                <a16:creationId xmlns:a16="http://schemas.microsoft.com/office/drawing/2014/main" id="{6186D0CE-2E2A-8D3E-AD7D-1AAD44FD7D5C}"/>
              </a:ext>
            </a:extLst>
          </p:cNvPr>
          <p:cNvSpPr txBox="1"/>
          <p:nvPr/>
        </p:nvSpPr>
        <p:spPr>
          <a:xfrm>
            <a:off x="1093382" y="5677977"/>
            <a:ext cx="9836888" cy="1039580"/>
          </a:xfrm>
          <a:prstGeom prst="rect">
            <a:avLst/>
          </a:prstGeom>
          <a:noFill/>
        </p:spPr>
        <p:txBody>
          <a:bodyPr wrap="square" rtlCol="0">
            <a:spAutoFit/>
          </a:bodyPr>
          <a:lstStyle/>
          <a:p>
            <a:pPr algn="just">
              <a:lnSpc>
                <a:spcPct val="115000"/>
              </a:lnSpc>
              <a:spcAft>
                <a:spcPts val="1000"/>
              </a:spcAft>
            </a:pPr>
            <a:r>
              <a:rPr lang="fr-FR" sz="2800" dirty="0">
                <a:latin typeface="Arial Narrow" panose="020B0606020202030204" pitchFamily="34" charset="0"/>
              </a:rPr>
              <a:t>La LOF, baptisée aussi «constitution financière»,  institue le socle d’une </a:t>
            </a:r>
            <a:r>
              <a:rPr lang="fr-FR" sz="2800" b="1" dirty="0">
                <a:latin typeface="Arial Narrow" panose="020B0606020202030204" pitchFamily="34" charset="0"/>
              </a:rPr>
              <a:t>gestion budgétaire performante, transparente et démocratique</a:t>
            </a:r>
            <a:r>
              <a:rPr lang="fr-FR" sz="2400" b="1" dirty="0">
                <a:solidFill>
                  <a:prstClr val="black"/>
                </a:solidFill>
                <a:latin typeface="Arial" panose="020B0604020202020204" pitchFamily="34" charset="0"/>
                <a:ea typeface="Calibri"/>
                <a:cs typeface="Arial" panose="020B0604020202020204" pitchFamily="34" charset="0"/>
              </a:rPr>
              <a:t>. </a:t>
            </a:r>
          </a:p>
        </p:txBody>
      </p:sp>
      <p:cxnSp>
        <p:nvCxnSpPr>
          <p:cNvPr id="8" name="Connecteur droit 7">
            <a:extLst>
              <a:ext uri="{FF2B5EF4-FFF2-40B4-BE49-F238E27FC236}">
                <a16:creationId xmlns:a16="http://schemas.microsoft.com/office/drawing/2014/main" id="{326A34AB-B672-D4F4-A7BB-7590B0DCFAF1}"/>
              </a:ext>
            </a:extLst>
          </p:cNvPr>
          <p:cNvCxnSpPr/>
          <p:nvPr/>
        </p:nvCxnSpPr>
        <p:spPr>
          <a:xfrm>
            <a:off x="0" y="165020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07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normAutofit/>
          </a:bodyPr>
          <a:lstStyle/>
          <a:p>
            <a:pPr algn="just"/>
            <a:r>
              <a:rPr lang="fr-FR" dirty="0">
                <a:latin typeface="Arial" panose="020B0604020202020204" pitchFamily="34" charset="0"/>
                <a:cs typeface="Arial" panose="020B0604020202020204" pitchFamily="34" charset="0"/>
              </a:rPr>
              <a:t>Conception et Contenu de la Réforme Budgétaire (2/2)</a:t>
            </a: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563526" y="1825625"/>
            <a:ext cx="10940902" cy="3807079"/>
          </a:xfrm>
        </p:spPr>
        <p:txBody>
          <a:bodyPr>
            <a:normAutofit/>
          </a:bodyPr>
          <a:lstStyle/>
          <a:p>
            <a:pPr marL="0" indent="0" algn="just">
              <a:buNone/>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a:p>
            <a:pPr marL="0" indent="0" algn="just">
              <a:buNone/>
            </a:pPr>
            <a:endParaRPr lang="fr-FR" dirty="0">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126B8A05-DC75-2C9A-3E9C-5AB2AC4BED41}"/>
              </a:ext>
            </a:extLst>
          </p:cNvPr>
          <p:cNvSpPr>
            <a:spLocks noGrp="1"/>
          </p:cNvSpPr>
          <p:nvPr>
            <p:ph type="sldNum" sz="quarter" idx="12"/>
          </p:nvPr>
        </p:nvSpPr>
        <p:spPr/>
        <p:txBody>
          <a:bodyPr/>
          <a:lstStyle/>
          <a:p>
            <a:fld id="{F094C3A4-1FBB-144E-B1D2-95FEBCDB02F5}" type="slidenum">
              <a:rPr lang="en-US" smtClean="0"/>
              <a:t>2</a:t>
            </a:fld>
            <a:endParaRPr lang="en-US"/>
          </a:p>
        </p:txBody>
      </p:sp>
      <p:cxnSp>
        <p:nvCxnSpPr>
          <p:cNvPr id="8" name="Connecteur droit 7">
            <a:extLst>
              <a:ext uri="{FF2B5EF4-FFF2-40B4-BE49-F238E27FC236}">
                <a16:creationId xmlns:a16="http://schemas.microsoft.com/office/drawing/2014/main" id="{326A34AB-B672-D4F4-A7BB-7590B0DCFAF1}"/>
              </a:ext>
            </a:extLst>
          </p:cNvPr>
          <p:cNvCxnSpPr/>
          <p:nvPr/>
        </p:nvCxnSpPr>
        <p:spPr>
          <a:xfrm>
            <a:off x="0" y="1650208"/>
            <a:ext cx="12192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e 6">
            <a:extLst>
              <a:ext uri="{FF2B5EF4-FFF2-40B4-BE49-F238E27FC236}">
                <a16:creationId xmlns:a16="http://schemas.microsoft.com/office/drawing/2014/main" id="{939EA275-19A9-2A48-7545-AC21731301A4}"/>
              </a:ext>
            </a:extLst>
          </p:cNvPr>
          <p:cNvGrpSpPr/>
          <p:nvPr/>
        </p:nvGrpSpPr>
        <p:grpSpPr>
          <a:xfrm>
            <a:off x="2244080" y="1793916"/>
            <a:ext cx="8820472" cy="3666551"/>
            <a:chOff x="989013" y="1465264"/>
            <a:chExt cx="10210240" cy="3666551"/>
          </a:xfrm>
        </p:grpSpPr>
        <p:sp>
          <p:nvSpPr>
            <p:cNvPr id="9" name="Rectangle 2">
              <a:extLst>
                <a:ext uri="{FF2B5EF4-FFF2-40B4-BE49-F238E27FC236}">
                  <a16:creationId xmlns:a16="http://schemas.microsoft.com/office/drawing/2014/main" id="{08F7C526-C98E-D497-340D-73A3F44A5340}"/>
                </a:ext>
              </a:extLst>
            </p:cNvPr>
            <p:cNvSpPr/>
            <p:nvPr/>
          </p:nvSpPr>
          <p:spPr>
            <a:xfrm rot="3908330">
              <a:off x="9190541" y="2267377"/>
              <a:ext cx="1371733" cy="2645690"/>
            </a:xfrm>
            <a:custGeom>
              <a:avLst/>
              <a:gdLst>
                <a:gd name="connsiteX0" fmla="*/ 0 w 1407302"/>
                <a:gd name="connsiteY0" fmla="*/ 0 h 1942517"/>
                <a:gd name="connsiteX1" fmla="*/ 1407302 w 1407302"/>
                <a:gd name="connsiteY1" fmla="*/ 0 h 1942517"/>
                <a:gd name="connsiteX2" fmla="*/ 1407302 w 1407302"/>
                <a:gd name="connsiteY2" fmla="*/ 1942517 h 1942517"/>
                <a:gd name="connsiteX3" fmla="*/ 0 w 1407302"/>
                <a:gd name="connsiteY3" fmla="*/ 1942517 h 1942517"/>
                <a:gd name="connsiteX4" fmla="*/ 0 w 1407302"/>
                <a:gd name="connsiteY4" fmla="*/ 0 h 1942517"/>
                <a:gd name="connsiteX0" fmla="*/ 0 w 1850327"/>
                <a:gd name="connsiteY0" fmla="*/ 1272647 h 3215164"/>
                <a:gd name="connsiteX1" fmla="*/ 1850327 w 1850327"/>
                <a:gd name="connsiteY1" fmla="*/ 0 h 3215164"/>
                <a:gd name="connsiteX2" fmla="*/ 1407302 w 1850327"/>
                <a:gd name="connsiteY2" fmla="*/ 3215164 h 3215164"/>
                <a:gd name="connsiteX3" fmla="*/ 0 w 1850327"/>
                <a:gd name="connsiteY3" fmla="*/ 3215164 h 3215164"/>
                <a:gd name="connsiteX4" fmla="*/ 0 w 1850327"/>
                <a:gd name="connsiteY4" fmla="*/ 1272647 h 3215164"/>
                <a:gd name="connsiteX0" fmla="*/ 0 w 1965013"/>
                <a:gd name="connsiteY0" fmla="*/ 1101378 h 3215164"/>
                <a:gd name="connsiteX1" fmla="*/ 1965013 w 1965013"/>
                <a:gd name="connsiteY1" fmla="*/ 0 h 3215164"/>
                <a:gd name="connsiteX2" fmla="*/ 1521988 w 1965013"/>
                <a:gd name="connsiteY2" fmla="*/ 3215164 h 3215164"/>
                <a:gd name="connsiteX3" fmla="*/ 114686 w 1965013"/>
                <a:gd name="connsiteY3" fmla="*/ 3215164 h 3215164"/>
                <a:gd name="connsiteX4" fmla="*/ 0 w 1965013"/>
                <a:gd name="connsiteY4" fmla="*/ 1101378 h 3215164"/>
                <a:gd name="connsiteX0" fmla="*/ 0 w 2338082"/>
                <a:gd name="connsiteY0" fmla="*/ 1294261 h 3408047"/>
                <a:gd name="connsiteX1" fmla="*/ 2338082 w 2338082"/>
                <a:gd name="connsiteY1" fmla="*/ 0 h 3408047"/>
                <a:gd name="connsiteX2" fmla="*/ 1521988 w 2338082"/>
                <a:gd name="connsiteY2" fmla="*/ 3408047 h 3408047"/>
                <a:gd name="connsiteX3" fmla="*/ 114686 w 2338082"/>
                <a:gd name="connsiteY3" fmla="*/ 3408047 h 3408047"/>
                <a:gd name="connsiteX4" fmla="*/ 0 w 2338082"/>
                <a:gd name="connsiteY4" fmla="*/ 1294261 h 340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082" h="3408047">
                  <a:moveTo>
                    <a:pt x="0" y="1294261"/>
                  </a:moveTo>
                  <a:lnTo>
                    <a:pt x="2338082" y="0"/>
                  </a:lnTo>
                  <a:lnTo>
                    <a:pt x="1521988" y="3408047"/>
                  </a:lnTo>
                  <a:lnTo>
                    <a:pt x="114686" y="3408047"/>
                  </a:lnTo>
                  <a:lnTo>
                    <a:pt x="0" y="1294261"/>
                  </a:lnTo>
                  <a:close/>
                </a:path>
              </a:pathLst>
            </a:custGeom>
            <a:gradFill flip="none" rotWithShape="1">
              <a:gsLst>
                <a:gs pos="0">
                  <a:schemeClr val="bg1">
                    <a:alpha val="0"/>
                  </a:schemeClr>
                </a:gs>
                <a:gs pos="100000">
                  <a:schemeClr val="tx1">
                    <a:lumMod val="50000"/>
                    <a:lumOff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0" name="Freeform 9">
              <a:extLst>
                <a:ext uri="{FF2B5EF4-FFF2-40B4-BE49-F238E27FC236}">
                  <a16:creationId xmlns:a16="http://schemas.microsoft.com/office/drawing/2014/main" id="{0FA3A208-A484-FBFD-488C-87F15A747CEF}"/>
                </a:ext>
              </a:extLst>
            </p:cNvPr>
            <p:cNvSpPr>
              <a:spLocks noEditPoints="1"/>
            </p:cNvSpPr>
            <p:nvPr/>
          </p:nvSpPr>
          <p:spPr bwMode="auto">
            <a:xfrm>
              <a:off x="2282827" y="2408239"/>
              <a:ext cx="1076325" cy="1076325"/>
            </a:xfrm>
            <a:custGeom>
              <a:avLst/>
              <a:gdLst>
                <a:gd name="T0" fmla="*/ 343 w 344"/>
                <a:gd name="T1" fmla="*/ 153 h 344"/>
                <a:gd name="T2" fmla="*/ 332 w 344"/>
                <a:gd name="T3" fmla="*/ 144 h 344"/>
                <a:gd name="T4" fmla="*/ 296 w 344"/>
                <a:gd name="T5" fmla="*/ 121 h 344"/>
                <a:gd name="T6" fmla="*/ 306 w 344"/>
                <a:gd name="T7" fmla="*/ 78 h 344"/>
                <a:gd name="T8" fmla="*/ 307 w 344"/>
                <a:gd name="T9" fmla="*/ 65 h 344"/>
                <a:gd name="T10" fmla="*/ 280 w 344"/>
                <a:gd name="T11" fmla="*/ 38 h 344"/>
                <a:gd name="T12" fmla="*/ 267 w 344"/>
                <a:gd name="T13" fmla="*/ 39 h 344"/>
                <a:gd name="T14" fmla="*/ 224 w 344"/>
                <a:gd name="T15" fmla="*/ 49 h 344"/>
                <a:gd name="T16" fmla="*/ 200 w 344"/>
                <a:gd name="T17" fmla="*/ 11 h 344"/>
                <a:gd name="T18" fmla="*/ 192 w 344"/>
                <a:gd name="T19" fmla="*/ 1 h 344"/>
                <a:gd name="T20" fmla="*/ 153 w 344"/>
                <a:gd name="T21" fmla="*/ 1 h 344"/>
                <a:gd name="T22" fmla="*/ 145 w 344"/>
                <a:gd name="T23" fmla="*/ 11 h 344"/>
                <a:gd name="T24" fmla="*/ 121 w 344"/>
                <a:gd name="T25" fmla="*/ 48 h 344"/>
                <a:gd name="T26" fmla="*/ 79 w 344"/>
                <a:gd name="T27" fmla="*/ 38 h 344"/>
                <a:gd name="T28" fmla="*/ 66 w 344"/>
                <a:gd name="T29" fmla="*/ 37 h 344"/>
                <a:gd name="T30" fmla="*/ 38 w 344"/>
                <a:gd name="T31" fmla="*/ 64 h 344"/>
                <a:gd name="T32" fmla="*/ 39 w 344"/>
                <a:gd name="T33" fmla="*/ 77 h 344"/>
                <a:gd name="T34" fmla="*/ 49 w 344"/>
                <a:gd name="T35" fmla="*/ 120 h 344"/>
                <a:gd name="T36" fmla="*/ 11 w 344"/>
                <a:gd name="T37" fmla="*/ 144 h 344"/>
                <a:gd name="T38" fmla="*/ 1 w 344"/>
                <a:gd name="T39" fmla="*/ 152 h 344"/>
                <a:gd name="T40" fmla="*/ 1 w 344"/>
                <a:gd name="T41" fmla="*/ 191 h 344"/>
                <a:gd name="T42" fmla="*/ 13 w 344"/>
                <a:gd name="T43" fmla="*/ 200 h 344"/>
                <a:gd name="T44" fmla="*/ 48 w 344"/>
                <a:gd name="T45" fmla="*/ 223 h 344"/>
                <a:gd name="T46" fmla="*/ 38 w 344"/>
                <a:gd name="T47" fmla="*/ 266 h 344"/>
                <a:gd name="T48" fmla="*/ 37 w 344"/>
                <a:gd name="T49" fmla="*/ 279 h 344"/>
                <a:gd name="T50" fmla="*/ 64 w 344"/>
                <a:gd name="T51" fmla="*/ 306 h 344"/>
                <a:gd name="T52" fmla="*/ 77 w 344"/>
                <a:gd name="T53" fmla="*/ 305 h 344"/>
                <a:gd name="T54" fmla="*/ 120 w 344"/>
                <a:gd name="T55" fmla="*/ 295 h 344"/>
                <a:gd name="T56" fmla="*/ 144 w 344"/>
                <a:gd name="T57" fmla="*/ 333 h 344"/>
                <a:gd name="T58" fmla="*/ 152 w 344"/>
                <a:gd name="T59" fmla="*/ 343 h 344"/>
                <a:gd name="T60" fmla="*/ 172 w 344"/>
                <a:gd name="T61" fmla="*/ 344 h 344"/>
                <a:gd name="T62" fmla="*/ 191 w 344"/>
                <a:gd name="T63" fmla="*/ 343 h 344"/>
                <a:gd name="T64" fmla="*/ 199 w 344"/>
                <a:gd name="T65" fmla="*/ 333 h 344"/>
                <a:gd name="T66" fmla="*/ 223 w 344"/>
                <a:gd name="T67" fmla="*/ 296 h 344"/>
                <a:gd name="T68" fmla="*/ 265 w 344"/>
                <a:gd name="T69" fmla="*/ 306 h 344"/>
                <a:gd name="T70" fmla="*/ 278 w 344"/>
                <a:gd name="T71" fmla="*/ 307 h 344"/>
                <a:gd name="T72" fmla="*/ 306 w 344"/>
                <a:gd name="T73" fmla="*/ 280 h 344"/>
                <a:gd name="T74" fmla="*/ 305 w 344"/>
                <a:gd name="T75" fmla="*/ 267 h 344"/>
                <a:gd name="T76" fmla="*/ 295 w 344"/>
                <a:gd name="T77" fmla="*/ 224 h 344"/>
                <a:gd name="T78" fmla="*/ 331 w 344"/>
                <a:gd name="T79" fmla="*/ 200 h 344"/>
                <a:gd name="T80" fmla="*/ 333 w 344"/>
                <a:gd name="T81" fmla="*/ 200 h 344"/>
                <a:gd name="T82" fmla="*/ 343 w 344"/>
                <a:gd name="T83" fmla="*/ 192 h 344"/>
                <a:gd name="T84" fmla="*/ 343 w 344"/>
                <a:gd name="T85" fmla="*/ 153 h 344"/>
                <a:gd name="T86" fmla="*/ 172 w 344"/>
                <a:gd name="T87" fmla="*/ 230 h 344"/>
                <a:gd name="T88" fmla="*/ 115 w 344"/>
                <a:gd name="T89" fmla="*/ 172 h 344"/>
                <a:gd name="T90" fmla="*/ 172 w 344"/>
                <a:gd name="T91" fmla="*/ 115 h 344"/>
                <a:gd name="T92" fmla="*/ 230 w 344"/>
                <a:gd name="T93" fmla="*/ 172 h 344"/>
                <a:gd name="T94" fmla="*/ 172 w 344"/>
                <a:gd name="T95" fmla="*/ 230 h 344"/>
                <a:gd name="T96" fmla="*/ 172 w 344"/>
                <a:gd name="T97" fmla="*/ 230 h 344"/>
                <a:gd name="T98" fmla="*/ 172 w 344"/>
                <a:gd name="T99" fmla="*/ 2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 h="344">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EAEA5FD0-DAB7-9A46-1469-6083A3A3C27D}"/>
                </a:ext>
              </a:extLst>
            </p:cNvPr>
            <p:cNvSpPr>
              <a:spLocks noEditPoints="1"/>
            </p:cNvSpPr>
            <p:nvPr/>
          </p:nvSpPr>
          <p:spPr bwMode="auto">
            <a:xfrm>
              <a:off x="4450574" y="2342451"/>
              <a:ext cx="1076325" cy="1076325"/>
            </a:xfrm>
            <a:custGeom>
              <a:avLst/>
              <a:gdLst>
                <a:gd name="T0" fmla="*/ 343 w 344"/>
                <a:gd name="T1" fmla="*/ 153 h 344"/>
                <a:gd name="T2" fmla="*/ 332 w 344"/>
                <a:gd name="T3" fmla="*/ 144 h 344"/>
                <a:gd name="T4" fmla="*/ 296 w 344"/>
                <a:gd name="T5" fmla="*/ 121 h 344"/>
                <a:gd name="T6" fmla="*/ 306 w 344"/>
                <a:gd name="T7" fmla="*/ 78 h 344"/>
                <a:gd name="T8" fmla="*/ 307 w 344"/>
                <a:gd name="T9" fmla="*/ 65 h 344"/>
                <a:gd name="T10" fmla="*/ 280 w 344"/>
                <a:gd name="T11" fmla="*/ 38 h 344"/>
                <a:gd name="T12" fmla="*/ 267 w 344"/>
                <a:gd name="T13" fmla="*/ 39 h 344"/>
                <a:gd name="T14" fmla="*/ 224 w 344"/>
                <a:gd name="T15" fmla="*/ 49 h 344"/>
                <a:gd name="T16" fmla="*/ 200 w 344"/>
                <a:gd name="T17" fmla="*/ 11 h 344"/>
                <a:gd name="T18" fmla="*/ 192 w 344"/>
                <a:gd name="T19" fmla="*/ 1 h 344"/>
                <a:gd name="T20" fmla="*/ 153 w 344"/>
                <a:gd name="T21" fmla="*/ 1 h 344"/>
                <a:gd name="T22" fmla="*/ 145 w 344"/>
                <a:gd name="T23" fmla="*/ 11 h 344"/>
                <a:gd name="T24" fmla="*/ 121 w 344"/>
                <a:gd name="T25" fmla="*/ 48 h 344"/>
                <a:gd name="T26" fmla="*/ 79 w 344"/>
                <a:gd name="T27" fmla="*/ 38 h 344"/>
                <a:gd name="T28" fmla="*/ 66 w 344"/>
                <a:gd name="T29" fmla="*/ 37 h 344"/>
                <a:gd name="T30" fmla="*/ 38 w 344"/>
                <a:gd name="T31" fmla="*/ 64 h 344"/>
                <a:gd name="T32" fmla="*/ 39 w 344"/>
                <a:gd name="T33" fmla="*/ 77 h 344"/>
                <a:gd name="T34" fmla="*/ 49 w 344"/>
                <a:gd name="T35" fmla="*/ 120 h 344"/>
                <a:gd name="T36" fmla="*/ 11 w 344"/>
                <a:gd name="T37" fmla="*/ 144 h 344"/>
                <a:gd name="T38" fmla="*/ 1 w 344"/>
                <a:gd name="T39" fmla="*/ 152 h 344"/>
                <a:gd name="T40" fmla="*/ 1 w 344"/>
                <a:gd name="T41" fmla="*/ 191 h 344"/>
                <a:gd name="T42" fmla="*/ 13 w 344"/>
                <a:gd name="T43" fmla="*/ 200 h 344"/>
                <a:gd name="T44" fmla="*/ 48 w 344"/>
                <a:gd name="T45" fmla="*/ 223 h 344"/>
                <a:gd name="T46" fmla="*/ 38 w 344"/>
                <a:gd name="T47" fmla="*/ 266 h 344"/>
                <a:gd name="T48" fmla="*/ 37 w 344"/>
                <a:gd name="T49" fmla="*/ 279 h 344"/>
                <a:gd name="T50" fmla="*/ 64 w 344"/>
                <a:gd name="T51" fmla="*/ 306 h 344"/>
                <a:gd name="T52" fmla="*/ 77 w 344"/>
                <a:gd name="T53" fmla="*/ 305 h 344"/>
                <a:gd name="T54" fmla="*/ 120 w 344"/>
                <a:gd name="T55" fmla="*/ 295 h 344"/>
                <a:gd name="T56" fmla="*/ 144 w 344"/>
                <a:gd name="T57" fmla="*/ 333 h 344"/>
                <a:gd name="T58" fmla="*/ 152 w 344"/>
                <a:gd name="T59" fmla="*/ 343 h 344"/>
                <a:gd name="T60" fmla="*/ 172 w 344"/>
                <a:gd name="T61" fmla="*/ 344 h 344"/>
                <a:gd name="T62" fmla="*/ 191 w 344"/>
                <a:gd name="T63" fmla="*/ 343 h 344"/>
                <a:gd name="T64" fmla="*/ 199 w 344"/>
                <a:gd name="T65" fmla="*/ 333 h 344"/>
                <a:gd name="T66" fmla="*/ 223 w 344"/>
                <a:gd name="T67" fmla="*/ 296 h 344"/>
                <a:gd name="T68" fmla="*/ 265 w 344"/>
                <a:gd name="T69" fmla="*/ 306 h 344"/>
                <a:gd name="T70" fmla="*/ 278 w 344"/>
                <a:gd name="T71" fmla="*/ 307 h 344"/>
                <a:gd name="T72" fmla="*/ 306 w 344"/>
                <a:gd name="T73" fmla="*/ 280 h 344"/>
                <a:gd name="T74" fmla="*/ 305 w 344"/>
                <a:gd name="T75" fmla="*/ 267 h 344"/>
                <a:gd name="T76" fmla="*/ 295 w 344"/>
                <a:gd name="T77" fmla="*/ 224 h 344"/>
                <a:gd name="T78" fmla="*/ 331 w 344"/>
                <a:gd name="T79" fmla="*/ 200 h 344"/>
                <a:gd name="T80" fmla="*/ 333 w 344"/>
                <a:gd name="T81" fmla="*/ 200 h 344"/>
                <a:gd name="T82" fmla="*/ 343 w 344"/>
                <a:gd name="T83" fmla="*/ 192 h 344"/>
                <a:gd name="T84" fmla="*/ 343 w 344"/>
                <a:gd name="T85" fmla="*/ 153 h 344"/>
                <a:gd name="T86" fmla="*/ 172 w 344"/>
                <a:gd name="T87" fmla="*/ 230 h 344"/>
                <a:gd name="T88" fmla="*/ 115 w 344"/>
                <a:gd name="T89" fmla="*/ 172 h 344"/>
                <a:gd name="T90" fmla="*/ 172 w 344"/>
                <a:gd name="T91" fmla="*/ 115 h 344"/>
                <a:gd name="T92" fmla="*/ 230 w 344"/>
                <a:gd name="T93" fmla="*/ 172 h 344"/>
                <a:gd name="T94" fmla="*/ 172 w 344"/>
                <a:gd name="T95" fmla="*/ 230 h 344"/>
                <a:gd name="T96" fmla="*/ 172 w 344"/>
                <a:gd name="T97" fmla="*/ 230 h 344"/>
                <a:gd name="T98" fmla="*/ 172 w 344"/>
                <a:gd name="T99" fmla="*/ 2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 h="344">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cs typeface="Arial" panose="020B0604020202020204" pitchFamily="34" charset="0"/>
              </a:endParaRPr>
            </a:p>
          </p:txBody>
        </p:sp>
        <p:sp>
          <p:nvSpPr>
            <p:cNvPr id="12" name="Freeform 11">
              <a:extLst>
                <a:ext uri="{FF2B5EF4-FFF2-40B4-BE49-F238E27FC236}">
                  <a16:creationId xmlns:a16="http://schemas.microsoft.com/office/drawing/2014/main" id="{6DC12999-5C4A-E3FE-3C0B-0BA278983E37}"/>
                </a:ext>
              </a:extLst>
            </p:cNvPr>
            <p:cNvSpPr>
              <a:spLocks noEditPoints="1"/>
            </p:cNvSpPr>
            <p:nvPr/>
          </p:nvSpPr>
          <p:spPr bwMode="auto">
            <a:xfrm>
              <a:off x="7810502" y="3484564"/>
              <a:ext cx="1076325" cy="1076325"/>
            </a:xfrm>
            <a:custGeom>
              <a:avLst/>
              <a:gdLst>
                <a:gd name="T0" fmla="*/ 343 w 344"/>
                <a:gd name="T1" fmla="*/ 153 h 344"/>
                <a:gd name="T2" fmla="*/ 332 w 344"/>
                <a:gd name="T3" fmla="*/ 144 h 344"/>
                <a:gd name="T4" fmla="*/ 296 w 344"/>
                <a:gd name="T5" fmla="*/ 121 h 344"/>
                <a:gd name="T6" fmla="*/ 306 w 344"/>
                <a:gd name="T7" fmla="*/ 78 h 344"/>
                <a:gd name="T8" fmla="*/ 307 w 344"/>
                <a:gd name="T9" fmla="*/ 65 h 344"/>
                <a:gd name="T10" fmla="*/ 280 w 344"/>
                <a:gd name="T11" fmla="*/ 38 h 344"/>
                <a:gd name="T12" fmla="*/ 267 w 344"/>
                <a:gd name="T13" fmla="*/ 39 h 344"/>
                <a:gd name="T14" fmla="*/ 224 w 344"/>
                <a:gd name="T15" fmla="*/ 49 h 344"/>
                <a:gd name="T16" fmla="*/ 200 w 344"/>
                <a:gd name="T17" fmla="*/ 11 h 344"/>
                <a:gd name="T18" fmla="*/ 192 w 344"/>
                <a:gd name="T19" fmla="*/ 1 h 344"/>
                <a:gd name="T20" fmla="*/ 153 w 344"/>
                <a:gd name="T21" fmla="*/ 1 h 344"/>
                <a:gd name="T22" fmla="*/ 145 w 344"/>
                <a:gd name="T23" fmla="*/ 11 h 344"/>
                <a:gd name="T24" fmla="*/ 121 w 344"/>
                <a:gd name="T25" fmla="*/ 48 h 344"/>
                <a:gd name="T26" fmla="*/ 79 w 344"/>
                <a:gd name="T27" fmla="*/ 38 h 344"/>
                <a:gd name="T28" fmla="*/ 66 w 344"/>
                <a:gd name="T29" fmla="*/ 37 h 344"/>
                <a:gd name="T30" fmla="*/ 38 w 344"/>
                <a:gd name="T31" fmla="*/ 64 h 344"/>
                <a:gd name="T32" fmla="*/ 39 w 344"/>
                <a:gd name="T33" fmla="*/ 77 h 344"/>
                <a:gd name="T34" fmla="*/ 49 w 344"/>
                <a:gd name="T35" fmla="*/ 120 h 344"/>
                <a:gd name="T36" fmla="*/ 11 w 344"/>
                <a:gd name="T37" fmla="*/ 144 h 344"/>
                <a:gd name="T38" fmla="*/ 1 w 344"/>
                <a:gd name="T39" fmla="*/ 152 h 344"/>
                <a:gd name="T40" fmla="*/ 1 w 344"/>
                <a:gd name="T41" fmla="*/ 191 h 344"/>
                <a:gd name="T42" fmla="*/ 13 w 344"/>
                <a:gd name="T43" fmla="*/ 200 h 344"/>
                <a:gd name="T44" fmla="*/ 48 w 344"/>
                <a:gd name="T45" fmla="*/ 223 h 344"/>
                <a:gd name="T46" fmla="*/ 38 w 344"/>
                <a:gd name="T47" fmla="*/ 266 h 344"/>
                <a:gd name="T48" fmla="*/ 37 w 344"/>
                <a:gd name="T49" fmla="*/ 279 h 344"/>
                <a:gd name="T50" fmla="*/ 64 w 344"/>
                <a:gd name="T51" fmla="*/ 306 h 344"/>
                <a:gd name="T52" fmla="*/ 77 w 344"/>
                <a:gd name="T53" fmla="*/ 305 h 344"/>
                <a:gd name="T54" fmla="*/ 120 w 344"/>
                <a:gd name="T55" fmla="*/ 295 h 344"/>
                <a:gd name="T56" fmla="*/ 144 w 344"/>
                <a:gd name="T57" fmla="*/ 333 h 344"/>
                <a:gd name="T58" fmla="*/ 152 w 344"/>
                <a:gd name="T59" fmla="*/ 343 h 344"/>
                <a:gd name="T60" fmla="*/ 172 w 344"/>
                <a:gd name="T61" fmla="*/ 344 h 344"/>
                <a:gd name="T62" fmla="*/ 191 w 344"/>
                <a:gd name="T63" fmla="*/ 343 h 344"/>
                <a:gd name="T64" fmla="*/ 199 w 344"/>
                <a:gd name="T65" fmla="*/ 333 h 344"/>
                <a:gd name="T66" fmla="*/ 223 w 344"/>
                <a:gd name="T67" fmla="*/ 296 h 344"/>
                <a:gd name="T68" fmla="*/ 265 w 344"/>
                <a:gd name="T69" fmla="*/ 306 h 344"/>
                <a:gd name="T70" fmla="*/ 278 w 344"/>
                <a:gd name="T71" fmla="*/ 307 h 344"/>
                <a:gd name="T72" fmla="*/ 306 w 344"/>
                <a:gd name="T73" fmla="*/ 280 h 344"/>
                <a:gd name="T74" fmla="*/ 305 w 344"/>
                <a:gd name="T75" fmla="*/ 267 h 344"/>
                <a:gd name="T76" fmla="*/ 295 w 344"/>
                <a:gd name="T77" fmla="*/ 224 h 344"/>
                <a:gd name="T78" fmla="*/ 331 w 344"/>
                <a:gd name="T79" fmla="*/ 200 h 344"/>
                <a:gd name="T80" fmla="*/ 333 w 344"/>
                <a:gd name="T81" fmla="*/ 200 h 344"/>
                <a:gd name="T82" fmla="*/ 343 w 344"/>
                <a:gd name="T83" fmla="*/ 192 h 344"/>
                <a:gd name="T84" fmla="*/ 343 w 344"/>
                <a:gd name="T85" fmla="*/ 153 h 344"/>
                <a:gd name="T86" fmla="*/ 172 w 344"/>
                <a:gd name="T87" fmla="*/ 230 h 344"/>
                <a:gd name="T88" fmla="*/ 115 w 344"/>
                <a:gd name="T89" fmla="*/ 172 h 344"/>
                <a:gd name="T90" fmla="*/ 172 w 344"/>
                <a:gd name="T91" fmla="*/ 115 h 344"/>
                <a:gd name="T92" fmla="*/ 230 w 344"/>
                <a:gd name="T93" fmla="*/ 172 h 344"/>
                <a:gd name="T94" fmla="*/ 172 w 344"/>
                <a:gd name="T95" fmla="*/ 230 h 344"/>
                <a:gd name="T96" fmla="*/ 172 w 344"/>
                <a:gd name="T97" fmla="*/ 230 h 344"/>
                <a:gd name="T98" fmla="*/ 172 w 344"/>
                <a:gd name="T99" fmla="*/ 2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 h="344">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cs typeface="Arial" panose="020B0604020202020204" pitchFamily="34" charset="0"/>
              </a:endParaRPr>
            </a:p>
          </p:txBody>
        </p:sp>
        <p:sp>
          <p:nvSpPr>
            <p:cNvPr id="13" name="Freeform 12">
              <a:extLst>
                <a:ext uri="{FF2B5EF4-FFF2-40B4-BE49-F238E27FC236}">
                  <a16:creationId xmlns:a16="http://schemas.microsoft.com/office/drawing/2014/main" id="{8074D605-9018-CB16-B11C-0D6E34D7C2DF}"/>
                </a:ext>
              </a:extLst>
            </p:cNvPr>
            <p:cNvSpPr>
              <a:spLocks noEditPoints="1"/>
            </p:cNvSpPr>
            <p:nvPr/>
          </p:nvSpPr>
          <p:spPr bwMode="auto">
            <a:xfrm>
              <a:off x="989013" y="2882901"/>
              <a:ext cx="1550988" cy="1552575"/>
            </a:xfrm>
            <a:custGeom>
              <a:avLst/>
              <a:gdLst>
                <a:gd name="T0" fmla="*/ 494 w 496"/>
                <a:gd name="T1" fmla="*/ 221 h 496"/>
                <a:gd name="T2" fmla="*/ 478 w 496"/>
                <a:gd name="T3" fmla="*/ 208 h 496"/>
                <a:gd name="T4" fmla="*/ 427 w 496"/>
                <a:gd name="T5" fmla="*/ 174 h 496"/>
                <a:gd name="T6" fmla="*/ 441 w 496"/>
                <a:gd name="T7" fmla="*/ 113 h 496"/>
                <a:gd name="T8" fmla="*/ 442 w 496"/>
                <a:gd name="T9" fmla="*/ 94 h 496"/>
                <a:gd name="T10" fmla="*/ 403 w 496"/>
                <a:gd name="T11" fmla="*/ 55 h 496"/>
                <a:gd name="T12" fmla="*/ 384 w 496"/>
                <a:gd name="T13" fmla="*/ 56 h 496"/>
                <a:gd name="T14" fmla="*/ 322 w 496"/>
                <a:gd name="T15" fmla="*/ 70 h 496"/>
                <a:gd name="T16" fmla="*/ 289 w 496"/>
                <a:gd name="T17" fmla="*/ 16 h 496"/>
                <a:gd name="T18" fmla="*/ 277 w 496"/>
                <a:gd name="T19" fmla="*/ 2 h 496"/>
                <a:gd name="T20" fmla="*/ 221 w 496"/>
                <a:gd name="T21" fmla="*/ 2 h 496"/>
                <a:gd name="T22" fmla="*/ 209 w 496"/>
                <a:gd name="T23" fmla="*/ 16 h 496"/>
                <a:gd name="T24" fmla="*/ 175 w 496"/>
                <a:gd name="T25" fmla="*/ 69 h 496"/>
                <a:gd name="T26" fmla="*/ 114 w 496"/>
                <a:gd name="T27" fmla="*/ 55 h 496"/>
                <a:gd name="T28" fmla="*/ 95 w 496"/>
                <a:gd name="T29" fmla="*/ 53 h 496"/>
                <a:gd name="T30" fmla="*/ 55 w 496"/>
                <a:gd name="T31" fmla="*/ 93 h 496"/>
                <a:gd name="T32" fmla="*/ 56 w 496"/>
                <a:gd name="T33" fmla="*/ 112 h 496"/>
                <a:gd name="T34" fmla="*/ 70 w 496"/>
                <a:gd name="T35" fmla="*/ 174 h 496"/>
                <a:gd name="T36" fmla="*/ 16 w 496"/>
                <a:gd name="T37" fmla="*/ 207 h 496"/>
                <a:gd name="T38" fmla="*/ 2 w 496"/>
                <a:gd name="T39" fmla="*/ 219 h 496"/>
                <a:gd name="T40" fmla="*/ 2 w 496"/>
                <a:gd name="T41" fmla="*/ 276 h 496"/>
                <a:gd name="T42" fmla="*/ 18 w 496"/>
                <a:gd name="T43" fmla="*/ 288 h 496"/>
                <a:gd name="T44" fmla="*/ 69 w 496"/>
                <a:gd name="T45" fmla="*/ 322 h 496"/>
                <a:gd name="T46" fmla="*/ 55 w 496"/>
                <a:gd name="T47" fmla="*/ 383 h 496"/>
                <a:gd name="T48" fmla="*/ 54 w 496"/>
                <a:gd name="T49" fmla="*/ 402 h 496"/>
                <a:gd name="T50" fmla="*/ 93 w 496"/>
                <a:gd name="T51" fmla="*/ 441 h 496"/>
                <a:gd name="T52" fmla="*/ 112 w 496"/>
                <a:gd name="T53" fmla="*/ 440 h 496"/>
                <a:gd name="T54" fmla="*/ 173 w 496"/>
                <a:gd name="T55" fmla="*/ 426 h 496"/>
                <a:gd name="T56" fmla="*/ 207 w 496"/>
                <a:gd name="T57" fmla="*/ 480 h 496"/>
                <a:gd name="T58" fmla="*/ 219 w 496"/>
                <a:gd name="T59" fmla="*/ 494 h 496"/>
                <a:gd name="T60" fmla="*/ 248 w 496"/>
                <a:gd name="T61" fmla="*/ 496 h 496"/>
                <a:gd name="T62" fmla="*/ 275 w 496"/>
                <a:gd name="T63" fmla="*/ 494 h 496"/>
                <a:gd name="T64" fmla="*/ 287 w 496"/>
                <a:gd name="T65" fmla="*/ 480 h 496"/>
                <a:gd name="T66" fmla="*/ 321 w 496"/>
                <a:gd name="T67" fmla="*/ 427 h 496"/>
                <a:gd name="T68" fmla="*/ 382 w 496"/>
                <a:gd name="T69" fmla="*/ 441 h 496"/>
                <a:gd name="T70" fmla="*/ 401 w 496"/>
                <a:gd name="T71" fmla="*/ 443 h 496"/>
                <a:gd name="T72" fmla="*/ 441 w 496"/>
                <a:gd name="T73" fmla="*/ 403 h 496"/>
                <a:gd name="T74" fmla="*/ 440 w 496"/>
                <a:gd name="T75" fmla="*/ 384 h 496"/>
                <a:gd name="T76" fmla="*/ 426 w 496"/>
                <a:gd name="T77" fmla="*/ 323 h 496"/>
                <a:gd name="T78" fmla="*/ 477 w 496"/>
                <a:gd name="T79" fmla="*/ 289 h 496"/>
                <a:gd name="T80" fmla="*/ 480 w 496"/>
                <a:gd name="T81" fmla="*/ 289 h 496"/>
                <a:gd name="T82" fmla="*/ 494 w 496"/>
                <a:gd name="T83" fmla="*/ 277 h 496"/>
                <a:gd name="T84" fmla="*/ 494 w 496"/>
                <a:gd name="T85" fmla="*/ 221 h 496"/>
                <a:gd name="T86" fmla="*/ 248 w 496"/>
                <a:gd name="T87" fmla="*/ 331 h 496"/>
                <a:gd name="T88" fmla="*/ 166 w 496"/>
                <a:gd name="T89" fmla="*/ 249 h 496"/>
                <a:gd name="T90" fmla="*/ 248 w 496"/>
                <a:gd name="T91" fmla="*/ 166 h 496"/>
                <a:gd name="T92" fmla="*/ 331 w 496"/>
                <a:gd name="T93" fmla="*/ 249 h 496"/>
                <a:gd name="T94" fmla="*/ 248 w 496"/>
                <a:gd name="T95" fmla="*/ 331 h 496"/>
                <a:gd name="T96" fmla="*/ 248 w 496"/>
                <a:gd name="T97" fmla="*/ 331 h 496"/>
                <a:gd name="T98" fmla="*/ 248 w 496"/>
                <a:gd name="T99" fmla="*/ 33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96">
                  <a:moveTo>
                    <a:pt x="494" y="221"/>
                  </a:moveTo>
                  <a:cubicBezTo>
                    <a:pt x="493" y="214"/>
                    <a:pt x="485" y="208"/>
                    <a:pt x="478" y="208"/>
                  </a:cubicBezTo>
                  <a:cubicBezTo>
                    <a:pt x="456" y="208"/>
                    <a:pt x="435" y="195"/>
                    <a:pt x="427" y="174"/>
                  </a:cubicBezTo>
                  <a:cubicBezTo>
                    <a:pt x="418" y="153"/>
                    <a:pt x="424" y="129"/>
                    <a:pt x="441" y="113"/>
                  </a:cubicBezTo>
                  <a:cubicBezTo>
                    <a:pt x="446" y="108"/>
                    <a:pt x="447" y="100"/>
                    <a:pt x="442" y="94"/>
                  </a:cubicBezTo>
                  <a:cubicBezTo>
                    <a:pt x="431" y="80"/>
                    <a:pt x="418" y="66"/>
                    <a:pt x="403" y="55"/>
                  </a:cubicBezTo>
                  <a:cubicBezTo>
                    <a:pt x="397" y="50"/>
                    <a:pt x="389" y="51"/>
                    <a:pt x="384" y="56"/>
                  </a:cubicBezTo>
                  <a:cubicBezTo>
                    <a:pt x="369" y="73"/>
                    <a:pt x="343" y="79"/>
                    <a:pt x="322" y="70"/>
                  </a:cubicBezTo>
                  <a:cubicBezTo>
                    <a:pt x="301" y="61"/>
                    <a:pt x="288" y="40"/>
                    <a:pt x="289" y="16"/>
                  </a:cubicBezTo>
                  <a:cubicBezTo>
                    <a:pt x="289" y="9"/>
                    <a:pt x="284" y="3"/>
                    <a:pt x="277" y="2"/>
                  </a:cubicBezTo>
                  <a:cubicBezTo>
                    <a:pt x="258" y="0"/>
                    <a:pt x="240" y="0"/>
                    <a:pt x="221" y="2"/>
                  </a:cubicBezTo>
                  <a:cubicBezTo>
                    <a:pt x="214" y="3"/>
                    <a:pt x="209" y="9"/>
                    <a:pt x="209" y="16"/>
                  </a:cubicBezTo>
                  <a:cubicBezTo>
                    <a:pt x="210" y="39"/>
                    <a:pt x="196" y="60"/>
                    <a:pt x="175" y="69"/>
                  </a:cubicBezTo>
                  <a:cubicBezTo>
                    <a:pt x="155" y="77"/>
                    <a:pt x="128" y="71"/>
                    <a:pt x="114" y="55"/>
                  </a:cubicBezTo>
                  <a:cubicBezTo>
                    <a:pt x="109" y="50"/>
                    <a:pt x="101" y="49"/>
                    <a:pt x="95" y="53"/>
                  </a:cubicBezTo>
                  <a:cubicBezTo>
                    <a:pt x="80" y="65"/>
                    <a:pt x="67" y="78"/>
                    <a:pt x="55" y="93"/>
                  </a:cubicBezTo>
                  <a:cubicBezTo>
                    <a:pt x="50" y="99"/>
                    <a:pt x="51" y="107"/>
                    <a:pt x="56" y="112"/>
                  </a:cubicBezTo>
                  <a:cubicBezTo>
                    <a:pt x="74" y="127"/>
                    <a:pt x="79" y="152"/>
                    <a:pt x="70" y="174"/>
                  </a:cubicBezTo>
                  <a:cubicBezTo>
                    <a:pt x="62" y="194"/>
                    <a:pt x="40" y="207"/>
                    <a:pt x="16" y="207"/>
                  </a:cubicBezTo>
                  <a:cubicBezTo>
                    <a:pt x="8" y="207"/>
                    <a:pt x="3" y="212"/>
                    <a:pt x="2" y="219"/>
                  </a:cubicBezTo>
                  <a:cubicBezTo>
                    <a:pt x="0" y="238"/>
                    <a:pt x="0" y="257"/>
                    <a:pt x="2" y="276"/>
                  </a:cubicBezTo>
                  <a:cubicBezTo>
                    <a:pt x="3" y="283"/>
                    <a:pt x="11" y="288"/>
                    <a:pt x="18" y="288"/>
                  </a:cubicBezTo>
                  <a:cubicBezTo>
                    <a:pt x="40" y="287"/>
                    <a:pt x="60" y="301"/>
                    <a:pt x="69" y="322"/>
                  </a:cubicBezTo>
                  <a:cubicBezTo>
                    <a:pt x="78" y="343"/>
                    <a:pt x="72" y="367"/>
                    <a:pt x="55" y="383"/>
                  </a:cubicBezTo>
                  <a:cubicBezTo>
                    <a:pt x="50" y="388"/>
                    <a:pt x="49" y="396"/>
                    <a:pt x="54" y="402"/>
                  </a:cubicBezTo>
                  <a:cubicBezTo>
                    <a:pt x="65" y="416"/>
                    <a:pt x="78" y="430"/>
                    <a:pt x="93" y="441"/>
                  </a:cubicBezTo>
                  <a:cubicBezTo>
                    <a:pt x="99" y="446"/>
                    <a:pt x="107" y="445"/>
                    <a:pt x="112" y="440"/>
                  </a:cubicBezTo>
                  <a:cubicBezTo>
                    <a:pt x="127" y="423"/>
                    <a:pt x="153" y="417"/>
                    <a:pt x="173" y="426"/>
                  </a:cubicBezTo>
                  <a:cubicBezTo>
                    <a:pt x="195" y="435"/>
                    <a:pt x="208" y="456"/>
                    <a:pt x="207" y="480"/>
                  </a:cubicBezTo>
                  <a:cubicBezTo>
                    <a:pt x="207" y="487"/>
                    <a:pt x="212" y="493"/>
                    <a:pt x="219" y="494"/>
                  </a:cubicBezTo>
                  <a:cubicBezTo>
                    <a:pt x="229" y="495"/>
                    <a:pt x="238" y="496"/>
                    <a:pt x="248" y="496"/>
                  </a:cubicBezTo>
                  <a:cubicBezTo>
                    <a:pt x="257" y="496"/>
                    <a:pt x="266" y="495"/>
                    <a:pt x="275" y="494"/>
                  </a:cubicBezTo>
                  <a:cubicBezTo>
                    <a:pt x="282" y="493"/>
                    <a:pt x="287" y="487"/>
                    <a:pt x="287" y="480"/>
                  </a:cubicBezTo>
                  <a:cubicBezTo>
                    <a:pt x="286" y="457"/>
                    <a:pt x="300" y="436"/>
                    <a:pt x="321" y="427"/>
                  </a:cubicBezTo>
                  <a:cubicBezTo>
                    <a:pt x="341" y="419"/>
                    <a:pt x="368" y="425"/>
                    <a:pt x="382" y="441"/>
                  </a:cubicBezTo>
                  <a:cubicBezTo>
                    <a:pt x="387" y="447"/>
                    <a:pt x="395" y="447"/>
                    <a:pt x="401" y="443"/>
                  </a:cubicBezTo>
                  <a:cubicBezTo>
                    <a:pt x="416" y="431"/>
                    <a:pt x="429" y="418"/>
                    <a:pt x="441" y="403"/>
                  </a:cubicBezTo>
                  <a:cubicBezTo>
                    <a:pt x="446" y="397"/>
                    <a:pt x="445" y="389"/>
                    <a:pt x="440" y="384"/>
                  </a:cubicBezTo>
                  <a:cubicBezTo>
                    <a:pt x="422" y="369"/>
                    <a:pt x="417" y="344"/>
                    <a:pt x="426" y="323"/>
                  </a:cubicBezTo>
                  <a:cubicBezTo>
                    <a:pt x="434" y="302"/>
                    <a:pt x="455" y="289"/>
                    <a:pt x="477" y="289"/>
                  </a:cubicBezTo>
                  <a:cubicBezTo>
                    <a:pt x="480" y="289"/>
                    <a:pt x="480" y="289"/>
                    <a:pt x="480" y="289"/>
                  </a:cubicBezTo>
                  <a:cubicBezTo>
                    <a:pt x="487" y="290"/>
                    <a:pt x="493" y="284"/>
                    <a:pt x="494" y="277"/>
                  </a:cubicBezTo>
                  <a:cubicBezTo>
                    <a:pt x="496" y="258"/>
                    <a:pt x="496" y="239"/>
                    <a:pt x="494" y="221"/>
                  </a:cubicBezTo>
                  <a:close/>
                  <a:moveTo>
                    <a:pt x="248" y="331"/>
                  </a:moveTo>
                  <a:cubicBezTo>
                    <a:pt x="203" y="331"/>
                    <a:pt x="166" y="294"/>
                    <a:pt x="166" y="249"/>
                  </a:cubicBezTo>
                  <a:cubicBezTo>
                    <a:pt x="166" y="203"/>
                    <a:pt x="203" y="166"/>
                    <a:pt x="248" y="166"/>
                  </a:cubicBezTo>
                  <a:cubicBezTo>
                    <a:pt x="294" y="166"/>
                    <a:pt x="331" y="203"/>
                    <a:pt x="331" y="249"/>
                  </a:cubicBezTo>
                  <a:cubicBezTo>
                    <a:pt x="331" y="294"/>
                    <a:pt x="294" y="331"/>
                    <a:pt x="248" y="331"/>
                  </a:cubicBezTo>
                  <a:close/>
                  <a:moveTo>
                    <a:pt x="248" y="331"/>
                  </a:moveTo>
                  <a:cubicBezTo>
                    <a:pt x="248" y="331"/>
                    <a:pt x="248" y="331"/>
                    <a:pt x="248" y="331"/>
                  </a:cubicBezTo>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cs typeface="Arial" panose="020B0604020202020204" pitchFamily="34" charset="0"/>
              </a:endParaRPr>
            </a:p>
          </p:txBody>
        </p:sp>
        <p:sp>
          <p:nvSpPr>
            <p:cNvPr id="14" name="Freeform 13">
              <a:extLst>
                <a:ext uri="{FF2B5EF4-FFF2-40B4-BE49-F238E27FC236}">
                  <a16:creationId xmlns:a16="http://schemas.microsoft.com/office/drawing/2014/main" id="{7AE93686-0E34-470B-2C3C-091F3C857B9F}"/>
                </a:ext>
              </a:extLst>
            </p:cNvPr>
            <p:cNvSpPr>
              <a:spLocks noEditPoints="1"/>
            </p:cNvSpPr>
            <p:nvPr/>
          </p:nvSpPr>
          <p:spPr bwMode="auto">
            <a:xfrm>
              <a:off x="3078163" y="1465264"/>
              <a:ext cx="1549400" cy="1552575"/>
            </a:xfrm>
            <a:custGeom>
              <a:avLst/>
              <a:gdLst>
                <a:gd name="T0" fmla="*/ 494 w 496"/>
                <a:gd name="T1" fmla="*/ 221 h 496"/>
                <a:gd name="T2" fmla="*/ 478 w 496"/>
                <a:gd name="T3" fmla="*/ 209 h 496"/>
                <a:gd name="T4" fmla="*/ 427 w 496"/>
                <a:gd name="T5" fmla="*/ 175 h 496"/>
                <a:gd name="T6" fmla="*/ 441 w 496"/>
                <a:gd name="T7" fmla="*/ 113 h 496"/>
                <a:gd name="T8" fmla="*/ 442 w 496"/>
                <a:gd name="T9" fmla="*/ 95 h 496"/>
                <a:gd name="T10" fmla="*/ 403 w 496"/>
                <a:gd name="T11" fmla="*/ 55 h 496"/>
                <a:gd name="T12" fmla="*/ 384 w 496"/>
                <a:gd name="T13" fmla="*/ 57 h 496"/>
                <a:gd name="T14" fmla="*/ 322 w 496"/>
                <a:gd name="T15" fmla="*/ 71 h 496"/>
                <a:gd name="T16" fmla="*/ 289 w 496"/>
                <a:gd name="T17" fmla="*/ 17 h 496"/>
                <a:gd name="T18" fmla="*/ 277 w 496"/>
                <a:gd name="T19" fmla="*/ 2 h 496"/>
                <a:gd name="T20" fmla="*/ 221 w 496"/>
                <a:gd name="T21" fmla="*/ 2 h 496"/>
                <a:gd name="T22" fmla="*/ 209 w 496"/>
                <a:gd name="T23" fmla="*/ 16 h 496"/>
                <a:gd name="T24" fmla="*/ 175 w 496"/>
                <a:gd name="T25" fmla="*/ 69 h 496"/>
                <a:gd name="T26" fmla="*/ 113 w 496"/>
                <a:gd name="T27" fmla="*/ 55 h 496"/>
                <a:gd name="T28" fmla="*/ 95 w 496"/>
                <a:gd name="T29" fmla="*/ 54 h 496"/>
                <a:gd name="T30" fmla="*/ 55 w 496"/>
                <a:gd name="T31" fmla="*/ 93 h 496"/>
                <a:gd name="T32" fmla="*/ 56 w 496"/>
                <a:gd name="T33" fmla="*/ 112 h 496"/>
                <a:gd name="T34" fmla="*/ 70 w 496"/>
                <a:gd name="T35" fmla="*/ 174 h 496"/>
                <a:gd name="T36" fmla="*/ 16 w 496"/>
                <a:gd name="T37" fmla="*/ 207 h 496"/>
                <a:gd name="T38" fmla="*/ 2 w 496"/>
                <a:gd name="T39" fmla="*/ 220 h 496"/>
                <a:gd name="T40" fmla="*/ 2 w 496"/>
                <a:gd name="T41" fmla="*/ 276 h 496"/>
                <a:gd name="T42" fmla="*/ 18 w 496"/>
                <a:gd name="T43" fmla="*/ 288 h 496"/>
                <a:gd name="T44" fmla="*/ 69 w 496"/>
                <a:gd name="T45" fmla="*/ 322 h 496"/>
                <a:gd name="T46" fmla="*/ 55 w 496"/>
                <a:gd name="T47" fmla="*/ 383 h 496"/>
                <a:gd name="T48" fmla="*/ 54 w 496"/>
                <a:gd name="T49" fmla="*/ 402 h 496"/>
                <a:gd name="T50" fmla="*/ 93 w 496"/>
                <a:gd name="T51" fmla="*/ 442 h 496"/>
                <a:gd name="T52" fmla="*/ 112 w 496"/>
                <a:gd name="T53" fmla="*/ 440 h 496"/>
                <a:gd name="T54" fmla="*/ 173 w 496"/>
                <a:gd name="T55" fmla="*/ 426 h 496"/>
                <a:gd name="T56" fmla="*/ 207 w 496"/>
                <a:gd name="T57" fmla="*/ 480 h 496"/>
                <a:gd name="T58" fmla="*/ 219 w 496"/>
                <a:gd name="T59" fmla="*/ 494 h 496"/>
                <a:gd name="T60" fmla="*/ 248 w 496"/>
                <a:gd name="T61" fmla="*/ 496 h 496"/>
                <a:gd name="T62" fmla="*/ 275 w 496"/>
                <a:gd name="T63" fmla="*/ 495 h 496"/>
                <a:gd name="T64" fmla="*/ 287 w 496"/>
                <a:gd name="T65" fmla="*/ 480 h 496"/>
                <a:gd name="T66" fmla="*/ 321 w 496"/>
                <a:gd name="T67" fmla="*/ 428 h 496"/>
                <a:gd name="T68" fmla="*/ 382 w 496"/>
                <a:gd name="T69" fmla="*/ 442 h 496"/>
                <a:gd name="T70" fmla="*/ 401 w 496"/>
                <a:gd name="T71" fmla="*/ 443 h 496"/>
                <a:gd name="T72" fmla="*/ 441 w 496"/>
                <a:gd name="T73" fmla="*/ 403 h 496"/>
                <a:gd name="T74" fmla="*/ 440 w 496"/>
                <a:gd name="T75" fmla="*/ 385 h 496"/>
                <a:gd name="T76" fmla="*/ 426 w 496"/>
                <a:gd name="T77" fmla="*/ 323 h 496"/>
                <a:gd name="T78" fmla="*/ 476 w 496"/>
                <a:gd name="T79" fmla="*/ 289 h 496"/>
                <a:gd name="T80" fmla="*/ 479 w 496"/>
                <a:gd name="T81" fmla="*/ 289 h 496"/>
                <a:gd name="T82" fmla="*/ 494 w 496"/>
                <a:gd name="T83" fmla="*/ 277 h 496"/>
                <a:gd name="T84" fmla="*/ 494 w 496"/>
                <a:gd name="T85" fmla="*/ 221 h 496"/>
                <a:gd name="T86" fmla="*/ 248 w 496"/>
                <a:gd name="T87" fmla="*/ 308 h 496"/>
                <a:gd name="T88" fmla="*/ 189 w 496"/>
                <a:gd name="T89" fmla="*/ 249 h 496"/>
                <a:gd name="T90" fmla="*/ 248 w 496"/>
                <a:gd name="T91" fmla="*/ 190 h 496"/>
                <a:gd name="T92" fmla="*/ 307 w 496"/>
                <a:gd name="T93" fmla="*/ 249 h 496"/>
                <a:gd name="T94" fmla="*/ 248 w 496"/>
                <a:gd name="T95" fmla="*/ 308 h 496"/>
                <a:gd name="T96" fmla="*/ 248 w 496"/>
                <a:gd name="T97" fmla="*/ 332 h 496"/>
                <a:gd name="T98" fmla="*/ 248 w 496"/>
                <a:gd name="T99" fmla="*/ 33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96">
                  <a:moveTo>
                    <a:pt x="494" y="221"/>
                  </a:moveTo>
                  <a:cubicBezTo>
                    <a:pt x="493" y="214"/>
                    <a:pt x="485" y="209"/>
                    <a:pt x="478" y="209"/>
                  </a:cubicBezTo>
                  <a:cubicBezTo>
                    <a:pt x="455" y="209"/>
                    <a:pt x="435" y="195"/>
                    <a:pt x="427" y="175"/>
                  </a:cubicBezTo>
                  <a:cubicBezTo>
                    <a:pt x="418" y="154"/>
                    <a:pt x="424" y="129"/>
                    <a:pt x="441" y="113"/>
                  </a:cubicBezTo>
                  <a:cubicBezTo>
                    <a:pt x="446" y="109"/>
                    <a:pt x="447" y="100"/>
                    <a:pt x="442" y="95"/>
                  </a:cubicBezTo>
                  <a:cubicBezTo>
                    <a:pt x="431" y="80"/>
                    <a:pt x="417" y="67"/>
                    <a:pt x="403" y="55"/>
                  </a:cubicBezTo>
                  <a:cubicBezTo>
                    <a:pt x="397" y="51"/>
                    <a:pt x="389" y="51"/>
                    <a:pt x="384" y="57"/>
                  </a:cubicBezTo>
                  <a:cubicBezTo>
                    <a:pt x="369" y="73"/>
                    <a:pt x="343" y="79"/>
                    <a:pt x="322" y="71"/>
                  </a:cubicBezTo>
                  <a:cubicBezTo>
                    <a:pt x="301" y="62"/>
                    <a:pt x="288" y="40"/>
                    <a:pt x="289" y="17"/>
                  </a:cubicBezTo>
                  <a:cubicBezTo>
                    <a:pt x="289" y="9"/>
                    <a:pt x="284" y="3"/>
                    <a:pt x="277" y="2"/>
                  </a:cubicBezTo>
                  <a:cubicBezTo>
                    <a:pt x="258" y="0"/>
                    <a:pt x="240" y="0"/>
                    <a:pt x="221" y="2"/>
                  </a:cubicBezTo>
                  <a:cubicBezTo>
                    <a:pt x="214" y="3"/>
                    <a:pt x="208" y="9"/>
                    <a:pt x="209" y="16"/>
                  </a:cubicBezTo>
                  <a:cubicBezTo>
                    <a:pt x="210" y="39"/>
                    <a:pt x="196" y="60"/>
                    <a:pt x="175" y="69"/>
                  </a:cubicBezTo>
                  <a:cubicBezTo>
                    <a:pt x="155" y="77"/>
                    <a:pt x="128" y="71"/>
                    <a:pt x="113" y="55"/>
                  </a:cubicBezTo>
                  <a:cubicBezTo>
                    <a:pt x="109" y="50"/>
                    <a:pt x="100" y="49"/>
                    <a:pt x="95" y="54"/>
                  </a:cubicBezTo>
                  <a:cubicBezTo>
                    <a:pt x="80" y="65"/>
                    <a:pt x="66" y="79"/>
                    <a:pt x="55" y="93"/>
                  </a:cubicBezTo>
                  <a:cubicBezTo>
                    <a:pt x="50" y="99"/>
                    <a:pt x="51" y="107"/>
                    <a:pt x="56" y="112"/>
                  </a:cubicBezTo>
                  <a:cubicBezTo>
                    <a:pt x="73" y="128"/>
                    <a:pt x="79" y="153"/>
                    <a:pt x="70" y="174"/>
                  </a:cubicBezTo>
                  <a:cubicBezTo>
                    <a:pt x="61" y="194"/>
                    <a:pt x="40" y="207"/>
                    <a:pt x="16" y="207"/>
                  </a:cubicBezTo>
                  <a:cubicBezTo>
                    <a:pt x="8" y="207"/>
                    <a:pt x="3" y="212"/>
                    <a:pt x="2" y="220"/>
                  </a:cubicBezTo>
                  <a:cubicBezTo>
                    <a:pt x="0" y="238"/>
                    <a:pt x="0" y="257"/>
                    <a:pt x="2" y="276"/>
                  </a:cubicBezTo>
                  <a:cubicBezTo>
                    <a:pt x="2" y="283"/>
                    <a:pt x="11" y="288"/>
                    <a:pt x="18" y="288"/>
                  </a:cubicBezTo>
                  <a:cubicBezTo>
                    <a:pt x="40" y="288"/>
                    <a:pt x="60" y="301"/>
                    <a:pt x="69" y="322"/>
                  </a:cubicBezTo>
                  <a:cubicBezTo>
                    <a:pt x="78" y="343"/>
                    <a:pt x="72" y="368"/>
                    <a:pt x="55" y="383"/>
                  </a:cubicBezTo>
                  <a:cubicBezTo>
                    <a:pt x="50" y="388"/>
                    <a:pt x="49" y="396"/>
                    <a:pt x="54" y="402"/>
                  </a:cubicBezTo>
                  <a:cubicBezTo>
                    <a:pt x="65" y="417"/>
                    <a:pt x="78" y="430"/>
                    <a:pt x="93" y="442"/>
                  </a:cubicBezTo>
                  <a:cubicBezTo>
                    <a:pt x="98" y="446"/>
                    <a:pt x="107" y="446"/>
                    <a:pt x="112" y="440"/>
                  </a:cubicBezTo>
                  <a:cubicBezTo>
                    <a:pt x="126" y="424"/>
                    <a:pt x="153" y="418"/>
                    <a:pt x="173" y="426"/>
                  </a:cubicBezTo>
                  <a:cubicBezTo>
                    <a:pt x="195" y="435"/>
                    <a:pt x="208" y="457"/>
                    <a:pt x="207" y="480"/>
                  </a:cubicBezTo>
                  <a:cubicBezTo>
                    <a:pt x="206" y="487"/>
                    <a:pt x="212" y="494"/>
                    <a:pt x="219" y="494"/>
                  </a:cubicBezTo>
                  <a:cubicBezTo>
                    <a:pt x="229" y="496"/>
                    <a:pt x="238" y="496"/>
                    <a:pt x="248" y="496"/>
                  </a:cubicBezTo>
                  <a:cubicBezTo>
                    <a:pt x="257" y="496"/>
                    <a:pt x="266" y="496"/>
                    <a:pt x="275" y="495"/>
                  </a:cubicBezTo>
                  <a:cubicBezTo>
                    <a:pt x="282" y="494"/>
                    <a:pt x="287" y="488"/>
                    <a:pt x="287" y="480"/>
                  </a:cubicBezTo>
                  <a:cubicBezTo>
                    <a:pt x="286" y="457"/>
                    <a:pt x="300" y="436"/>
                    <a:pt x="321" y="428"/>
                  </a:cubicBezTo>
                  <a:cubicBezTo>
                    <a:pt x="341" y="419"/>
                    <a:pt x="368" y="425"/>
                    <a:pt x="382" y="442"/>
                  </a:cubicBezTo>
                  <a:cubicBezTo>
                    <a:pt x="387" y="447"/>
                    <a:pt x="395" y="448"/>
                    <a:pt x="401" y="443"/>
                  </a:cubicBezTo>
                  <a:cubicBezTo>
                    <a:pt x="416" y="431"/>
                    <a:pt x="429" y="418"/>
                    <a:pt x="441" y="403"/>
                  </a:cubicBezTo>
                  <a:cubicBezTo>
                    <a:pt x="446" y="398"/>
                    <a:pt x="445" y="390"/>
                    <a:pt x="440" y="385"/>
                  </a:cubicBezTo>
                  <a:cubicBezTo>
                    <a:pt x="422" y="369"/>
                    <a:pt x="417" y="344"/>
                    <a:pt x="426" y="323"/>
                  </a:cubicBezTo>
                  <a:cubicBezTo>
                    <a:pt x="434" y="303"/>
                    <a:pt x="455" y="289"/>
                    <a:pt x="476" y="289"/>
                  </a:cubicBezTo>
                  <a:cubicBezTo>
                    <a:pt x="479" y="289"/>
                    <a:pt x="479" y="289"/>
                    <a:pt x="479" y="289"/>
                  </a:cubicBezTo>
                  <a:cubicBezTo>
                    <a:pt x="487" y="290"/>
                    <a:pt x="493" y="284"/>
                    <a:pt x="494" y="277"/>
                  </a:cubicBezTo>
                  <a:cubicBezTo>
                    <a:pt x="496" y="259"/>
                    <a:pt x="496" y="240"/>
                    <a:pt x="494" y="221"/>
                  </a:cubicBezTo>
                  <a:close/>
                  <a:moveTo>
                    <a:pt x="248" y="308"/>
                  </a:moveTo>
                  <a:cubicBezTo>
                    <a:pt x="216" y="308"/>
                    <a:pt x="189" y="281"/>
                    <a:pt x="189" y="249"/>
                  </a:cubicBezTo>
                  <a:cubicBezTo>
                    <a:pt x="189" y="216"/>
                    <a:pt x="216" y="190"/>
                    <a:pt x="248" y="190"/>
                  </a:cubicBezTo>
                  <a:cubicBezTo>
                    <a:pt x="281" y="190"/>
                    <a:pt x="307" y="216"/>
                    <a:pt x="307" y="249"/>
                  </a:cubicBezTo>
                  <a:cubicBezTo>
                    <a:pt x="307" y="281"/>
                    <a:pt x="281" y="308"/>
                    <a:pt x="248" y="308"/>
                  </a:cubicBezTo>
                  <a:close/>
                  <a:moveTo>
                    <a:pt x="248" y="332"/>
                  </a:moveTo>
                  <a:cubicBezTo>
                    <a:pt x="248" y="332"/>
                    <a:pt x="248" y="332"/>
                    <a:pt x="248" y="332"/>
                  </a:cubicBezTo>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cs typeface="Arial" panose="020B0604020202020204" pitchFamily="34" charset="0"/>
              </a:endParaRPr>
            </a:p>
          </p:txBody>
        </p:sp>
        <p:sp>
          <p:nvSpPr>
            <p:cNvPr id="15" name="Freeform 14">
              <a:extLst>
                <a:ext uri="{FF2B5EF4-FFF2-40B4-BE49-F238E27FC236}">
                  <a16:creationId xmlns:a16="http://schemas.microsoft.com/office/drawing/2014/main" id="{0FADBB44-AB75-7B8B-3D8C-40861CFD53D5}"/>
                </a:ext>
              </a:extLst>
            </p:cNvPr>
            <p:cNvSpPr>
              <a:spLocks noEditPoints="1"/>
            </p:cNvSpPr>
            <p:nvPr/>
          </p:nvSpPr>
          <p:spPr bwMode="auto">
            <a:xfrm>
              <a:off x="4816476" y="3224214"/>
              <a:ext cx="1549400" cy="1552575"/>
            </a:xfrm>
            <a:custGeom>
              <a:avLst/>
              <a:gdLst>
                <a:gd name="T0" fmla="*/ 494 w 496"/>
                <a:gd name="T1" fmla="*/ 221 h 496"/>
                <a:gd name="T2" fmla="*/ 478 w 496"/>
                <a:gd name="T3" fmla="*/ 208 h 496"/>
                <a:gd name="T4" fmla="*/ 427 w 496"/>
                <a:gd name="T5" fmla="*/ 175 h 496"/>
                <a:gd name="T6" fmla="*/ 441 w 496"/>
                <a:gd name="T7" fmla="*/ 113 h 496"/>
                <a:gd name="T8" fmla="*/ 442 w 496"/>
                <a:gd name="T9" fmla="*/ 95 h 496"/>
                <a:gd name="T10" fmla="*/ 403 w 496"/>
                <a:gd name="T11" fmla="*/ 55 h 496"/>
                <a:gd name="T12" fmla="*/ 384 w 496"/>
                <a:gd name="T13" fmla="*/ 56 h 496"/>
                <a:gd name="T14" fmla="*/ 322 w 496"/>
                <a:gd name="T15" fmla="*/ 70 h 496"/>
                <a:gd name="T16" fmla="*/ 289 w 496"/>
                <a:gd name="T17" fmla="*/ 17 h 496"/>
                <a:gd name="T18" fmla="*/ 277 w 496"/>
                <a:gd name="T19" fmla="*/ 2 h 496"/>
                <a:gd name="T20" fmla="*/ 221 w 496"/>
                <a:gd name="T21" fmla="*/ 2 h 496"/>
                <a:gd name="T22" fmla="*/ 209 w 496"/>
                <a:gd name="T23" fmla="*/ 16 h 496"/>
                <a:gd name="T24" fmla="*/ 175 w 496"/>
                <a:gd name="T25" fmla="*/ 69 h 496"/>
                <a:gd name="T26" fmla="*/ 114 w 496"/>
                <a:gd name="T27" fmla="*/ 55 h 496"/>
                <a:gd name="T28" fmla="*/ 95 w 496"/>
                <a:gd name="T29" fmla="*/ 53 h 496"/>
                <a:gd name="T30" fmla="*/ 55 w 496"/>
                <a:gd name="T31" fmla="*/ 93 h 496"/>
                <a:gd name="T32" fmla="*/ 56 w 496"/>
                <a:gd name="T33" fmla="*/ 112 h 496"/>
                <a:gd name="T34" fmla="*/ 70 w 496"/>
                <a:gd name="T35" fmla="*/ 174 h 496"/>
                <a:gd name="T36" fmla="*/ 16 w 496"/>
                <a:gd name="T37" fmla="*/ 207 h 496"/>
                <a:gd name="T38" fmla="*/ 2 w 496"/>
                <a:gd name="T39" fmla="*/ 219 h 496"/>
                <a:gd name="T40" fmla="*/ 2 w 496"/>
                <a:gd name="T41" fmla="*/ 276 h 496"/>
                <a:gd name="T42" fmla="*/ 18 w 496"/>
                <a:gd name="T43" fmla="*/ 288 h 496"/>
                <a:gd name="T44" fmla="*/ 69 w 496"/>
                <a:gd name="T45" fmla="*/ 322 h 496"/>
                <a:gd name="T46" fmla="*/ 55 w 496"/>
                <a:gd name="T47" fmla="*/ 383 h 496"/>
                <a:gd name="T48" fmla="*/ 54 w 496"/>
                <a:gd name="T49" fmla="*/ 402 h 496"/>
                <a:gd name="T50" fmla="*/ 93 w 496"/>
                <a:gd name="T51" fmla="*/ 441 h 496"/>
                <a:gd name="T52" fmla="*/ 112 w 496"/>
                <a:gd name="T53" fmla="*/ 440 h 496"/>
                <a:gd name="T54" fmla="*/ 173 w 496"/>
                <a:gd name="T55" fmla="*/ 426 h 496"/>
                <a:gd name="T56" fmla="*/ 207 w 496"/>
                <a:gd name="T57" fmla="*/ 480 h 496"/>
                <a:gd name="T58" fmla="*/ 219 w 496"/>
                <a:gd name="T59" fmla="*/ 494 h 496"/>
                <a:gd name="T60" fmla="*/ 248 w 496"/>
                <a:gd name="T61" fmla="*/ 496 h 496"/>
                <a:gd name="T62" fmla="*/ 275 w 496"/>
                <a:gd name="T63" fmla="*/ 494 h 496"/>
                <a:gd name="T64" fmla="*/ 287 w 496"/>
                <a:gd name="T65" fmla="*/ 480 h 496"/>
                <a:gd name="T66" fmla="*/ 321 w 496"/>
                <a:gd name="T67" fmla="*/ 427 h 496"/>
                <a:gd name="T68" fmla="*/ 382 w 496"/>
                <a:gd name="T69" fmla="*/ 441 h 496"/>
                <a:gd name="T70" fmla="*/ 401 w 496"/>
                <a:gd name="T71" fmla="*/ 443 h 496"/>
                <a:gd name="T72" fmla="*/ 441 w 496"/>
                <a:gd name="T73" fmla="*/ 403 h 496"/>
                <a:gd name="T74" fmla="*/ 440 w 496"/>
                <a:gd name="T75" fmla="*/ 384 h 496"/>
                <a:gd name="T76" fmla="*/ 426 w 496"/>
                <a:gd name="T77" fmla="*/ 323 h 496"/>
                <a:gd name="T78" fmla="*/ 476 w 496"/>
                <a:gd name="T79" fmla="*/ 289 h 496"/>
                <a:gd name="T80" fmla="*/ 480 w 496"/>
                <a:gd name="T81" fmla="*/ 289 h 496"/>
                <a:gd name="T82" fmla="*/ 494 w 496"/>
                <a:gd name="T83" fmla="*/ 277 h 496"/>
                <a:gd name="T84" fmla="*/ 494 w 496"/>
                <a:gd name="T85" fmla="*/ 221 h 496"/>
                <a:gd name="T86" fmla="*/ 248 w 496"/>
                <a:gd name="T87" fmla="*/ 307 h 496"/>
                <a:gd name="T88" fmla="*/ 190 w 496"/>
                <a:gd name="T89" fmla="*/ 249 h 496"/>
                <a:gd name="T90" fmla="*/ 248 w 496"/>
                <a:gd name="T91" fmla="*/ 191 h 496"/>
                <a:gd name="T92" fmla="*/ 306 w 496"/>
                <a:gd name="T93" fmla="*/ 249 h 496"/>
                <a:gd name="T94" fmla="*/ 248 w 496"/>
                <a:gd name="T95" fmla="*/ 307 h 496"/>
                <a:gd name="T96" fmla="*/ 248 w 496"/>
                <a:gd name="T97" fmla="*/ 331 h 496"/>
                <a:gd name="T98" fmla="*/ 248 w 496"/>
                <a:gd name="T99" fmla="*/ 33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96">
                  <a:moveTo>
                    <a:pt x="494" y="221"/>
                  </a:moveTo>
                  <a:cubicBezTo>
                    <a:pt x="493" y="214"/>
                    <a:pt x="485" y="208"/>
                    <a:pt x="478" y="208"/>
                  </a:cubicBezTo>
                  <a:cubicBezTo>
                    <a:pt x="456" y="208"/>
                    <a:pt x="435" y="195"/>
                    <a:pt x="427" y="175"/>
                  </a:cubicBezTo>
                  <a:cubicBezTo>
                    <a:pt x="418" y="153"/>
                    <a:pt x="424" y="129"/>
                    <a:pt x="441" y="113"/>
                  </a:cubicBezTo>
                  <a:cubicBezTo>
                    <a:pt x="446" y="108"/>
                    <a:pt x="447" y="100"/>
                    <a:pt x="442" y="95"/>
                  </a:cubicBezTo>
                  <a:cubicBezTo>
                    <a:pt x="431" y="80"/>
                    <a:pt x="417" y="66"/>
                    <a:pt x="403" y="55"/>
                  </a:cubicBezTo>
                  <a:cubicBezTo>
                    <a:pt x="397" y="50"/>
                    <a:pt x="389" y="51"/>
                    <a:pt x="384" y="56"/>
                  </a:cubicBezTo>
                  <a:cubicBezTo>
                    <a:pt x="369" y="73"/>
                    <a:pt x="343" y="79"/>
                    <a:pt x="322" y="70"/>
                  </a:cubicBezTo>
                  <a:cubicBezTo>
                    <a:pt x="301" y="61"/>
                    <a:pt x="288" y="40"/>
                    <a:pt x="289" y="17"/>
                  </a:cubicBezTo>
                  <a:cubicBezTo>
                    <a:pt x="289" y="9"/>
                    <a:pt x="284" y="3"/>
                    <a:pt x="277" y="2"/>
                  </a:cubicBezTo>
                  <a:cubicBezTo>
                    <a:pt x="258" y="0"/>
                    <a:pt x="240" y="0"/>
                    <a:pt x="221" y="2"/>
                  </a:cubicBezTo>
                  <a:cubicBezTo>
                    <a:pt x="214" y="3"/>
                    <a:pt x="209" y="9"/>
                    <a:pt x="209" y="16"/>
                  </a:cubicBezTo>
                  <a:cubicBezTo>
                    <a:pt x="210" y="39"/>
                    <a:pt x="196" y="60"/>
                    <a:pt x="175" y="69"/>
                  </a:cubicBezTo>
                  <a:cubicBezTo>
                    <a:pt x="155" y="77"/>
                    <a:pt x="128" y="71"/>
                    <a:pt x="114" y="55"/>
                  </a:cubicBezTo>
                  <a:cubicBezTo>
                    <a:pt x="109" y="50"/>
                    <a:pt x="101" y="49"/>
                    <a:pt x="95" y="53"/>
                  </a:cubicBezTo>
                  <a:cubicBezTo>
                    <a:pt x="80" y="65"/>
                    <a:pt x="67" y="78"/>
                    <a:pt x="55" y="93"/>
                  </a:cubicBezTo>
                  <a:cubicBezTo>
                    <a:pt x="50" y="99"/>
                    <a:pt x="51" y="107"/>
                    <a:pt x="56" y="112"/>
                  </a:cubicBezTo>
                  <a:cubicBezTo>
                    <a:pt x="74" y="128"/>
                    <a:pt x="79" y="152"/>
                    <a:pt x="70" y="174"/>
                  </a:cubicBezTo>
                  <a:cubicBezTo>
                    <a:pt x="62" y="194"/>
                    <a:pt x="40" y="207"/>
                    <a:pt x="16" y="207"/>
                  </a:cubicBezTo>
                  <a:cubicBezTo>
                    <a:pt x="8" y="207"/>
                    <a:pt x="3" y="212"/>
                    <a:pt x="2" y="219"/>
                  </a:cubicBezTo>
                  <a:cubicBezTo>
                    <a:pt x="0" y="238"/>
                    <a:pt x="0" y="257"/>
                    <a:pt x="2" y="276"/>
                  </a:cubicBezTo>
                  <a:cubicBezTo>
                    <a:pt x="3" y="283"/>
                    <a:pt x="11" y="288"/>
                    <a:pt x="18" y="288"/>
                  </a:cubicBezTo>
                  <a:cubicBezTo>
                    <a:pt x="40" y="287"/>
                    <a:pt x="60" y="301"/>
                    <a:pt x="69" y="322"/>
                  </a:cubicBezTo>
                  <a:cubicBezTo>
                    <a:pt x="78" y="343"/>
                    <a:pt x="72" y="368"/>
                    <a:pt x="55" y="383"/>
                  </a:cubicBezTo>
                  <a:cubicBezTo>
                    <a:pt x="50" y="388"/>
                    <a:pt x="49" y="396"/>
                    <a:pt x="54" y="402"/>
                  </a:cubicBezTo>
                  <a:cubicBezTo>
                    <a:pt x="65" y="416"/>
                    <a:pt x="78" y="430"/>
                    <a:pt x="93" y="441"/>
                  </a:cubicBezTo>
                  <a:cubicBezTo>
                    <a:pt x="99" y="446"/>
                    <a:pt x="107" y="445"/>
                    <a:pt x="112" y="440"/>
                  </a:cubicBezTo>
                  <a:cubicBezTo>
                    <a:pt x="127" y="424"/>
                    <a:pt x="153" y="417"/>
                    <a:pt x="173" y="426"/>
                  </a:cubicBezTo>
                  <a:cubicBezTo>
                    <a:pt x="195" y="435"/>
                    <a:pt x="208" y="457"/>
                    <a:pt x="207" y="480"/>
                  </a:cubicBezTo>
                  <a:cubicBezTo>
                    <a:pt x="207" y="487"/>
                    <a:pt x="212" y="493"/>
                    <a:pt x="219" y="494"/>
                  </a:cubicBezTo>
                  <a:cubicBezTo>
                    <a:pt x="229" y="495"/>
                    <a:pt x="238" y="496"/>
                    <a:pt x="248" y="496"/>
                  </a:cubicBezTo>
                  <a:cubicBezTo>
                    <a:pt x="257" y="496"/>
                    <a:pt x="266" y="495"/>
                    <a:pt x="275" y="494"/>
                  </a:cubicBezTo>
                  <a:cubicBezTo>
                    <a:pt x="282" y="494"/>
                    <a:pt x="287" y="487"/>
                    <a:pt x="287" y="480"/>
                  </a:cubicBezTo>
                  <a:cubicBezTo>
                    <a:pt x="286" y="457"/>
                    <a:pt x="300" y="436"/>
                    <a:pt x="321" y="427"/>
                  </a:cubicBezTo>
                  <a:cubicBezTo>
                    <a:pt x="341" y="419"/>
                    <a:pt x="368" y="425"/>
                    <a:pt x="382" y="441"/>
                  </a:cubicBezTo>
                  <a:cubicBezTo>
                    <a:pt x="387" y="447"/>
                    <a:pt x="395" y="447"/>
                    <a:pt x="401" y="443"/>
                  </a:cubicBezTo>
                  <a:cubicBezTo>
                    <a:pt x="416" y="431"/>
                    <a:pt x="429" y="418"/>
                    <a:pt x="441" y="403"/>
                  </a:cubicBezTo>
                  <a:cubicBezTo>
                    <a:pt x="446" y="398"/>
                    <a:pt x="445" y="389"/>
                    <a:pt x="440" y="384"/>
                  </a:cubicBezTo>
                  <a:cubicBezTo>
                    <a:pt x="422" y="369"/>
                    <a:pt x="417" y="344"/>
                    <a:pt x="426" y="323"/>
                  </a:cubicBezTo>
                  <a:cubicBezTo>
                    <a:pt x="434" y="303"/>
                    <a:pt x="455" y="289"/>
                    <a:pt x="476" y="289"/>
                  </a:cubicBezTo>
                  <a:cubicBezTo>
                    <a:pt x="480" y="289"/>
                    <a:pt x="480" y="289"/>
                    <a:pt x="480" y="289"/>
                  </a:cubicBezTo>
                  <a:cubicBezTo>
                    <a:pt x="487" y="290"/>
                    <a:pt x="493" y="284"/>
                    <a:pt x="494" y="277"/>
                  </a:cubicBezTo>
                  <a:cubicBezTo>
                    <a:pt x="496" y="258"/>
                    <a:pt x="496" y="239"/>
                    <a:pt x="494" y="221"/>
                  </a:cubicBezTo>
                  <a:close/>
                  <a:moveTo>
                    <a:pt x="248" y="307"/>
                  </a:moveTo>
                  <a:cubicBezTo>
                    <a:pt x="216" y="307"/>
                    <a:pt x="190" y="281"/>
                    <a:pt x="190" y="249"/>
                  </a:cubicBezTo>
                  <a:cubicBezTo>
                    <a:pt x="190" y="217"/>
                    <a:pt x="216" y="191"/>
                    <a:pt x="248" y="191"/>
                  </a:cubicBezTo>
                  <a:cubicBezTo>
                    <a:pt x="280" y="191"/>
                    <a:pt x="306" y="217"/>
                    <a:pt x="306" y="249"/>
                  </a:cubicBezTo>
                  <a:cubicBezTo>
                    <a:pt x="306" y="281"/>
                    <a:pt x="280" y="307"/>
                    <a:pt x="248" y="307"/>
                  </a:cubicBezTo>
                  <a:close/>
                  <a:moveTo>
                    <a:pt x="248" y="331"/>
                  </a:moveTo>
                  <a:cubicBezTo>
                    <a:pt x="248" y="331"/>
                    <a:pt x="248" y="331"/>
                    <a:pt x="248" y="331"/>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cs typeface="Arial" panose="020B0604020202020204" pitchFamily="34" charset="0"/>
              </a:endParaRPr>
            </a:p>
          </p:txBody>
        </p:sp>
        <p:sp>
          <p:nvSpPr>
            <p:cNvPr id="16" name="Freeform 15">
              <a:extLst>
                <a:ext uri="{FF2B5EF4-FFF2-40B4-BE49-F238E27FC236}">
                  <a16:creationId xmlns:a16="http://schemas.microsoft.com/office/drawing/2014/main" id="{1B35BD5F-A855-65E7-D427-568D208FBEA5}"/>
                </a:ext>
              </a:extLst>
            </p:cNvPr>
            <p:cNvSpPr>
              <a:spLocks noEditPoints="1"/>
            </p:cNvSpPr>
            <p:nvPr/>
          </p:nvSpPr>
          <p:spPr bwMode="auto">
            <a:xfrm>
              <a:off x="6281738" y="3576065"/>
              <a:ext cx="1550988" cy="1555750"/>
            </a:xfrm>
            <a:custGeom>
              <a:avLst/>
              <a:gdLst>
                <a:gd name="T0" fmla="*/ 494 w 496"/>
                <a:gd name="T1" fmla="*/ 221 h 497"/>
                <a:gd name="T2" fmla="*/ 478 w 496"/>
                <a:gd name="T3" fmla="*/ 209 h 497"/>
                <a:gd name="T4" fmla="*/ 427 w 496"/>
                <a:gd name="T5" fmla="*/ 175 h 497"/>
                <a:gd name="T6" fmla="*/ 441 w 496"/>
                <a:gd name="T7" fmla="*/ 114 h 497"/>
                <a:gd name="T8" fmla="*/ 443 w 496"/>
                <a:gd name="T9" fmla="*/ 95 h 497"/>
                <a:gd name="T10" fmla="*/ 403 w 496"/>
                <a:gd name="T11" fmla="*/ 56 h 497"/>
                <a:gd name="T12" fmla="*/ 384 w 496"/>
                <a:gd name="T13" fmla="*/ 57 h 497"/>
                <a:gd name="T14" fmla="*/ 323 w 496"/>
                <a:gd name="T15" fmla="*/ 71 h 497"/>
                <a:gd name="T16" fmla="*/ 289 w 496"/>
                <a:gd name="T17" fmla="*/ 17 h 497"/>
                <a:gd name="T18" fmla="*/ 277 w 496"/>
                <a:gd name="T19" fmla="*/ 3 h 497"/>
                <a:gd name="T20" fmla="*/ 221 w 496"/>
                <a:gd name="T21" fmla="*/ 3 h 497"/>
                <a:gd name="T22" fmla="*/ 209 w 496"/>
                <a:gd name="T23" fmla="*/ 17 h 497"/>
                <a:gd name="T24" fmla="*/ 175 w 496"/>
                <a:gd name="T25" fmla="*/ 70 h 497"/>
                <a:gd name="T26" fmla="*/ 114 w 496"/>
                <a:gd name="T27" fmla="*/ 56 h 497"/>
                <a:gd name="T28" fmla="*/ 95 w 496"/>
                <a:gd name="T29" fmla="*/ 54 h 497"/>
                <a:gd name="T30" fmla="*/ 55 w 496"/>
                <a:gd name="T31" fmla="*/ 94 h 497"/>
                <a:gd name="T32" fmla="*/ 56 w 496"/>
                <a:gd name="T33" fmla="*/ 113 h 497"/>
                <a:gd name="T34" fmla="*/ 70 w 496"/>
                <a:gd name="T35" fmla="*/ 174 h 497"/>
                <a:gd name="T36" fmla="*/ 16 w 496"/>
                <a:gd name="T37" fmla="*/ 208 h 497"/>
                <a:gd name="T38" fmla="*/ 2 w 496"/>
                <a:gd name="T39" fmla="*/ 220 h 497"/>
                <a:gd name="T40" fmla="*/ 2 w 496"/>
                <a:gd name="T41" fmla="*/ 276 h 497"/>
                <a:gd name="T42" fmla="*/ 18 w 496"/>
                <a:gd name="T43" fmla="*/ 289 h 497"/>
                <a:gd name="T44" fmla="*/ 69 w 496"/>
                <a:gd name="T45" fmla="*/ 322 h 497"/>
                <a:gd name="T46" fmla="*/ 55 w 496"/>
                <a:gd name="T47" fmla="*/ 384 h 497"/>
                <a:gd name="T48" fmla="*/ 54 w 496"/>
                <a:gd name="T49" fmla="*/ 402 h 497"/>
                <a:gd name="T50" fmla="*/ 93 w 496"/>
                <a:gd name="T51" fmla="*/ 442 h 497"/>
                <a:gd name="T52" fmla="*/ 112 w 496"/>
                <a:gd name="T53" fmla="*/ 441 h 497"/>
                <a:gd name="T54" fmla="*/ 174 w 496"/>
                <a:gd name="T55" fmla="*/ 427 h 497"/>
                <a:gd name="T56" fmla="*/ 207 w 496"/>
                <a:gd name="T57" fmla="*/ 480 h 497"/>
                <a:gd name="T58" fmla="*/ 219 w 496"/>
                <a:gd name="T59" fmla="*/ 495 h 497"/>
                <a:gd name="T60" fmla="*/ 248 w 496"/>
                <a:gd name="T61" fmla="*/ 497 h 497"/>
                <a:gd name="T62" fmla="*/ 275 w 496"/>
                <a:gd name="T63" fmla="*/ 495 h 497"/>
                <a:gd name="T64" fmla="*/ 287 w 496"/>
                <a:gd name="T65" fmla="*/ 481 h 497"/>
                <a:gd name="T66" fmla="*/ 321 w 496"/>
                <a:gd name="T67" fmla="*/ 428 h 497"/>
                <a:gd name="T68" fmla="*/ 383 w 496"/>
                <a:gd name="T69" fmla="*/ 442 h 497"/>
                <a:gd name="T70" fmla="*/ 401 w 496"/>
                <a:gd name="T71" fmla="*/ 444 h 497"/>
                <a:gd name="T72" fmla="*/ 441 w 496"/>
                <a:gd name="T73" fmla="*/ 404 h 497"/>
                <a:gd name="T74" fmla="*/ 440 w 496"/>
                <a:gd name="T75" fmla="*/ 385 h 497"/>
                <a:gd name="T76" fmla="*/ 426 w 496"/>
                <a:gd name="T77" fmla="*/ 323 h 497"/>
                <a:gd name="T78" fmla="*/ 477 w 496"/>
                <a:gd name="T79" fmla="*/ 290 h 497"/>
                <a:gd name="T80" fmla="*/ 480 w 496"/>
                <a:gd name="T81" fmla="*/ 290 h 497"/>
                <a:gd name="T82" fmla="*/ 494 w 496"/>
                <a:gd name="T83" fmla="*/ 278 h 497"/>
                <a:gd name="T84" fmla="*/ 494 w 496"/>
                <a:gd name="T85" fmla="*/ 221 h 497"/>
                <a:gd name="T86" fmla="*/ 249 w 496"/>
                <a:gd name="T87" fmla="*/ 332 h 497"/>
                <a:gd name="T88" fmla="*/ 166 w 496"/>
                <a:gd name="T89" fmla="*/ 249 h 497"/>
                <a:gd name="T90" fmla="*/ 249 w 496"/>
                <a:gd name="T91" fmla="*/ 167 h 497"/>
                <a:gd name="T92" fmla="*/ 331 w 496"/>
                <a:gd name="T93" fmla="*/ 249 h 497"/>
                <a:gd name="T94" fmla="*/ 249 w 496"/>
                <a:gd name="T95" fmla="*/ 332 h 497"/>
                <a:gd name="T96" fmla="*/ 249 w 496"/>
                <a:gd name="T97" fmla="*/ 332 h 497"/>
                <a:gd name="T98" fmla="*/ 249 w 496"/>
                <a:gd name="T99" fmla="*/ 33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97">
                  <a:moveTo>
                    <a:pt x="494" y="221"/>
                  </a:moveTo>
                  <a:cubicBezTo>
                    <a:pt x="494" y="214"/>
                    <a:pt x="485" y="209"/>
                    <a:pt x="478" y="209"/>
                  </a:cubicBezTo>
                  <a:cubicBezTo>
                    <a:pt x="456" y="209"/>
                    <a:pt x="436" y="196"/>
                    <a:pt x="427" y="175"/>
                  </a:cubicBezTo>
                  <a:cubicBezTo>
                    <a:pt x="419" y="154"/>
                    <a:pt x="424" y="129"/>
                    <a:pt x="441" y="114"/>
                  </a:cubicBezTo>
                  <a:cubicBezTo>
                    <a:pt x="446" y="109"/>
                    <a:pt x="447" y="101"/>
                    <a:pt x="443" y="95"/>
                  </a:cubicBezTo>
                  <a:cubicBezTo>
                    <a:pt x="431" y="80"/>
                    <a:pt x="418" y="67"/>
                    <a:pt x="403" y="56"/>
                  </a:cubicBezTo>
                  <a:cubicBezTo>
                    <a:pt x="398" y="51"/>
                    <a:pt x="389" y="52"/>
                    <a:pt x="384" y="57"/>
                  </a:cubicBezTo>
                  <a:cubicBezTo>
                    <a:pt x="370" y="73"/>
                    <a:pt x="343" y="80"/>
                    <a:pt x="323" y="71"/>
                  </a:cubicBezTo>
                  <a:cubicBezTo>
                    <a:pt x="301" y="62"/>
                    <a:pt x="288" y="40"/>
                    <a:pt x="289" y="17"/>
                  </a:cubicBezTo>
                  <a:cubicBezTo>
                    <a:pt x="290" y="10"/>
                    <a:pt x="284" y="4"/>
                    <a:pt x="277" y="3"/>
                  </a:cubicBezTo>
                  <a:cubicBezTo>
                    <a:pt x="259" y="1"/>
                    <a:pt x="240" y="0"/>
                    <a:pt x="221" y="3"/>
                  </a:cubicBezTo>
                  <a:cubicBezTo>
                    <a:pt x="214" y="3"/>
                    <a:pt x="209" y="10"/>
                    <a:pt x="209" y="17"/>
                  </a:cubicBezTo>
                  <a:cubicBezTo>
                    <a:pt x="210" y="40"/>
                    <a:pt x="196" y="61"/>
                    <a:pt x="175" y="70"/>
                  </a:cubicBezTo>
                  <a:cubicBezTo>
                    <a:pt x="155" y="78"/>
                    <a:pt x="129" y="72"/>
                    <a:pt x="114" y="56"/>
                  </a:cubicBezTo>
                  <a:cubicBezTo>
                    <a:pt x="109" y="50"/>
                    <a:pt x="101" y="50"/>
                    <a:pt x="95" y="54"/>
                  </a:cubicBezTo>
                  <a:cubicBezTo>
                    <a:pt x="80" y="66"/>
                    <a:pt x="67" y="79"/>
                    <a:pt x="55" y="94"/>
                  </a:cubicBezTo>
                  <a:cubicBezTo>
                    <a:pt x="50" y="99"/>
                    <a:pt x="51" y="108"/>
                    <a:pt x="56" y="113"/>
                  </a:cubicBezTo>
                  <a:cubicBezTo>
                    <a:pt x="74" y="128"/>
                    <a:pt x="79" y="153"/>
                    <a:pt x="70" y="174"/>
                  </a:cubicBezTo>
                  <a:cubicBezTo>
                    <a:pt x="62" y="195"/>
                    <a:pt x="41" y="208"/>
                    <a:pt x="16" y="208"/>
                  </a:cubicBezTo>
                  <a:cubicBezTo>
                    <a:pt x="9" y="208"/>
                    <a:pt x="3" y="213"/>
                    <a:pt x="2" y="220"/>
                  </a:cubicBezTo>
                  <a:cubicBezTo>
                    <a:pt x="0" y="239"/>
                    <a:pt x="0" y="258"/>
                    <a:pt x="2" y="276"/>
                  </a:cubicBezTo>
                  <a:cubicBezTo>
                    <a:pt x="3" y="283"/>
                    <a:pt x="11" y="289"/>
                    <a:pt x="18" y="289"/>
                  </a:cubicBezTo>
                  <a:cubicBezTo>
                    <a:pt x="40" y="288"/>
                    <a:pt x="61" y="301"/>
                    <a:pt x="69" y="322"/>
                  </a:cubicBezTo>
                  <a:cubicBezTo>
                    <a:pt x="78" y="344"/>
                    <a:pt x="72" y="368"/>
                    <a:pt x="55" y="384"/>
                  </a:cubicBezTo>
                  <a:cubicBezTo>
                    <a:pt x="50" y="389"/>
                    <a:pt x="49" y="397"/>
                    <a:pt x="54" y="402"/>
                  </a:cubicBezTo>
                  <a:cubicBezTo>
                    <a:pt x="65" y="417"/>
                    <a:pt x="79" y="430"/>
                    <a:pt x="93" y="442"/>
                  </a:cubicBezTo>
                  <a:cubicBezTo>
                    <a:pt x="99" y="447"/>
                    <a:pt x="107" y="446"/>
                    <a:pt x="112" y="441"/>
                  </a:cubicBezTo>
                  <a:cubicBezTo>
                    <a:pt x="127" y="424"/>
                    <a:pt x="153" y="418"/>
                    <a:pt x="174" y="427"/>
                  </a:cubicBezTo>
                  <a:cubicBezTo>
                    <a:pt x="195" y="436"/>
                    <a:pt x="209" y="457"/>
                    <a:pt x="207" y="480"/>
                  </a:cubicBezTo>
                  <a:cubicBezTo>
                    <a:pt x="207" y="488"/>
                    <a:pt x="212" y="494"/>
                    <a:pt x="219" y="495"/>
                  </a:cubicBezTo>
                  <a:cubicBezTo>
                    <a:pt x="229" y="496"/>
                    <a:pt x="238" y="497"/>
                    <a:pt x="248" y="497"/>
                  </a:cubicBezTo>
                  <a:cubicBezTo>
                    <a:pt x="257" y="497"/>
                    <a:pt x="266" y="496"/>
                    <a:pt x="275" y="495"/>
                  </a:cubicBezTo>
                  <a:cubicBezTo>
                    <a:pt x="282" y="494"/>
                    <a:pt x="288" y="488"/>
                    <a:pt x="287" y="481"/>
                  </a:cubicBezTo>
                  <a:cubicBezTo>
                    <a:pt x="287" y="458"/>
                    <a:pt x="300" y="437"/>
                    <a:pt x="321" y="428"/>
                  </a:cubicBezTo>
                  <a:cubicBezTo>
                    <a:pt x="342" y="420"/>
                    <a:pt x="368" y="426"/>
                    <a:pt x="383" y="442"/>
                  </a:cubicBezTo>
                  <a:cubicBezTo>
                    <a:pt x="388" y="447"/>
                    <a:pt x="396" y="448"/>
                    <a:pt x="401" y="444"/>
                  </a:cubicBezTo>
                  <a:cubicBezTo>
                    <a:pt x="416" y="432"/>
                    <a:pt x="430" y="419"/>
                    <a:pt x="441" y="404"/>
                  </a:cubicBezTo>
                  <a:cubicBezTo>
                    <a:pt x="446" y="398"/>
                    <a:pt x="445" y="390"/>
                    <a:pt x="440" y="385"/>
                  </a:cubicBezTo>
                  <a:cubicBezTo>
                    <a:pt x="423" y="369"/>
                    <a:pt x="417" y="345"/>
                    <a:pt x="426" y="323"/>
                  </a:cubicBezTo>
                  <a:cubicBezTo>
                    <a:pt x="434" y="303"/>
                    <a:pt x="455" y="290"/>
                    <a:pt x="477" y="290"/>
                  </a:cubicBezTo>
                  <a:cubicBezTo>
                    <a:pt x="480" y="290"/>
                    <a:pt x="480" y="290"/>
                    <a:pt x="480" y="290"/>
                  </a:cubicBezTo>
                  <a:cubicBezTo>
                    <a:pt x="487" y="290"/>
                    <a:pt x="493" y="285"/>
                    <a:pt x="494" y="278"/>
                  </a:cubicBezTo>
                  <a:cubicBezTo>
                    <a:pt x="496" y="259"/>
                    <a:pt x="496" y="240"/>
                    <a:pt x="494" y="221"/>
                  </a:cubicBezTo>
                  <a:close/>
                  <a:moveTo>
                    <a:pt x="249" y="332"/>
                  </a:moveTo>
                  <a:cubicBezTo>
                    <a:pt x="203" y="332"/>
                    <a:pt x="166" y="295"/>
                    <a:pt x="166" y="249"/>
                  </a:cubicBezTo>
                  <a:cubicBezTo>
                    <a:pt x="166" y="204"/>
                    <a:pt x="203" y="167"/>
                    <a:pt x="249" y="167"/>
                  </a:cubicBezTo>
                  <a:cubicBezTo>
                    <a:pt x="294" y="167"/>
                    <a:pt x="331" y="204"/>
                    <a:pt x="331" y="249"/>
                  </a:cubicBezTo>
                  <a:cubicBezTo>
                    <a:pt x="331" y="295"/>
                    <a:pt x="294" y="332"/>
                    <a:pt x="249" y="332"/>
                  </a:cubicBezTo>
                  <a:close/>
                  <a:moveTo>
                    <a:pt x="249" y="332"/>
                  </a:moveTo>
                  <a:cubicBezTo>
                    <a:pt x="249" y="332"/>
                    <a:pt x="249" y="332"/>
                    <a:pt x="249" y="332"/>
                  </a:cubicBezTo>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cs typeface="Arial" panose="020B0604020202020204" pitchFamily="34" charset="0"/>
              </a:endParaRPr>
            </a:p>
          </p:txBody>
        </p:sp>
        <p:sp>
          <p:nvSpPr>
            <p:cNvPr id="17" name="Freeform 17">
              <a:extLst>
                <a:ext uri="{FF2B5EF4-FFF2-40B4-BE49-F238E27FC236}">
                  <a16:creationId xmlns:a16="http://schemas.microsoft.com/office/drawing/2014/main" id="{57CEA313-54E0-D7B9-A9E0-81583B3D45BB}"/>
                </a:ext>
              </a:extLst>
            </p:cNvPr>
            <p:cNvSpPr>
              <a:spLocks noEditPoints="1"/>
            </p:cNvSpPr>
            <p:nvPr/>
          </p:nvSpPr>
          <p:spPr bwMode="auto">
            <a:xfrm>
              <a:off x="6672263" y="3969765"/>
              <a:ext cx="769938" cy="769938"/>
            </a:xfrm>
            <a:custGeom>
              <a:avLst/>
              <a:gdLst>
                <a:gd name="T0" fmla="*/ 123 w 246"/>
                <a:gd name="T1" fmla="*/ 246 h 246"/>
                <a:gd name="T2" fmla="*/ 0 w 246"/>
                <a:gd name="T3" fmla="*/ 123 h 246"/>
                <a:gd name="T4" fmla="*/ 123 w 246"/>
                <a:gd name="T5" fmla="*/ 0 h 246"/>
                <a:gd name="T6" fmla="*/ 246 w 246"/>
                <a:gd name="T7" fmla="*/ 123 h 246"/>
                <a:gd name="T8" fmla="*/ 123 w 246"/>
                <a:gd name="T9" fmla="*/ 246 h 246"/>
                <a:gd name="T10" fmla="*/ 123 w 246"/>
                <a:gd name="T11" fmla="*/ 16 h 246"/>
                <a:gd name="T12" fmla="*/ 16 w 246"/>
                <a:gd name="T13" fmla="*/ 123 h 246"/>
                <a:gd name="T14" fmla="*/ 123 w 246"/>
                <a:gd name="T15" fmla="*/ 230 h 246"/>
                <a:gd name="T16" fmla="*/ 230 w 246"/>
                <a:gd name="T17" fmla="*/ 123 h 246"/>
                <a:gd name="T18" fmla="*/ 123 w 246"/>
                <a:gd name="T19" fmla="*/ 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cs typeface="Arial" panose="020B0604020202020204" pitchFamily="34" charset="0"/>
              </a:endParaRPr>
            </a:p>
          </p:txBody>
        </p:sp>
        <p:sp>
          <p:nvSpPr>
            <p:cNvPr id="18" name="Freeform 18">
              <a:extLst>
                <a:ext uri="{FF2B5EF4-FFF2-40B4-BE49-F238E27FC236}">
                  <a16:creationId xmlns:a16="http://schemas.microsoft.com/office/drawing/2014/main" id="{B2BAB923-99FC-807F-9DA6-6922B7F49116}"/>
                </a:ext>
              </a:extLst>
            </p:cNvPr>
            <p:cNvSpPr>
              <a:spLocks noEditPoints="1"/>
            </p:cNvSpPr>
            <p:nvPr/>
          </p:nvSpPr>
          <p:spPr bwMode="auto">
            <a:xfrm>
              <a:off x="3481388" y="1870075"/>
              <a:ext cx="742950" cy="744538"/>
            </a:xfrm>
            <a:custGeom>
              <a:avLst/>
              <a:gdLst>
                <a:gd name="T0" fmla="*/ 119 w 238"/>
                <a:gd name="T1" fmla="*/ 238 h 238"/>
                <a:gd name="T2" fmla="*/ 0 w 238"/>
                <a:gd name="T3" fmla="*/ 119 h 238"/>
                <a:gd name="T4" fmla="*/ 119 w 238"/>
                <a:gd name="T5" fmla="*/ 0 h 238"/>
                <a:gd name="T6" fmla="*/ 238 w 238"/>
                <a:gd name="T7" fmla="*/ 119 h 238"/>
                <a:gd name="T8" fmla="*/ 119 w 238"/>
                <a:gd name="T9" fmla="*/ 238 h 238"/>
                <a:gd name="T10" fmla="*/ 119 w 238"/>
                <a:gd name="T11" fmla="*/ 8 h 238"/>
                <a:gd name="T12" fmla="*/ 8 w 238"/>
                <a:gd name="T13" fmla="*/ 119 h 238"/>
                <a:gd name="T14" fmla="*/ 119 w 238"/>
                <a:gd name="T15" fmla="*/ 230 h 238"/>
                <a:gd name="T16" fmla="*/ 230 w 238"/>
                <a:gd name="T17" fmla="*/ 119 h 238"/>
                <a:gd name="T18" fmla="*/ 119 w 238"/>
                <a:gd name="T19" fmla="*/ 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1"/>
                    <a:pt x="58" y="230"/>
                    <a:pt x="119" y="230"/>
                  </a:cubicBezTo>
                  <a:cubicBezTo>
                    <a:pt x="180" y="230"/>
                    <a:pt x="230" y="181"/>
                    <a:pt x="230" y="119"/>
                  </a:cubicBezTo>
                  <a:cubicBezTo>
                    <a:pt x="230" y="58"/>
                    <a:pt x="180" y="8"/>
                    <a:pt x="119"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cs typeface="Arial" panose="020B0604020202020204" pitchFamily="34" charset="0"/>
              </a:endParaRPr>
            </a:p>
          </p:txBody>
        </p:sp>
        <p:sp>
          <p:nvSpPr>
            <p:cNvPr id="19" name="Freeform 16">
              <a:extLst>
                <a:ext uri="{FF2B5EF4-FFF2-40B4-BE49-F238E27FC236}">
                  <a16:creationId xmlns:a16="http://schemas.microsoft.com/office/drawing/2014/main" id="{F53DB11F-78E8-97BD-2A01-696A37BE1EA9}"/>
                </a:ext>
              </a:extLst>
            </p:cNvPr>
            <p:cNvSpPr>
              <a:spLocks noEditPoints="1"/>
            </p:cNvSpPr>
            <p:nvPr/>
          </p:nvSpPr>
          <p:spPr bwMode="auto">
            <a:xfrm>
              <a:off x="1379538" y="3275013"/>
              <a:ext cx="769938" cy="769938"/>
            </a:xfrm>
            <a:custGeom>
              <a:avLst/>
              <a:gdLst>
                <a:gd name="T0" fmla="*/ 123 w 246"/>
                <a:gd name="T1" fmla="*/ 246 h 246"/>
                <a:gd name="T2" fmla="*/ 0 w 246"/>
                <a:gd name="T3" fmla="*/ 123 h 246"/>
                <a:gd name="T4" fmla="*/ 123 w 246"/>
                <a:gd name="T5" fmla="*/ 0 h 246"/>
                <a:gd name="T6" fmla="*/ 246 w 246"/>
                <a:gd name="T7" fmla="*/ 123 h 246"/>
                <a:gd name="T8" fmla="*/ 123 w 246"/>
                <a:gd name="T9" fmla="*/ 246 h 246"/>
                <a:gd name="T10" fmla="*/ 123 w 246"/>
                <a:gd name="T11" fmla="*/ 16 h 246"/>
                <a:gd name="T12" fmla="*/ 16 w 246"/>
                <a:gd name="T13" fmla="*/ 123 h 246"/>
                <a:gd name="T14" fmla="*/ 123 w 246"/>
                <a:gd name="T15" fmla="*/ 230 h 246"/>
                <a:gd name="T16" fmla="*/ 230 w 246"/>
                <a:gd name="T17" fmla="*/ 123 h 246"/>
                <a:gd name="T18" fmla="*/ 123 w 246"/>
                <a:gd name="T19" fmla="*/ 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cs typeface="Arial" panose="020B0604020202020204" pitchFamily="34" charset="0"/>
              </a:endParaRPr>
            </a:p>
          </p:txBody>
        </p:sp>
        <p:sp>
          <p:nvSpPr>
            <p:cNvPr id="20" name="Freeform 19">
              <a:extLst>
                <a:ext uri="{FF2B5EF4-FFF2-40B4-BE49-F238E27FC236}">
                  <a16:creationId xmlns:a16="http://schemas.microsoft.com/office/drawing/2014/main" id="{43E7AD19-43C8-3404-7A55-DC8591F1FF70}"/>
                </a:ext>
              </a:extLst>
            </p:cNvPr>
            <p:cNvSpPr>
              <a:spLocks noEditPoints="1"/>
            </p:cNvSpPr>
            <p:nvPr/>
          </p:nvSpPr>
          <p:spPr bwMode="auto">
            <a:xfrm>
              <a:off x="5219701" y="3627439"/>
              <a:ext cx="742950" cy="746125"/>
            </a:xfrm>
            <a:custGeom>
              <a:avLst/>
              <a:gdLst>
                <a:gd name="T0" fmla="*/ 119 w 238"/>
                <a:gd name="T1" fmla="*/ 238 h 238"/>
                <a:gd name="T2" fmla="*/ 0 w 238"/>
                <a:gd name="T3" fmla="*/ 119 h 238"/>
                <a:gd name="T4" fmla="*/ 119 w 238"/>
                <a:gd name="T5" fmla="*/ 0 h 238"/>
                <a:gd name="T6" fmla="*/ 238 w 238"/>
                <a:gd name="T7" fmla="*/ 119 h 238"/>
                <a:gd name="T8" fmla="*/ 119 w 238"/>
                <a:gd name="T9" fmla="*/ 238 h 238"/>
                <a:gd name="T10" fmla="*/ 119 w 238"/>
                <a:gd name="T11" fmla="*/ 8 h 238"/>
                <a:gd name="T12" fmla="*/ 8 w 238"/>
                <a:gd name="T13" fmla="*/ 119 h 238"/>
                <a:gd name="T14" fmla="*/ 119 w 238"/>
                <a:gd name="T15" fmla="*/ 230 h 238"/>
                <a:gd name="T16" fmla="*/ 230 w 238"/>
                <a:gd name="T17" fmla="*/ 119 h 238"/>
                <a:gd name="T18" fmla="*/ 119 w 238"/>
                <a:gd name="T19" fmla="*/ 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cs typeface="Arial" panose="020B0604020202020204" pitchFamily="34" charset="0"/>
              </a:endParaRPr>
            </a:p>
          </p:txBody>
        </p:sp>
        <p:sp>
          <p:nvSpPr>
            <p:cNvPr id="21" name="TextBox 61">
              <a:extLst>
                <a:ext uri="{FF2B5EF4-FFF2-40B4-BE49-F238E27FC236}">
                  <a16:creationId xmlns:a16="http://schemas.microsoft.com/office/drawing/2014/main" id="{22DC8669-0734-49BE-0560-22BCF2580E35}"/>
                </a:ext>
              </a:extLst>
            </p:cNvPr>
            <p:cNvSpPr txBox="1"/>
            <p:nvPr/>
          </p:nvSpPr>
          <p:spPr>
            <a:xfrm>
              <a:off x="9124686" y="3053206"/>
              <a:ext cx="2024708" cy="830997"/>
            </a:xfrm>
            <a:prstGeom prst="rect">
              <a:avLst/>
            </a:prstGeom>
            <a:noFill/>
          </p:spPr>
          <p:txBody>
            <a:bodyPr wrap="square" rtlCol="0">
              <a:spAutoFit/>
            </a:bodyPr>
            <a:lstStyle/>
            <a:p>
              <a:r>
                <a:rPr lang="en-US" sz="1200" b="1" u="sng" dirty="0">
                  <a:solidFill>
                    <a:schemeClr val="tx2">
                      <a:lumMod val="75000"/>
                    </a:schemeClr>
                  </a:solidFill>
                  <a:latin typeface="Arial" panose="020B0604020202020204" pitchFamily="34" charset="0"/>
                  <a:cs typeface="Arial" panose="020B0604020202020204" pitchFamily="34" charset="0"/>
                </a:rPr>
                <a:t>Avancées: </a:t>
              </a:r>
            </a:p>
            <a:p>
              <a:pPr marL="285750" indent="-285750" algn="just">
                <a:buFont typeface="Wingdings" panose="05000000000000000000" pitchFamily="2" charset="2"/>
                <a:buChar char="§"/>
              </a:pPr>
              <a:r>
                <a:rPr lang="en-US" sz="1200" b="1" dirty="0">
                  <a:solidFill>
                    <a:schemeClr val="tx2">
                      <a:lumMod val="75000"/>
                    </a:schemeClr>
                  </a:solidFill>
                  <a:latin typeface="Arial" panose="020B0604020202020204" pitchFamily="34" charset="0"/>
                  <a:cs typeface="Arial" panose="020B0604020202020204" pitchFamily="34" charset="0"/>
                </a:rPr>
                <a:t>Institutionnelles</a:t>
              </a:r>
            </a:p>
            <a:p>
              <a:pPr marL="285750" indent="-285750" algn="just">
                <a:buFont typeface="Wingdings" panose="05000000000000000000" pitchFamily="2" charset="2"/>
                <a:buChar char="§"/>
              </a:pPr>
              <a:r>
                <a:rPr lang="en-US" sz="1200" b="1" dirty="0">
                  <a:solidFill>
                    <a:schemeClr val="tx2">
                      <a:lumMod val="75000"/>
                    </a:schemeClr>
                  </a:solidFill>
                  <a:latin typeface="Arial" panose="020B0604020202020204" pitchFamily="34" charset="0"/>
                  <a:cs typeface="Arial" panose="020B0604020202020204" pitchFamily="34" charset="0"/>
                </a:rPr>
                <a:t>Techniques</a:t>
              </a:r>
            </a:p>
            <a:p>
              <a:pPr marL="285750" indent="-285750" algn="just">
                <a:buFont typeface="Wingdings" panose="05000000000000000000" pitchFamily="2" charset="2"/>
                <a:buChar char="§"/>
              </a:pPr>
              <a:r>
                <a:rPr lang="en-US" sz="1200" b="1" dirty="0">
                  <a:solidFill>
                    <a:schemeClr val="tx2">
                      <a:lumMod val="75000"/>
                    </a:schemeClr>
                  </a:solidFill>
                  <a:latin typeface="Arial" panose="020B0604020202020204" pitchFamily="34" charset="0"/>
                  <a:cs typeface="Arial" panose="020B0604020202020204" pitchFamily="34" charset="0"/>
                </a:rPr>
                <a:t>Réglementaires</a:t>
              </a:r>
            </a:p>
          </p:txBody>
        </p:sp>
      </p:grpSp>
      <p:sp>
        <p:nvSpPr>
          <p:cNvPr id="22" name="TextBox 35">
            <a:extLst>
              <a:ext uri="{FF2B5EF4-FFF2-40B4-BE49-F238E27FC236}">
                <a16:creationId xmlns:a16="http://schemas.microsoft.com/office/drawing/2014/main" id="{297374AB-ADA0-1BEE-1E2A-808CE9D0E293}"/>
              </a:ext>
            </a:extLst>
          </p:cNvPr>
          <p:cNvSpPr txBox="1"/>
          <p:nvPr/>
        </p:nvSpPr>
        <p:spPr>
          <a:xfrm>
            <a:off x="1510577" y="2697164"/>
            <a:ext cx="1988829" cy="738664"/>
          </a:xfrm>
          <a:prstGeom prst="rect">
            <a:avLst/>
          </a:prstGeom>
          <a:noFill/>
        </p:spPr>
        <p:txBody>
          <a:bodyPr wrap="square" rtlCol="0">
            <a:spAutoFit/>
          </a:bodyPr>
          <a:lstStyle/>
          <a:p>
            <a:pPr algn="ctr">
              <a:defRPr/>
            </a:pPr>
            <a:r>
              <a:rPr lang="fr-FR" sz="1400" b="1" u="sng" kern="0" dirty="0">
                <a:solidFill>
                  <a:srgbClr val="009DD9">
                    <a:lumMod val="50000"/>
                  </a:srgbClr>
                </a:solidFill>
                <a:latin typeface="Arial" panose="020B0604020202020204" pitchFamily="34" charset="0"/>
                <a:cs typeface="Arial" panose="020B0604020202020204" pitchFamily="34" charset="0"/>
              </a:rPr>
              <a:t>Adoption de la </a:t>
            </a:r>
            <a:r>
              <a:rPr lang="fr-FR" sz="1400" b="1" u="sng" kern="0" dirty="0">
                <a:solidFill>
                  <a:srgbClr val="ED7D31"/>
                </a:solidFill>
                <a:latin typeface="Arial" panose="020B0604020202020204" pitchFamily="34" charset="0"/>
                <a:cs typeface="Arial" panose="020B0604020202020204" pitchFamily="34" charset="0"/>
              </a:rPr>
              <a:t>LOF n° 130-13</a:t>
            </a:r>
          </a:p>
          <a:p>
            <a:pPr algn="ctr">
              <a:defRPr/>
            </a:pPr>
            <a:endParaRPr lang="fr-FR" sz="1400" b="1" kern="0" dirty="0">
              <a:solidFill>
                <a:srgbClr val="009DD9">
                  <a:lumMod val="50000"/>
                </a:srgbClr>
              </a:solidFill>
              <a:latin typeface="Arial" panose="020B0604020202020204" pitchFamily="34" charset="0"/>
              <a:cs typeface="Arial" panose="020B0604020202020204" pitchFamily="34" charset="0"/>
            </a:endParaRPr>
          </a:p>
        </p:txBody>
      </p:sp>
      <p:sp>
        <p:nvSpPr>
          <p:cNvPr id="23" name="Right Arrow 4">
            <a:extLst>
              <a:ext uri="{FF2B5EF4-FFF2-40B4-BE49-F238E27FC236}">
                <a16:creationId xmlns:a16="http://schemas.microsoft.com/office/drawing/2014/main" id="{F3049E65-4D72-359A-36FC-81A38BBE9415}"/>
              </a:ext>
            </a:extLst>
          </p:cNvPr>
          <p:cNvSpPr/>
          <p:nvPr/>
        </p:nvSpPr>
        <p:spPr>
          <a:xfrm>
            <a:off x="2265760" y="5950367"/>
            <a:ext cx="7325414" cy="1090105"/>
          </a:xfrm>
          <a:prstGeom prst="rightArrow">
            <a:avLst/>
          </a:prstGeom>
          <a:gradFill flip="none" rotWithShape="1">
            <a:gsLst>
              <a:gs pos="0">
                <a:schemeClr val="bg1">
                  <a:alpha val="0"/>
                  <a:lumMod val="12000"/>
                </a:schemeClr>
              </a:gs>
              <a:gs pos="100000">
                <a:schemeClr val="tx1">
                  <a:lumMod val="50000"/>
                  <a:lumOff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4" name="ZoneTexte 23">
            <a:extLst>
              <a:ext uri="{FF2B5EF4-FFF2-40B4-BE49-F238E27FC236}">
                <a16:creationId xmlns:a16="http://schemas.microsoft.com/office/drawing/2014/main" id="{C5E387C3-09E7-AD4A-62E9-ED5C4A147A21}"/>
              </a:ext>
            </a:extLst>
          </p:cNvPr>
          <p:cNvSpPr txBox="1"/>
          <p:nvPr/>
        </p:nvSpPr>
        <p:spPr>
          <a:xfrm>
            <a:off x="2691450" y="3794349"/>
            <a:ext cx="524703" cy="523220"/>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2015</a:t>
            </a:r>
          </a:p>
        </p:txBody>
      </p:sp>
      <p:sp>
        <p:nvSpPr>
          <p:cNvPr id="25" name="Rectangle 24">
            <a:extLst>
              <a:ext uri="{FF2B5EF4-FFF2-40B4-BE49-F238E27FC236}">
                <a16:creationId xmlns:a16="http://schemas.microsoft.com/office/drawing/2014/main" id="{58989451-8F52-4B27-0282-76A79A99AE8E}"/>
              </a:ext>
            </a:extLst>
          </p:cNvPr>
          <p:cNvSpPr>
            <a:spLocks noChangeArrowheads="1"/>
          </p:cNvSpPr>
          <p:nvPr/>
        </p:nvSpPr>
        <p:spPr bwMode="auto">
          <a:xfrm>
            <a:off x="2587066" y="3987842"/>
            <a:ext cx="28575" cy="2625725"/>
          </a:xfrm>
          <a:prstGeom prst="rect">
            <a:avLst/>
          </a:pr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55DD7344-CDD7-F214-1F91-D62FCA3117D2}"/>
              </a:ext>
            </a:extLst>
          </p:cNvPr>
          <p:cNvSpPr>
            <a:spLocks noChangeArrowheads="1"/>
          </p:cNvSpPr>
          <p:nvPr/>
        </p:nvSpPr>
        <p:spPr bwMode="auto">
          <a:xfrm>
            <a:off x="3152450" y="3987842"/>
            <a:ext cx="28575" cy="2625725"/>
          </a:xfrm>
          <a:prstGeom prst="rect">
            <a:avLst/>
          </a:pr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rial" panose="020B0604020202020204" pitchFamily="34" charset="0"/>
              <a:cs typeface="Arial" panose="020B0604020202020204" pitchFamily="34" charset="0"/>
            </a:endParaRPr>
          </a:p>
        </p:txBody>
      </p:sp>
      <p:sp>
        <p:nvSpPr>
          <p:cNvPr id="27" name="ZoneTexte 26">
            <a:extLst>
              <a:ext uri="{FF2B5EF4-FFF2-40B4-BE49-F238E27FC236}">
                <a16:creationId xmlns:a16="http://schemas.microsoft.com/office/drawing/2014/main" id="{10C0160E-11E6-D09F-656A-D59A1F944AD2}"/>
              </a:ext>
            </a:extLst>
          </p:cNvPr>
          <p:cNvSpPr txBox="1"/>
          <p:nvPr/>
        </p:nvSpPr>
        <p:spPr>
          <a:xfrm>
            <a:off x="3575721" y="6304415"/>
            <a:ext cx="3312367" cy="369332"/>
          </a:xfrm>
          <a:prstGeom prst="rect">
            <a:avLst/>
          </a:prstGeom>
          <a:noFill/>
        </p:spPr>
        <p:txBody>
          <a:bodyPr wrap="square" rtlCol="0">
            <a:spAutoFit/>
          </a:bodyPr>
          <a:lstStyle/>
          <a:p>
            <a:r>
              <a:rPr lang="fr-FR" b="1" dirty="0">
                <a:solidFill>
                  <a:schemeClr val="tx2">
                    <a:lumMod val="75000"/>
                  </a:schemeClr>
                </a:solidFill>
                <a:latin typeface="Arial" panose="020B0604020202020204" pitchFamily="34" charset="0"/>
                <a:cs typeface="Arial" panose="020B0604020202020204" pitchFamily="34" charset="0"/>
              </a:rPr>
              <a:t>8 ans de mise en œuvre</a:t>
            </a:r>
          </a:p>
        </p:txBody>
      </p:sp>
      <p:sp>
        <p:nvSpPr>
          <p:cNvPr id="28" name="TextBox 35">
            <a:extLst>
              <a:ext uri="{FF2B5EF4-FFF2-40B4-BE49-F238E27FC236}">
                <a16:creationId xmlns:a16="http://schemas.microsoft.com/office/drawing/2014/main" id="{739599D1-6B3F-422D-1EBE-68B0E1C9D1C9}"/>
              </a:ext>
            </a:extLst>
          </p:cNvPr>
          <p:cNvSpPr txBox="1"/>
          <p:nvPr/>
        </p:nvSpPr>
        <p:spPr>
          <a:xfrm>
            <a:off x="3297985" y="3916347"/>
            <a:ext cx="2410919" cy="1538883"/>
          </a:xfrm>
          <a:prstGeom prst="rect">
            <a:avLst/>
          </a:prstGeom>
          <a:noFill/>
        </p:spPr>
        <p:txBody>
          <a:bodyPr wrap="square" rtlCol="0">
            <a:spAutoFit/>
          </a:bodyPr>
          <a:lstStyle/>
          <a:p>
            <a:pPr algn="ctr">
              <a:defRPr/>
            </a:pPr>
            <a:r>
              <a:rPr lang="fr-FR" sz="1400" b="1" u="sng" kern="0" dirty="0">
                <a:solidFill>
                  <a:srgbClr val="ED7D31"/>
                </a:solidFill>
                <a:latin typeface="Arial" panose="020B0604020202020204" pitchFamily="34" charset="0"/>
                <a:cs typeface="Arial" panose="020B0604020202020204" pitchFamily="34" charset="0"/>
              </a:rPr>
              <a:t>2016-2024</a:t>
            </a:r>
          </a:p>
          <a:p>
            <a:pPr algn="ctr">
              <a:defRPr/>
            </a:pPr>
            <a:r>
              <a:rPr lang="fr-FR" sz="1400" b="1" kern="0" dirty="0">
                <a:solidFill>
                  <a:srgbClr val="009DD9">
                    <a:lumMod val="50000"/>
                  </a:srgbClr>
                </a:solidFill>
                <a:latin typeface="Arial" panose="020B0604020202020204" pitchFamily="34" charset="0"/>
                <a:cs typeface="Arial" panose="020B0604020202020204" pitchFamily="34" charset="0"/>
              </a:rPr>
              <a:t>Elaboration de 9 Lois de Finances de l’année</a:t>
            </a:r>
          </a:p>
          <a:p>
            <a:pPr algn="ctr">
              <a:defRPr/>
            </a:pPr>
            <a:r>
              <a:rPr lang="fr-FR" sz="1400" b="1" kern="0" dirty="0">
                <a:solidFill>
                  <a:srgbClr val="009DD9">
                    <a:lumMod val="50000"/>
                  </a:srgbClr>
                </a:solidFill>
                <a:latin typeface="Arial" panose="020B0604020202020204" pitchFamily="34" charset="0"/>
                <a:cs typeface="Arial" panose="020B0604020202020204" pitchFamily="34" charset="0"/>
              </a:rPr>
              <a:t>( </a:t>
            </a:r>
            <a:r>
              <a:rPr lang="fr-FR" sz="1200" b="1" i="1" kern="0" dirty="0">
                <a:solidFill>
                  <a:srgbClr val="009DD9">
                    <a:lumMod val="50000"/>
                  </a:srgbClr>
                </a:solidFill>
                <a:latin typeface="Arial" panose="020B0604020202020204" pitchFamily="34" charset="0"/>
                <a:cs typeface="Arial" panose="020B0604020202020204" pitchFamily="34" charset="0"/>
              </a:rPr>
              <a:t>accompagnées des documents prévus à l’article 48 de LOF)</a:t>
            </a:r>
          </a:p>
          <a:p>
            <a:pPr algn="ctr">
              <a:defRPr/>
            </a:pPr>
            <a:endParaRPr lang="fr-FR" sz="1400" b="1" kern="0" dirty="0">
              <a:solidFill>
                <a:srgbClr val="009DD9">
                  <a:lumMod val="50000"/>
                </a:srgbClr>
              </a:solidFill>
              <a:latin typeface="Arial" panose="020B0604020202020204" pitchFamily="34" charset="0"/>
              <a:cs typeface="Arial" panose="020B0604020202020204" pitchFamily="34" charset="0"/>
            </a:endParaRPr>
          </a:p>
        </p:txBody>
      </p:sp>
      <p:sp>
        <p:nvSpPr>
          <p:cNvPr id="29" name="TextBox 35">
            <a:extLst>
              <a:ext uri="{FF2B5EF4-FFF2-40B4-BE49-F238E27FC236}">
                <a16:creationId xmlns:a16="http://schemas.microsoft.com/office/drawing/2014/main" id="{678717D4-D50D-1CFE-397F-280405328DD2}"/>
              </a:ext>
            </a:extLst>
          </p:cNvPr>
          <p:cNvSpPr txBox="1"/>
          <p:nvPr/>
        </p:nvSpPr>
        <p:spPr>
          <a:xfrm>
            <a:off x="5409751" y="1702257"/>
            <a:ext cx="3186777" cy="1384995"/>
          </a:xfrm>
          <a:prstGeom prst="rect">
            <a:avLst/>
          </a:prstGeom>
          <a:noFill/>
        </p:spPr>
        <p:txBody>
          <a:bodyPr wrap="square" rtlCol="0">
            <a:spAutoFit/>
          </a:bodyPr>
          <a:lstStyle/>
          <a:p>
            <a:pPr algn="ctr">
              <a:defRPr/>
            </a:pPr>
            <a:r>
              <a:rPr lang="fr-FR" sz="1400" b="1" u="sng" kern="0" dirty="0">
                <a:solidFill>
                  <a:srgbClr val="ED7D31"/>
                </a:solidFill>
                <a:latin typeface="Arial" panose="020B0604020202020204" pitchFamily="34" charset="0"/>
                <a:cs typeface="Arial" panose="020B0604020202020204" pitchFamily="34" charset="0"/>
              </a:rPr>
              <a:t>2018-2021</a:t>
            </a:r>
          </a:p>
          <a:p>
            <a:pPr algn="ctr">
              <a:defRPr/>
            </a:pPr>
            <a:r>
              <a:rPr lang="fr-FR" sz="1400" b="1" kern="0" dirty="0">
                <a:solidFill>
                  <a:srgbClr val="009DD9">
                    <a:lumMod val="50000"/>
                  </a:srgbClr>
                </a:solidFill>
                <a:latin typeface="Arial" panose="020B0604020202020204" pitchFamily="34" charset="0"/>
                <a:cs typeface="Arial" panose="020B0604020202020204" pitchFamily="34" charset="0"/>
              </a:rPr>
              <a:t>Elaboration de 4 Lois de Règlement de la Loi de Finances</a:t>
            </a:r>
          </a:p>
          <a:p>
            <a:pPr algn="ctr">
              <a:defRPr/>
            </a:pPr>
            <a:r>
              <a:rPr lang="fr-FR" sz="1400" b="1" kern="0" dirty="0">
                <a:solidFill>
                  <a:srgbClr val="009DD9">
                    <a:lumMod val="50000"/>
                  </a:srgbClr>
                </a:solidFill>
                <a:latin typeface="Arial" panose="020B0604020202020204" pitchFamily="34" charset="0"/>
                <a:cs typeface="Arial" panose="020B0604020202020204" pitchFamily="34" charset="0"/>
              </a:rPr>
              <a:t>(</a:t>
            </a:r>
            <a:r>
              <a:rPr lang="fr-FR" sz="1200" b="1" i="1" kern="0" dirty="0">
                <a:solidFill>
                  <a:srgbClr val="009DD9">
                    <a:lumMod val="50000"/>
                  </a:srgbClr>
                </a:solidFill>
                <a:latin typeface="Arial" panose="020B0604020202020204" pitchFamily="34" charset="0"/>
                <a:cs typeface="Arial" panose="020B0604020202020204" pitchFamily="34" charset="0"/>
              </a:rPr>
              <a:t>accompagnées des documents prévus à l’article 66 de LOF</a:t>
            </a:r>
            <a:r>
              <a:rPr lang="fr-FR" sz="1400" b="1" kern="0" dirty="0">
                <a:solidFill>
                  <a:srgbClr val="009DD9">
                    <a:lumMod val="50000"/>
                  </a:srgbClr>
                </a:solidFill>
                <a:latin typeface="Arial" panose="020B0604020202020204" pitchFamily="34" charset="0"/>
                <a:cs typeface="Arial" panose="020B0604020202020204" pitchFamily="34" charset="0"/>
              </a:rPr>
              <a:t>)</a:t>
            </a:r>
          </a:p>
          <a:p>
            <a:pPr algn="ctr">
              <a:defRPr/>
            </a:pPr>
            <a:endParaRPr lang="fr-FR" sz="1400" b="1" kern="0" dirty="0">
              <a:solidFill>
                <a:srgbClr val="009DD9">
                  <a:lumMod val="50000"/>
                </a:srgbClr>
              </a:solidFill>
              <a:latin typeface="Arial" panose="020B0604020202020204" pitchFamily="34" charset="0"/>
              <a:cs typeface="Arial" panose="020B0604020202020204" pitchFamily="34" charset="0"/>
            </a:endParaRPr>
          </a:p>
        </p:txBody>
      </p:sp>
      <p:sp>
        <p:nvSpPr>
          <p:cNvPr id="30" name="TextBox 35">
            <a:extLst>
              <a:ext uri="{FF2B5EF4-FFF2-40B4-BE49-F238E27FC236}">
                <a16:creationId xmlns:a16="http://schemas.microsoft.com/office/drawing/2014/main" id="{738C4EAF-F150-4BD9-F641-B0C63EC3177E}"/>
              </a:ext>
            </a:extLst>
          </p:cNvPr>
          <p:cNvSpPr txBox="1"/>
          <p:nvPr/>
        </p:nvSpPr>
        <p:spPr>
          <a:xfrm>
            <a:off x="6191390" y="5449611"/>
            <a:ext cx="2532503" cy="738664"/>
          </a:xfrm>
          <a:prstGeom prst="rect">
            <a:avLst/>
          </a:prstGeom>
          <a:noFill/>
        </p:spPr>
        <p:txBody>
          <a:bodyPr wrap="square" rtlCol="0">
            <a:spAutoFit/>
          </a:bodyPr>
          <a:lstStyle/>
          <a:p>
            <a:pPr algn="ctr">
              <a:defRPr/>
            </a:pPr>
            <a:r>
              <a:rPr lang="fr-FR" sz="1400" b="1" u="sng" kern="0" dirty="0">
                <a:solidFill>
                  <a:srgbClr val="ED7D31"/>
                </a:solidFill>
                <a:latin typeface="Arial" panose="020B0604020202020204" pitchFamily="34" charset="0"/>
                <a:cs typeface="Arial" panose="020B0604020202020204" pitchFamily="34" charset="0"/>
              </a:rPr>
              <a:t>2020</a:t>
            </a:r>
          </a:p>
          <a:p>
            <a:pPr algn="ctr">
              <a:defRPr/>
            </a:pPr>
            <a:r>
              <a:rPr lang="fr-FR" sz="1400" b="1" kern="0" dirty="0">
                <a:solidFill>
                  <a:srgbClr val="009DD9">
                    <a:lumMod val="50000"/>
                  </a:srgbClr>
                </a:solidFill>
                <a:latin typeface="Arial" panose="020B0604020202020204" pitchFamily="34" charset="0"/>
                <a:cs typeface="Arial" panose="020B0604020202020204" pitchFamily="34" charset="0"/>
              </a:rPr>
              <a:t>Elaboration d’une Loi de Finances Rectificative </a:t>
            </a:r>
          </a:p>
        </p:txBody>
      </p:sp>
    </p:spTree>
    <p:extLst>
      <p:ext uri="{BB962C8B-B14F-4D97-AF65-F5344CB8AC3E}">
        <p14:creationId xmlns:p14="http://schemas.microsoft.com/office/powerpoint/2010/main" val="274048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normAutofit/>
          </a:bodyPr>
          <a:lstStyle/>
          <a:p>
            <a:pPr algn="just"/>
            <a:r>
              <a:rPr lang="fr-FR" dirty="0">
                <a:latin typeface="Arial" panose="020B0604020202020204" pitchFamily="34" charset="0"/>
                <a:cs typeface="Arial" panose="020B0604020202020204" pitchFamily="34" charset="0"/>
              </a:rPr>
              <a:t>Mise en place de la performance budgétaire (1/4)</a:t>
            </a:r>
          </a:p>
        </p:txBody>
      </p:sp>
      <p:sp>
        <p:nvSpPr>
          <p:cNvPr id="5" name="Espace réservé du numéro de diapositive 4">
            <a:extLst>
              <a:ext uri="{FF2B5EF4-FFF2-40B4-BE49-F238E27FC236}">
                <a16:creationId xmlns:a16="http://schemas.microsoft.com/office/drawing/2014/main" id="{126B8A05-DC75-2C9A-3E9C-5AB2AC4BED41}"/>
              </a:ext>
            </a:extLst>
          </p:cNvPr>
          <p:cNvSpPr>
            <a:spLocks noGrp="1"/>
          </p:cNvSpPr>
          <p:nvPr>
            <p:ph type="sldNum" sz="quarter" idx="12"/>
          </p:nvPr>
        </p:nvSpPr>
        <p:spPr/>
        <p:txBody>
          <a:bodyPr/>
          <a:lstStyle/>
          <a:p>
            <a:fld id="{F094C3A4-1FBB-144E-B1D2-95FEBCDB02F5}" type="slidenum">
              <a:rPr lang="en-US" smtClean="0"/>
              <a:t>3</a:t>
            </a:fld>
            <a:endParaRPr lang="en-US" dirty="0"/>
          </a:p>
        </p:txBody>
      </p:sp>
      <p:cxnSp>
        <p:nvCxnSpPr>
          <p:cNvPr id="7" name="Connecteur droit 6">
            <a:extLst>
              <a:ext uri="{FF2B5EF4-FFF2-40B4-BE49-F238E27FC236}">
                <a16:creationId xmlns:a16="http://schemas.microsoft.com/office/drawing/2014/main" id="{A0BC0E65-FCF2-DCE8-1256-E51BE80738EC}"/>
              </a:ext>
            </a:extLst>
          </p:cNvPr>
          <p:cNvCxnSpPr/>
          <p:nvPr/>
        </p:nvCxnSpPr>
        <p:spPr>
          <a:xfrm>
            <a:off x="0" y="1650208"/>
            <a:ext cx="12192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e 7">
            <a:extLst>
              <a:ext uri="{FF2B5EF4-FFF2-40B4-BE49-F238E27FC236}">
                <a16:creationId xmlns:a16="http://schemas.microsoft.com/office/drawing/2014/main" id="{14149478-361E-B1B5-CF3B-16429FD8F1D6}"/>
              </a:ext>
            </a:extLst>
          </p:cNvPr>
          <p:cNvGrpSpPr/>
          <p:nvPr/>
        </p:nvGrpSpPr>
        <p:grpSpPr>
          <a:xfrm>
            <a:off x="1203764" y="2021305"/>
            <a:ext cx="10690515" cy="4432031"/>
            <a:chOff x="1475653" y="2528904"/>
            <a:chExt cx="7203898" cy="3419721"/>
          </a:xfrm>
        </p:grpSpPr>
        <p:grpSp>
          <p:nvGrpSpPr>
            <p:cNvPr id="9" name="Groupe 8">
              <a:extLst>
                <a:ext uri="{FF2B5EF4-FFF2-40B4-BE49-F238E27FC236}">
                  <a16:creationId xmlns:a16="http://schemas.microsoft.com/office/drawing/2014/main" id="{7B19FAFB-AAFD-1ADA-74C2-D4A6A3E40691}"/>
                </a:ext>
              </a:extLst>
            </p:cNvPr>
            <p:cNvGrpSpPr/>
            <p:nvPr/>
          </p:nvGrpSpPr>
          <p:grpSpPr>
            <a:xfrm>
              <a:off x="1475653" y="2564904"/>
              <a:ext cx="7203898" cy="3346872"/>
              <a:chOff x="2586223" y="2195572"/>
              <a:chExt cx="6832541" cy="3346872"/>
            </a:xfrm>
          </p:grpSpPr>
          <p:sp>
            <p:nvSpPr>
              <p:cNvPr id="15" name="Rectangle 14">
                <a:extLst>
                  <a:ext uri="{FF2B5EF4-FFF2-40B4-BE49-F238E27FC236}">
                    <a16:creationId xmlns:a16="http://schemas.microsoft.com/office/drawing/2014/main" id="{1578D540-809B-6F83-1195-F018CAE04FE6}"/>
                  </a:ext>
                </a:extLst>
              </p:cNvPr>
              <p:cNvSpPr/>
              <p:nvPr/>
            </p:nvSpPr>
            <p:spPr>
              <a:xfrm>
                <a:off x="2586223" y="2195572"/>
                <a:ext cx="6828843" cy="4320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lIns="360000">
                <a:noAutofit/>
              </a:bodyPr>
              <a:lstStyle/>
              <a:p>
                <a:pPr algn="just"/>
                <a:r>
                  <a:rPr lang="fr-FR" sz="1600" b="1" i="1" dirty="0">
                    <a:solidFill>
                      <a:srgbClr val="4F81BD">
                        <a:lumMod val="50000"/>
                      </a:srgbClr>
                    </a:solidFill>
                    <a:latin typeface="Arial" panose="020B0604020202020204" pitchFamily="34" charset="0"/>
                    <a:cs typeface="Arial" panose="020B0604020202020204" pitchFamily="34" charset="0"/>
                  </a:rPr>
                  <a:t>Programmation Budgétaire Pluriannuelle </a:t>
                </a:r>
                <a:r>
                  <a:rPr lang="fr-FR" sz="1600" dirty="0">
                    <a:solidFill>
                      <a:srgbClr val="4F81BD">
                        <a:lumMod val="50000"/>
                      </a:srgbClr>
                    </a:solidFill>
                    <a:latin typeface="Arial" panose="020B0604020202020204" pitchFamily="34" charset="0"/>
                    <a:cs typeface="Arial" panose="020B0604020202020204" pitchFamily="34" charset="0"/>
                  </a:rPr>
                  <a:t>pour conférer aux gestionnaires une meilleure visibilité dans la gestion des programmes et améliorer les conditions de préparation de la Loi de Finances </a:t>
                </a:r>
              </a:p>
            </p:txBody>
          </p:sp>
          <p:sp>
            <p:nvSpPr>
              <p:cNvPr id="16" name="Rectangle 15">
                <a:extLst>
                  <a:ext uri="{FF2B5EF4-FFF2-40B4-BE49-F238E27FC236}">
                    <a16:creationId xmlns:a16="http://schemas.microsoft.com/office/drawing/2014/main" id="{23037946-4F2A-444D-DFF1-BBBF6367ADB5}"/>
                  </a:ext>
                </a:extLst>
              </p:cNvPr>
              <p:cNvSpPr/>
              <p:nvPr/>
            </p:nvSpPr>
            <p:spPr>
              <a:xfrm>
                <a:off x="2586223" y="2907074"/>
                <a:ext cx="6828843" cy="4320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lIns="360000">
                <a:noAutofit/>
              </a:bodyPr>
              <a:lstStyle/>
              <a:p>
                <a:r>
                  <a:rPr lang="fr-FR" sz="1600" b="1" i="1" dirty="0">
                    <a:solidFill>
                      <a:srgbClr val="4F81BD">
                        <a:lumMod val="50000"/>
                      </a:srgbClr>
                    </a:solidFill>
                    <a:latin typeface="Arial" panose="020B0604020202020204" pitchFamily="34" charset="0"/>
                    <a:cs typeface="Arial" panose="020B0604020202020204" pitchFamily="34" charset="0"/>
                  </a:rPr>
                  <a:t>Refonte de la nomenclature budgétaire </a:t>
                </a:r>
                <a:r>
                  <a:rPr lang="fr-FR" sz="1600" dirty="0">
                    <a:solidFill>
                      <a:srgbClr val="4F81BD">
                        <a:lumMod val="50000"/>
                      </a:srgbClr>
                    </a:solidFill>
                    <a:latin typeface="Arial" panose="020B0604020202020204" pitchFamily="34" charset="0"/>
                    <a:cs typeface="Arial" panose="020B0604020202020204" pitchFamily="34" charset="0"/>
                  </a:rPr>
                  <a:t>pour consacrer </a:t>
                </a:r>
                <a:r>
                  <a:rPr lang="fr-MA" sz="1600" dirty="0">
                    <a:solidFill>
                      <a:srgbClr val="4F81BD">
                        <a:lumMod val="50000"/>
                      </a:srgbClr>
                    </a:solidFill>
                    <a:latin typeface="Arial" panose="020B0604020202020204" pitchFamily="34" charset="0"/>
                    <a:cs typeface="Arial" panose="020B0604020202020204" pitchFamily="34" charset="0"/>
                  </a:rPr>
                  <a:t>le  budget-programme en adaptant la présentation budgétaire aux exigences d’une meilleure allocation des ressources</a:t>
                </a:r>
                <a:endParaRPr lang="fr-FR" sz="1600" dirty="0">
                  <a:solidFill>
                    <a:srgbClr val="4F81BD">
                      <a:lumMod val="50000"/>
                    </a:srgbClr>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E020B5A9-62ED-F88F-6F11-F869AF72C96F}"/>
                  </a:ext>
                </a:extLst>
              </p:cNvPr>
              <p:cNvSpPr/>
              <p:nvPr/>
            </p:nvSpPr>
            <p:spPr>
              <a:xfrm>
                <a:off x="2589922" y="3654528"/>
                <a:ext cx="6828842" cy="4320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lIns="360000">
                <a:noAutofit/>
              </a:bodyPr>
              <a:lstStyle/>
              <a:p>
                <a:r>
                  <a:rPr lang="fr-FR" sz="1600" b="1" i="1" dirty="0">
                    <a:solidFill>
                      <a:srgbClr val="4F81BD">
                        <a:lumMod val="50000"/>
                      </a:srgbClr>
                    </a:solidFill>
                    <a:latin typeface="Arial" panose="020B0604020202020204" pitchFamily="34" charset="0"/>
                    <a:cs typeface="Arial" panose="020B0604020202020204" pitchFamily="34" charset="0"/>
                  </a:rPr>
                  <a:t>Démarche de performance en </a:t>
                </a:r>
                <a:r>
                  <a:rPr lang="fr-FR" sz="1600" dirty="0">
                    <a:solidFill>
                      <a:srgbClr val="4F81BD">
                        <a:lumMod val="50000"/>
                      </a:srgbClr>
                    </a:solidFill>
                    <a:latin typeface="Arial" panose="020B0604020202020204" pitchFamily="34" charset="0"/>
                    <a:cs typeface="Arial" panose="020B0604020202020204" pitchFamily="34" charset="0"/>
                  </a:rPr>
                  <a:t>associant aux programmes budgétaires un dispositif de redevabilité permettant de mesurer les résultats escomptés en termes d’efficacité </a:t>
                </a:r>
                <a:r>
                  <a:rPr lang="fr-FR" altLang="fr-FR" sz="1600" dirty="0">
                    <a:solidFill>
                      <a:srgbClr val="4F81BD">
                        <a:lumMod val="50000"/>
                      </a:srgbClr>
                    </a:solidFill>
                    <a:latin typeface="Arial" panose="020B0604020202020204" pitchFamily="34" charset="0"/>
                    <a:cs typeface="Arial" panose="020B0604020202020204" pitchFamily="34" charset="0"/>
                  </a:rPr>
                  <a:t>socio-économique</a:t>
                </a:r>
                <a:r>
                  <a:rPr lang="fr-FR" sz="1600" dirty="0">
                    <a:solidFill>
                      <a:srgbClr val="4F81BD">
                        <a:lumMod val="50000"/>
                      </a:srgbClr>
                    </a:solidFill>
                    <a:latin typeface="Arial" panose="020B0604020202020204" pitchFamily="34" charset="0"/>
                    <a:cs typeface="Arial" panose="020B0604020202020204" pitchFamily="34" charset="0"/>
                  </a:rPr>
                  <a:t>, d’efficience et de qualité de service</a:t>
                </a:r>
              </a:p>
              <a:p>
                <a:r>
                  <a:rPr lang="fr-FR" sz="1600" b="1" i="1" dirty="0">
                    <a:solidFill>
                      <a:srgbClr val="4F81BD">
                        <a:lumMod val="50000"/>
                      </a:srgb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C5826C17-3427-A115-C2E3-7781CBAF3224}"/>
                  </a:ext>
                </a:extLst>
              </p:cNvPr>
              <p:cNvSpPr/>
              <p:nvPr/>
            </p:nvSpPr>
            <p:spPr>
              <a:xfrm>
                <a:off x="2589920" y="4371709"/>
                <a:ext cx="6828843" cy="4320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lIns="360000">
                <a:noAutofit/>
              </a:bodyPr>
              <a:lstStyle/>
              <a:p>
                <a:pPr algn="just"/>
                <a:r>
                  <a:rPr lang="fr-FR" sz="1600" b="1" i="1" dirty="0">
                    <a:solidFill>
                      <a:srgbClr val="4F81BD">
                        <a:lumMod val="50000"/>
                      </a:srgbClr>
                    </a:solidFill>
                    <a:latin typeface="Arial" panose="020B0604020202020204" pitchFamily="34" charset="0"/>
                    <a:cs typeface="Arial" panose="020B0604020202020204" pitchFamily="34" charset="0"/>
                  </a:rPr>
                  <a:t>Souplesse dans la gestion des crédits </a:t>
                </a:r>
                <a:r>
                  <a:rPr lang="fr-FR" sz="1600" dirty="0">
                    <a:solidFill>
                      <a:srgbClr val="4F81BD">
                        <a:lumMod val="50000"/>
                      </a:srgbClr>
                    </a:solidFill>
                    <a:latin typeface="Arial" panose="020B0604020202020204" pitchFamily="34" charset="0"/>
                    <a:cs typeface="Arial" panose="020B0604020202020204" pitchFamily="34" charset="0"/>
                  </a:rPr>
                  <a:t>à travers la mise en place de fongibilités au sein d'un programme et entre les programmes</a:t>
                </a:r>
              </a:p>
            </p:txBody>
          </p:sp>
          <p:sp>
            <p:nvSpPr>
              <p:cNvPr id="19" name="Rectangle 18">
                <a:extLst>
                  <a:ext uri="{FF2B5EF4-FFF2-40B4-BE49-F238E27FC236}">
                    <a16:creationId xmlns:a16="http://schemas.microsoft.com/office/drawing/2014/main" id="{201155B3-61CF-E8C0-224F-D164415A4B67}"/>
                  </a:ext>
                </a:extLst>
              </p:cNvPr>
              <p:cNvSpPr/>
              <p:nvPr/>
            </p:nvSpPr>
            <p:spPr>
              <a:xfrm>
                <a:off x="2586224" y="5110444"/>
                <a:ext cx="6828842" cy="4320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lIns="360000">
                <a:noAutofit/>
              </a:bodyPr>
              <a:lstStyle/>
              <a:p>
                <a:r>
                  <a:rPr lang="fr-FR" sz="1600" b="1" i="1" dirty="0">
                    <a:solidFill>
                      <a:srgbClr val="4F81BD">
                        <a:lumMod val="50000"/>
                      </a:srgbClr>
                    </a:solidFill>
                    <a:latin typeface="Arial" panose="020B0604020202020204" pitchFamily="34" charset="0"/>
                    <a:cs typeface="Arial" panose="020B0604020202020204" pitchFamily="34" charset="0"/>
                  </a:rPr>
                  <a:t>Consécration des principes de reddition des comptes et d’évaluation</a:t>
                </a:r>
                <a:r>
                  <a:rPr lang="fr-FR" sz="1600" dirty="0">
                    <a:solidFill>
                      <a:srgbClr val="4F81BD">
                        <a:lumMod val="50000"/>
                      </a:srgbClr>
                    </a:solidFill>
                    <a:latin typeface="Arial" panose="020B0604020202020204" pitchFamily="34" charset="0"/>
                    <a:cs typeface="Arial" panose="020B0604020202020204" pitchFamily="34" charset="0"/>
                  </a:rPr>
                  <a:t> à travers l’élaboration et la présentation au Parlement par les ministères de projets et de rapports de performance </a:t>
                </a:r>
              </a:p>
            </p:txBody>
          </p:sp>
        </p:grpSp>
        <p:sp>
          <p:nvSpPr>
            <p:cNvPr id="10" name="Rectangle 9">
              <a:extLst>
                <a:ext uri="{FF2B5EF4-FFF2-40B4-BE49-F238E27FC236}">
                  <a16:creationId xmlns:a16="http://schemas.microsoft.com/office/drawing/2014/main" id="{9AB6F4C0-FF81-2BD6-28F0-D5597B92C0E0}"/>
                </a:ext>
              </a:extLst>
            </p:cNvPr>
            <p:cNvSpPr/>
            <p:nvPr/>
          </p:nvSpPr>
          <p:spPr>
            <a:xfrm>
              <a:off x="1479189" y="2528904"/>
              <a:ext cx="144016" cy="504000"/>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C4F38D0-8A5D-9BD2-692E-90DC99271E70}"/>
                </a:ext>
              </a:extLst>
            </p:cNvPr>
            <p:cNvSpPr/>
            <p:nvPr/>
          </p:nvSpPr>
          <p:spPr>
            <a:xfrm>
              <a:off x="1475654" y="3249032"/>
              <a:ext cx="144016" cy="504000"/>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53C0777-39DC-29C7-BD4B-218159434C58}"/>
                </a:ext>
              </a:extLst>
            </p:cNvPr>
            <p:cNvSpPr/>
            <p:nvPr/>
          </p:nvSpPr>
          <p:spPr>
            <a:xfrm>
              <a:off x="1475655" y="3987860"/>
              <a:ext cx="144016" cy="504000"/>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8309257-FBE7-4B5D-E14F-B4510BDDD5E3}"/>
                </a:ext>
              </a:extLst>
            </p:cNvPr>
            <p:cNvSpPr/>
            <p:nvPr/>
          </p:nvSpPr>
          <p:spPr>
            <a:xfrm>
              <a:off x="1475655" y="4718142"/>
              <a:ext cx="144016" cy="504000"/>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A5DEAAA-795A-1B34-1A68-513088E92D3A}"/>
                </a:ext>
              </a:extLst>
            </p:cNvPr>
            <p:cNvSpPr/>
            <p:nvPr/>
          </p:nvSpPr>
          <p:spPr>
            <a:xfrm>
              <a:off x="1479554" y="5444625"/>
              <a:ext cx="144016" cy="504000"/>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panose="020B0604020202020204" pitchFamily="34" charset="0"/>
                <a:cs typeface="Arial" panose="020B0604020202020204" pitchFamily="34" charset="0"/>
              </a:endParaRPr>
            </a:p>
          </p:txBody>
        </p:sp>
      </p:grpSp>
      <p:sp>
        <p:nvSpPr>
          <p:cNvPr id="20" name="ZoneTexte 19">
            <a:extLst>
              <a:ext uri="{FF2B5EF4-FFF2-40B4-BE49-F238E27FC236}">
                <a16:creationId xmlns:a16="http://schemas.microsoft.com/office/drawing/2014/main" id="{6A60579D-FB9A-092D-7DD8-BB5E5620E9CC}"/>
              </a:ext>
            </a:extLst>
          </p:cNvPr>
          <p:cNvSpPr txBox="1"/>
          <p:nvPr/>
        </p:nvSpPr>
        <p:spPr>
          <a:xfrm rot="16200000">
            <a:off x="-1702450" y="3716614"/>
            <a:ext cx="4550104" cy="923330"/>
          </a:xfrm>
          <a:prstGeom prst="rect">
            <a:avLst/>
          </a:prstGeom>
          <a:noFill/>
        </p:spPr>
        <p:txBody>
          <a:bodyPr wrap="square" rtlCol="0">
            <a:spAutoFit/>
          </a:bodyPr>
          <a:lstStyle/>
          <a:p>
            <a:pPr algn="just"/>
            <a:r>
              <a:rPr lang="fr-FR" b="1" i="1" dirty="0">
                <a:solidFill>
                  <a:srgbClr val="C00000"/>
                </a:solidFill>
                <a:latin typeface="Arial" panose="020B0604020202020204" pitchFamily="34" charset="0"/>
                <a:cs typeface="Arial" panose="020B0604020202020204" pitchFamily="34" charset="0"/>
              </a:rPr>
              <a:t>Les principaux piliers de la mise en œuvre de la performance dans la gestion budgétaire au Maroc :</a:t>
            </a:r>
          </a:p>
        </p:txBody>
      </p:sp>
    </p:spTree>
    <p:extLst>
      <p:ext uri="{BB962C8B-B14F-4D97-AF65-F5344CB8AC3E}">
        <p14:creationId xmlns:p14="http://schemas.microsoft.com/office/powerpoint/2010/main" val="79238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normAutofit/>
          </a:bodyPr>
          <a:lstStyle/>
          <a:p>
            <a:pPr algn="just"/>
            <a:r>
              <a:rPr lang="fr-FR" dirty="0">
                <a:latin typeface="Arial" panose="020B0604020202020204" pitchFamily="34" charset="0"/>
                <a:cs typeface="Arial" panose="020B0604020202020204" pitchFamily="34" charset="0"/>
              </a:rPr>
              <a:t>Mise en place de la performance budgétaire (2/4)</a:t>
            </a:r>
          </a:p>
        </p:txBody>
      </p:sp>
      <p:sp>
        <p:nvSpPr>
          <p:cNvPr id="5" name="Espace réservé du numéro de diapositive 4">
            <a:extLst>
              <a:ext uri="{FF2B5EF4-FFF2-40B4-BE49-F238E27FC236}">
                <a16:creationId xmlns:a16="http://schemas.microsoft.com/office/drawing/2014/main" id="{126B8A05-DC75-2C9A-3E9C-5AB2AC4BED41}"/>
              </a:ext>
            </a:extLst>
          </p:cNvPr>
          <p:cNvSpPr>
            <a:spLocks noGrp="1"/>
          </p:cNvSpPr>
          <p:nvPr>
            <p:ph type="sldNum" sz="quarter" idx="12"/>
          </p:nvPr>
        </p:nvSpPr>
        <p:spPr/>
        <p:txBody>
          <a:bodyPr/>
          <a:lstStyle/>
          <a:p>
            <a:fld id="{F094C3A4-1FBB-144E-B1D2-95FEBCDB02F5}" type="slidenum">
              <a:rPr lang="en-US" smtClean="0"/>
              <a:t>4</a:t>
            </a:fld>
            <a:endParaRPr lang="en-US" dirty="0"/>
          </a:p>
        </p:txBody>
      </p:sp>
      <p:cxnSp>
        <p:nvCxnSpPr>
          <p:cNvPr id="7" name="Connecteur droit 6">
            <a:extLst>
              <a:ext uri="{FF2B5EF4-FFF2-40B4-BE49-F238E27FC236}">
                <a16:creationId xmlns:a16="http://schemas.microsoft.com/office/drawing/2014/main" id="{A0BC0E65-FCF2-DCE8-1256-E51BE80738EC}"/>
              </a:ext>
            </a:extLst>
          </p:cNvPr>
          <p:cNvCxnSpPr/>
          <p:nvPr/>
        </p:nvCxnSpPr>
        <p:spPr>
          <a:xfrm>
            <a:off x="0" y="1650208"/>
            <a:ext cx="12192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28E8E7FC-10D2-D74C-385D-760F6C2B8E6C}"/>
              </a:ext>
            </a:extLst>
          </p:cNvPr>
          <p:cNvGrpSpPr/>
          <p:nvPr/>
        </p:nvGrpSpPr>
        <p:grpSpPr>
          <a:xfrm>
            <a:off x="5175204" y="1754845"/>
            <a:ext cx="4619836" cy="1938848"/>
            <a:chOff x="1434129" y="3074328"/>
            <a:chExt cx="4619836" cy="1938848"/>
          </a:xfrm>
        </p:grpSpPr>
        <p:sp>
          <p:nvSpPr>
            <p:cNvPr id="4" name="Rectangle à coins arrondis 84">
              <a:extLst>
                <a:ext uri="{FF2B5EF4-FFF2-40B4-BE49-F238E27FC236}">
                  <a16:creationId xmlns:a16="http://schemas.microsoft.com/office/drawing/2014/main" id="{4A7EA913-BBBB-020E-1981-350EC59B3516}"/>
                </a:ext>
              </a:extLst>
            </p:cNvPr>
            <p:cNvSpPr/>
            <p:nvPr/>
          </p:nvSpPr>
          <p:spPr>
            <a:xfrm>
              <a:off x="1434129" y="3243605"/>
              <a:ext cx="4619836" cy="1769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nvGrpSpPr>
            <p:cNvPr id="6" name="Groupe 5">
              <a:extLst>
                <a:ext uri="{FF2B5EF4-FFF2-40B4-BE49-F238E27FC236}">
                  <a16:creationId xmlns:a16="http://schemas.microsoft.com/office/drawing/2014/main" id="{5CA9F028-D1CE-9B13-DBAA-27F1AE5E93FB}"/>
                </a:ext>
              </a:extLst>
            </p:cNvPr>
            <p:cNvGrpSpPr/>
            <p:nvPr/>
          </p:nvGrpSpPr>
          <p:grpSpPr>
            <a:xfrm>
              <a:off x="1710760" y="3578384"/>
              <a:ext cx="4082762" cy="1152128"/>
              <a:chOff x="1151815" y="894807"/>
              <a:chExt cx="4082762" cy="1152128"/>
            </a:xfrm>
          </p:grpSpPr>
          <p:sp>
            <p:nvSpPr>
              <p:cNvPr id="22" name="Flèche droite rayée 21">
                <a:extLst>
                  <a:ext uri="{FF2B5EF4-FFF2-40B4-BE49-F238E27FC236}">
                    <a16:creationId xmlns:a16="http://schemas.microsoft.com/office/drawing/2014/main" id="{3746AC31-0AA5-CD91-3FCE-3887FC56AEA0}"/>
                  </a:ext>
                </a:extLst>
              </p:cNvPr>
              <p:cNvSpPr/>
              <p:nvPr/>
            </p:nvSpPr>
            <p:spPr>
              <a:xfrm>
                <a:off x="2987644" y="1293836"/>
                <a:ext cx="462214" cy="385011"/>
              </a:xfrm>
              <a:prstGeom prst="stripedRightArrow">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nvGrpSpPr>
              <p:cNvPr id="23" name="Groupe 22">
                <a:extLst>
                  <a:ext uri="{FF2B5EF4-FFF2-40B4-BE49-F238E27FC236}">
                    <a16:creationId xmlns:a16="http://schemas.microsoft.com/office/drawing/2014/main" id="{2F33391A-62F1-6352-737C-751FE38C2C32}"/>
                  </a:ext>
                </a:extLst>
              </p:cNvPr>
              <p:cNvGrpSpPr/>
              <p:nvPr/>
            </p:nvGrpSpPr>
            <p:grpSpPr>
              <a:xfrm>
                <a:off x="3470576" y="894807"/>
                <a:ext cx="1764001" cy="1152128"/>
                <a:chOff x="3470576" y="894807"/>
                <a:chExt cx="1764001" cy="1152128"/>
              </a:xfrm>
            </p:grpSpPr>
            <p:sp>
              <p:nvSpPr>
                <p:cNvPr id="29" name="Rectangle 28">
                  <a:extLst>
                    <a:ext uri="{FF2B5EF4-FFF2-40B4-BE49-F238E27FC236}">
                      <a16:creationId xmlns:a16="http://schemas.microsoft.com/office/drawing/2014/main" id="{A12B5CF7-23FB-1046-BAA8-A270A1D756B7}"/>
                    </a:ext>
                  </a:extLst>
                </p:cNvPr>
                <p:cNvSpPr/>
                <p:nvPr/>
              </p:nvSpPr>
              <p:spPr>
                <a:xfrm>
                  <a:off x="3470577" y="1020807"/>
                  <a:ext cx="1764000" cy="481836"/>
                </a:xfrm>
                <a:prstGeom prst="rect">
                  <a:avLst/>
                </a:prstGeom>
                <a:solidFill>
                  <a:schemeClr val="accent2">
                    <a:lumMod val="20000"/>
                    <a:lumOff val="80000"/>
                  </a:schemeClr>
                </a:solidFill>
              </p:spPr>
              <p:txBody>
                <a:bodyPr wrap="none" anchor="b">
                  <a:noAutofit/>
                </a:bodyPr>
                <a:lstStyle/>
                <a:p>
                  <a:pPr algn="ctr" rtl="1"/>
                  <a:r>
                    <a:rPr lang="fr-FR" sz="1600" b="1" kern="0" dirty="0">
                      <a:solidFill>
                        <a:srgbClr val="C00000"/>
                      </a:solidFill>
                      <a:latin typeface="Arial" panose="020B0604020202020204" pitchFamily="34" charset="0"/>
                      <a:cs typeface="Arial" panose="020B0604020202020204" pitchFamily="34" charset="0"/>
                    </a:rPr>
                    <a:t>573 projets </a:t>
                  </a:r>
                  <a:endParaRPr lang="fr-FR" sz="1600" b="1" dirty="0">
                    <a:solidFill>
                      <a:srgbClr val="C00000"/>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3AE70AF4-DFE0-3318-7A44-DFC31AE7F0DF}"/>
                    </a:ext>
                  </a:extLst>
                </p:cNvPr>
                <p:cNvSpPr/>
                <p:nvPr/>
              </p:nvSpPr>
              <p:spPr>
                <a:xfrm>
                  <a:off x="3470577" y="1502643"/>
                  <a:ext cx="1764000" cy="544292"/>
                </a:xfrm>
                <a:prstGeom prst="rect">
                  <a:avLst/>
                </a:prstGeom>
                <a:solidFill>
                  <a:schemeClr val="bg1"/>
                </a:solidFill>
              </p:spPr>
              <p:txBody>
                <a:bodyPr wrap="none" tIns="72000" anchor="ctr">
                  <a:noAutofit/>
                </a:bodyPr>
                <a:lstStyle/>
                <a:p>
                  <a:pPr algn="ctr" rtl="1"/>
                  <a:r>
                    <a:rPr lang="fr-FR" sz="1600" b="1" kern="0" dirty="0">
                      <a:solidFill>
                        <a:schemeClr val="accent2">
                          <a:lumMod val="50000"/>
                        </a:schemeClr>
                      </a:solidFill>
                      <a:latin typeface="Arial" panose="020B0604020202020204" pitchFamily="34" charset="0"/>
                      <a:cs typeface="Arial" panose="020B0604020202020204" pitchFamily="34" charset="0"/>
                    </a:rPr>
                    <a:t>129 programmes</a:t>
                  </a:r>
                  <a:endParaRPr lang="fr-FR" sz="1400" dirty="0">
                    <a:solidFill>
                      <a:schemeClr val="accent2">
                        <a:lumMod val="50000"/>
                      </a:schemeClr>
                    </a:solidFill>
                    <a:latin typeface="Arial" panose="020B0604020202020204" pitchFamily="34" charset="0"/>
                    <a:cs typeface="Arial" panose="020B0604020202020204" pitchFamily="34" charset="0"/>
                  </a:endParaRPr>
                </a:p>
              </p:txBody>
            </p:sp>
            <p:sp>
              <p:nvSpPr>
                <p:cNvPr id="31" name="Rectangle à coins arrondis 111">
                  <a:extLst>
                    <a:ext uri="{FF2B5EF4-FFF2-40B4-BE49-F238E27FC236}">
                      <a16:creationId xmlns:a16="http://schemas.microsoft.com/office/drawing/2014/main" id="{AF591407-91EF-C9F7-4DE1-71D1B2E8B62A}"/>
                    </a:ext>
                  </a:extLst>
                </p:cNvPr>
                <p:cNvSpPr/>
                <p:nvPr/>
              </p:nvSpPr>
              <p:spPr>
                <a:xfrm>
                  <a:off x="3470576" y="1020807"/>
                  <a:ext cx="1764001" cy="1026128"/>
                </a:xfrm>
                <a:prstGeom prst="roundRect">
                  <a:avLst>
                    <a:gd name="adj" fmla="val 6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32" name="Rectangle à coins arrondis 112">
                  <a:extLst>
                    <a:ext uri="{FF2B5EF4-FFF2-40B4-BE49-F238E27FC236}">
                      <a16:creationId xmlns:a16="http://schemas.microsoft.com/office/drawing/2014/main" id="{94908B1B-5DCA-0C64-13DB-AD8A1597D385}"/>
                    </a:ext>
                  </a:extLst>
                </p:cNvPr>
                <p:cNvSpPr/>
                <p:nvPr/>
              </p:nvSpPr>
              <p:spPr>
                <a:xfrm>
                  <a:off x="3881351" y="894807"/>
                  <a:ext cx="900000" cy="252000"/>
                </a:xfrm>
                <a:prstGeom prst="roundRect">
                  <a:avLst/>
                </a:prstGeom>
                <a:solidFill>
                  <a:schemeClr val="accent2">
                    <a:lumMod val="50000"/>
                  </a:schemeClr>
                </a:solidFill>
              </p:spPr>
              <p:txBody>
                <a:bodyPr wrap="none" anchor="ctr">
                  <a:noAutofit/>
                </a:bodyPr>
                <a:lstStyle/>
                <a:p>
                  <a:pPr algn="ctr" rtl="1"/>
                  <a:r>
                    <a:rPr lang="fr-FR" sz="1600" b="1" kern="0" dirty="0">
                      <a:solidFill>
                        <a:schemeClr val="bg1"/>
                      </a:solidFill>
                      <a:latin typeface="Arial" panose="020B0604020202020204" pitchFamily="34" charset="0"/>
                      <a:cs typeface="Arial" panose="020B0604020202020204" pitchFamily="34" charset="0"/>
                    </a:rPr>
                    <a:t>2023</a:t>
                  </a:r>
                  <a:endParaRPr lang="fr-FR" sz="1400" dirty="0">
                    <a:solidFill>
                      <a:schemeClr val="bg1"/>
                    </a:solidFill>
                    <a:latin typeface="Arial" panose="020B0604020202020204" pitchFamily="34" charset="0"/>
                    <a:cs typeface="Arial" panose="020B0604020202020204" pitchFamily="34" charset="0"/>
                  </a:endParaRPr>
                </a:p>
              </p:txBody>
            </p:sp>
          </p:grpSp>
          <p:grpSp>
            <p:nvGrpSpPr>
              <p:cNvPr id="24" name="Groupe 23">
                <a:extLst>
                  <a:ext uri="{FF2B5EF4-FFF2-40B4-BE49-F238E27FC236}">
                    <a16:creationId xmlns:a16="http://schemas.microsoft.com/office/drawing/2014/main" id="{9350794D-2F54-B04F-1703-AD81DB72D733}"/>
                  </a:ext>
                </a:extLst>
              </p:cNvPr>
              <p:cNvGrpSpPr/>
              <p:nvPr/>
            </p:nvGrpSpPr>
            <p:grpSpPr>
              <a:xfrm>
                <a:off x="1151815" y="894807"/>
                <a:ext cx="1764001" cy="1152128"/>
                <a:chOff x="3627944" y="914983"/>
                <a:chExt cx="1764001" cy="1152128"/>
              </a:xfrm>
            </p:grpSpPr>
            <p:sp>
              <p:nvSpPr>
                <p:cNvPr id="25" name="Rectangle 24">
                  <a:extLst>
                    <a:ext uri="{FF2B5EF4-FFF2-40B4-BE49-F238E27FC236}">
                      <a16:creationId xmlns:a16="http://schemas.microsoft.com/office/drawing/2014/main" id="{EA92ED1C-BAE8-B758-E8AE-62BCCAD3721E}"/>
                    </a:ext>
                  </a:extLst>
                </p:cNvPr>
                <p:cNvSpPr/>
                <p:nvPr/>
              </p:nvSpPr>
              <p:spPr>
                <a:xfrm>
                  <a:off x="3627945" y="1040983"/>
                  <a:ext cx="1764000" cy="481836"/>
                </a:xfrm>
                <a:prstGeom prst="rect">
                  <a:avLst/>
                </a:prstGeom>
                <a:solidFill>
                  <a:schemeClr val="accent5">
                    <a:lumMod val="20000"/>
                    <a:lumOff val="80000"/>
                  </a:schemeClr>
                </a:solidFill>
              </p:spPr>
              <p:txBody>
                <a:bodyPr wrap="none" anchor="b">
                  <a:noAutofit/>
                </a:bodyPr>
                <a:lstStyle/>
                <a:p>
                  <a:pPr algn="ctr" rtl="1"/>
                  <a:r>
                    <a:rPr lang="fr-FR" sz="1600" b="1" kern="0" dirty="0">
                      <a:solidFill>
                        <a:srgbClr val="1F497D"/>
                      </a:solidFill>
                      <a:latin typeface="Arial" panose="020B0604020202020204" pitchFamily="34" charset="0"/>
                      <a:cs typeface="Arial" panose="020B0604020202020204" pitchFamily="34" charset="0"/>
                    </a:rPr>
                    <a:t>1055 paragraphes</a:t>
                  </a:r>
                  <a:endParaRPr lang="ar-MA" sz="1600" b="1" kern="0" dirty="0">
                    <a:solidFill>
                      <a:srgbClr val="1F497D"/>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CAE75BA2-F1F9-8A86-1303-5E8A7ED94D16}"/>
                    </a:ext>
                  </a:extLst>
                </p:cNvPr>
                <p:cNvSpPr/>
                <p:nvPr/>
              </p:nvSpPr>
              <p:spPr>
                <a:xfrm>
                  <a:off x="3627945" y="1522819"/>
                  <a:ext cx="1764000" cy="544292"/>
                </a:xfrm>
                <a:prstGeom prst="rect">
                  <a:avLst/>
                </a:prstGeom>
                <a:solidFill>
                  <a:schemeClr val="bg1"/>
                </a:solidFill>
              </p:spPr>
              <p:txBody>
                <a:bodyPr wrap="none" anchor="ctr">
                  <a:noAutofit/>
                </a:bodyPr>
                <a:lstStyle/>
                <a:p>
                  <a:pPr algn="ctr" rtl="1"/>
                  <a:r>
                    <a:rPr lang="fr-FR" sz="1600" b="1" kern="0" dirty="0">
                      <a:solidFill>
                        <a:srgbClr val="1F497D"/>
                      </a:solidFill>
                      <a:latin typeface="Arial" panose="020B0604020202020204" pitchFamily="34" charset="0"/>
                      <a:cs typeface="Arial" panose="020B0604020202020204" pitchFamily="34" charset="0"/>
                    </a:rPr>
                    <a:t>258 articles</a:t>
                  </a:r>
                  <a:endParaRPr lang="ar-MA" sz="1600" b="1" kern="0" dirty="0">
                    <a:solidFill>
                      <a:srgbClr val="1F497D"/>
                    </a:solidFill>
                    <a:latin typeface="Arial" panose="020B0604020202020204" pitchFamily="34" charset="0"/>
                    <a:cs typeface="Arial" panose="020B0604020202020204" pitchFamily="34" charset="0"/>
                  </a:endParaRPr>
                </a:p>
              </p:txBody>
            </p:sp>
            <p:sp>
              <p:nvSpPr>
                <p:cNvPr id="27" name="Rectangle à coins arrondis 92">
                  <a:extLst>
                    <a:ext uri="{FF2B5EF4-FFF2-40B4-BE49-F238E27FC236}">
                      <a16:creationId xmlns:a16="http://schemas.microsoft.com/office/drawing/2014/main" id="{FD0D293F-4B0D-D166-459A-CF37B6366F8A}"/>
                    </a:ext>
                  </a:extLst>
                </p:cNvPr>
                <p:cNvSpPr/>
                <p:nvPr/>
              </p:nvSpPr>
              <p:spPr>
                <a:xfrm>
                  <a:off x="3627944" y="1040983"/>
                  <a:ext cx="1764001" cy="1026128"/>
                </a:xfrm>
                <a:prstGeom prst="roundRect">
                  <a:avLst>
                    <a:gd name="adj" fmla="val 6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28" name="Rectangle à coins arrondis 108">
                  <a:extLst>
                    <a:ext uri="{FF2B5EF4-FFF2-40B4-BE49-F238E27FC236}">
                      <a16:creationId xmlns:a16="http://schemas.microsoft.com/office/drawing/2014/main" id="{4F501009-5514-38BE-2C2B-68FCDD19CBDA}"/>
                    </a:ext>
                  </a:extLst>
                </p:cNvPr>
                <p:cNvSpPr/>
                <p:nvPr/>
              </p:nvSpPr>
              <p:spPr>
                <a:xfrm>
                  <a:off x="4038719" y="914983"/>
                  <a:ext cx="900000" cy="252000"/>
                </a:xfrm>
                <a:prstGeom prst="roundRect">
                  <a:avLst/>
                </a:prstGeom>
                <a:solidFill>
                  <a:srgbClr val="002060"/>
                </a:solidFill>
              </p:spPr>
              <p:txBody>
                <a:bodyPr wrap="none" anchor="ctr">
                  <a:noAutofit/>
                </a:bodyPr>
                <a:lstStyle/>
                <a:p>
                  <a:pPr algn="ctr" rtl="1"/>
                  <a:r>
                    <a:rPr lang="fr-FR" sz="1600" b="1" kern="0" dirty="0">
                      <a:solidFill>
                        <a:schemeClr val="bg1"/>
                      </a:solidFill>
                      <a:latin typeface="Arial" panose="020B0604020202020204" pitchFamily="34" charset="0"/>
                      <a:cs typeface="Arial" panose="020B0604020202020204" pitchFamily="34" charset="0"/>
                    </a:rPr>
                    <a:t>2013</a:t>
                  </a:r>
                  <a:endParaRPr lang="fr-FR" sz="1400" dirty="0">
                    <a:solidFill>
                      <a:schemeClr val="bg1"/>
                    </a:solidFill>
                    <a:latin typeface="Arial" panose="020B0604020202020204" pitchFamily="34" charset="0"/>
                    <a:cs typeface="Arial" panose="020B0604020202020204" pitchFamily="34" charset="0"/>
                  </a:endParaRPr>
                </a:p>
              </p:txBody>
            </p:sp>
          </p:grpSp>
        </p:grpSp>
        <p:sp>
          <p:nvSpPr>
            <p:cNvPr id="21" name="Rectangle 20">
              <a:extLst>
                <a:ext uri="{FF2B5EF4-FFF2-40B4-BE49-F238E27FC236}">
                  <a16:creationId xmlns:a16="http://schemas.microsoft.com/office/drawing/2014/main" id="{DBCE636C-EE11-B657-3857-19F62D4C404E}"/>
                </a:ext>
              </a:extLst>
            </p:cNvPr>
            <p:cNvSpPr/>
            <p:nvPr/>
          </p:nvSpPr>
          <p:spPr>
            <a:xfrm>
              <a:off x="1543418" y="3074328"/>
              <a:ext cx="4392000" cy="461665"/>
            </a:xfrm>
            <a:prstGeom prst="rect">
              <a:avLst/>
            </a:prstGeom>
            <a:solidFill>
              <a:schemeClr val="bg1"/>
            </a:solidFill>
          </p:spPr>
          <p:txBody>
            <a:bodyPr lIns="0" rIns="0">
              <a:spAutoFit/>
            </a:bodyPr>
            <a:lstStyle/>
            <a:p>
              <a:pPr algn="ctr"/>
              <a:r>
                <a:rPr lang="fr-FR" sz="1200" b="1" kern="0" dirty="0">
                  <a:solidFill>
                    <a:srgbClr val="0070C0"/>
                  </a:solidFill>
                  <a:latin typeface="Arial" panose="020B0604020202020204" pitchFamily="34" charset="0"/>
                  <a:cs typeface="Arial" panose="020B0604020202020204" pitchFamily="34" charset="0"/>
                </a:rPr>
                <a:t>L’adoption de la nomenclature programmatique a permis un resserrage de l’architecture budgétaire </a:t>
              </a:r>
              <a:endParaRPr lang="fr-FR" sz="1200" b="1" dirty="0">
                <a:solidFill>
                  <a:srgbClr val="0070C0"/>
                </a:solidFill>
                <a:latin typeface="Arial" panose="020B0604020202020204" pitchFamily="34" charset="0"/>
                <a:cs typeface="Arial" panose="020B0604020202020204" pitchFamily="34" charset="0"/>
              </a:endParaRPr>
            </a:p>
          </p:txBody>
        </p:sp>
      </p:grpSp>
      <p:grpSp>
        <p:nvGrpSpPr>
          <p:cNvPr id="33" name="Groupe 32">
            <a:extLst>
              <a:ext uri="{FF2B5EF4-FFF2-40B4-BE49-F238E27FC236}">
                <a16:creationId xmlns:a16="http://schemas.microsoft.com/office/drawing/2014/main" id="{832237E1-7BEF-17B0-5E0E-838764974DED}"/>
              </a:ext>
            </a:extLst>
          </p:cNvPr>
          <p:cNvGrpSpPr/>
          <p:nvPr/>
        </p:nvGrpSpPr>
        <p:grpSpPr>
          <a:xfrm>
            <a:off x="5175204" y="4062029"/>
            <a:ext cx="4576631" cy="1946443"/>
            <a:chOff x="456220" y="4509120"/>
            <a:chExt cx="4576631" cy="1946443"/>
          </a:xfrm>
        </p:grpSpPr>
        <p:grpSp>
          <p:nvGrpSpPr>
            <p:cNvPr id="34" name="Groupe 33">
              <a:extLst>
                <a:ext uri="{FF2B5EF4-FFF2-40B4-BE49-F238E27FC236}">
                  <a16:creationId xmlns:a16="http://schemas.microsoft.com/office/drawing/2014/main" id="{5CC15001-DE9D-0EC8-2C2D-941FE80E2ED2}"/>
                </a:ext>
              </a:extLst>
            </p:cNvPr>
            <p:cNvGrpSpPr/>
            <p:nvPr/>
          </p:nvGrpSpPr>
          <p:grpSpPr>
            <a:xfrm>
              <a:off x="456220" y="4509120"/>
              <a:ext cx="4576631" cy="1946443"/>
              <a:chOff x="1434129" y="3066732"/>
              <a:chExt cx="4576631" cy="1946443"/>
            </a:xfrm>
          </p:grpSpPr>
          <p:sp>
            <p:nvSpPr>
              <p:cNvPr id="39" name="Rectangle à coins arrondis 45">
                <a:extLst>
                  <a:ext uri="{FF2B5EF4-FFF2-40B4-BE49-F238E27FC236}">
                    <a16:creationId xmlns:a16="http://schemas.microsoft.com/office/drawing/2014/main" id="{9B3CFC79-CC89-DD2D-8E98-0CF95D5D265F}"/>
                  </a:ext>
                </a:extLst>
              </p:cNvPr>
              <p:cNvSpPr/>
              <p:nvPr/>
            </p:nvSpPr>
            <p:spPr>
              <a:xfrm>
                <a:off x="1434129" y="3198286"/>
                <a:ext cx="4576631" cy="18148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nvGrpSpPr>
              <p:cNvPr id="40" name="Groupe 39">
                <a:extLst>
                  <a:ext uri="{FF2B5EF4-FFF2-40B4-BE49-F238E27FC236}">
                    <a16:creationId xmlns:a16="http://schemas.microsoft.com/office/drawing/2014/main" id="{26C66997-D1BB-DE22-F9C1-7F971DCE7FBC}"/>
                  </a:ext>
                </a:extLst>
              </p:cNvPr>
              <p:cNvGrpSpPr/>
              <p:nvPr/>
            </p:nvGrpSpPr>
            <p:grpSpPr>
              <a:xfrm>
                <a:off x="4086348" y="3672583"/>
                <a:ext cx="1764001" cy="1152128"/>
                <a:chOff x="6003532" y="1009182"/>
                <a:chExt cx="1764001" cy="1152128"/>
              </a:xfrm>
            </p:grpSpPr>
            <p:sp>
              <p:nvSpPr>
                <p:cNvPr id="42" name="Rectangle 41">
                  <a:extLst>
                    <a:ext uri="{FF2B5EF4-FFF2-40B4-BE49-F238E27FC236}">
                      <a16:creationId xmlns:a16="http://schemas.microsoft.com/office/drawing/2014/main" id="{9CA0949E-E288-92CD-6450-16C178737801}"/>
                    </a:ext>
                  </a:extLst>
                </p:cNvPr>
                <p:cNvSpPr/>
                <p:nvPr/>
              </p:nvSpPr>
              <p:spPr>
                <a:xfrm>
                  <a:off x="6003533" y="1135182"/>
                  <a:ext cx="1764000" cy="481836"/>
                </a:xfrm>
                <a:prstGeom prst="rect">
                  <a:avLst/>
                </a:prstGeom>
                <a:solidFill>
                  <a:schemeClr val="accent5">
                    <a:lumMod val="20000"/>
                    <a:lumOff val="80000"/>
                  </a:schemeClr>
                </a:solidFill>
              </p:spPr>
              <p:txBody>
                <a:bodyPr wrap="none" anchor="b">
                  <a:noAutofit/>
                </a:bodyPr>
                <a:lstStyle/>
                <a:p>
                  <a:pPr algn="ctr" rtl="1"/>
                  <a:r>
                    <a:rPr lang="fr-FR" sz="1600" b="1" kern="0" dirty="0">
                      <a:solidFill>
                        <a:srgbClr val="1F497D"/>
                      </a:solidFill>
                      <a:latin typeface="Arial" panose="020B0604020202020204" pitchFamily="34" charset="0"/>
                      <a:cs typeface="Arial" panose="020B0604020202020204" pitchFamily="34" charset="0"/>
                    </a:rPr>
                    <a:t>383 objectifs </a:t>
                  </a:r>
                  <a:endParaRPr lang="ar-MA" sz="1600" b="1" kern="0" dirty="0">
                    <a:solidFill>
                      <a:srgbClr val="1F497D"/>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5DDDD094-2CDB-EEC2-3DCF-C810C6FD33E0}"/>
                    </a:ext>
                  </a:extLst>
                </p:cNvPr>
                <p:cNvSpPr/>
                <p:nvPr/>
              </p:nvSpPr>
              <p:spPr>
                <a:xfrm>
                  <a:off x="6003533" y="1617018"/>
                  <a:ext cx="1764000" cy="544292"/>
                </a:xfrm>
                <a:prstGeom prst="rect">
                  <a:avLst/>
                </a:prstGeom>
                <a:solidFill>
                  <a:schemeClr val="bg1"/>
                </a:solidFill>
              </p:spPr>
              <p:txBody>
                <a:bodyPr wrap="none" anchor="ctr">
                  <a:noAutofit/>
                </a:bodyPr>
                <a:lstStyle/>
                <a:p>
                  <a:pPr algn="ctr" rtl="1"/>
                  <a:r>
                    <a:rPr lang="fr-FR" sz="1600" b="1" kern="0" dirty="0">
                      <a:solidFill>
                        <a:srgbClr val="1F497D"/>
                      </a:solidFill>
                      <a:latin typeface="Arial" panose="020B0604020202020204" pitchFamily="34" charset="0"/>
                      <a:cs typeface="Arial" panose="020B0604020202020204" pitchFamily="34" charset="0"/>
                    </a:rPr>
                    <a:t>790 indicateurs</a:t>
                  </a:r>
                  <a:endParaRPr lang="ar-MA" sz="1600" b="1" kern="0" dirty="0">
                    <a:solidFill>
                      <a:srgbClr val="1F497D"/>
                    </a:solidFill>
                    <a:latin typeface="Arial" panose="020B0604020202020204" pitchFamily="34" charset="0"/>
                    <a:cs typeface="Arial" panose="020B0604020202020204" pitchFamily="34" charset="0"/>
                  </a:endParaRPr>
                </a:p>
              </p:txBody>
            </p:sp>
            <p:sp>
              <p:nvSpPr>
                <p:cNvPr id="44" name="Rectangle à coins arrondis 54">
                  <a:extLst>
                    <a:ext uri="{FF2B5EF4-FFF2-40B4-BE49-F238E27FC236}">
                      <a16:creationId xmlns:a16="http://schemas.microsoft.com/office/drawing/2014/main" id="{63575360-E489-AD1B-B621-F1430F59C69A}"/>
                    </a:ext>
                  </a:extLst>
                </p:cNvPr>
                <p:cNvSpPr/>
                <p:nvPr/>
              </p:nvSpPr>
              <p:spPr>
                <a:xfrm>
                  <a:off x="6003532" y="1135182"/>
                  <a:ext cx="1764001" cy="1026128"/>
                </a:xfrm>
                <a:prstGeom prst="roundRect">
                  <a:avLst>
                    <a:gd name="adj" fmla="val 6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45" name="Rectangle à coins arrondis 55">
                  <a:extLst>
                    <a:ext uri="{FF2B5EF4-FFF2-40B4-BE49-F238E27FC236}">
                      <a16:creationId xmlns:a16="http://schemas.microsoft.com/office/drawing/2014/main" id="{66C7B34B-B4EA-2D7A-0977-8CD11F011BF4}"/>
                    </a:ext>
                  </a:extLst>
                </p:cNvPr>
                <p:cNvSpPr/>
                <p:nvPr/>
              </p:nvSpPr>
              <p:spPr>
                <a:xfrm>
                  <a:off x="6414307" y="1009182"/>
                  <a:ext cx="900000" cy="252000"/>
                </a:xfrm>
                <a:prstGeom prst="roundRect">
                  <a:avLst/>
                </a:prstGeom>
                <a:solidFill>
                  <a:srgbClr val="002060"/>
                </a:solidFill>
              </p:spPr>
              <p:txBody>
                <a:bodyPr wrap="none" anchor="ctr">
                  <a:noAutofit/>
                </a:bodyPr>
                <a:lstStyle/>
                <a:p>
                  <a:pPr algn="ctr" rtl="1"/>
                  <a:r>
                    <a:rPr lang="fr-FR" sz="1600" b="1" kern="0" dirty="0">
                      <a:solidFill>
                        <a:schemeClr val="bg1"/>
                      </a:solidFill>
                      <a:latin typeface="Arial" panose="020B0604020202020204" pitchFamily="34" charset="0"/>
                      <a:cs typeface="Arial" panose="020B0604020202020204" pitchFamily="34" charset="0"/>
                    </a:rPr>
                    <a:t>2023</a:t>
                  </a:r>
                  <a:endParaRPr lang="fr-FR" sz="1400" dirty="0">
                    <a:solidFill>
                      <a:schemeClr val="bg1"/>
                    </a:solidFill>
                    <a:latin typeface="Arial" panose="020B0604020202020204" pitchFamily="34" charset="0"/>
                    <a:cs typeface="Arial" panose="020B0604020202020204" pitchFamily="34" charset="0"/>
                  </a:endParaRPr>
                </a:p>
              </p:txBody>
            </p:sp>
          </p:grpSp>
          <p:sp>
            <p:nvSpPr>
              <p:cNvPr id="41" name="Rectangle 40">
                <a:extLst>
                  <a:ext uri="{FF2B5EF4-FFF2-40B4-BE49-F238E27FC236}">
                    <a16:creationId xmlns:a16="http://schemas.microsoft.com/office/drawing/2014/main" id="{C757A56B-DBFA-BB3C-D32F-41B971F57EE6}"/>
                  </a:ext>
                </a:extLst>
              </p:cNvPr>
              <p:cNvSpPr/>
              <p:nvPr/>
            </p:nvSpPr>
            <p:spPr>
              <a:xfrm>
                <a:off x="1631042" y="3066732"/>
                <a:ext cx="4206899" cy="461665"/>
              </a:xfrm>
              <a:prstGeom prst="rect">
                <a:avLst/>
              </a:prstGeom>
              <a:solidFill>
                <a:schemeClr val="bg1"/>
              </a:solidFill>
            </p:spPr>
            <p:txBody>
              <a:bodyPr wrap="square" lIns="0" rIns="0">
                <a:spAutoFit/>
              </a:bodyPr>
              <a:lstStyle/>
              <a:p>
                <a:pPr algn="ctr" rtl="1"/>
                <a:r>
                  <a:rPr lang="fr-FR" sz="1200" b="1" kern="0" dirty="0">
                    <a:solidFill>
                      <a:srgbClr val="0070C0"/>
                    </a:solidFill>
                    <a:latin typeface="Arial" panose="020B0604020202020204" pitchFamily="34" charset="0"/>
                    <a:cs typeface="Arial" panose="020B0604020202020204" pitchFamily="34" charset="0"/>
                  </a:rPr>
                  <a:t>L’adossement d’objectifs aux programmes budgétaires pour suivre la mise en œuvre des politiques publiques</a:t>
                </a:r>
              </a:p>
            </p:txBody>
          </p:sp>
        </p:grpSp>
        <p:grpSp>
          <p:nvGrpSpPr>
            <p:cNvPr id="35" name="Groupe 34">
              <a:extLst>
                <a:ext uri="{FF2B5EF4-FFF2-40B4-BE49-F238E27FC236}">
                  <a16:creationId xmlns:a16="http://schemas.microsoft.com/office/drawing/2014/main" id="{90FEF9E4-30FC-5CE7-B910-1216BEABBD23}"/>
                </a:ext>
              </a:extLst>
            </p:cNvPr>
            <p:cNvGrpSpPr/>
            <p:nvPr/>
          </p:nvGrpSpPr>
          <p:grpSpPr>
            <a:xfrm>
              <a:off x="816261" y="5221811"/>
              <a:ext cx="1599564" cy="1007205"/>
              <a:chOff x="2745458" y="3779972"/>
              <a:chExt cx="1871548" cy="1216574"/>
            </a:xfrm>
          </p:grpSpPr>
          <p:sp>
            <p:nvSpPr>
              <p:cNvPr id="36" name="Rectangle à coins arrondis 77">
                <a:extLst>
                  <a:ext uri="{FF2B5EF4-FFF2-40B4-BE49-F238E27FC236}">
                    <a16:creationId xmlns:a16="http://schemas.microsoft.com/office/drawing/2014/main" id="{D671969C-B738-D3E4-4465-F808D8A9A0F5}"/>
                  </a:ext>
                </a:extLst>
              </p:cNvPr>
              <p:cNvSpPr/>
              <p:nvPr/>
            </p:nvSpPr>
            <p:spPr>
              <a:xfrm>
                <a:off x="2745458" y="3779972"/>
                <a:ext cx="1871548" cy="1216574"/>
              </a:xfrm>
              <a:prstGeom prst="roundRect">
                <a:avLst>
                  <a:gd name="adj" fmla="val 6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EC992081-77A0-5818-07D1-9B9745591562}"/>
                  </a:ext>
                </a:extLst>
              </p:cNvPr>
              <p:cNvSpPr/>
              <p:nvPr/>
            </p:nvSpPr>
            <p:spPr>
              <a:xfrm>
                <a:off x="2916604" y="3835945"/>
                <a:ext cx="288000" cy="360000"/>
              </a:xfrm>
              <a:prstGeom prst="rect">
                <a:avLst/>
              </a:prstGeom>
              <a:solidFill>
                <a:schemeClr val="bg1"/>
              </a:solidFill>
              <a:ln>
                <a:solidFill>
                  <a:schemeClr val="accent2">
                    <a:lumMod val="75000"/>
                  </a:schemeClr>
                </a:solidFill>
              </a:ln>
              <a:effectLst>
                <a:outerShdw blurRad="63500" sx="102000" sy="102000" algn="ctr" rotWithShape="0">
                  <a:prstClr val="black">
                    <a:alpha val="40000"/>
                  </a:prstClr>
                </a:outerShdw>
              </a:effectLst>
            </p:spPr>
            <p:txBody>
              <a:bodyPr wrap="none" anchor="b">
                <a:noAutofit/>
              </a:bodyPr>
              <a:lstStyle/>
              <a:p>
                <a:pPr marL="0" algn="l" defTabSz="914400" rtl="0" eaLnBrk="1" latinLnBrk="0" hangingPunct="1"/>
                <a:endParaRPr lang="fr-FR" sz="1400" b="1" dirty="0">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42F1E520-2C2C-2532-CC8E-B49C07359285}"/>
                  </a:ext>
                </a:extLst>
              </p:cNvPr>
              <p:cNvSpPr/>
              <p:nvPr/>
            </p:nvSpPr>
            <p:spPr>
              <a:xfrm>
                <a:off x="2929342" y="4346156"/>
                <a:ext cx="288000" cy="360000"/>
              </a:xfrm>
              <a:prstGeom prst="rect">
                <a:avLst/>
              </a:prstGeom>
              <a:solidFill>
                <a:schemeClr val="bg1"/>
              </a:solidFill>
              <a:ln>
                <a:solidFill>
                  <a:schemeClr val="tx2"/>
                </a:solidFill>
              </a:ln>
              <a:effectLst>
                <a:outerShdw blurRad="63500" sx="102000" sy="102000" algn="ctr" rotWithShape="0">
                  <a:prstClr val="black">
                    <a:alpha val="40000"/>
                  </a:prstClr>
                </a:outerShdw>
              </a:effectLst>
            </p:spPr>
            <p:txBody>
              <a:bodyPr wrap="none" anchor="b">
                <a:noAutofit/>
              </a:bodyPr>
              <a:lstStyle/>
              <a:p>
                <a:pPr marL="0" algn="l" defTabSz="914400" rtl="0" eaLnBrk="1" latinLnBrk="0" hangingPunct="1"/>
                <a:endParaRPr lang="fr-FR" sz="1400" b="1" dirty="0">
                  <a:latin typeface="Arial" panose="020B0604020202020204" pitchFamily="34" charset="0"/>
                  <a:cs typeface="Arial" panose="020B0604020202020204" pitchFamily="34" charset="0"/>
                </a:endParaRPr>
              </a:p>
            </p:txBody>
          </p:sp>
        </p:grpSp>
      </p:grpSp>
      <p:sp>
        <p:nvSpPr>
          <p:cNvPr id="46" name="Flèche droite rayée 45">
            <a:extLst>
              <a:ext uri="{FF2B5EF4-FFF2-40B4-BE49-F238E27FC236}">
                <a16:creationId xmlns:a16="http://schemas.microsoft.com/office/drawing/2014/main" id="{8CCB74F3-B189-C3DC-AC8C-32F15170A65B}"/>
              </a:ext>
            </a:extLst>
          </p:cNvPr>
          <p:cNvSpPr/>
          <p:nvPr/>
        </p:nvSpPr>
        <p:spPr>
          <a:xfrm>
            <a:off x="7281083" y="5083210"/>
            <a:ext cx="462214" cy="385011"/>
          </a:xfrm>
          <a:prstGeom prst="stripedRightArrow">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B0822030-6F65-7F79-F52A-8D48AC86B53D}"/>
              </a:ext>
            </a:extLst>
          </p:cNvPr>
          <p:cNvSpPr/>
          <p:nvPr/>
        </p:nvSpPr>
        <p:spPr>
          <a:xfrm>
            <a:off x="5535245" y="4773813"/>
            <a:ext cx="1599564" cy="537981"/>
          </a:xfrm>
          <a:prstGeom prst="rect">
            <a:avLst/>
          </a:prstGeom>
          <a:solidFill>
            <a:schemeClr val="accent6">
              <a:lumMod val="60000"/>
              <a:lumOff val="40000"/>
            </a:schemeClr>
          </a:solidFill>
        </p:spPr>
        <p:txBody>
          <a:bodyPr wrap="none" tIns="216000" bIns="72000" anchor="b">
            <a:noAutofit/>
          </a:bodyPr>
          <a:lstStyle/>
          <a:p>
            <a:pPr marL="0" algn="l" defTabSz="914400" rtl="0" eaLnBrk="1" latinLnBrk="0" hangingPunct="1"/>
            <a:r>
              <a:rPr lang="fr-FR"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37 Projets de </a:t>
            </a:r>
          </a:p>
          <a:p>
            <a:pPr marL="0" algn="l" defTabSz="914400" rtl="0" eaLnBrk="1" latinLnBrk="0" hangingPunct="1"/>
            <a:r>
              <a:rPr lang="fr-FR"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a:t>
            </a:r>
          </a:p>
        </p:txBody>
      </p:sp>
      <p:sp>
        <p:nvSpPr>
          <p:cNvPr id="48" name="Rectangle 47">
            <a:extLst>
              <a:ext uri="{FF2B5EF4-FFF2-40B4-BE49-F238E27FC236}">
                <a16:creationId xmlns:a16="http://schemas.microsoft.com/office/drawing/2014/main" id="{FB803E77-AD5D-5A8E-1C9A-F0C5986FAD14}"/>
              </a:ext>
            </a:extLst>
          </p:cNvPr>
          <p:cNvSpPr/>
          <p:nvPr/>
        </p:nvSpPr>
        <p:spPr>
          <a:xfrm>
            <a:off x="5535245" y="5306720"/>
            <a:ext cx="1599564" cy="461665"/>
          </a:xfrm>
          <a:prstGeom prst="rect">
            <a:avLst/>
          </a:prstGeom>
          <a:solidFill>
            <a:schemeClr val="tx2">
              <a:lumMod val="60000"/>
              <a:lumOff val="40000"/>
            </a:schemeClr>
          </a:solidFill>
        </p:spPr>
        <p:txBody>
          <a:bodyPr wrap="none" tIns="72000" anchor="ctr">
            <a:noAutofit/>
          </a:bodyPr>
          <a:lstStyle/>
          <a:p>
            <a:pPr marL="0" algn="l" defTabSz="914400" rtl="0" eaLnBrk="1" latinLnBrk="0" hangingPunct="1"/>
            <a:r>
              <a:rPr lang="fr-FR"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37 Rapports de </a:t>
            </a:r>
          </a:p>
          <a:p>
            <a:pPr marL="0" algn="l" defTabSz="914400" rtl="0" eaLnBrk="1" latinLnBrk="0" hangingPunct="1"/>
            <a:r>
              <a:rPr lang="fr-FR"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a:t>
            </a:r>
          </a:p>
        </p:txBody>
      </p:sp>
      <p:pic>
        <p:nvPicPr>
          <p:cNvPr id="49" name="Picture 4">
            <a:extLst>
              <a:ext uri="{FF2B5EF4-FFF2-40B4-BE49-F238E27FC236}">
                <a16:creationId xmlns:a16="http://schemas.microsoft.com/office/drawing/2014/main" id="{738BB329-42BC-A3F2-B4EE-42793ADB11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4146" y="4879746"/>
            <a:ext cx="181258" cy="288176"/>
          </a:xfrm>
          <a:prstGeom prst="rect">
            <a:avLst/>
          </a:prstGeom>
          <a:solidFill>
            <a:schemeClr val="bg1"/>
          </a:solidFill>
        </p:spPr>
      </p:pic>
      <p:pic>
        <p:nvPicPr>
          <p:cNvPr id="50" name="Image 49">
            <a:extLst>
              <a:ext uri="{FF2B5EF4-FFF2-40B4-BE49-F238E27FC236}">
                <a16:creationId xmlns:a16="http://schemas.microsoft.com/office/drawing/2014/main" id="{801AC99E-D64D-DF2E-5175-509C6EDFE1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100" r="20682" b="10375"/>
          <a:stretch/>
        </p:blipFill>
        <p:spPr>
          <a:xfrm>
            <a:off x="6786270" y="5362310"/>
            <a:ext cx="188826" cy="291485"/>
          </a:xfrm>
          <a:prstGeom prst="rect">
            <a:avLst/>
          </a:prstGeom>
          <a:solidFill>
            <a:schemeClr val="bg1"/>
          </a:solidFill>
        </p:spPr>
      </p:pic>
      <p:sp>
        <p:nvSpPr>
          <p:cNvPr id="51" name="Arrondir un rectangle avec un coin diagonal 22">
            <a:extLst>
              <a:ext uri="{FF2B5EF4-FFF2-40B4-BE49-F238E27FC236}">
                <a16:creationId xmlns:a16="http://schemas.microsoft.com/office/drawing/2014/main" id="{58F5E5E6-3A78-93A9-1A5C-51C2E67EA9A9}"/>
              </a:ext>
            </a:extLst>
          </p:cNvPr>
          <p:cNvSpPr/>
          <p:nvPr/>
        </p:nvSpPr>
        <p:spPr>
          <a:xfrm flipH="1">
            <a:off x="1719895" y="2216510"/>
            <a:ext cx="2837293" cy="1135792"/>
          </a:xfrm>
          <a:prstGeom prst="round2DiagRect">
            <a:avLst/>
          </a:prstGeom>
          <a:solidFill>
            <a:srgbClr val="002060"/>
          </a:solidFill>
          <a:effectLst>
            <a:outerShdw blurRad="63500" sx="102000" sy="102000" algn="ctr" rotWithShape="0">
              <a:prstClr val="black">
                <a:alpha val="40000"/>
              </a:prstClr>
            </a:outerShdw>
          </a:effectLst>
        </p:spPr>
        <p:txBody>
          <a:bodyPr wrap="square" anchor="ctr">
            <a:noAutofit/>
          </a:bodyPr>
          <a:lstStyle/>
          <a:p>
            <a:pPr algn="ctr"/>
            <a:r>
              <a:rPr lang="fr-FR" sz="1400" i="1" dirty="0">
                <a:solidFill>
                  <a:schemeClr val="bg1"/>
                </a:solidFill>
                <a:latin typeface="Arial" panose="020B0604020202020204" pitchFamily="34" charset="0"/>
                <a:cs typeface="Arial" panose="020B0604020202020204" pitchFamily="34" charset="0"/>
              </a:rPr>
              <a:t>Simplification de la présentation budgétaire et amélioration de sa lisibilité</a:t>
            </a:r>
          </a:p>
        </p:txBody>
      </p:sp>
      <p:sp>
        <p:nvSpPr>
          <p:cNvPr id="52" name="Arrondir un rectangle avec un coin diagonal 22">
            <a:extLst>
              <a:ext uri="{FF2B5EF4-FFF2-40B4-BE49-F238E27FC236}">
                <a16:creationId xmlns:a16="http://schemas.microsoft.com/office/drawing/2014/main" id="{10B6F97E-403A-8562-0C2D-E2773A4848AE}"/>
              </a:ext>
            </a:extLst>
          </p:cNvPr>
          <p:cNvSpPr/>
          <p:nvPr/>
        </p:nvSpPr>
        <p:spPr>
          <a:xfrm flipH="1">
            <a:off x="1713789" y="4466902"/>
            <a:ext cx="2837293" cy="1135792"/>
          </a:xfrm>
          <a:prstGeom prst="round2DiagRect">
            <a:avLst/>
          </a:prstGeom>
          <a:solidFill>
            <a:schemeClr val="accent6">
              <a:lumMod val="75000"/>
            </a:schemeClr>
          </a:solidFill>
          <a:effectLst>
            <a:outerShdw blurRad="63500" sx="102000" sy="102000" algn="ctr" rotWithShape="0">
              <a:prstClr val="black">
                <a:alpha val="40000"/>
              </a:prstClr>
            </a:outerShdw>
          </a:effectLst>
        </p:spPr>
        <p:txBody>
          <a:bodyPr wrap="square" anchor="ctr">
            <a:noAutofit/>
          </a:bodyPr>
          <a:lstStyle/>
          <a:p>
            <a:pPr algn="ctr"/>
            <a:r>
              <a:rPr lang="fr-FR" sz="1400" i="1" dirty="0">
                <a:solidFill>
                  <a:schemeClr val="bg1"/>
                </a:solidFill>
                <a:latin typeface="Arial" panose="020B0604020202020204" pitchFamily="34" charset="0"/>
                <a:cs typeface="Arial" panose="020B0604020202020204" pitchFamily="34" charset="0"/>
              </a:rPr>
              <a:t>Adoption d’un dispositif de redevabilité quant à l’atteinte des résultats</a:t>
            </a:r>
          </a:p>
        </p:txBody>
      </p:sp>
      <p:sp>
        <p:nvSpPr>
          <p:cNvPr id="53" name="Rectangle 52">
            <a:extLst>
              <a:ext uri="{FF2B5EF4-FFF2-40B4-BE49-F238E27FC236}">
                <a16:creationId xmlns:a16="http://schemas.microsoft.com/office/drawing/2014/main" id="{951E2DB4-D862-9C82-1A3F-F103540E5EE7}"/>
              </a:ext>
            </a:extLst>
          </p:cNvPr>
          <p:cNvSpPr/>
          <p:nvPr/>
        </p:nvSpPr>
        <p:spPr>
          <a:xfrm>
            <a:off x="5284493" y="6141965"/>
            <a:ext cx="4467342" cy="646331"/>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marL="285750" indent="-285750" algn="just">
              <a:buFont typeface="Wingdings" panose="05000000000000000000" pitchFamily="2" charset="2"/>
              <a:buChar char="F"/>
            </a:pPr>
            <a:r>
              <a:rPr lang="fr-FR" sz="1200" b="1" kern="0" dirty="0">
                <a:solidFill>
                  <a:srgbClr val="0070C0"/>
                </a:solidFill>
                <a:latin typeface="Arial" panose="020B0604020202020204" pitchFamily="34" charset="0"/>
                <a:cs typeface="Arial" panose="020B0604020202020204" pitchFamily="34" charset="0"/>
              </a:rPr>
              <a:t>harmonisation du dispositif de performance des programmes support : adoption  d’objectifs et indicateurs de performance communs</a:t>
            </a:r>
          </a:p>
        </p:txBody>
      </p:sp>
      <p:sp>
        <p:nvSpPr>
          <p:cNvPr id="54" name="ZoneTexte 53">
            <a:extLst>
              <a:ext uri="{FF2B5EF4-FFF2-40B4-BE49-F238E27FC236}">
                <a16:creationId xmlns:a16="http://schemas.microsoft.com/office/drawing/2014/main" id="{FC769563-1037-8650-A70B-D96DF9A044BD}"/>
              </a:ext>
            </a:extLst>
          </p:cNvPr>
          <p:cNvSpPr txBox="1"/>
          <p:nvPr/>
        </p:nvSpPr>
        <p:spPr>
          <a:xfrm rot="16200000">
            <a:off x="-1877885" y="4079241"/>
            <a:ext cx="4900973" cy="400110"/>
          </a:xfrm>
          <a:prstGeom prst="rect">
            <a:avLst/>
          </a:prstGeom>
          <a:noFill/>
        </p:spPr>
        <p:txBody>
          <a:bodyPr wrap="square" rtlCol="0">
            <a:spAutoFit/>
          </a:bodyPr>
          <a:lstStyle/>
          <a:p>
            <a:pPr algn="just"/>
            <a:r>
              <a:rPr lang="fr-FR" sz="2000" b="1" i="1" dirty="0">
                <a:solidFill>
                  <a:srgbClr val="C00000"/>
                </a:solidFill>
                <a:latin typeface="Arial" panose="020B0604020202020204" pitchFamily="34" charset="0"/>
                <a:cs typeface="Arial" panose="020B0604020202020204" pitchFamily="34" charset="0"/>
              </a:rPr>
              <a:t>Les principaux résultats enregistrés:</a:t>
            </a:r>
          </a:p>
        </p:txBody>
      </p:sp>
    </p:spTree>
    <p:extLst>
      <p:ext uri="{BB962C8B-B14F-4D97-AF65-F5344CB8AC3E}">
        <p14:creationId xmlns:p14="http://schemas.microsoft.com/office/powerpoint/2010/main" val="235286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normAutofit/>
          </a:bodyPr>
          <a:lstStyle/>
          <a:p>
            <a:pPr algn="just"/>
            <a:r>
              <a:rPr lang="fr-FR" dirty="0">
                <a:latin typeface="Arial" panose="020B0604020202020204" pitchFamily="34" charset="0"/>
                <a:cs typeface="Arial" panose="020B0604020202020204" pitchFamily="34" charset="0"/>
              </a:rPr>
              <a:t>Mise en place de la performance budgétaire (3/4)</a:t>
            </a:r>
          </a:p>
        </p:txBody>
      </p:sp>
      <p:sp>
        <p:nvSpPr>
          <p:cNvPr id="5" name="Espace réservé du numéro de diapositive 4">
            <a:extLst>
              <a:ext uri="{FF2B5EF4-FFF2-40B4-BE49-F238E27FC236}">
                <a16:creationId xmlns:a16="http://schemas.microsoft.com/office/drawing/2014/main" id="{126B8A05-DC75-2C9A-3E9C-5AB2AC4BED41}"/>
              </a:ext>
            </a:extLst>
          </p:cNvPr>
          <p:cNvSpPr>
            <a:spLocks noGrp="1"/>
          </p:cNvSpPr>
          <p:nvPr>
            <p:ph type="sldNum" sz="quarter" idx="12"/>
          </p:nvPr>
        </p:nvSpPr>
        <p:spPr/>
        <p:txBody>
          <a:bodyPr/>
          <a:lstStyle/>
          <a:p>
            <a:fld id="{F094C3A4-1FBB-144E-B1D2-95FEBCDB02F5}" type="slidenum">
              <a:rPr lang="en-US" smtClean="0"/>
              <a:t>5</a:t>
            </a:fld>
            <a:endParaRPr lang="en-US" dirty="0"/>
          </a:p>
        </p:txBody>
      </p:sp>
      <p:cxnSp>
        <p:nvCxnSpPr>
          <p:cNvPr id="7" name="Connecteur droit 6">
            <a:extLst>
              <a:ext uri="{FF2B5EF4-FFF2-40B4-BE49-F238E27FC236}">
                <a16:creationId xmlns:a16="http://schemas.microsoft.com/office/drawing/2014/main" id="{A0BC0E65-FCF2-DCE8-1256-E51BE80738EC}"/>
              </a:ext>
            </a:extLst>
          </p:cNvPr>
          <p:cNvCxnSpPr/>
          <p:nvPr/>
        </p:nvCxnSpPr>
        <p:spPr>
          <a:xfrm>
            <a:off x="0" y="165020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ZoneTexte 53">
            <a:extLst>
              <a:ext uri="{FF2B5EF4-FFF2-40B4-BE49-F238E27FC236}">
                <a16:creationId xmlns:a16="http://schemas.microsoft.com/office/drawing/2014/main" id="{FC769563-1037-8650-A70B-D96DF9A044BD}"/>
              </a:ext>
            </a:extLst>
          </p:cNvPr>
          <p:cNvSpPr txBox="1"/>
          <p:nvPr/>
        </p:nvSpPr>
        <p:spPr>
          <a:xfrm rot="16200000">
            <a:off x="-1702450" y="3993613"/>
            <a:ext cx="4550104" cy="369332"/>
          </a:xfrm>
          <a:prstGeom prst="rect">
            <a:avLst/>
          </a:prstGeom>
          <a:noFill/>
        </p:spPr>
        <p:txBody>
          <a:bodyPr wrap="square" rtlCol="0">
            <a:spAutoFit/>
          </a:bodyPr>
          <a:lstStyle/>
          <a:p>
            <a:pPr algn="just"/>
            <a:r>
              <a:rPr lang="fr-FR" b="1" i="1" dirty="0">
                <a:solidFill>
                  <a:srgbClr val="C00000"/>
                </a:solidFill>
                <a:latin typeface="Arial" panose="020B0604020202020204" pitchFamily="34" charset="0"/>
                <a:cs typeface="Arial" panose="020B0604020202020204" pitchFamily="34" charset="0"/>
              </a:rPr>
              <a:t>Les principaux avancées enregistrées :</a:t>
            </a:r>
          </a:p>
        </p:txBody>
      </p:sp>
      <p:grpSp>
        <p:nvGrpSpPr>
          <p:cNvPr id="8" name="Groupe 7">
            <a:extLst>
              <a:ext uri="{FF2B5EF4-FFF2-40B4-BE49-F238E27FC236}">
                <a16:creationId xmlns:a16="http://schemas.microsoft.com/office/drawing/2014/main" id="{70A055C4-04C0-AB12-4D3B-5DD8EDA9E2C8}"/>
              </a:ext>
            </a:extLst>
          </p:cNvPr>
          <p:cNvGrpSpPr/>
          <p:nvPr/>
        </p:nvGrpSpPr>
        <p:grpSpPr>
          <a:xfrm flipH="1">
            <a:off x="1165737" y="1855726"/>
            <a:ext cx="11026262" cy="4865749"/>
            <a:chOff x="591432" y="2639470"/>
            <a:chExt cx="8492711" cy="4865749"/>
          </a:xfrm>
        </p:grpSpPr>
        <p:grpSp>
          <p:nvGrpSpPr>
            <p:cNvPr id="9" name="Groupe 8">
              <a:extLst>
                <a:ext uri="{FF2B5EF4-FFF2-40B4-BE49-F238E27FC236}">
                  <a16:creationId xmlns:a16="http://schemas.microsoft.com/office/drawing/2014/main" id="{D25536C3-A58B-2F52-0A6E-B4BD5C3BB8DB}"/>
                </a:ext>
              </a:extLst>
            </p:cNvPr>
            <p:cNvGrpSpPr/>
            <p:nvPr/>
          </p:nvGrpSpPr>
          <p:grpSpPr>
            <a:xfrm>
              <a:off x="591432" y="2639470"/>
              <a:ext cx="8492711" cy="4865749"/>
              <a:chOff x="591432" y="2639470"/>
              <a:chExt cx="8492711" cy="4865749"/>
            </a:xfrm>
          </p:grpSpPr>
          <p:grpSp>
            <p:nvGrpSpPr>
              <p:cNvPr id="13" name="Groupe 12">
                <a:extLst>
                  <a:ext uri="{FF2B5EF4-FFF2-40B4-BE49-F238E27FC236}">
                    <a16:creationId xmlns:a16="http://schemas.microsoft.com/office/drawing/2014/main" id="{5933A71C-1E01-8EF1-A13A-823DFF84105F}"/>
                  </a:ext>
                </a:extLst>
              </p:cNvPr>
              <p:cNvGrpSpPr/>
              <p:nvPr/>
            </p:nvGrpSpPr>
            <p:grpSpPr>
              <a:xfrm>
                <a:off x="591432" y="2639470"/>
                <a:ext cx="8492711" cy="2742421"/>
                <a:chOff x="606673" y="2714970"/>
                <a:chExt cx="8492711" cy="2742421"/>
              </a:xfrm>
            </p:grpSpPr>
            <p:grpSp>
              <p:nvGrpSpPr>
                <p:cNvPr id="18" name="Groupe 17">
                  <a:extLst>
                    <a:ext uri="{FF2B5EF4-FFF2-40B4-BE49-F238E27FC236}">
                      <a16:creationId xmlns:a16="http://schemas.microsoft.com/office/drawing/2014/main" id="{AEFB8C95-FBAD-7C79-FA1E-CDD5A27695A7}"/>
                    </a:ext>
                  </a:extLst>
                </p:cNvPr>
                <p:cNvGrpSpPr/>
                <p:nvPr/>
              </p:nvGrpSpPr>
              <p:grpSpPr>
                <a:xfrm>
                  <a:off x="1550230" y="2714970"/>
                  <a:ext cx="7549154" cy="2715282"/>
                  <a:chOff x="1550230" y="2714970"/>
                  <a:chExt cx="7549154" cy="2715282"/>
                </a:xfrm>
              </p:grpSpPr>
              <p:sp>
                <p:nvSpPr>
                  <p:cNvPr id="55" name="Rectangle 54">
                    <a:extLst>
                      <a:ext uri="{FF2B5EF4-FFF2-40B4-BE49-F238E27FC236}">
                        <a16:creationId xmlns:a16="http://schemas.microsoft.com/office/drawing/2014/main" id="{4C0C1120-797D-158C-92E7-4682306AAED3}"/>
                      </a:ext>
                    </a:extLst>
                  </p:cNvPr>
                  <p:cNvSpPr/>
                  <p:nvPr/>
                </p:nvSpPr>
                <p:spPr>
                  <a:xfrm>
                    <a:off x="6376433" y="4900823"/>
                    <a:ext cx="1152128" cy="288032"/>
                  </a:xfrm>
                  <a:prstGeom prst="rect">
                    <a:avLst/>
                  </a:prstGeom>
                  <a:solidFill>
                    <a:schemeClr val="accent5">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8188B818-53F4-01B0-9A17-61C11E4FB3F5}"/>
                      </a:ext>
                    </a:extLst>
                  </p:cNvPr>
                  <p:cNvSpPr/>
                  <p:nvPr/>
                </p:nvSpPr>
                <p:spPr>
                  <a:xfrm>
                    <a:off x="6372200" y="3302236"/>
                    <a:ext cx="1152128" cy="288032"/>
                  </a:xfrm>
                  <a:prstGeom prst="rect">
                    <a:avLst/>
                  </a:prstGeom>
                  <a:solidFill>
                    <a:schemeClr val="accent5">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7" name="Arrondir un rectangle avec un coin diagonal 29">
                    <a:extLst>
                      <a:ext uri="{FF2B5EF4-FFF2-40B4-BE49-F238E27FC236}">
                        <a16:creationId xmlns:a16="http://schemas.microsoft.com/office/drawing/2014/main" id="{9901945B-9519-799B-CB7D-55D41F85A6BF}"/>
                      </a:ext>
                    </a:extLst>
                  </p:cNvPr>
                  <p:cNvSpPr/>
                  <p:nvPr/>
                </p:nvSpPr>
                <p:spPr>
                  <a:xfrm>
                    <a:off x="1626469" y="4710252"/>
                    <a:ext cx="5398035" cy="720000"/>
                  </a:xfrm>
                  <a:prstGeom prst="round2DiagRect">
                    <a:avLst/>
                  </a:prstGeom>
                  <a:solidFill>
                    <a:schemeClr val="bg1">
                      <a:lumMod val="95000"/>
                    </a:schemeClr>
                  </a:solidFill>
                  <a:effectLst>
                    <a:outerShdw blurRad="63500" sx="102000" sy="102000" algn="ctr" rotWithShape="0">
                      <a:prstClr val="black">
                        <a:alpha val="40000"/>
                      </a:prstClr>
                    </a:outerShdw>
                  </a:effectLst>
                </p:spPr>
                <p:txBody>
                  <a:bodyPr wrap="square" lIns="396000" anchor="ctr">
                    <a:noAutofit/>
                  </a:bodyPr>
                  <a:lstStyle/>
                  <a:p>
                    <a:pPr marL="342900" indent="-342900" algn="just" defTabSz="711200">
                      <a:lnSpc>
                        <a:spcPct val="90000"/>
                      </a:lnSpc>
                      <a:spcBef>
                        <a:spcPct val="0"/>
                      </a:spcBef>
                      <a:spcAft>
                        <a:spcPct val="35000"/>
                      </a:spcAft>
                      <a:buClr>
                        <a:srgbClr val="C00000"/>
                      </a:buClr>
                      <a:buFont typeface="Wingdings" panose="05000000000000000000" pitchFamily="2" charset="2"/>
                      <a:buChar char="§"/>
                    </a:pPr>
                    <a:r>
                      <a:rPr lang="fr-FR" sz="1400" b="1" dirty="0">
                        <a:solidFill>
                          <a:schemeClr val="tx2">
                            <a:lumMod val="75000"/>
                          </a:schemeClr>
                        </a:solidFill>
                        <a:latin typeface="Arial" panose="020B0604020202020204" pitchFamily="34" charset="0"/>
                        <a:ea typeface="SimSun"/>
                        <a:cs typeface="Arial" panose="020B0604020202020204" pitchFamily="34" charset="0"/>
                      </a:rPr>
                      <a:t>Expérimentation de la mise en place de dispositifs de contrôle interne au niveau de l’administration publique.</a:t>
                    </a:r>
                  </a:p>
                </p:txBody>
              </p:sp>
              <p:sp>
                <p:nvSpPr>
                  <p:cNvPr id="58" name="Arrondir un rectangle avec un coin diagonal 30">
                    <a:extLst>
                      <a:ext uri="{FF2B5EF4-FFF2-40B4-BE49-F238E27FC236}">
                        <a16:creationId xmlns:a16="http://schemas.microsoft.com/office/drawing/2014/main" id="{E6362287-0B40-6F54-80A8-5059CB9B861B}"/>
                      </a:ext>
                    </a:extLst>
                  </p:cNvPr>
                  <p:cNvSpPr/>
                  <p:nvPr/>
                </p:nvSpPr>
                <p:spPr>
                  <a:xfrm>
                    <a:off x="1550230" y="2714970"/>
                    <a:ext cx="5470042" cy="1779178"/>
                  </a:xfrm>
                  <a:prstGeom prst="round2DiagRect">
                    <a:avLst/>
                  </a:prstGeom>
                  <a:solidFill>
                    <a:schemeClr val="bg1">
                      <a:lumMod val="95000"/>
                    </a:schemeClr>
                  </a:solidFill>
                  <a:effectLst>
                    <a:outerShdw blurRad="63500" sx="102000" sy="102000" algn="ctr" rotWithShape="0">
                      <a:prstClr val="black">
                        <a:alpha val="40000"/>
                      </a:prstClr>
                    </a:outerShdw>
                  </a:effectLst>
                </p:spPr>
                <p:txBody>
                  <a:bodyPr wrap="square" lIns="396000" anchor="ctr">
                    <a:noAutofit/>
                  </a:bodyPr>
                  <a:lstStyle/>
                  <a:p>
                    <a:pPr marL="342900" indent="-342900" algn="just" defTabSz="711200">
                      <a:lnSpc>
                        <a:spcPct val="90000"/>
                      </a:lnSpc>
                      <a:spcBef>
                        <a:spcPct val="0"/>
                      </a:spcBef>
                      <a:spcAft>
                        <a:spcPct val="35000"/>
                      </a:spcAft>
                      <a:buClr>
                        <a:srgbClr val="C00000"/>
                      </a:buClr>
                      <a:buFont typeface="Wingdings" panose="05000000000000000000" pitchFamily="2" charset="2"/>
                      <a:buChar char="§"/>
                    </a:pPr>
                    <a:r>
                      <a:rPr lang="fr-FR" sz="1400" b="1" dirty="0">
                        <a:solidFill>
                          <a:schemeClr val="tx2">
                            <a:lumMod val="75000"/>
                          </a:schemeClr>
                        </a:solidFill>
                        <a:latin typeface="Arial" panose="020B0604020202020204" pitchFamily="34" charset="0"/>
                        <a:ea typeface="SimSun"/>
                        <a:cs typeface="Arial" panose="020B0604020202020204" pitchFamily="34" charset="0"/>
                      </a:rPr>
                      <a:t>Opérationnalisation d’un dispositif harmonisé de contrôle de gestion au niveau de départements ministériels pilotes;</a:t>
                    </a:r>
                  </a:p>
                  <a:p>
                    <a:pPr marL="342900" indent="-342900" algn="just" defTabSz="711200">
                      <a:lnSpc>
                        <a:spcPct val="90000"/>
                      </a:lnSpc>
                      <a:spcBef>
                        <a:spcPct val="0"/>
                      </a:spcBef>
                      <a:spcAft>
                        <a:spcPct val="35000"/>
                      </a:spcAft>
                      <a:buClr>
                        <a:srgbClr val="C00000"/>
                      </a:buClr>
                      <a:buFont typeface="Wingdings" panose="05000000000000000000" pitchFamily="2" charset="2"/>
                      <a:buChar char="§"/>
                    </a:pPr>
                    <a:r>
                      <a:rPr lang="fr-FR" sz="1400" b="1" dirty="0">
                        <a:solidFill>
                          <a:schemeClr val="tx2">
                            <a:lumMod val="75000"/>
                          </a:schemeClr>
                        </a:solidFill>
                        <a:latin typeface="Arial" panose="020B0604020202020204" pitchFamily="34" charset="0"/>
                        <a:ea typeface="SimSun"/>
                        <a:cs typeface="Arial" panose="020B0604020202020204" pitchFamily="34" charset="0"/>
                      </a:rPr>
                      <a:t>Généralisation des chartes de gestion au niveau des départements ministériels;</a:t>
                    </a:r>
                  </a:p>
                  <a:p>
                    <a:pPr marL="342900" indent="-342900" algn="just" defTabSz="711200">
                      <a:lnSpc>
                        <a:spcPct val="90000"/>
                      </a:lnSpc>
                      <a:spcBef>
                        <a:spcPct val="0"/>
                      </a:spcBef>
                      <a:spcAft>
                        <a:spcPct val="35000"/>
                      </a:spcAft>
                      <a:buClr>
                        <a:srgbClr val="C00000"/>
                      </a:buClr>
                      <a:buFont typeface="Wingdings" panose="05000000000000000000" pitchFamily="2" charset="2"/>
                      <a:buChar char="§"/>
                    </a:pPr>
                    <a:r>
                      <a:rPr lang="fr-FR" sz="1400" b="1" dirty="0">
                        <a:solidFill>
                          <a:schemeClr val="tx2">
                            <a:lumMod val="75000"/>
                          </a:schemeClr>
                        </a:solidFill>
                        <a:latin typeface="Arial" panose="020B0604020202020204" pitchFamily="34" charset="0"/>
                        <a:ea typeface="SimSun"/>
                        <a:cs typeface="Arial" panose="020B0604020202020204" pitchFamily="34" charset="0"/>
                      </a:rPr>
                      <a:t>Développement de SI dédié à la saisie à la source, à la collecte, et à la consolidation des données servant au calcul des indicateurs.</a:t>
                    </a:r>
                  </a:p>
                </p:txBody>
              </p:sp>
              <p:sp>
                <p:nvSpPr>
                  <p:cNvPr id="59" name="Arrondir un rectangle avec un coin diagonal 22">
                    <a:extLst>
                      <a:ext uri="{FF2B5EF4-FFF2-40B4-BE49-F238E27FC236}">
                        <a16:creationId xmlns:a16="http://schemas.microsoft.com/office/drawing/2014/main" id="{FB9F68C5-BF3E-8366-47C2-CF7030332C85}"/>
                      </a:ext>
                    </a:extLst>
                  </p:cNvPr>
                  <p:cNvSpPr/>
                  <p:nvPr/>
                </p:nvSpPr>
                <p:spPr>
                  <a:xfrm>
                    <a:off x="7152816" y="3072452"/>
                    <a:ext cx="1897127" cy="684000"/>
                  </a:xfrm>
                  <a:prstGeom prst="round2DiagRect">
                    <a:avLst/>
                  </a:prstGeom>
                  <a:solidFill>
                    <a:srgbClr val="002060"/>
                  </a:solidFill>
                  <a:effectLst>
                    <a:outerShdw blurRad="63500" sx="102000" sy="102000" algn="ctr" rotWithShape="0">
                      <a:prstClr val="black">
                        <a:alpha val="40000"/>
                      </a:prstClr>
                    </a:outerShdw>
                  </a:effectLst>
                </p:spPr>
                <p:txBody>
                  <a:bodyPr wrap="square" anchor="ctr">
                    <a:noAutofit/>
                  </a:bodyPr>
                  <a:lstStyle/>
                  <a:p>
                    <a:pPr algn="ctr" defTabSz="180975"/>
                    <a:r>
                      <a:rPr lang="fr-FR"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Consolidation du dialogue de gestion</a:t>
                    </a:r>
                  </a:p>
                </p:txBody>
              </p:sp>
              <p:sp>
                <p:nvSpPr>
                  <p:cNvPr id="60" name="Arrondir un rectangle avec un coin diagonal 31">
                    <a:extLst>
                      <a:ext uri="{FF2B5EF4-FFF2-40B4-BE49-F238E27FC236}">
                        <a16:creationId xmlns:a16="http://schemas.microsoft.com/office/drawing/2014/main" id="{7831B78D-6E2A-9159-B284-DB7AF51D2AB2}"/>
                      </a:ext>
                    </a:extLst>
                  </p:cNvPr>
                  <p:cNvSpPr/>
                  <p:nvPr/>
                </p:nvSpPr>
                <p:spPr>
                  <a:xfrm>
                    <a:off x="7202257" y="4695306"/>
                    <a:ext cx="1897127" cy="684000"/>
                  </a:xfrm>
                  <a:prstGeom prst="round2DiagRect">
                    <a:avLst/>
                  </a:prstGeom>
                  <a:solidFill>
                    <a:schemeClr val="accent5">
                      <a:lumMod val="50000"/>
                    </a:schemeClr>
                  </a:solidFill>
                  <a:effectLst>
                    <a:outerShdw blurRad="63500" sx="102000" sy="102000" algn="ctr" rotWithShape="0">
                      <a:prstClr val="black">
                        <a:alpha val="40000"/>
                      </a:prstClr>
                    </a:outerShdw>
                  </a:effectLst>
                </p:spPr>
                <p:txBody>
                  <a:bodyPr wrap="square" anchor="ctr">
                    <a:noAutofit/>
                  </a:bodyPr>
                  <a:lstStyle/>
                  <a:p>
                    <a:pPr algn="ctr" defTabSz="180975"/>
                    <a:r>
                      <a:rPr lang="fr-FR"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Opérationnalisation du contrôle interne</a:t>
                    </a:r>
                  </a:p>
                </p:txBody>
              </p:sp>
            </p:grpSp>
            <p:sp>
              <p:nvSpPr>
                <p:cNvPr id="19" name="Rectangle à coins arrondis 15">
                  <a:extLst>
                    <a:ext uri="{FF2B5EF4-FFF2-40B4-BE49-F238E27FC236}">
                      <a16:creationId xmlns:a16="http://schemas.microsoft.com/office/drawing/2014/main" id="{EBCCBEA6-5053-BB03-646C-CFEEC47308C6}"/>
                    </a:ext>
                  </a:extLst>
                </p:cNvPr>
                <p:cNvSpPr/>
                <p:nvPr/>
              </p:nvSpPr>
              <p:spPr>
                <a:xfrm>
                  <a:off x="606673" y="3189329"/>
                  <a:ext cx="851931" cy="819227"/>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0" name="Rectangle à coins arrondis 39">
                  <a:extLst>
                    <a:ext uri="{FF2B5EF4-FFF2-40B4-BE49-F238E27FC236}">
                      <a16:creationId xmlns:a16="http://schemas.microsoft.com/office/drawing/2014/main" id="{6019DC50-00BA-7E4B-2196-556FA471CE5E}"/>
                    </a:ext>
                  </a:extLst>
                </p:cNvPr>
                <p:cNvSpPr/>
                <p:nvPr/>
              </p:nvSpPr>
              <p:spPr>
                <a:xfrm>
                  <a:off x="630760" y="4638164"/>
                  <a:ext cx="851931" cy="819227"/>
                </a:xfrm>
                <a:prstGeom prst="roundRect">
                  <a:avLst/>
                </a:prstGeom>
                <a:solidFill>
                  <a:schemeClr val="bg1"/>
                </a:solidFill>
                <a:ln>
                  <a:solidFill>
                    <a:schemeClr val="accent5">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14" name="Rectangle 13">
                <a:extLst>
                  <a:ext uri="{FF2B5EF4-FFF2-40B4-BE49-F238E27FC236}">
                    <a16:creationId xmlns:a16="http://schemas.microsoft.com/office/drawing/2014/main" id="{AF2B7F3F-4D96-B1DD-0455-E6CF2ED93E20}"/>
                  </a:ext>
                </a:extLst>
              </p:cNvPr>
              <p:cNvSpPr/>
              <p:nvPr/>
            </p:nvSpPr>
            <p:spPr>
              <a:xfrm>
                <a:off x="6365426" y="6598027"/>
                <a:ext cx="1152128" cy="288032"/>
              </a:xfrm>
              <a:prstGeom prst="rect">
                <a:avLst/>
              </a:prstGeom>
              <a:solidFill>
                <a:schemeClr val="accent5">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5" name="Arrondir un rectangle avec un coin diagonal 46">
                <a:extLst>
                  <a:ext uri="{FF2B5EF4-FFF2-40B4-BE49-F238E27FC236}">
                    <a16:creationId xmlns:a16="http://schemas.microsoft.com/office/drawing/2014/main" id="{6615D6F8-A1BC-544E-DBF9-1381B4F227BA}"/>
                  </a:ext>
                </a:extLst>
              </p:cNvPr>
              <p:cNvSpPr/>
              <p:nvPr/>
            </p:nvSpPr>
            <p:spPr>
              <a:xfrm>
                <a:off x="1615464" y="5761426"/>
                <a:ext cx="5398035" cy="1743793"/>
              </a:xfrm>
              <a:prstGeom prst="round2DiagRect">
                <a:avLst/>
              </a:prstGeom>
              <a:solidFill>
                <a:schemeClr val="bg1">
                  <a:lumMod val="95000"/>
                </a:schemeClr>
              </a:solidFill>
              <a:effectLst>
                <a:outerShdw blurRad="63500" sx="102000" sy="102000" algn="ctr" rotWithShape="0">
                  <a:prstClr val="black">
                    <a:alpha val="40000"/>
                  </a:prstClr>
                </a:outerShdw>
              </a:effectLst>
            </p:spPr>
            <p:txBody>
              <a:bodyPr wrap="square" lIns="396000" anchor="ctr">
                <a:noAutofit/>
              </a:bodyPr>
              <a:lstStyle/>
              <a:p>
                <a:pPr marL="342900" indent="-342900" algn="just" defTabSz="711200">
                  <a:lnSpc>
                    <a:spcPct val="90000"/>
                  </a:lnSpc>
                  <a:spcBef>
                    <a:spcPct val="0"/>
                  </a:spcBef>
                  <a:spcAft>
                    <a:spcPct val="35000"/>
                  </a:spcAft>
                  <a:buClr>
                    <a:srgbClr val="C00000"/>
                  </a:buClr>
                  <a:buFont typeface="Wingdings" panose="05000000000000000000" pitchFamily="2" charset="2"/>
                  <a:buChar char="§"/>
                </a:pPr>
                <a:r>
                  <a:rPr lang="fr-FR" altLang="fr-FR" sz="1400" b="1" dirty="0">
                    <a:solidFill>
                      <a:schemeClr val="tx2">
                        <a:lumMod val="75000"/>
                      </a:schemeClr>
                    </a:solidFill>
                    <a:latin typeface="Arial" panose="020B0604020202020204" pitchFamily="34" charset="0"/>
                    <a:ea typeface="SimSun"/>
                    <a:cs typeface="Arial" panose="020B0604020202020204" pitchFamily="34" charset="0"/>
                  </a:rPr>
                  <a:t>Clarification par voie règlementaire du rôle et attributions du responsable de programme dont la désignation se fait par lettre de mission;</a:t>
                </a:r>
              </a:p>
              <a:p>
                <a:pPr marL="342900" indent="-342900" algn="just" defTabSz="711200">
                  <a:lnSpc>
                    <a:spcPct val="90000"/>
                  </a:lnSpc>
                  <a:spcBef>
                    <a:spcPct val="0"/>
                  </a:spcBef>
                  <a:spcAft>
                    <a:spcPct val="35000"/>
                  </a:spcAft>
                  <a:buClr>
                    <a:srgbClr val="C00000"/>
                  </a:buClr>
                  <a:buFont typeface="Wingdings" panose="05000000000000000000" pitchFamily="2" charset="2"/>
                  <a:buChar char="§"/>
                </a:pPr>
                <a:r>
                  <a:rPr lang="fr-FR" sz="1400" b="1" dirty="0">
                    <a:solidFill>
                      <a:schemeClr val="tx2">
                        <a:lumMod val="75000"/>
                      </a:schemeClr>
                    </a:solidFill>
                    <a:latin typeface="Arial" panose="020B0604020202020204" pitchFamily="34" charset="0"/>
                    <a:ea typeface="SimSun"/>
                    <a:cs typeface="Arial" panose="020B0604020202020204" pitchFamily="34" charset="0"/>
                  </a:rPr>
                  <a:t>Tenue de deux éditions du Forum des Responsables de Programmes;</a:t>
                </a:r>
              </a:p>
              <a:p>
                <a:pPr marL="342900" indent="-342900" algn="just" defTabSz="711200">
                  <a:lnSpc>
                    <a:spcPct val="90000"/>
                  </a:lnSpc>
                  <a:spcBef>
                    <a:spcPct val="0"/>
                  </a:spcBef>
                  <a:spcAft>
                    <a:spcPct val="35000"/>
                  </a:spcAft>
                  <a:buClr>
                    <a:srgbClr val="C00000"/>
                  </a:buClr>
                  <a:buFont typeface="Wingdings" panose="05000000000000000000" pitchFamily="2" charset="2"/>
                  <a:buChar char="§"/>
                </a:pPr>
                <a:r>
                  <a:rPr lang="fr-FR" sz="1400" b="1" dirty="0">
                    <a:solidFill>
                      <a:schemeClr val="tx2">
                        <a:lumMod val="75000"/>
                      </a:schemeClr>
                    </a:solidFill>
                    <a:latin typeface="Arial" panose="020B0604020202020204" pitchFamily="34" charset="0"/>
                    <a:ea typeface="SimSun"/>
                    <a:cs typeface="Arial" panose="020B0604020202020204" pitchFamily="34" charset="0"/>
                  </a:rPr>
                  <a:t>Poursuite de l’accompagnement des différents intervenants dans la processus budgétaire notamment au niveau des services déconcentrés relevant des départements ministériels.</a:t>
                </a:r>
              </a:p>
            </p:txBody>
          </p:sp>
          <p:sp>
            <p:nvSpPr>
              <p:cNvPr id="16" name="Arrondir un rectangle avec un coin diagonal 47">
                <a:extLst>
                  <a:ext uri="{FF2B5EF4-FFF2-40B4-BE49-F238E27FC236}">
                    <a16:creationId xmlns:a16="http://schemas.microsoft.com/office/drawing/2014/main" id="{CA85891A-2891-BCD8-9284-3B87570BCED6}"/>
                  </a:ext>
                </a:extLst>
              </p:cNvPr>
              <p:cNvSpPr/>
              <p:nvPr/>
            </p:nvSpPr>
            <p:spPr>
              <a:xfrm>
                <a:off x="7165853" y="6218848"/>
                <a:ext cx="1897127" cy="936104"/>
              </a:xfrm>
              <a:prstGeom prst="round2DiagRect">
                <a:avLst/>
              </a:prstGeom>
              <a:solidFill>
                <a:schemeClr val="accent2">
                  <a:lumMod val="50000"/>
                </a:schemeClr>
              </a:solidFill>
              <a:effectLst>
                <a:outerShdw blurRad="63500" sx="102000" sy="102000" algn="ctr" rotWithShape="0">
                  <a:prstClr val="black">
                    <a:alpha val="40000"/>
                  </a:prstClr>
                </a:outerShdw>
              </a:effectLst>
            </p:spPr>
            <p:txBody>
              <a:bodyPr wrap="square" anchor="ctr">
                <a:noAutofit/>
              </a:bodyPr>
              <a:lstStyle/>
              <a:p>
                <a:pPr algn="ctr" defTabSz="180975"/>
                <a:r>
                  <a:rPr lang="fr-FR"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Renforcement du rôle des Responsables de Programmes</a:t>
                </a:r>
              </a:p>
            </p:txBody>
          </p:sp>
          <p:sp>
            <p:nvSpPr>
              <p:cNvPr id="17" name="Rectangle à coins arrondis 48">
                <a:extLst>
                  <a:ext uri="{FF2B5EF4-FFF2-40B4-BE49-F238E27FC236}">
                    <a16:creationId xmlns:a16="http://schemas.microsoft.com/office/drawing/2014/main" id="{35D0BDE4-96AE-44CD-1C6B-775A22AC7E53}"/>
                  </a:ext>
                </a:extLst>
              </p:cNvPr>
              <p:cNvSpPr/>
              <p:nvPr/>
            </p:nvSpPr>
            <p:spPr>
              <a:xfrm>
                <a:off x="637875" y="6407733"/>
                <a:ext cx="851931" cy="819227"/>
              </a:xfrm>
              <a:prstGeom prst="roundRect">
                <a:avLst/>
              </a:prstGeom>
              <a:solidFill>
                <a:schemeClr val="bg1"/>
              </a:solidFill>
              <a:ln>
                <a:solidFill>
                  <a:schemeClr val="accent2">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pic>
          <p:nvPicPr>
            <p:cNvPr id="10" name="Image 9">
              <a:extLst>
                <a:ext uri="{FF2B5EF4-FFF2-40B4-BE49-F238E27FC236}">
                  <a16:creationId xmlns:a16="http://schemas.microsoft.com/office/drawing/2014/main" id="{2517F63D-3B81-2D1D-FE65-663FB2FB35D6}"/>
                </a:ext>
              </a:extLst>
            </p:cNvPr>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28368" y="3318551"/>
              <a:ext cx="633452" cy="409784"/>
            </a:xfrm>
            <a:prstGeom prst="rect">
              <a:avLst/>
            </a:prstGeom>
            <a:effectLst>
              <a:outerShdw blurRad="50800" dist="38100" dir="2700000" algn="tl" rotWithShape="0">
                <a:prstClr val="black">
                  <a:alpha val="40000"/>
                </a:prstClr>
              </a:outerShdw>
            </a:effectLst>
          </p:spPr>
        </p:pic>
        <p:pic>
          <p:nvPicPr>
            <p:cNvPr id="11" name="Image 10">
              <a:extLst>
                <a:ext uri="{FF2B5EF4-FFF2-40B4-BE49-F238E27FC236}">
                  <a16:creationId xmlns:a16="http://schemas.microsoft.com/office/drawing/2014/main" id="{1FB6BB6B-95A8-5E22-3D0C-4D1A49B886EE}"/>
                </a:ext>
              </a:extLst>
            </p:cNvPr>
            <p:cNvPicPr>
              <a:picLocks noChangeAspect="1"/>
            </p:cNvPicPr>
            <p:nvPr/>
          </p:nvPicPr>
          <p:blipFill rotWithShape="1">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p:blipFill>
          <p:spPr>
            <a:xfrm>
              <a:off x="737492" y="6471696"/>
              <a:ext cx="569195" cy="613468"/>
            </a:xfrm>
            <a:prstGeom prst="rect">
              <a:avLst/>
            </a:prstGeom>
          </p:spPr>
        </p:pic>
        <p:pic>
          <p:nvPicPr>
            <p:cNvPr id="12" name="Image 11">
              <a:extLst>
                <a:ext uri="{FF2B5EF4-FFF2-40B4-BE49-F238E27FC236}">
                  <a16:creationId xmlns:a16="http://schemas.microsoft.com/office/drawing/2014/main" id="{4B7B0BC3-79B2-7265-D4B1-921517E38000}"/>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6899" y="4660256"/>
              <a:ext cx="556390" cy="622488"/>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87668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normAutofit/>
          </a:bodyPr>
          <a:lstStyle/>
          <a:p>
            <a:pPr algn="just"/>
            <a:r>
              <a:rPr lang="fr-FR" dirty="0">
                <a:latin typeface="Arial" panose="020B0604020202020204" pitchFamily="34" charset="0"/>
                <a:cs typeface="Arial" panose="020B0604020202020204" pitchFamily="34" charset="0"/>
              </a:rPr>
              <a:t>Mise en place de la performance budgétaire (4/4)</a:t>
            </a:r>
          </a:p>
        </p:txBody>
      </p:sp>
      <p:sp>
        <p:nvSpPr>
          <p:cNvPr id="5" name="Espace réservé du numéro de diapositive 4">
            <a:extLst>
              <a:ext uri="{FF2B5EF4-FFF2-40B4-BE49-F238E27FC236}">
                <a16:creationId xmlns:a16="http://schemas.microsoft.com/office/drawing/2014/main" id="{126B8A05-DC75-2C9A-3E9C-5AB2AC4BED41}"/>
              </a:ext>
            </a:extLst>
          </p:cNvPr>
          <p:cNvSpPr>
            <a:spLocks noGrp="1"/>
          </p:cNvSpPr>
          <p:nvPr>
            <p:ph type="sldNum" sz="quarter" idx="12"/>
          </p:nvPr>
        </p:nvSpPr>
        <p:spPr/>
        <p:txBody>
          <a:bodyPr/>
          <a:lstStyle/>
          <a:p>
            <a:fld id="{F094C3A4-1FBB-144E-B1D2-95FEBCDB02F5}" type="slidenum">
              <a:rPr lang="en-US" smtClean="0"/>
              <a:t>6</a:t>
            </a:fld>
            <a:endParaRPr lang="en-US" dirty="0"/>
          </a:p>
        </p:txBody>
      </p:sp>
      <p:cxnSp>
        <p:nvCxnSpPr>
          <p:cNvPr id="7" name="Connecteur droit 6">
            <a:extLst>
              <a:ext uri="{FF2B5EF4-FFF2-40B4-BE49-F238E27FC236}">
                <a16:creationId xmlns:a16="http://schemas.microsoft.com/office/drawing/2014/main" id="{A0BC0E65-FCF2-DCE8-1256-E51BE80738EC}"/>
              </a:ext>
            </a:extLst>
          </p:cNvPr>
          <p:cNvCxnSpPr/>
          <p:nvPr/>
        </p:nvCxnSpPr>
        <p:spPr>
          <a:xfrm>
            <a:off x="0" y="165020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26D6F38-E931-6815-C988-007219B74B2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905" t="16772" r="19198" b="22680"/>
          <a:stretch/>
        </p:blipFill>
        <p:spPr bwMode="auto">
          <a:xfrm>
            <a:off x="8610600" y="2443973"/>
            <a:ext cx="3213646" cy="20487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a:extLst>
              <a:ext uri="{FF2B5EF4-FFF2-40B4-BE49-F238E27FC236}">
                <a16:creationId xmlns:a16="http://schemas.microsoft.com/office/drawing/2014/main" id="{A788C003-0C2C-7A5E-56AB-0DFF38B91D81}"/>
              </a:ext>
            </a:extLst>
          </p:cNvPr>
          <p:cNvSpPr txBox="1"/>
          <p:nvPr/>
        </p:nvSpPr>
        <p:spPr>
          <a:xfrm>
            <a:off x="113122" y="2357409"/>
            <a:ext cx="8403557" cy="2431435"/>
          </a:xfrm>
          <a:prstGeom prst="rect">
            <a:avLst/>
          </a:prstGeom>
          <a:noFill/>
        </p:spPr>
        <p:txBody>
          <a:bodyPr wrap="square" rtlCol="0">
            <a:spAutoFit/>
          </a:bodyPr>
          <a:lstStyle/>
          <a:p>
            <a:pPr marL="285750" indent="-285750" algn="just">
              <a:buFont typeface="Arial" panose="020B0604020202020204" pitchFamily="34" charset="0"/>
              <a:buChar char="•"/>
            </a:pPr>
            <a:r>
              <a:rPr lang="fr-FR" b="1" i="1" dirty="0">
                <a:solidFill>
                  <a:srgbClr val="4F81BD">
                    <a:lumMod val="50000"/>
                  </a:srgbClr>
                </a:solidFill>
                <a:latin typeface="Arial" panose="020B0604020202020204" pitchFamily="34" charset="0"/>
                <a:cs typeface="Arial" panose="020B0604020202020204" pitchFamily="34" charset="0"/>
              </a:rPr>
              <a:t>La progressivité dans la mise en œuvre </a:t>
            </a:r>
            <a:r>
              <a:rPr lang="fr-FR" dirty="0">
                <a:latin typeface="Arial" panose="020B0604020202020204" pitchFamily="34" charset="0"/>
                <a:cs typeface="Arial" panose="020B0604020202020204" pitchFamily="34" charset="0"/>
              </a:rPr>
              <a:t>en vue de permettre aux gestionnaires ministériels de s’approprier les nouveaux concepts et outils, de tirer les enseignements utiles et d’identifier les écueils à éviter;</a:t>
            </a:r>
          </a:p>
          <a:p>
            <a:pPr algn="just"/>
            <a:endParaRPr lang="fr-FR" sz="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b="1" i="1" dirty="0">
                <a:solidFill>
                  <a:srgbClr val="4F81BD">
                    <a:lumMod val="50000"/>
                  </a:srgbClr>
                </a:solidFill>
                <a:latin typeface="Arial" panose="020B0604020202020204" pitchFamily="34" charset="0"/>
                <a:cs typeface="Arial" panose="020B0604020202020204" pitchFamily="34" charset="0"/>
              </a:rPr>
              <a:t>L’accompagnement aux départements ministériels </a:t>
            </a:r>
            <a:r>
              <a:rPr lang="fr-FR" dirty="0">
                <a:latin typeface="Arial" panose="020B0604020202020204" pitchFamily="34" charset="0"/>
                <a:cs typeface="Arial" panose="020B0604020202020204" pitchFamily="34" charset="0"/>
              </a:rPr>
              <a:t>sous différentes formes (appui de proximité, production de référentiels, renforcement des capacités), la </a:t>
            </a:r>
            <a:r>
              <a:rPr lang="fr-FR" b="1" i="1" dirty="0">
                <a:solidFill>
                  <a:srgbClr val="4F81BD">
                    <a:lumMod val="50000"/>
                  </a:srgbClr>
                </a:solidFill>
                <a:latin typeface="Arial" panose="020B0604020202020204" pitchFamily="34" charset="0"/>
                <a:cs typeface="Arial" panose="020B0604020202020204" pitchFamily="34" charset="0"/>
              </a:rPr>
              <a:t>production concertée de référentiels et d’outils pédagogiques, </a:t>
            </a:r>
            <a:r>
              <a:rPr lang="fr-FR" dirty="0">
                <a:latin typeface="Arial" panose="020B0604020202020204" pitchFamily="34" charset="0"/>
                <a:cs typeface="Arial" panose="020B0604020202020204" pitchFamily="34" charset="0"/>
              </a:rPr>
              <a:t>et </a:t>
            </a:r>
            <a:r>
              <a:rPr lang="fr-FR" b="1" i="1" dirty="0">
                <a:solidFill>
                  <a:srgbClr val="4F81BD">
                    <a:lumMod val="50000"/>
                  </a:srgbClr>
                </a:solidFill>
                <a:latin typeface="Arial" panose="020B0604020202020204" pitchFamily="34" charset="0"/>
                <a:cs typeface="Arial" panose="020B0604020202020204" pitchFamily="34" charset="0"/>
              </a:rPr>
              <a:t>l’évaluation continue </a:t>
            </a:r>
            <a:r>
              <a:rPr lang="fr-FR" dirty="0">
                <a:latin typeface="Arial" panose="020B0604020202020204" pitchFamily="34" charset="0"/>
                <a:cs typeface="Arial" panose="020B0604020202020204" pitchFamily="34" charset="0"/>
              </a:rPr>
              <a:t>(Contrôle qualité des documents </a:t>
            </a:r>
            <a:r>
              <a:rPr lang="fr-FR">
                <a:latin typeface="Arial" panose="020B0604020202020204" pitchFamily="34" charset="0"/>
                <a:cs typeface="Arial" panose="020B0604020202020204" pitchFamily="34" charset="0"/>
              </a:rPr>
              <a:t>de performance, </a:t>
            </a:r>
            <a:r>
              <a:rPr lang="fr-FR" dirty="0">
                <a:latin typeface="Arial" panose="020B0604020202020204" pitchFamily="34" charset="0"/>
                <a:cs typeface="Arial" panose="020B0604020202020204" pitchFamily="34" charset="0"/>
              </a:rPr>
              <a:t>suivi des recommandations des audits de performance…) ;</a:t>
            </a:r>
          </a:p>
        </p:txBody>
      </p:sp>
      <p:sp>
        <p:nvSpPr>
          <p:cNvPr id="6" name="ZoneTexte 5">
            <a:extLst>
              <a:ext uri="{FF2B5EF4-FFF2-40B4-BE49-F238E27FC236}">
                <a16:creationId xmlns:a16="http://schemas.microsoft.com/office/drawing/2014/main" id="{67F41DAF-DCB3-A861-25F9-FD5B9AF311DF}"/>
              </a:ext>
            </a:extLst>
          </p:cNvPr>
          <p:cNvSpPr txBox="1"/>
          <p:nvPr/>
        </p:nvSpPr>
        <p:spPr>
          <a:xfrm>
            <a:off x="113122" y="4799380"/>
            <a:ext cx="11711124" cy="2000548"/>
          </a:xfrm>
          <a:prstGeom prst="rect">
            <a:avLst/>
          </a:prstGeom>
          <a:noFill/>
        </p:spPr>
        <p:txBody>
          <a:bodyPr wrap="square" rtlCol="0">
            <a:spAutoFit/>
          </a:bodyPr>
          <a:lstStyle/>
          <a:p>
            <a:pPr marL="285750" indent="-285750" algn="just">
              <a:buFont typeface="Arial" panose="020B0604020202020204" pitchFamily="34" charset="0"/>
              <a:buChar char="•"/>
            </a:pPr>
            <a:r>
              <a:rPr lang="fr-FR" dirty="0">
                <a:latin typeface="Arial" panose="020B0604020202020204" pitchFamily="34" charset="0"/>
                <a:cs typeface="Arial" panose="020B0604020202020204" pitchFamily="34" charset="0"/>
              </a:rPr>
              <a:t>L’adaptation des </a:t>
            </a:r>
            <a:r>
              <a:rPr lang="fr-FR" b="1" i="1" dirty="0">
                <a:solidFill>
                  <a:srgbClr val="4F81BD">
                    <a:lumMod val="50000"/>
                  </a:srgbClr>
                </a:solidFill>
                <a:latin typeface="Arial" panose="020B0604020202020204" pitchFamily="34" charset="0"/>
                <a:cs typeface="Arial" panose="020B0604020202020204" pitchFamily="34" charset="0"/>
              </a:rPr>
              <a:t>systèmes d’information </a:t>
            </a:r>
            <a:r>
              <a:rPr lang="fr-FR" dirty="0">
                <a:latin typeface="Arial" panose="020B0604020202020204" pitchFamily="34" charset="0"/>
                <a:cs typeface="Arial" panose="020B0604020202020204" pitchFamily="34" charset="0"/>
              </a:rPr>
              <a:t>pour prendre en charge des nouvelles spécifications fonctionnelles, et permettre la modernisation, la célérité opérationnelle et la disponibilité de l’information en temps réel;</a:t>
            </a:r>
          </a:p>
          <a:p>
            <a:pPr marL="285750" indent="-285750" algn="just">
              <a:buFontTx/>
              <a:buChar char="-"/>
            </a:pPr>
            <a:endParaRPr lang="fr-FR" sz="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dirty="0">
                <a:latin typeface="Arial" panose="020B0604020202020204" pitchFamily="34" charset="0"/>
                <a:cs typeface="Arial" panose="020B0604020202020204" pitchFamily="34" charset="0"/>
              </a:rPr>
              <a:t>La conclusion de </a:t>
            </a:r>
            <a:r>
              <a:rPr lang="fr-FR" b="1" i="1" dirty="0">
                <a:solidFill>
                  <a:srgbClr val="4F81BD">
                    <a:lumMod val="50000"/>
                  </a:srgbClr>
                </a:solidFill>
                <a:latin typeface="Arial" panose="020B0604020202020204" pitchFamily="34" charset="0"/>
                <a:cs typeface="Arial" panose="020B0604020202020204" pitchFamily="34" charset="0"/>
              </a:rPr>
              <a:t>partenariats institutionnels</a:t>
            </a:r>
            <a:r>
              <a:rPr lang="fr-FR" dirty="0">
                <a:latin typeface="Arial" panose="020B0604020202020204" pitchFamily="34" charset="0"/>
                <a:cs typeface="Arial" panose="020B0604020202020204" pitchFamily="34" charset="0"/>
              </a:rPr>
              <a:t> pour la mobilisation de l’expertise internationale grâce à l’appui des Partenaires Techniques et Financiers;</a:t>
            </a:r>
          </a:p>
          <a:p>
            <a:pPr marL="285750" indent="-285750" algn="just">
              <a:buFont typeface="Arial" panose="020B0604020202020204" pitchFamily="34" charset="0"/>
              <a:buChar char="•"/>
            </a:pPr>
            <a:endParaRPr lang="fr-FR" sz="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dirty="0">
                <a:latin typeface="Arial" panose="020B0604020202020204" pitchFamily="34" charset="0"/>
                <a:cs typeface="Arial" panose="020B0604020202020204" pitchFamily="34" charset="0"/>
              </a:rPr>
              <a:t>La </a:t>
            </a:r>
            <a:r>
              <a:rPr lang="fr-FR" b="1" i="1" dirty="0">
                <a:solidFill>
                  <a:srgbClr val="4F81BD">
                    <a:lumMod val="50000"/>
                  </a:srgbClr>
                </a:solidFill>
                <a:latin typeface="Arial" panose="020B0604020202020204" pitchFamily="34" charset="0"/>
                <a:cs typeface="Arial" panose="020B0604020202020204" pitchFamily="34" charset="0"/>
              </a:rPr>
              <a:t>communication institutionnelle </a:t>
            </a:r>
            <a:r>
              <a:rPr lang="fr-FR" dirty="0">
                <a:latin typeface="Arial" panose="020B0604020202020204" pitchFamily="34" charset="0"/>
                <a:cs typeface="Arial" panose="020B0604020202020204" pitchFamily="34" charset="0"/>
              </a:rPr>
              <a:t>(site web, capsules vidéos, newsletter…) </a:t>
            </a:r>
            <a:r>
              <a:rPr lang="fr-FR" b="1" i="1" dirty="0">
                <a:solidFill>
                  <a:srgbClr val="4F81BD">
                    <a:lumMod val="50000"/>
                  </a:srgbClr>
                </a:solidFill>
                <a:latin typeface="Arial" panose="020B0604020202020204" pitchFamily="34" charset="0"/>
                <a:cs typeface="Arial" panose="020B0604020202020204" pitchFamily="34" charset="0"/>
              </a:rPr>
              <a:t>et la sensibilisation </a:t>
            </a:r>
            <a:r>
              <a:rPr lang="fr-FR" dirty="0">
                <a:latin typeface="Arial" panose="020B0604020202020204" pitchFamily="34" charset="0"/>
                <a:cs typeface="Arial" panose="020B0604020202020204" pitchFamily="34" charset="0"/>
              </a:rPr>
              <a:t>aussi bien au niveau central que déconcentré.</a:t>
            </a:r>
          </a:p>
        </p:txBody>
      </p:sp>
      <p:sp>
        <p:nvSpPr>
          <p:cNvPr id="21" name="ZoneTexte 20">
            <a:extLst>
              <a:ext uri="{FF2B5EF4-FFF2-40B4-BE49-F238E27FC236}">
                <a16:creationId xmlns:a16="http://schemas.microsoft.com/office/drawing/2014/main" id="{DF72826E-8D04-D1A5-75CE-EF1A3C002A11}"/>
              </a:ext>
            </a:extLst>
          </p:cNvPr>
          <p:cNvSpPr txBox="1"/>
          <p:nvPr/>
        </p:nvSpPr>
        <p:spPr>
          <a:xfrm>
            <a:off x="212651" y="1677135"/>
            <a:ext cx="11611595" cy="646331"/>
          </a:xfrm>
          <a:prstGeom prst="rect">
            <a:avLst/>
          </a:prstGeom>
          <a:noFill/>
        </p:spPr>
        <p:txBody>
          <a:bodyPr wrap="square" rtlCol="0">
            <a:spAutoFit/>
          </a:bodyPr>
          <a:lstStyle/>
          <a:p>
            <a:pPr algn="just"/>
            <a:r>
              <a:rPr lang="fr-FR" b="1" i="1" dirty="0">
                <a:solidFill>
                  <a:srgbClr val="C00000"/>
                </a:solidFill>
                <a:latin typeface="Arial" panose="020B0604020202020204" pitchFamily="34" charset="0"/>
                <a:cs typeface="Arial" panose="020B0604020202020204" pitchFamily="34" charset="0"/>
              </a:rPr>
              <a:t>Le pilotage a été assuré par une structure dédiée à la mise en œuvre de la LOF (créée au sein de la Direction du Budget) à travers un dispositif d’accompagnement marqué par:</a:t>
            </a:r>
          </a:p>
        </p:txBody>
      </p:sp>
    </p:spTree>
    <p:extLst>
      <p:ext uri="{BB962C8B-B14F-4D97-AF65-F5344CB8AC3E}">
        <p14:creationId xmlns:p14="http://schemas.microsoft.com/office/powerpoint/2010/main" val="3310304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normAutofit/>
          </a:bodyPr>
          <a:lstStyle/>
          <a:p>
            <a:pPr algn="just"/>
            <a:r>
              <a:rPr lang="fr-FR" dirty="0">
                <a:latin typeface="Arial" panose="020B0604020202020204" pitchFamily="34" charset="0"/>
                <a:cs typeface="Arial" panose="020B0604020202020204" pitchFamily="34" charset="0"/>
              </a:rPr>
              <a:t>Risques et difficultés de la mise en place de la Performance Budgétaire (1/2)</a:t>
            </a:r>
          </a:p>
        </p:txBody>
      </p:sp>
      <p:sp>
        <p:nvSpPr>
          <p:cNvPr id="5" name="Espace réservé du numéro de diapositive 4">
            <a:extLst>
              <a:ext uri="{FF2B5EF4-FFF2-40B4-BE49-F238E27FC236}">
                <a16:creationId xmlns:a16="http://schemas.microsoft.com/office/drawing/2014/main" id="{126B8A05-DC75-2C9A-3E9C-5AB2AC4BED41}"/>
              </a:ext>
            </a:extLst>
          </p:cNvPr>
          <p:cNvSpPr>
            <a:spLocks noGrp="1"/>
          </p:cNvSpPr>
          <p:nvPr>
            <p:ph type="sldNum" sz="quarter" idx="12"/>
          </p:nvPr>
        </p:nvSpPr>
        <p:spPr/>
        <p:txBody>
          <a:bodyPr/>
          <a:lstStyle/>
          <a:p>
            <a:fld id="{F094C3A4-1FBB-144E-B1D2-95FEBCDB02F5}" type="slidenum">
              <a:rPr lang="en-US" smtClean="0"/>
              <a:t>7</a:t>
            </a:fld>
            <a:endParaRPr lang="en-US"/>
          </a:p>
        </p:txBody>
      </p:sp>
      <p:cxnSp>
        <p:nvCxnSpPr>
          <p:cNvPr id="8" name="Connecteur droit 7">
            <a:extLst>
              <a:ext uri="{FF2B5EF4-FFF2-40B4-BE49-F238E27FC236}">
                <a16:creationId xmlns:a16="http://schemas.microsoft.com/office/drawing/2014/main" id="{326A34AB-B672-D4F4-A7BB-7590B0DCFAF1}"/>
              </a:ext>
            </a:extLst>
          </p:cNvPr>
          <p:cNvCxnSpPr/>
          <p:nvPr/>
        </p:nvCxnSpPr>
        <p:spPr>
          <a:xfrm>
            <a:off x="0" y="165020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C333639C-564D-E01C-9C29-D189E9618779}"/>
              </a:ext>
            </a:extLst>
          </p:cNvPr>
          <p:cNvSpPr txBox="1"/>
          <p:nvPr/>
        </p:nvSpPr>
        <p:spPr>
          <a:xfrm>
            <a:off x="963747" y="1891176"/>
            <a:ext cx="8956430" cy="3970318"/>
          </a:xfrm>
          <a:prstGeom prst="rect">
            <a:avLst/>
          </a:prstGeom>
          <a:noFill/>
        </p:spPr>
        <p:txBody>
          <a:bodyPr wrap="square" rtlCol="0">
            <a:spAutoFit/>
          </a:bodyPr>
          <a:lstStyle/>
          <a:p>
            <a:pPr marL="285750" indent="-285750" algn="just">
              <a:spcBef>
                <a:spcPct val="0"/>
              </a:spcBef>
              <a:buClr>
                <a:schemeClr val="accent1">
                  <a:lumMod val="50000"/>
                </a:schemeClr>
              </a:buClr>
              <a:buFont typeface="Police système Courant"/>
              <a:buChar char="◎"/>
            </a:pPr>
            <a:r>
              <a:rPr lang="fr-FR" altLang="fr-FR" dirty="0">
                <a:solidFill>
                  <a:srgbClr val="000000"/>
                </a:solidFill>
                <a:latin typeface="Arial" panose="020B0604020202020204" pitchFamily="34" charset="0"/>
                <a:cs typeface="Arial" panose="020B0604020202020204" pitchFamily="34" charset="0"/>
              </a:rPr>
              <a:t>La performance repose </a:t>
            </a:r>
            <a:r>
              <a:rPr lang="fr-FR" altLang="fr-FR" dirty="0">
                <a:latin typeface="Arial" panose="020B0604020202020204" pitchFamily="34" charset="0"/>
                <a:cs typeface="Arial" panose="020B0604020202020204" pitchFamily="34" charset="0"/>
              </a:rPr>
              <a:t>encore </a:t>
            </a:r>
            <a:r>
              <a:rPr lang="fr-FR" altLang="fr-FR" dirty="0">
                <a:solidFill>
                  <a:srgbClr val="000000"/>
                </a:solidFill>
                <a:latin typeface="Arial" panose="020B0604020202020204" pitchFamily="34" charset="0"/>
                <a:cs typeface="Arial" panose="020B0604020202020204" pitchFamily="34" charset="0"/>
              </a:rPr>
              <a:t>sur un </a:t>
            </a:r>
            <a:r>
              <a:rPr lang="fr-FR" altLang="fr-FR" b="1" i="1" dirty="0">
                <a:solidFill>
                  <a:srgbClr val="4F81BD">
                    <a:lumMod val="50000"/>
                  </a:srgbClr>
                </a:solidFill>
                <a:latin typeface="Arial" panose="020B0604020202020204" pitchFamily="34" charset="0"/>
                <a:cs typeface="Arial" panose="020B0604020202020204" pitchFamily="34" charset="0"/>
              </a:rPr>
              <a:t>volume important </a:t>
            </a:r>
            <a:r>
              <a:rPr lang="fr-FR" altLang="fr-FR" dirty="0">
                <a:latin typeface="Arial" panose="020B0604020202020204" pitchFamily="34" charset="0"/>
                <a:cs typeface="Arial" panose="020B0604020202020204" pitchFamily="34" charset="0"/>
              </a:rPr>
              <a:t>d’objectifs et d’indicateurs couplé à une </a:t>
            </a:r>
            <a:r>
              <a:rPr lang="fr-FR" altLang="fr-FR" b="1" i="1" dirty="0">
                <a:solidFill>
                  <a:srgbClr val="4F81BD">
                    <a:lumMod val="50000"/>
                  </a:srgbClr>
                </a:solidFill>
                <a:latin typeface="Arial" panose="020B0604020202020204" pitchFamily="34" charset="0"/>
                <a:cs typeface="Arial" panose="020B0604020202020204" pitchFamily="34" charset="0"/>
              </a:rPr>
              <a:t>instabilité :</a:t>
            </a:r>
          </a:p>
          <a:p>
            <a:pPr marL="742950" lvl="1" indent="-285750" algn="just">
              <a:spcBef>
                <a:spcPct val="0"/>
              </a:spcBef>
              <a:buFont typeface="Police système Courant"/>
              <a:buChar char="☞"/>
            </a:pPr>
            <a:r>
              <a:rPr lang="fr-FR" altLang="fr-FR" dirty="0">
                <a:solidFill>
                  <a:schemeClr val="accent3">
                    <a:lumMod val="50000"/>
                  </a:schemeClr>
                </a:solidFill>
                <a:latin typeface="Arial" panose="020B0604020202020204" pitchFamily="34" charset="0"/>
                <a:cs typeface="Arial" panose="020B0604020202020204" pitchFamily="34" charset="0"/>
              </a:rPr>
              <a:t>783 objectifs mesurés par 790 indicateurs pour 129  programmes pour l’exercice 2023;</a:t>
            </a:r>
          </a:p>
          <a:p>
            <a:pPr marL="742950" lvl="1" indent="-285750" algn="just">
              <a:spcBef>
                <a:spcPct val="0"/>
              </a:spcBef>
              <a:buFont typeface="Police système Courant"/>
              <a:buChar char="☞"/>
            </a:pPr>
            <a:r>
              <a:rPr lang="fr-FR" altLang="fr-FR" dirty="0">
                <a:solidFill>
                  <a:schemeClr val="accent3">
                    <a:lumMod val="50000"/>
                  </a:schemeClr>
                </a:solidFill>
                <a:latin typeface="Arial" panose="020B0604020202020204" pitchFamily="34" charset="0"/>
                <a:cs typeface="Arial" panose="020B0604020202020204" pitchFamily="34" charset="0"/>
              </a:rPr>
              <a:t>Taux de stabilité des indicateurs 2023/2022 : 87%.</a:t>
            </a:r>
            <a:r>
              <a:rPr lang="fr-FR" altLang="fr-FR" dirty="0">
                <a:solidFill>
                  <a:srgbClr val="C00000"/>
                </a:solidFill>
                <a:latin typeface="Arial" panose="020B0604020202020204" pitchFamily="34" charset="0"/>
                <a:cs typeface="Arial" panose="020B0604020202020204" pitchFamily="34" charset="0"/>
              </a:rPr>
              <a:t> </a:t>
            </a:r>
          </a:p>
          <a:p>
            <a:pPr algn="just" eaLnBrk="1" hangingPunct="1">
              <a:spcBef>
                <a:spcPct val="0"/>
              </a:spcBef>
              <a:buClrTx/>
              <a:buNone/>
            </a:pPr>
            <a:r>
              <a:rPr lang="fr-FR" altLang="fr-FR" dirty="0">
                <a:solidFill>
                  <a:schemeClr val="accent1">
                    <a:lumMod val="75000"/>
                  </a:schemeClr>
                </a:solidFill>
                <a:latin typeface="Arial" panose="020B0604020202020204" pitchFamily="34" charset="0"/>
                <a:cs typeface="Arial" panose="020B0604020202020204" pitchFamily="34" charset="0"/>
              </a:rPr>
              <a:t> </a:t>
            </a:r>
          </a:p>
          <a:p>
            <a:pPr marL="285750" indent="-285750" algn="just">
              <a:spcBef>
                <a:spcPct val="0"/>
              </a:spcBef>
              <a:buClr>
                <a:srgbClr val="002060"/>
              </a:buClr>
              <a:buFont typeface="Police système Courant"/>
              <a:buChar char="◎"/>
            </a:pPr>
            <a:r>
              <a:rPr lang="fr-FR" altLang="fr-FR" dirty="0">
                <a:solidFill>
                  <a:srgbClr val="000000"/>
                </a:solidFill>
                <a:latin typeface="Arial" panose="020B0604020202020204" pitchFamily="34" charset="0"/>
                <a:cs typeface="Arial" panose="020B0604020202020204" pitchFamily="34" charset="0"/>
              </a:rPr>
              <a:t>Certains indicateurs </a:t>
            </a:r>
            <a:r>
              <a:rPr lang="fr-FR" altLang="fr-FR" b="1" i="1" dirty="0">
                <a:solidFill>
                  <a:srgbClr val="4F81BD">
                    <a:lumMod val="50000"/>
                  </a:srgbClr>
                </a:solidFill>
                <a:latin typeface="Arial" panose="020B0604020202020204" pitchFamily="34" charset="0"/>
                <a:cs typeface="Arial" panose="020B0604020202020204" pitchFamily="34" charset="0"/>
              </a:rPr>
              <a:t>ne reflètent pas véritablement une dimension de la performance </a:t>
            </a:r>
            <a:r>
              <a:rPr lang="fr-FR" altLang="fr-FR" dirty="0">
                <a:solidFill>
                  <a:schemeClr val="accent3">
                    <a:lumMod val="50000"/>
                  </a:schemeClr>
                </a:solidFill>
                <a:latin typeface="Arial" panose="020B0604020202020204" pitchFamily="34" charset="0"/>
                <a:cs typeface="Arial" panose="020B0604020202020204" pitchFamily="34" charset="0"/>
              </a:rPr>
              <a:t>(55% d’indicateurs de performance contre 45% d’indicateurs d’activité, de moyens ou de conformité)</a:t>
            </a:r>
          </a:p>
          <a:p>
            <a:pPr marL="285750" indent="-285750" algn="just">
              <a:spcBef>
                <a:spcPct val="0"/>
              </a:spcBef>
              <a:buClr>
                <a:srgbClr val="002060"/>
              </a:buClr>
              <a:buFont typeface="Wingdings" panose="05000000000000000000" pitchFamily="2" charset="2"/>
              <a:buChar char="§"/>
            </a:pPr>
            <a:endParaRPr lang="fr-FR" altLang="fr-FR" dirty="0">
              <a:solidFill>
                <a:srgbClr val="000000"/>
              </a:solidFill>
              <a:latin typeface="Arial" panose="020B0604020202020204" pitchFamily="34" charset="0"/>
              <a:cs typeface="Arial" panose="020B0604020202020204" pitchFamily="34" charset="0"/>
            </a:endParaRPr>
          </a:p>
          <a:p>
            <a:pPr marL="285750" indent="-285750" algn="just">
              <a:spcBef>
                <a:spcPct val="0"/>
              </a:spcBef>
              <a:buClr>
                <a:srgbClr val="002060"/>
              </a:buClr>
              <a:buFont typeface="Police système Courant"/>
              <a:buChar char="◎"/>
            </a:pPr>
            <a:r>
              <a:rPr lang="fr-FR" dirty="0">
                <a:latin typeface="Arial" panose="020B0604020202020204" pitchFamily="34" charset="0"/>
                <a:cs typeface="Arial" panose="020B0604020202020204" pitchFamily="34" charset="0"/>
              </a:rPr>
              <a:t>Le </a:t>
            </a:r>
            <a:r>
              <a:rPr lang="fr-FR" b="1" i="1" dirty="0">
                <a:solidFill>
                  <a:srgbClr val="4F81BD">
                    <a:lumMod val="50000"/>
                  </a:srgbClr>
                </a:solidFill>
                <a:latin typeface="Arial" panose="020B0604020202020204" pitchFamily="34" charset="0"/>
                <a:cs typeface="Arial" panose="020B0604020202020204" pitchFamily="34" charset="0"/>
              </a:rPr>
              <a:t>niveau d'atteinte </a:t>
            </a:r>
            <a:r>
              <a:rPr lang="fr-FR" dirty="0">
                <a:latin typeface="Arial" panose="020B0604020202020204" pitchFamily="34" charset="0"/>
                <a:cs typeface="Arial" panose="020B0604020202020204" pitchFamily="34" charset="0"/>
              </a:rPr>
              <a:t>des cibles annuelles a varié entre 22% et 66% avec </a:t>
            </a:r>
            <a:r>
              <a:rPr lang="fr-FR" b="1" i="1" dirty="0">
                <a:solidFill>
                  <a:srgbClr val="4F81BD">
                    <a:lumMod val="50000"/>
                  </a:srgbClr>
                </a:solidFill>
                <a:latin typeface="Arial" panose="020B0604020202020204" pitchFamily="34" charset="0"/>
                <a:cs typeface="Arial" panose="020B0604020202020204" pitchFamily="34" charset="0"/>
              </a:rPr>
              <a:t>une moyenne de 43%. </a:t>
            </a:r>
            <a:r>
              <a:rPr lang="fr-FR" dirty="0">
                <a:latin typeface="Arial" panose="020B0604020202020204" pitchFamily="34" charset="0"/>
                <a:cs typeface="Arial" panose="020B0604020202020204" pitchFamily="34" charset="0"/>
              </a:rPr>
              <a:t>Plusieurs départements ont attribué les faibles taux de réalisation des indicateurs au prolongement des répercussions de la Covid-19.</a:t>
            </a:r>
            <a:endParaRPr lang="fr-FR" altLang="fr-FR" dirty="0">
              <a:solidFill>
                <a:srgbClr val="000000"/>
              </a:solidFill>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graphicFrame>
        <p:nvGraphicFramePr>
          <p:cNvPr id="9" name="Graphique 8">
            <a:extLst>
              <a:ext uri="{FF2B5EF4-FFF2-40B4-BE49-F238E27FC236}">
                <a16:creationId xmlns:a16="http://schemas.microsoft.com/office/drawing/2014/main" id="{C7204509-3FBB-A584-7F28-77195839E93B}"/>
              </a:ext>
            </a:extLst>
          </p:cNvPr>
          <p:cNvGraphicFramePr>
            <a:graphicFrameLocks/>
          </p:cNvGraphicFramePr>
          <p:nvPr>
            <p:extLst>
              <p:ext uri="{D42A27DB-BD31-4B8C-83A1-F6EECF244321}">
                <p14:modId xmlns:p14="http://schemas.microsoft.com/office/powerpoint/2010/main" val="3645192683"/>
              </p:ext>
            </p:extLst>
          </p:nvPr>
        </p:nvGraphicFramePr>
        <p:xfrm>
          <a:off x="10324936" y="3549191"/>
          <a:ext cx="1728192" cy="1706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a:extLst>
              <a:ext uri="{FF2B5EF4-FFF2-40B4-BE49-F238E27FC236}">
                <a16:creationId xmlns:a16="http://schemas.microsoft.com/office/drawing/2014/main" id="{69B0325B-61C6-E43E-91AB-64A2BFC5AF36}"/>
              </a:ext>
            </a:extLst>
          </p:cNvPr>
          <p:cNvGraphicFramePr>
            <a:graphicFrameLocks/>
          </p:cNvGraphicFramePr>
          <p:nvPr>
            <p:extLst>
              <p:ext uri="{D42A27DB-BD31-4B8C-83A1-F6EECF244321}">
                <p14:modId xmlns:p14="http://schemas.microsoft.com/office/powerpoint/2010/main" val="3514073255"/>
              </p:ext>
            </p:extLst>
          </p:nvPr>
        </p:nvGraphicFramePr>
        <p:xfrm>
          <a:off x="10058395" y="1722588"/>
          <a:ext cx="1994733" cy="1706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Flèche courbée vers la droite 10">
            <a:extLst>
              <a:ext uri="{FF2B5EF4-FFF2-40B4-BE49-F238E27FC236}">
                <a16:creationId xmlns:a16="http://schemas.microsoft.com/office/drawing/2014/main" id="{AB97ED32-3ECD-C6A7-E7BC-4D8CD6AB67EB}"/>
              </a:ext>
            </a:extLst>
          </p:cNvPr>
          <p:cNvSpPr/>
          <p:nvPr/>
        </p:nvSpPr>
        <p:spPr>
          <a:xfrm>
            <a:off x="1329207" y="5798144"/>
            <a:ext cx="704056" cy="92333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ZoneTexte 11">
            <a:extLst>
              <a:ext uri="{FF2B5EF4-FFF2-40B4-BE49-F238E27FC236}">
                <a16:creationId xmlns:a16="http://schemas.microsoft.com/office/drawing/2014/main" id="{53990EB2-E478-EC04-95D6-C67266730A2D}"/>
              </a:ext>
            </a:extLst>
          </p:cNvPr>
          <p:cNvSpPr txBox="1"/>
          <p:nvPr/>
        </p:nvSpPr>
        <p:spPr>
          <a:xfrm>
            <a:off x="2185389" y="5850207"/>
            <a:ext cx="7873007" cy="923330"/>
          </a:xfrm>
          <a:prstGeom prst="rect">
            <a:avLst/>
          </a:prstGeom>
          <a:noFill/>
        </p:spPr>
        <p:txBody>
          <a:bodyPr wrap="square" rtlCol="0">
            <a:spAutoFit/>
          </a:bodyPr>
          <a:lstStyle/>
          <a:p>
            <a:pPr algn="just"/>
            <a:r>
              <a:rPr lang="fr-FR" altLang="fr-FR" dirty="0">
                <a:latin typeface="Arial" panose="020B0604020202020204" pitchFamily="34" charset="0"/>
                <a:cs typeface="Arial" panose="020B0604020202020204" pitchFamily="34" charset="0"/>
              </a:rPr>
              <a:t>Disparité constatée au niveau des départements ministériels en matière de </a:t>
            </a:r>
            <a:r>
              <a:rPr lang="fr-FR" altLang="fr-FR" b="1" i="1" dirty="0">
                <a:solidFill>
                  <a:srgbClr val="4F81BD">
                    <a:lumMod val="50000"/>
                  </a:srgbClr>
                </a:solidFill>
                <a:latin typeface="Arial" panose="020B0604020202020204" pitchFamily="34" charset="0"/>
                <a:cs typeface="Arial" panose="020B0604020202020204" pitchFamily="34" charset="0"/>
              </a:rPr>
              <a:t>qualité du dispositif de performance, d’analyse stratégique</a:t>
            </a:r>
            <a:r>
              <a:rPr lang="fr-FR" altLang="fr-FR" dirty="0">
                <a:solidFill>
                  <a:srgbClr val="000000"/>
                </a:solidFill>
                <a:latin typeface="Arial" panose="020B0604020202020204" pitchFamily="34" charset="0"/>
                <a:cs typeface="Arial" panose="020B0604020202020204" pitchFamily="34" charset="0"/>
              </a:rPr>
              <a:t>, d’identification des </a:t>
            </a:r>
            <a:r>
              <a:rPr lang="fr-FR" altLang="fr-FR" b="1" i="1" dirty="0">
                <a:solidFill>
                  <a:srgbClr val="4F81BD">
                    <a:lumMod val="50000"/>
                  </a:srgbClr>
                </a:solidFill>
                <a:latin typeface="Arial" panose="020B0604020202020204" pitchFamily="34" charset="0"/>
                <a:cs typeface="Arial" panose="020B0604020202020204" pitchFamily="34" charset="0"/>
              </a:rPr>
              <a:t>leviers d’action et d’analyse des résultats.</a:t>
            </a:r>
          </a:p>
        </p:txBody>
      </p:sp>
      <p:sp>
        <p:nvSpPr>
          <p:cNvPr id="13" name="ZoneTexte 12">
            <a:extLst>
              <a:ext uri="{FF2B5EF4-FFF2-40B4-BE49-F238E27FC236}">
                <a16:creationId xmlns:a16="http://schemas.microsoft.com/office/drawing/2014/main" id="{266CB060-B665-11D1-823F-80614B70D436}"/>
              </a:ext>
            </a:extLst>
          </p:cNvPr>
          <p:cNvSpPr txBox="1"/>
          <p:nvPr/>
        </p:nvSpPr>
        <p:spPr>
          <a:xfrm rot="16200000">
            <a:off x="-1702450" y="3978224"/>
            <a:ext cx="4550104" cy="400110"/>
          </a:xfrm>
          <a:prstGeom prst="rect">
            <a:avLst/>
          </a:prstGeom>
          <a:noFill/>
        </p:spPr>
        <p:txBody>
          <a:bodyPr wrap="square" rtlCol="0">
            <a:spAutoFit/>
          </a:bodyPr>
          <a:lstStyle/>
          <a:p>
            <a:pPr algn="just"/>
            <a:r>
              <a:rPr lang="fr-FR" sz="2000" b="1" i="1" dirty="0">
                <a:solidFill>
                  <a:srgbClr val="C00000"/>
                </a:solidFill>
                <a:latin typeface="Arial" panose="020B0604020202020204" pitchFamily="34" charset="0"/>
                <a:cs typeface="Arial" panose="020B0604020202020204" pitchFamily="34" charset="0"/>
              </a:rPr>
              <a:t>Qualité et pertinence du dispositif :</a:t>
            </a:r>
          </a:p>
        </p:txBody>
      </p:sp>
    </p:spTree>
    <p:extLst>
      <p:ext uri="{BB962C8B-B14F-4D97-AF65-F5344CB8AC3E}">
        <p14:creationId xmlns:p14="http://schemas.microsoft.com/office/powerpoint/2010/main" val="285019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normAutofit/>
          </a:bodyPr>
          <a:lstStyle/>
          <a:p>
            <a:pPr algn="just"/>
            <a:r>
              <a:rPr lang="fr-FR" dirty="0">
                <a:latin typeface="Arial" panose="020B0604020202020204" pitchFamily="34" charset="0"/>
                <a:cs typeface="Arial" panose="020B0604020202020204" pitchFamily="34" charset="0"/>
              </a:rPr>
              <a:t>Risques et difficultés de la mise en place de la Performance Budgétaire (2/2)</a:t>
            </a:r>
          </a:p>
        </p:txBody>
      </p:sp>
      <p:sp>
        <p:nvSpPr>
          <p:cNvPr id="5" name="Espace réservé du numéro de diapositive 4">
            <a:extLst>
              <a:ext uri="{FF2B5EF4-FFF2-40B4-BE49-F238E27FC236}">
                <a16:creationId xmlns:a16="http://schemas.microsoft.com/office/drawing/2014/main" id="{126B8A05-DC75-2C9A-3E9C-5AB2AC4BED41}"/>
              </a:ext>
            </a:extLst>
          </p:cNvPr>
          <p:cNvSpPr>
            <a:spLocks noGrp="1"/>
          </p:cNvSpPr>
          <p:nvPr>
            <p:ph type="sldNum" sz="quarter" idx="12"/>
          </p:nvPr>
        </p:nvSpPr>
        <p:spPr/>
        <p:txBody>
          <a:bodyPr/>
          <a:lstStyle/>
          <a:p>
            <a:fld id="{F094C3A4-1FBB-144E-B1D2-95FEBCDB02F5}" type="slidenum">
              <a:rPr lang="en-US" smtClean="0"/>
              <a:t>8</a:t>
            </a:fld>
            <a:endParaRPr lang="en-US"/>
          </a:p>
        </p:txBody>
      </p:sp>
      <p:cxnSp>
        <p:nvCxnSpPr>
          <p:cNvPr id="8" name="Connecteur droit 7">
            <a:extLst>
              <a:ext uri="{FF2B5EF4-FFF2-40B4-BE49-F238E27FC236}">
                <a16:creationId xmlns:a16="http://schemas.microsoft.com/office/drawing/2014/main" id="{326A34AB-B672-D4F4-A7BB-7590B0DCFAF1}"/>
              </a:ext>
            </a:extLst>
          </p:cNvPr>
          <p:cNvCxnSpPr/>
          <p:nvPr/>
        </p:nvCxnSpPr>
        <p:spPr>
          <a:xfrm>
            <a:off x="0" y="165020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A5023AD-1BF4-007F-C38D-38E89A3384A4}"/>
              </a:ext>
            </a:extLst>
          </p:cNvPr>
          <p:cNvSpPr/>
          <p:nvPr/>
        </p:nvSpPr>
        <p:spPr>
          <a:xfrm>
            <a:off x="914401" y="1862311"/>
            <a:ext cx="11185450" cy="4847481"/>
          </a:xfrm>
          <a:prstGeom prst="rect">
            <a:avLst/>
          </a:prstGeom>
        </p:spPr>
        <p:txBody>
          <a:bodyPr wrap="square">
            <a:spAutoFit/>
          </a:bodyPr>
          <a:lstStyle/>
          <a:p>
            <a:pPr marL="444500" indent="-444500" algn="just">
              <a:spcAft>
                <a:spcPts val="1800"/>
              </a:spcAft>
              <a:buFont typeface="Police système Courant"/>
              <a:buChar char="◎"/>
            </a:pPr>
            <a:r>
              <a:rPr lang="fr-FR" sz="2400" dirty="0">
                <a:solidFill>
                  <a:srgbClr val="000000"/>
                </a:solidFill>
                <a:latin typeface="Arial" panose="020B0604020202020204" pitchFamily="34" charset="0"/>
                <a:cs typeface="Arial" panose="020B0604020202020204" pitchFamily="34" charset="0"/>
              </a:rPr>
              <a:t>Niveaux disparates </a:t>
            </a:r>
            <a:r>
              <a:rPr lang="fr-FR" sz="2400" b="1" i="1" dirty="0">
                <a:solidFill>
                  <a:srgbClr val="4F81BD">
                    <a:lumMod val="50000"/>
                  </a:srgbClr>
                </a:solidFill>
                <a:latin typeface="Arial" panose="020B0604020202020204" pitchFamily="34" charset="0"/>
                <a:cs typeface="Arial" panose="020B0604020202020204" pitchFamily="34" charset="0"/>
              </a:rPr>
              <a:t>d’implication du top management </a:t>
            </a:r>
            <a:r>
              <a:rPr lang="fr-MA" sz="2400" dirty="0">
                <a:solidFill>
                  <a:srgbClr val="000000"/>
                </a:solidFill>
                <a:latin typeface="Arial" panose="020B0604020202020204" pitchFamily="34" charset="0"/>
                <a:cs typeface="Arial" panose="020B0604020202020204" pitchFamily="34" charset="0"/>
              </a:rPr>
              <a:t>et d’appropriation de la démarche de performance notamment par les services déconcentrés</a:t>
            </a:r>
            <a:r>
              <a:rPr lang="fr-FR" sz="2400" dirty="0">
                <a:solidFill>
                  <a:srgbClr val="000000"/>
                </a:solidFill>
                <a:latin typeface="Arial" panose="020B0604020202020204" pitchFamily="34" charset="0"/>
                <a:cs typeface="Arial" panose="020B0604020202020204" pitchFamily="34" charset="0"/>
              </a:rPr>
              <a:t>;</a:t>
            </a:r>
          </a:p>
          <a:p>
            <a:pPr marL="444500" indent="-444500" algn="just">
              <a:spcAft>
                <a:spcPts val="1800"/>
              </a:spcAft>
              <a:buFont typeface="Police système Courant"/>
              <a:buChar char="◎"/>
            </a:pPr>
            <a:r>
              <a:rPr lang="fr-MA" sz="2400" b="1" i="1" dirty="0">
                <a:solidFill>
                  <a:srgbClr val="4F81BD">
                    <a:lumMod val="50000"/>
                  </a:srgbClr>
                </a:solidFill>
                <a:latin typeface="Arial" panose="020B0604020202020204" pitchFamily="34" charset="0"/>
                <a:cs typeface="Arial" panose="020B0604020202020204" pitchFamily="34" charset="0"/>
              </a:rPr>
              <a:t>Transposition de l’architecture administrative</a:t>
            </a:r>
            <a:r>
              <a:rPr lang="fr-MA" sz="2400" dirty="0">
                <a:solidFill>
                  <a:srgbClr val="000000"/>
                </a:solidFill>
                <a:latin typeface="Arial" panose="020B0604020202020204" pitchFamily="34" charset="0"/>
                <a:cs typeface="Arial" panose="020B0604020202020204" pitchFamily="34" charset="0"/>
              </a:rPr>
              <a:t> aux programmes budgétaires au niveau de certains ministères;</a:t>
            </a:r>
            <a:endParaRPr lang="fr-FR" sz="2400" dirty="0">
              <a:solidFill>
                <a:srgbClr val="000000"/>
              </a:solidFill>
              <a:latin typeface="Arial" panose="020B0604020202020204" pitchFamily="34" charset="0"/>
              <a:cs typeface="Arial" panose="020B0604020202020204" pitchFamily="34" charset="0"/>
            </a:endParaRPr>
          </a:p>
          <a:p>
            <a:pPr marL="444500" indent="-444500" algn="just">
              <a:spcAft>
                <a:spcPts val="1800"/>
              </a:spcAft>
              <a:buFont typeface="Police système Courant"/>
              <a:buChar char="◎"/>
            </a:pPr>
            <a:r>
              <a:rPr lang="fr-FR" sz="2400" b="1" i="1" dirty="0">
                <a:solidFill>
                  <a:srgbClr val="4F81BD">
                    <a:lumMod val="50000"/>
                  </a:srgbClr>
                </a:solidFill>
                <a:latin typeface="Arial" panose="020B0604020202020204" pitchFamily="34" charset="0"/>
                <a:cs typeface="Arial" panose="020B0604020202020204" pitchFamily="34" charset="0"/>
              </a:rPr>
              <a:t>Faible articulation entre les processus budgétaire et de performance </a:t>
            </a:r>
            <a:r>
              <a:rPr lang="fr-FR" sz="2400" b="1" i="1" dirty="0">
                <a:solidFill>
                  <a:srgbClr val="000000"/>
                </a:solidFill>
                <a:latin typeface="Arial" panose="020B0604020202020204" pitchFamily="34" charset="0"/>
                <a:cs typeface="Arial" panose="020B0604020202020204" pitchFamily="34" charset="0"/>
              </a:rPr>
              <a:t>: </a:t>
            </a:r>
            <a:r>
              <a:rPr lang="fr-FR" sz="2400" dirty="0">
                <a:solidFill>
                  <a:srgbClr val="000000"/>
                </a:solidFill>
                <a:latin typeface="Arial" panose="020B0604020202020204" pitchFamily="34" charset="0"/>
                <a:cs typeface="Arial" panose="020B0604020202020204" pitchFamily="34" charset="0"/>
              </a:rPr>
              <a:t>Démarche de performance généralement perçue comme un exercice technique en déconnexion avec la gestion budgétaire voire avec le débat budgétaire; </a:t>
            </a:r>
          </a:p>
          <a:p>
            <a:pPr marL="444500" indent="-444500" algn="just">
              <a:spcAft>
                <a:spcPts val="1800"/>
              </a:spcAft>
              <a:buFont typeface="Police système Courant"/>
              <a:buChar char="◎"/>
            </a:pPr>
            <a:r>
              <a:rPr lang="fr-FR" sz="2400" dirty="0">
                <a:solidFill>
                  <a:srgbClr val="000000"/>
                </a:solidFill>
                <a:latin typeface="Arial" panose="020B0604020202020204" pitchFamily="34" charset="0"/>
                <a:cs typeface="Arial" panose="020B0604020202020204" pitchFamily="34" charset="0"/>
              </a:rPr>
              <a:t>Dispositif de performance qui demeure </a:t>
            </a:r>
            <a:r>
              <a:rPr lang="fr-FR" sz="2400" b="1" i="1" dirty="0">
                <a:solidFill>
                  <a:srgbClr val="4F81BD">
                    <a:lumMod val="50000"/>
                  </a:srgbClr>
                </a:solidFill>
                <a:latin typeface="Arial" panose="020B0604020202020204" pitchFamily="34" charset="0"/>
                <a:cs typeface="Arial" panose="020B0604020202020204" pitchFamily="34" charset="0"/>
              </a:rPr>
              <a:t>fortement centralisé </a:t>
            </a:r>
            <a:r>
              <a:rPr lang="fr-FR" sz="2400" dirty="0">
                <a:solidFill>
                  <a:srgbClr val="000000"/>
                </a:solidFill>
                <a:latin typeface="Arial" panose="020B0604020202020204" pitchFamily="34" charset="0"/>
                <a:cs typeface="Arial" panose="020B0604020202020204" pitchFamily="34" charset="0"/>
              </a:rPr>
              <a:t>nécessitant une opérationnalisation et un renforcement du dialogue de gestion avec l’ensemble des acteurs.</a:t>
            </a:r>
          </a:p>
        </p:txBody>
      </p:sp>
      <p:sp>
        <p:nvSpPr>
          <p:cNvPr id="4" name="ZoneTexte 3">
            <a:extLst>
              <a:ext uri="{FF2B5EF4-FFF2-40B4-BE49-F238E27FC236}">
                <a16:creationId xmlns:a16="http://schemas.microsoft.com/office/drawing/2014/main" id="{6571CBE5-4268-BF47-10C8-EE09C4111611}"/>
              </a:ext>
            </a:extLst>
          </p:cNvPr>
          <p:cNvSpPr txBox="1"/>
          <p:nvPr/>
        </p:nvSpPr>
        <p:spPr>
          <a:xfrm rot="16200000">
            <a:off x="-1633058" y="3709992"/>
            <a:ext cx="4550104" cy="1015663"/>
          </a:xfrm>
          <a:prstGeom prst="rect">
            <a:avLst/>
          </a:prstGeom>
          <a:noFill/>
        </p:spPr>
        <p:txBody>
          <a:bodyPr wrap="square" rtlCol="0">
            <a:spAutoFit/>
          </a:bodyPr>
          <a:lstStyle/>
          <a:p>
            <a:pPr algn="ctr"/>
            <a:r>
              <a:rPr lang="fr-FR" sz="2000" b="1" i="1" dirty="0">
                <a:solidFill>
                  <a:srgbClr val="C00000"/>
                </a:solidFill>
                <a:latin typeface="Arial" panose="020B0604020202020204" pitchFamily="34" charset="0"/>
                <a:cs typeface="Arial" panose="020B0604020202020204" pitchFamily="34" charset="0"/>
              </a:rPr>
              <a:t>Mobilisation des acteurs </a:t>
            </a:r>
          </a:p>
          <a:p>
            <a:pPr algn="ctr"/>
            <a:r>
              <a:rPr lang="fr-FR" sz="2000" b="1" i="1" dirty="0">
                <a:solidFill>
                  <a:srgbClr val="C00000"/>
                </a:solidFill>
                <a:latin typeface="Arial" panose="020B0604020202020204" pitchFamily="34" charset="0"/>
                <a:cs typeface="Arial" panose="020B0604020202020204" pitchFamily="34" charset="0"/>
              </a:rPr>
              <a:t>et appétence au changement :</a:t>
            </a:r>
          </a:p>
          <a:p>
            <a:pPr algn="just"/>
            <a:endParaRPr lang="fr-FR" sz="2000" b="1"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411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10978</TotalTime>
  <Words>1503</Words>
  <Application>Microsoft Macintosh PowerPoint</Application>
  <PresentationFormat>Widescreen</PresentationFormat>
  <Paragraphs>143</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Narrow</vt:lpstr>
      <vt:lpstr>Arial Rounded MT Bold</vt:lpstr>
      <vt:lpstr>Calibri</vt:lpstr>
      <vt:lpstr>Calibri Light</vt:lpstr>
      <vt:lpstr>Police système Courant</vt:lpstr>
      <vt:lpstr>Wingdings</vt:lpstr>
      <vt:lpstr>Office Theme</vt:lpstr>
      <vt:lpstr>PowerPoint Presentation</vt:lpstr>
      <vt:lpstr>Conception et Contenu de la Réforme Budgétaire (1/2)</vt:lpstr>
      <vt:lpstr>Conception et Contenu de la Réforme Budgétaire (2/2)</vt:lpstr>
      <vt:lpstr>Mise en place de la performance budgétaire (1/4)</vt:lpstr>
      <vt:lpstr>Mise en place de la performance budgétaire (2/4)</vt:lpstr>
      <vt:lpstr>Mise en place de la performance budgétaire (3/4)</vt:lpstr>
      <vt:lpstr>Mise en place de la performance budgétaire (4/4)</vt:lpstr>
      <vt:lpstr>Risques et difficultés de la mise en place de la Performance Budgétaire (1/2)</vt:lpstr>
      <vt:lpstr>Risques et difficultés de la mise en place de la Performance Budgétaire (2/2)</vt:lpstr>
      <vt:lpstr>Perspectives et recommandations (1/2)</vt:lpstr>
      <vt:lpstr>Perspectives et recommandations (2/2)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Jerome Dendura</cp:lastModifiedBy>
  <cp:revision>63</cp:revision>
  <dcterms:created xsi:type="dcterms:W3CDTF">2023-11-05T21:43:48Z</dcterms:created>
  <dcterms:modified xsi:type="dcterms:W3CDTF">2023-11-21T09:14:37Z</dcterms:modified>
</cp:coreProperties>
</file>