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CBEAAC6-864E-9448-A16D-E00CB82A0295}">
          <p14:sldIdLst>
            <p14:sldId id="256"/>
            <p14:sldId id="257"/>
          </p14:sldIdLst>
        </p14:section>
        <p14:section name="Section sans titre" id="{F88BA094-AC0D-2046-947D-520302FF0178}">
          <p14:sldIdLst>
            <p14:sldId id="258"/>
            <p14:sldId id="263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9"/>
            <p14:sldId id="280"/>
            <p14:sldId id="281"/>
            <p14:sldId id="282"/>
            <p14:sldId id="28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8"/>
    <p:restoredTop sz="94676"/>
  </p:normalViewPr>
  <p:slideViewPr>
    <p:cSldViewPr snapToGrid="0">
      <p:cViewPr>
        <p:scale>
          <a:sx n="97" d="100"/>
          <a:sy n="97" d="100"/>
        </p:scale>
        <p:origin x="88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C62FD-C166-45BC-BC02-102868E582C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713C559-F717-40B8-A91B-B9EF2D791005}">
      <dgm:prSet phldrT="[Texte]"/>
      <dgm:spPr/>
      <dgm:t>
        <a:bodyPr/>
        <a:lstStyle/>
        <a:p>
          <a:r>
            <a:rPr lang="fr-FR" b="1" dirty="0"/>
            <a:t>Conception et contenu des réformes </a:t>
          </a:r>
          <a:endParaRPr lang="fr-FR" b="1" dirty="0">
            <a:solidFill>
              <a:schemeClr val="tx1"/>
            </a:solidFill>
          </a:endParaRPr>
        </a:p>
      </dgm:t>
    </dgm:pt>
    <dgm:pt modelId="{5A636DF1-B354-4A0E-B9C5-66A550771ACF}" type="parTrans" cxnId="{41D03415-B24D-42A0-B5D6-4A16A85477E2}">
      <dgm:prSet/>
      <dgm:spPr/>
      <dgm:t>
        <a:bodyPr/>
        <a:lstStyle/>
        <a:p>
          <a:endParaRPr lang="fr-FR"/>
        </a:p>
      </dgm:t>
    </dgm:pt>
    <dgm:pt modelId="{38D29B1E-4AA4-486B-9ADA-239A54F9764C}" type="sibTrans" cxnId="{41D03415-B24D-42A0-B5D6-4A16A85477E2}">
      <dgm:prSet/>
      <dgm:spPr/>
      <dgm:t>
        <a:bodyPr/>
        <a:lstStyle/>
        <a:p>
          <a:endParaRPr lang="fr-FR"/>
        </a:p>
      </dgm:t>
    </dgm:pt>
    <dgm:pt modelId="{8C41B063-3E1E-4E86-80C7-DD3624F38D50}">
      <dgm:prSet phldrT="[Texte]"/>
      <dgm:spPr/>
      <dgm:t>
        <a:bodyPr/>
        <a:lstStyle/>
        <a:p>
          <a:pPr algn="l"/>
          <a:r>
            <a:rPr lang="fr-FR" b="1" dirty="0"/>
            <a:t>Risques et difficultés associés</a:t>
          </a:r>
          <a:endParaRPr lang="fr-FR" b="1" dirty="0">
            <a:solidFill>
              <a:schemeClr val="tx1"/>
            </a:solidFill>
          </a:endParaRPr>
        </a:p>
      </dgm:t>
    </dgm:pt>
    <dgm:pt modelId="{B5898698-9673-4FE9-B819-7254B78D4DDB}" type="parTrans" cxnId="{62AD32C1-539F-4FD6-86C7-FE308210DA50}">
      <dgm:prSet/>
      <dgm:spPr/>
      <dgm:t>
        <a:bodyPr/>
        <a:lstStyle/>
        <a:p>
          <a:endParaRPr lang="fr-FR"/>
        </a:p>
      </dgm:t>
    </dgm:pt>
    <dgm:pt modelId="{90A5FBB7-98B0-4E02-9FC8-5E252A588925}" type="sibTrans" cxnId="{62AD32C1-539F-4FD6-86C7-FE308210DA50}">
      <dgm:prSet/>
      <dgm:spPr/>
      <dgm:t>
        <a:bodyPr/>
        <a:lstStyle/>
        <a:p>
          <a:endParaRPr lang="fr-FR"/>
        </a:p>
      </dgm:t>
    </dgm:pt>
    <dgm:pt modelId="{4171AA81-009D-4012-B821-AA38E9F8275B}">
      <dgm:prSet phldrT="[Texte]"/>
      <dgm:spPr/>
      <dgm:t>
        <a:bodyPr/>
        <a:lstStyle/>
        <a:p>
          <a:pPr algn="l"/>
          <a:r>
            <a:rPr lang="fr-FR" b="1" dirty="0"/>
            <a:t>Mise en place de la réforme</a:t>
          </a:r>
          <a:endParaRPr lang="fr-FR" b="1" dirty="0">
            <a:solidFill>
              <a:schemeClr val="tx1"/>
            </a:solidFill>
          </a:endParaRPr>
        </a:p>
      </dgm:t>
    </dgm:pt>
    <dgm:pt modelId="{95539695-0823-4CB3-B55C-C29507AA108A}" type="parTrans" cxnId="{185D243F-D284-4AE9-ADCD-6FB63B05A736}">
      <dgm:prSet/>
      <dgm:spPr/>
      <dgm:t>
        <a:bodyPr/>
        <a:lstStyle/>
        <a:p>
          <a:endParaRPr lang="fr-FR"/>
        </a:p>
      </dgm:t>
    </dgm:pt>
    <dgm:pt modelId="{29A9D5E0-8493-48DC-A5F8-48FD9196A43E}" type="sibTrans" cxnId="{185D243F-D284-4AE9-ADCD-6FB63B05A736}">
      <dgm:prSet/>
      <dgm:spPr/>
      <dgm:t>
        <a:bodyPr/>
        <a:lstStyle/>
        <a:p>
          <a:endParaRPr lang="fr-FR"/>
        </a:p>
      </dgm:t>
    </dgm:pt>
    <dgm:pt modelId="{D630AA42-C5DC-4436-87FD-62F019C4AC7C}">
      <dgm:prSet phldrT="[Texte]"/>
      <dgm:spPr/>
      <dgm:t>
        <a:bodyPr/>
        <a:lstStyle/>
        <a:p>
          <a:pPr algn="l"/>
          <a:r>
            <a:rPr lang="fr-FR" b="1" dirty="0"/>
            <a:t>Perspectives et recommandations </a:t>
          </a:r>
          <a:endParaRPr lang="fr-FR" b="1" dirty="0">
            <a:solidFill>
              <a:schemeClr val="tx1"/>
            </a:solidFill>
          </a:endParaRPr>
        </a:p>
      </dgm:t>
    </dgm:pt>
    <dgm:pt modelId="{0BAA3370-4F64-4B2C-A061-73B928A3103D}" type="parTrans" cxnId="{9D6568C1-DDD8-4E9B-80C1-F2D99FC9BE2B}">
      <dgm:prSet/>
      <dgm:spPr/>
      <dgm:t>
        <a:bodyPr/>
        <a:lstStyle/>
        <a:p>
          <a:endParaRPr lang="fr-FR"/>
        </a:p>
      </dgm:t>
    </dgm:pt>
    <dgm:pt modelId="{D9D072E0-D1F6-4F79-A42D-2AEC786B26AF}" type="sibTrans" cxnId="{9D6568C1-DDD8-4E9B-80C1-F2D99FC9BE2B}">
      <dgm:prSet/>
      <dgm:spPr/>
      <dgm:t>
        <a:bodyPr/>
        <a:lstStyle/>
        <a:p>
          <a:endParaRPr lang="fr-FR"/>
        </a:p>
      </dgm:t>
    </dgm:pt>
    <dgm:pt modelId="{C9B5A4E6-C3A8-4D84-86F4-A6D53D5B1B40}" type="pres">
      <dgm:prSet presAssocID="{E9FC62FD-C166-45BC-BC02-102868E582CB}" presName="linearFlow" presStyleCnt="0">
        <dgm:presLayoutVars>
          <dgm:dir/>
          <dgm:resizeHandles val="exact"/>
        </dgm:presLayoutVars>
      </dgm:prSet>
      <dgm:spPr/>
    </dgm:pt>
    <dgm:pt modelId="{BC644499-9959-4A80-BFA9-1C77E431E43A}" type="pres">
      <dgm:prSet presAssocID="{F713C559-F717-40B8-A91B-B9EF2D791005}" presName="composite" presStyleCnt="0"/>
      <dgm:spPr/>
    </dgm:pt>
    <dgm:pt modelId="{1957BB98-BAA3-4DE9-B039-0AD6FE398FAD}" type="pres">
      <dgm:prSet presAssocID="{F713C559-F717-40B8-A91B-B9EF2D791005}" presName="imgShp" presStyleLbl="fgImgPlace1" presStyleIdx="0" presStyleCnt="4"/>
      <dgm:spPr/>
    </dgm:pt>
    <dgm:pt modelId="{D24C1769-9BE9-4B49-924E-7F0C1B77DBA5}" type="pres">
      <dgm:prSet presAssocID="{F713C559-F717-40B8-A91B-B9EF2D791005}" presName="txShp" presStyleLbl="node1" presStyleIdx="0" presStyleCnt="4">
        <dgm:presLayoutVars>
          <dgm:bulletEnabled val="1"/>
        </dgm:presLayoutVars>
      </dgm:prSet>
      <dgm:spPr/>
    </dgm:pt>
    <dgm:pt modelId="{9B1460D6-C00A-4451-83E5-E2C31086BF6F}" type="pres">
      <dgm:prSet presAssocID="{38D29B1E-4AA4-486B-9ADA-239A54F9764C}" presName="spacing" presStyleCnt="0"/>
      <dgm:spPr/>
    </dgm:pt>
    <dgm:pt modelId="{403F9E30-2C91-445A-95FA-CD0960DC24BE}" type="pres">
      <dgm:prSet presAssocID="{4171AA81-009D-4012-B821-AA38E9F8275B}" presName="composite" presStyleCnt="0"/>
      <dgm:spPr/>
    </dgm:pt>
    <dgm:pt modelId="{3BA88083-8A6E-4D7C-89CC-748349834AC4}" type="pres">
      <dgm:prSet presAssocID="{4171AA81-009D-4012-B821-AA38E9F8275B}" presName="imgShp" presStyleLbl="fgImgPlace1" presStyleIdx="1" presStyleCnt="4"/>
      <dgm:spPr/>
    </dgm:pt>
    <dgm:pt modelId="{DCAABE54-C0BB-4D4C-8CBA-E7A0C73CC958}" type="pres">
      <dgm:prSet presAssocID="{4171AA81-009D-4012-B821-AA38E9F8275B}" presName="txShp" presStyleLbl="node1" presStyleIdx="1" presStyleCnt="4">
        <dgm:presLayoutVars>
          <dgm:bulletEnabled val="1"/>
        </dgm:presLayoutVars>
      </dgm:prSet>
      <dgm:spPr/>
    </dgm:pt>
    <dgm:pt modelId="{7132C488-6733-43AD-8BDF-BFB59D3910DD}" type="pres">
      <dgm:prSet presAssocID="{29A9D5E0-8493-48DC-A5F8-48FD9196A43E}" presName="spacing" presStyleCnt="0"/>
      <dgm:spPr/>
    </dgm:pt>
    <dgm:pt modelId="{4302DE2D-D875-4AD1-B0F1-E0AE6119A105}" type="pres">
      <dgm:prSet presAssocID="{8C41B063-3E1E-4E86-80C7-DD3624F38D50}" presName="composite" presStyleCnt="0"/>
      <dgm:spPr/>
    </dgm:pt>
    <dgm:pt modelId="{F82650F4-12C3-4FEF-9E0F-48D2AB2D1AC7}" type="pres">
      <dgm:prSet presAssocID="{8C41B063-3E1E-4E86-80C7-DD3624F38D50}" presName="imgShp" presStyleLbl="fgImgPlace1" presStyleIdx="2" presStyleCnt="4"/>
      <dgm:spPr/>
    </dgm:pt>
    <dgm:pt modelId="{27407D7B-BDA5-4488-AA06-E269D47256A0}" type="pres">
      <dgm:prSet presAssocID="{8C41B063-3E1E-4E86-80C7-DD3624F38D50}" presName="txShp" presStyleLbl="node1" presStyleIdx="2" presStyleCnt="4" custLinFactNeighborX="0" custLinFactNeighborY="-1880">
        <dgm:presLayoutVars>
          <dgm:bulletEnabled val="1"/>
        </dgm:presLayoutVars>
      </dgm:prSet>
      <dgm:spPr/>
    </dgm:pt>
    <dgm:pt modelId="{D8EEEF8D-B095-49CA-98AD-F0A5DE68DE68}" type="pres">
      <dgm:prSet presAssocID="{90A5FBB7-98B0-4E02-9FC8-5E252A588925}" presName="spacing" presStyleCnt="0"/>
      <dgm:spPr/>
    </dgm:pt>
    <dgm:pt modelId="{805C2646-DCC3-43B2-8B2E-41662612054F}" type="pres">
      <dgm:prSet presAssocID="{D630AA42-C5DC-4436-87FD-62F019C4AC7C}" presName="composite" presStyleCnt="0"/>
      <dgm:spPr/>
    </dgm:pt>
    <dgm:pt modelId="{DBE733C7-1ECC-4493-97F0-7D9AFD9CE04E}" type="pres">
      <dgm:prSet presAssocID="{D630AA42-C5DC-4436-87FD-62F019C4AC7C}" presName="imgShp" presStyleLbl="fgImgPlace1" presStyleIdx="3" presStyleCnt="4"/>
      <dgm:spPr/>
    </dgm:pt>
    <dgm:pt modelId="{1F25ECD9-2C50-42CE-80D3-95D6D0058D0C}" type="pres">
      <dgm:prSet presAssocID="{D630AA42-C5DC-4436-87FD-62F019C4AC7C}" presName="txShp" presStyleLbl="node1" presStyleIdx="3" presStyleCnt="4">
        <dgm:presLayoutVars>
          <dgm:bulletEnabled val="1"/>
        </dgm:presLayoutVars>
      </dgm:prSet>
      <dgm:spPr/>
    </dgm:pt>
  </dgm:ptLst>
  <dgm:cxnLst>
    <dgm:cxn modelId="{85DA2A0A-FDC6-4768-A082-B7B5359FCF52}" type="presOf" srcId="{F713C559-F717-40B8-A91B-B9EF2D791005}" destId="{D24C1769-9BE9-4B49-924E-7F0C1B77DBA5}" srcOrd="0" destOrd="0" presId="urn:microsoft.com/office/officeart/2005/8/layout/vList3"/>
    <dgm:cxn modelId="{41D03415-B24D-42A0-B5D6-4A16A85477E2}" srcId="{E9FC62FD-C166-45BC-BC02-102868E582CB}" destId="{F713C559-F717-40B8-A91B-B9EF2D791005}" srcOrd="0" destOrd="0" parTransId="{5A636DF1-B354-4A0E-B9C5-66A550771ACF}" sibTransId="{38D29B1E-4AA4-486B-9ADA-239A54F9764C}"/>
    <dgm:cxn modelId="{185D243F-D284-4AE9-ADCD-6FB63B05A736}" srcId="{E9FC62FD-C166-45BC-BC02-102868E582CB}" destId="{4171AA81-009D-4012-B821-AA38E9F8275B}" srcOrd="1" destOrd="0" parTransId="{95539695-0823-4CB3-B55C-C29507AA108A}" sibTransId="{29A9D5E0-8493-48DC-A5F8-48FD9196A43E}"/>
    <dgm:cxn modelId="{C5D0E344-5228-4FAC-963D-BB0DFECD3F62}" type="presOf" srcId="{E9FC62FD-C166-45BC-BC02-102868E582CB}" destId="{C9B5A4E6-C3A8-4D84-86F4-A6D53D5B1B40}" srcOrd="0" destOrd="0" presId="urn:microsoft.com/office/officeart/2005/8/layout/vList3"/>
    <dgm:cxn modelId="{EC4A608D-180A-4D1E-AE19-87C2906CE571}" type="presOf" srcId="{D630AA42-C5DC-4436-87FD-62F019C4AC7C}" destId="{1F25ECD9-2C50-42CE-80D3-95D6D0058D0C}" srcOrd="0" destOrd="0" presId="urn:microsoft.com/office/officeart/2005/8/layout/vList3"/>
    <dgm:cxn modelId="{E899ED9B-BB15-4564-A259-4B52CCE80311}" type="presOf" srcId="{8C41B063-3E1E-4E86-80C7-DD3624F38D50}" destId="{27407D7B-BDA5-4488-AA06-E269D47256A0}" srcOrd="0" destOrd="0" presId="urn:microsoft.com/office/officeart/2005/8/layout/vList3"/>
    <dgm:cxn modelId="{62087AA5-F3E3-41EB-9B8A-B2C0E3E75657}" type="presOf" srcId="{4171AA81-009D-4012-B821-AA38E9F8275B}" destId="{DCAABE54-C0BB-4D4C-8CBA-E7A0C73CC958}" srcOrd="0" destOrd="0" presId="urn:microsoft.com/office/officeart/2005/8/layout/vList3"/>
    <dgm:cxn modelId="{62AD32C1-539F-4FD6-86C7-FE308210DA50}" srcId="{E9FC62FD-C166-45BC-BC02-102868E582CB}" destId="{8C41B063-3E1E-4E86-80C7-DD3624F38D50}" srcOrd="2" destOrd="0" parTransId="{B5898698-9673-4FE9-B819-7254B78D4DDB}" sibTransId="{90A5FBB7-98B0-4E02-9FC8-5E252A588925}"/>
    <dgm:cxn modelId="{9D6568C1-DDD8-4E9B-80C1-F2D99FC9BE2B}" srcId="{E9FC62FD-C166-45BC-BC02-102868E582CB}" destId="{D630AA42-C5DC-4436-87FD-62F019C4AC7C}" srcOrd="3" destOrd="0" parTransId="{0BAA3370-4F64-4B2C-A061-73B928A3103D}" sibTransId="{D9D072E0-D1F6-4F79-A42D-2AEC786B26AF}"/>
    <dgm:cxn modelId="{A7F09A5B-BF88-4182-B7E4-BD838A382EA0}" type="presParOf" srcId="{C9B5A4E6-C3A8-4D84-86F4-A6D53D5B1B40}" destId="{BC644499-9959-4A80-BFA9-1C77E431E43A}" srcOrd="0" destOrd="0" presId="urn:microsoft.com/office/officeart/2005/8/layout/vList3"/>
    <dgm:cxn modelId="{0A7FBA49-1A79-4B4C-8E78-C9DD18698C0F}" type="presParOf" srcId="{BC644499-9959-4A80-BFA9-1C77E431E43A}" destId="{1957BB98-BAA3-4DE9-B039-0AD6FE398FAD}" srcOrd="0" destOrd="0" presId="urn:microsoft.com/office/officeart/2005/8/layout/vList3"/>
    <dgm:cxn modelId="{DDEF923B-B693-433A-B5A7-5D0C70ECB935}" type="presParOf" srcId="{BC644499-9959-4A80-BFA9-1C77E431E43A}" destId="{D24C1769-9BE9-4B49-924E-7F0C1B77DBA5}" srcOrd="1" destOrd="0" presId="urn:microsoft.com/office/officeart/2005/8/layout/vList3"/>
    <dgm:cxn modelId="{C74AD7FB-7A28-4BA1-AE90-DF5273821910}" type="presParOf" srcId="{C9B5A4E6-C3A8-4D84-86F4-A6D53D5B1B40}" destId="{9B1460D6-C00A-4451-83E5-E2C31086BF6F}" srcOrd="1" destOrd="0" presId="urn:microsoft.com/office/officeart/2005/8/layout/vList3"/>
    <dgm:cxn modelId="{24DB9947-9C90-4262-B958-604FEFC396FE}" type="presParOf" srcId="{C9B5A4E6-C3A8-4D84-86F4-A6D53D5B1B40}" destId="{403F9E30-2C91-445A-95FA-CD0960DC24BE}" srcOrd="2" destOrd="0" presId="urn:microsoft.com/office/officeart/2005/8/layout/vList3"/>
    <dgm:cxn modelId="{AB56F13C-9549-4F9F-8846-914BB05D6B22}" type="presParOf" srcId="{403F9E30-2C91-445A-95FA-CD0960DC24BE}" destId="{3BA88083-8A6E-4D7C-89CC-748349834AC4}" srcOrd="0" destOrd="0" presId="urn:microsoft.com/office/officeart/2005/8/layout/vList3"/>
    <dgm:cxn modelId="{9F67F882-0B6E-4475-A4D0-AF0E2FA3F702}" type="presParOf" srcId="{403F9E30-2C91-445A-95FA-CD0960DC24BE}" destId="{DCAABE54-C0BB-4D4C-8CBA-E7A0C73CC958}" srcOrd="1" destOrd="0" presId="urn:microsoft.com/office/officeart/2005/8/layout/vList3"/>
    <dgm:cxn modelId="{4D591AD1-50ED-47DD-8386-3BAD2A3A5816}" type="presParOf" srcId="{C9B5A4E6-C3A8-4D84-86F4-A6D53D5B1B40}" destId="{7132C488-6733-43AD-8BDF-BFB59D3910DD}" srcOrd="3" destOrd="0" presId="urn:microsoft.com/office/officeart/2005/8/layout/vList3"/>
    <dgm:cxn modelId="{94602362-6979-45EF-A3C3-37A646EF0642}" type="presParOf" srcId="{C9B5A4E6-C3A8-4D84-86F4-A6D53D5B1B40}" destId="{4302DE2D-D875-4AD1-B0F1-E0AE6119A105}" srcOrd="4" destOrd="0" presId="urn:microsoft.com/office/officeart/2005/8/layout/vList3"/>
    <dgm:cxn modelId="{8C403F61-1B18-45B6-AE12-B51AFD8F99DB}" type="presParOf" srcId="{4302DE2D-D875-4AD1-B0F1-E0AE6119A105}" destId="{F82650F4-12C3-4FEF-9E0F-48D2AB2D1AC7}" srcOrd="0" destOrd="0" presId="urn:microsoft.com/office/officeart/2005/8/layout/vList3"/>
    <dgm:cxn modelId="{CFF8A232-4B59-4DFE-A722-6441EC970730}" type="presParOf" srcId="{4302DE2D-D875-4AD1-B0F1-E0AE6119A105}" destId="{27407D7B-BDA5-4488-AA06-E269D47256A0}" srcOrd="1" destOrd="0" presId="urn:microsoft.com/office/officeart/2005/8/layout/vList3"/>
    <dgm:cxn modelId="{0D22B3F3-FE57-495F-9021-6EE2BF747626}" type="presParOf" srcId="{C9B5A4E6-C3A8-4D84-86F4-A6D53D5B1B40}" destId="{D8EEEF8D-B095-49CA-98AD-F0A5DE68DE68}" srcOrd="5" destOrd="0" presId="urn:microsoft.com/office/officeart/2005/8/layout/vList3"/>
    <dgm:cxn modelId="{DE017D6C-B45A-48B3-9BE4-FC3DAF5599A8}" type="presParOf" srcId="{C9B5A4E6-C3A8-4D84-86F4-A6D53D5B1B40}" destId="{805C2646-DCC3-43B2-8B2E-41662612054F}" srcOrd="6" destOrd="0" presId="urn:microsoft.com/office/officeart/2005/8/layout/vList3"/>
    <dgm:cxn modelId="{BDED9CBE-3674-4709-8B02-C4C14AB1981C}" type="presParOf" srcId="{805C2646-DCC3-43B2-8B2E-41662612054F}" destId="{DBE733C7-1ECC-4493-97F0-7D9AFD9CE04E}" srcOrd="0" destOrd="0" presId="urn:microsoft.com/office/officeart/2005/8/layout/vList3"/>
    <dgm:cxn modelId="{9B017DEE-013D-4A6B-BF41-429F62C1446E}" type="presParOf" srcId="{805C2646-DCC3-43B2-8B2E-41662612054F}" destId="{1F25ECD9-2C50-42CE-80D3-95D6D0058D0C}" srcOrd="1" destOrd="0" presId="urn:microsoft.com/office/officeart/2005/8/layout/vList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C1769-9BE9-4B49-924E-7F0C1B77DBA5}">
      <dsp:nvSpPr>
        <dsp:cNvPr id="0" name=""/>
        <dsp:cNvSpPr/>
      </dsp:nvSpPr>
      <dsp:spPr>
        <a:xfrm rot="10800000">
          <a:off x="1953320" y="2647"/>
          <a:ext cx="6722618" cy="10401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63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Conception et contenu des réformes </a:t>
          </a:r>
          <a:endParaRPr lang="fr-FR" sz="3000" b="1" kern="1200" dirty="0">
            <a:solidFill>
              <a:schemeClr val="tx1"/>
            </a:solidFill>
          </a:endParaRPr>
        </a:p>
      </dsp:txBody>
      <dsp:txXfrm rot="10800000">
        <a:off x="2213349" y="2647"/>
        <a:ext cx="6462589" cy="1040117"/>
      </dsp:txXfrm>
    </dsp:sp>
    <dsp:sp modelId="{1957BB98-BAA3-4DE9-B039-0AD6FE398FAD}">
      <dsp:nvSpPr>
        <dsp:cNvPr id="0" name=""/>
        <dsp:cNvSpPr/>
      </dsp:nvSpPr>
      <dsp:spPr>
        <a:xfrm>
          <a:off x="1433261" y="2647"/>
          <a:ext cx="1040117" cy="10401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ABE54-C0BB-4D4C-8CBA-E7A0C73CC958}">
      <dsp:nvSpPr>
        <dsp:cNvPr id="0" name=""/>
        <dsp:cNvSpPr/>
      </dsp:nvSpPr>
      <dsp:spPr>
        <a:xfrm rot="10800000">
          <a:off x="1953320" y="1353247"/>
          <a:ext cx="6722618" cy="10401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63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Mise en place de la réforme</a:t>
          </a:r>
          <a:endParaRPr lang="fr-FR" sz="3000" b="1" kern="1200" dirty="0">
            <a:solidFill>
              <a:schemeClr val="tx1"/>
            </a:solidFill>
          </a:endParaRPr>
        </a:p>
      </dsp:txBody>
      <dsp:txXfrm rot="10800000">
        <a:off x="2213349" y="1353247"/>
        <a:ext cx="6462589" cy="1040117"/>
      </dsp:txXfrm>
    </dsp:sp>
    <dsp:sp modelId="{3BA88083-8A6E-4D7C-89CC-748349834AC4}">
      <dsp:nvSpPr>
        <dsp:cNvPr id="0" name=""/>
        <dsp:cNvSpPr/>
      </dsp:nvSpPr>
      <dsp:spPr>
        <a:xfrm>
          <a:off x="1433261" y="1353247"/>
          <a:ext cx="1040117" cy="10401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07D7B-BDA5-4488-AA06-E269D47256A0}">
      <dsp:nvSpPr>
        <dsp:cNvPr id="0" name=""/>
        <dsp:cNvSpPr/>
      </dsp:nvSpPr>
      <dsp:spPr>
        <a:xfrm rot="10800000">
          <a:off x="1953320" y="2684293"/>
          <a:ext cx="6722618" cy="10401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63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Risques et difficultés associés</a:t>
          </a:r>
          <a:endParaRPr lang="fr-FR" sz="3000" b="1" kern="1200" dirty="0">
            <a:solidFill>
              <a:schemeClr val="tx1"/>
            </a:solidFill>
          </a:endParaRPr>
        </a:p>
      </dsp:txBody>
      <dsp:txXfrm rot="10800000">
        <a:off x="2213349" y="2684293"/>
        <a:ext cx="6462589" cy="1040117"/>
      </dsp:txXfrm>
    </dsp:sp>
    <dsp:sp modelId="{F82650F4-12C3-4FEF-9E0F-48D2AB2D1AC7}">
      <dsp:nvSpPr>
        <dsp:cNvPr id="0" name=""/>
        <dsp:cNvSpPr/>
      </dsp:nvSpPr>
      <dsp:spPr>
        <a:xfrm>
          <a:off x="1433261" y="2703847"/>
          <a:ext cx="1040117" cy="10401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5ECD9-2C50-42CE-80D3-95D6D0058D0C}">
      <dsp:nvSpPr>
        <dsp:cNvPr id="0" name=""/>
        <dsp:cNvSpPr/>
      </dsp:nvSpPr>
      <dsp:spPr>
        <a:xfrm rot="10800000">
          <a:off x="1953320" y="4054447"/>
          <a:ext cx="6722618" cy="10401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63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Perspectives et recommandations </a:t>
          </a:r>
          <a:endParaRPr lang="fr-FR" sz="3000" b="1" kern="1200" dirty="0">
            <a:solidFill>
              <a:schemeClr val="tx1"/>
            </a:solidFill>
          </a:endParaRPr>
        </a:p>
      </dsp:txBody>
      <dsp:txXfrm rot="10800000">
        <a:off x="2213349" y="4054447"/>
        <a:ext cx="6462589" cy="1040117"/>
      </dsp:txXfrm>
    </dsp:sp>
    <dsp:sp modelId="{DBE733C7-1ECC-4493-97F0-7D9AFD9CE04E}">
      <dsp:nvSpPr>
        <dsp:cNvPr id="0" name=""/>
        <dsp:cNvSpPr/>
      </dsp:nvSpPr>
      <dsp:spPr>
        <a:xfrm>
          <a:off x="1433261" y="4054447"/>
          <a:ext cx="1040117" cy="104011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G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64A4F-C7C9-2C45-AB64-FBC8F7EB0ADB}" type="datetimeFigureOut">
              <a:rPr lang="fr-MG" smtClean="0"/>
              <a:t>19/11/2023</a:t>
            </a:fld>
            <a:endParaRPr lang="fr-MG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G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G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G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65F1C-2A74-AF4F-8D9B-3FF4295D9881}" type="slidenum">
              <a:rPr lang="fr-MG" smtClean="0"/>
              <a:t>‹N°›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297482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MG" dirty="0"/>
              <a:t>PSMGFP: </a:t>
            </a:r>
            <a:r>
              <a:rPr lang="fr-FR" sz="1200" b="1" dirty="0"/>
              <a:t>Recrutement facilitateur, Recrutement d’un consultant pour rédiger ensemble le document stratégique, participation de toutes les parties prenantes (internes et externes), Formulation Objectif global/Axes stratégiques/ Résultats attendus/ Actions/ Activités/ Responsables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7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920357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18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23120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19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380189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21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2164701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22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392690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23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257605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r>
              <a:rPr lang="fr-FR" sz="1200" b="1" dirty="0">
                <a:solidFill>
                  <a:schemeClr val="bg1"/>
                </a:solidFill>
              </a:rPr>
              <a:t>Mécanisme de conception qui a permis l’adéquation entre aspirations et contextes institutionnels et économiques</a:t>
            </a:r>
            <a:r>
              <a:rPr lang="fr-FR" sz="1200" b="1" dirty="0"/>
              <a:t> </a:t>
            </a:r>
          </a:p>
          <a:p>
            <a:r>
              <a:rPr lang="fr-FR" sz="1200" b="1" dirty="0"/>
              <a:t>TROIS COMPOSANTES MAJEURES : Programmation et exécution budgétaire, système d’information, gestion des </a:t>
            </a:r>
            <a:r>
              <a:rPr lang="fr-FR" sz="1200" b="1" dirty="0" err="1"/>
              <a:t>ressoirces</a:t>
            </a:r>
            <a:r>
              <a:rPr lang="fr-FR" sz="1200" b="1" dirty="0"/>
              <a:t> humaines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8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376006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r>
              <a:rPr lang="fr-FR" sz="1200" b="1" dirty="0">
                <a:solidFill>
                  <a:schemeClr val="bg1"/>
                </a:solidFill>
              </a:rPr>
              <a:t>Mécanisme de conception qui a permis l’adéquation entre aspirations et contextes institutionnels et économiques</a:t>
            </a:r>
            <a:r>
              <a:rPr lang="fr-FR" sz="1200" b="1" dirty="0"/>
              <a:t> </a:t>
            </a:r>
          </a:p>
          <a:p>
            <a:r>
              <a:rPr lang="fr-FR" sz="1200" b="1" dirty="0"/>
              <a:t>TROIS COMPOSANTES MAJEURES : Programmation et exécution budgétaire, système d’information, gestion des </a:t>
            </a:r>
            <a:r>
              <a:rPr lang="fr-FR" sz="1200" b="1" dirty="0" err="1"/>
              <a:t>ressoirces</a:t>
            </a:r>
            <a:r>
              <a:rPr lang="fr-FR" sz="1200" b="1" dirty="0"/>
              <a:t> humaines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9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168437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11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325765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12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70655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13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71854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14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307874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15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247953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/>
              <a:t>	</a:t>
            </a:r>
            <a:endParaRPr lang="fr-M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65F1C-2A74-AF4F-8D9B-3FF4295D9881}" type="slidenum">
              <a:rPr lang="fr-MG" smtClean="0"/>
              <a:t>16</a:t>
            </a:fld>
            <a:endParaRPr lang="fr-MG"/>
          </a:p>
        </p:txBody>
      </p:sp>
    </p:spTree>
    <p:extLst>
      <p:ext uri="{BB962C8B-B14F-4D97-AF65-F5344CB8AC3E}">
        <p14:creationId xmlns:p14="http://schemas.microsoft.com/office/powerpoint/2010/main" val="252789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84380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3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Optimisation des dépenses publiques</a:t>
                      </a:r>
                      <a:r>
                        <a:rPr lang="fr-MG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2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Maîtrise</a:t>
                      </a:r>
                      <a:r>
                        <a:rPr lang="fr-FR" sz="20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la chaine des </a:t>
                      </a:r>
                      <a:r>
                        <a:rPr lang="fr-FR" sz="20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dépenses</a:t>
                      </a:r>
                      <a:r>
                        <a:rPr lang="fr-FR" sz="20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publiques </a:t>
                      </a:r>
                    </a:p>
                    <a:p>
                      <a:pPr algn="ctr"/>
                      <a:r>
                        <a:rPr lang="fr-FR" sz="20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20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prévisibilite</a:t>
                      </a:r>
                      <a:r>
                        <a:rPr lang="fr-FR" sz="20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́ de la </a:t>
                      </a:r>
                      <a:r>
                        <a:rPr lang="fr-FR" sz="2000" i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dépense</a:t>
                      </a:r>
                      <a:r>
                        <a:rPr lang="fr-FR" sz="20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exergue de la transversalité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chaîne de la dépense </a:t>
            </a:r>
            <a:b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Madagascar –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RAJAOFETRA Andry Nirina, Directeur Général du Trésor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1EA0072-37E8-B97B-9C73-D1973584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0" y="2333826"/>
            <a:ext cx="9706429" cy="931946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r-FR" b="1" dirty="0">
                <a:solidFill>
                  <a:schemeClr val="bg1"/>
                </a:solidFill>
              </a:rPr>
              <a:t>Mise en place de la réforme</a:t>
            </a:r>
          </a:p>
        </p:txBody>
      </p:sp>
    </p:spTree>
    <p:extLst>
      <p:ext uri="{BB962C8B-B14F-4D97-AF65-F5344CB8AC3E}">
        <p14:creationId xmlns:p14="http://schemas.microsoft.com/office/powerpoint/2010/main" val="257686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503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Direction Générale du Trésor  lead le projet;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Equipe projet dans une dynamique proactive (impulsion, promotion de la   transversalité…);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Nomination des points focaux titulaires et suppléants;</a:t>
            </a:r>
          </a:p>
          <a:p>
            <a:pPr lvl="1" algn="just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issues des documents stratégiques des départements concernés par la chaîne de la dépense;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Activités retenues contribuant à l’atteinte des objectifs du Projet;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Coordination des interventions des PTFS </a:t>
            </a:r>
          </a:p>
          <a:p>
            <a:pPr lvl="1" algn="just"/>
            <a:endParaRPr lang="fr-FR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Efforts de réforme qui sous-tendent l’action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6795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503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Audit de la sécurité des SI réalisé et la feuille de route est en cours de mise en œuvre;</a:t>
            </a:r>
          </a:p>
          <a:p>
            <a:pPr lvl="1" algn="just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de la chaîne de la dépense réalisé et la feuille de route est mise en place incessamment;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Etude d’évaluation de la qualité de l’audit de la DBIFA réalisée et le rapport sera disponible incessamment;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Rédaction des manuels d’audit  et de contrôle en cours;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Agents de la Direction en charge du contrôle et de l’audit accompagnés sur la démarche qualité</a:t>
            </a:r>
          </a:p>
          <a:p>
            <a:pPr lvl="1" algn="just"/>
            <a:endParaRPr lang="fr-FR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obtenus : valorisation de la bonne pratique et son impact sur la gestion des finances publiques 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1119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4757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Début de la réalisation de la cartographie des processus et plus largement d’une démarche de maîtrise des risques auprès des départements en charge de la chaîne de la dépense;</a:t>
            </a:r>
          </a:p>
          <a:p>
            <a:pPr lvl="1" algn="just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Appropriation de la feuille de route pour le passage de la comptabilité en droits constatés en cours;</a:t>
            </a:r>
          </a:p>
          <a:p>
            <a:pPr marL="457200" lvl="1" indent="0" algn="just">
              <a:buNone/>
            </a:pPr>
            <a:endParaRPr lang="fr-FR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obtenus : valorisation de la bonne pratique et son impact sur la gestion des finances publiques 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9102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4757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fr-FR" sz="2800" dirty="0"/>
              <a:t>Diagnostic du processus de préparation  budgétaire CDMT, Budget annuel Autorisation d’Engagement et Crédit de Paiement par le FMI reporté en 2024</a:t>
            </a:r>
          </a:p>
          <a:p>
            <a:pPr algn="just"/>
            <a:r>
              <a:rPr lang="fr-FR" sz="2800" dirty="0"/>
              <a:t>Etudes du statut des auditeurs du Trésor par  Expertise France reportées en 2024</a:t>
            </a:r>
          </a:p>
          <a:p>
            <a:pPr algn="just"/>
            <a:r>
              <a:rPr lang="fr-FR" sz="2800" dirty="0"/>
              <a:t>Diagnostic SI trésor par les informaticiens de la DGT et de l’Expert en Informatique d’Expertise France, reporté en 2024</a:t>
            </a:r>
          </a:p>
          <a:p>
            <a:pPr algn="just"/>
            <a:r>
              <a:rPr lang="fr-FR" sz="2800" dirty="0"/>
              <a:t>Atelier de réflexion sur la  numérisation des titres de règlement entre les acteurs et l’expert en Informatique d’Expertise France, reporté en 2024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non atteints 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1083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352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Etudes sur la dématérialisation des PJ et des contrôles dans la chaîne de la dépense par l’expert en informatique d’Expertise France, reportées en 2024</a:t>
            </a:r>
          </a:p>
          <a:p>
            <a:pPr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L’atelier de partage d’expérience en matière de GPEEC sera réalisé vers la fin du mois de décembre 2023.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Résultats non atteints 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952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352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just"/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Requête déjà reçue par le FMI mais le FMI dépêchera seulement son expert en 2024</a:t>
            </a:r>
          </a:p>
          <a:p>
            <a:pPr algn="just"/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Expertise France n’a pas encore trouvé l’expert pour faire l’étude du statut des auditeurs du Trésor;</a:t>
            </a:r>
          </a:p>
          <a:p>
            <a:pPr algn="just"/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Expert en Informatique résident est en cours de recrutement et arrivera à Madagascar au début de l’année 2024;</a:t>
            </a:r>
          </a:p>
          <a:p>
            <a:pPr algn="just"/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Le responsable en matière de GPEEC auprès de la FOP ne sera disponible qu’au mois de décembre 2023</a:t>
            </a:r>
          </a:p>
          <a:p>
            <a:pPr marL="0" indent="0" algn="just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Analyse des écarts: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872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1EA0072-37E8-B97B-9C73-D1973584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0" y="2333826"/>
            <a:ext cx="9706429" cy="931946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r-FR" b="1" dirty="0">
                <a:solidFill>
                  <a:schemeClr val="bg1"/>
                </a:solidFill>
              </a:rPr>
              <a:t>Risques et difficultés associés</a:t>
            </a:r>
          </a:p>
        </p:txBody>
      </p:sp>
    </p:spTree>
    <p:extLst>
      <p:ext uri="{BB962C8B-B14F-4D97-AF65-F5344CB8AC3E}">
        <p14:creationId xmlns:p14="http://schemas.microsoft.com/office/powerpoint/2010/main" val="251633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352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just"/>
            <a:r>
              <a:rPr lang="fr-FR" sz="2800" b="1" dirty="0"/>
              <a:t>Moyens humains et  matériels mis à disposition de l’équipe projet insuffisants;</a:t>
            </a:r>
          </a:p>
          <a:p>
            <a:pPr algn="just"/>
            <a:r>
              <a:rPr lang="fr-FR" b="1" dirty="0">
                <a:solidFill>
                  <a:schemeClr val="bg1"/>
                </a:solidFill>
              </a:rPr>
              <a:t>Difficul</a:t>
            </a:r>
            <a:r>
              <a:rPr lang="fr-FR" sz="2800" b="1" dirty="0">
                <a:solidFill>
                  <a:schemeClr val="bg1"/>
                </a:solidFill>
              </a:rPr>
              <a:t>té à mettre en place des modalités d’exécution du financement selon des règles et procédures adaptées aux besoins du projet et conformes à la convention de financement perfectible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fr-FR" sz="2800" b="1" dirty="0"/>
              <a:t>Existence des avis d’appel d’offre ou il n’y a pas de soumissionnaire;</a:t>
            </a:r>
          </a:p>
          <a:p>
            <a:pPr algn="just"/>
            <a:r>
              <a:rPr lang="fr-FR" sz="2800" b="1" dirty="0"/>
              <a:t>Le responsable en matière de GPEEC auprès de la FOP non disponible au temps voulu</a:t>
            </a:r>
          </a:p>
          <a:p>
            <a:pPr marL="0" indent="0" algn="just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Risques survenus: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75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352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 de rencontre/réunion avec les responsables concernés.</a:t>
            </a:r>
          </a:p>
          <a:p>
            <a:pPr algn="just"/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Appui de l’équipe Projet aux départements responsables pour l’identification de leurs besoins;</a:t>
            </a:r>
          </a:p>
          <a:p>
            <a:pPr algn="just"/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Envoi des mails de rappels sur les deadlines ;</a:t>
            </a:r>
          </a:p>
          <a:p>
            <a:pPr marL="0" indent="0" algn="just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Solutions apportées: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053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1F6E-B878-DA7D-916D-C4F22E47F84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PLAN DE LA PRESENTATION </a:t>
            </a:r>
            <a:r>
              <a:rPr lang="fr-FR" b="1" dirty="0">
                <a:solidFill>
                  <a:schemeClr val="bg1"/>
                </a:solidFill>
              </a:rPr>
              <a:t>DE LA PRESENTATION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id="{726DA381-C7EC-2E80-DDC5-2B299BD7C5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645645"/>
              </p:ext>
            </p:extLst>
          </p:nvPr>
        </p:nvGraphicFramePr>
        <p:xfrm>
          <a:off x="838200" y="1395663"/>
          <a:ext cx="10109200" cy="509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1EA0072-37E8-B97B-9C73-D1973584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0" y="2333826"/>
            <a:ext cx="9706429" cy="931946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r-FR" b="1" dirty="0">
                <a:solidFill>
                  <a:schemeClr val="bg1"/>
                </a:solidFill>
              </a:rPr>
              <a:t>Perspectives et recommandations </a:t>
            </a:r>
          </a:p>
        </p:txBody>
      </p:sp>
    </p:spTree>
    <p:extLst>
      <p:ext uri="{BB962C8B-B14F-4D97-AF65-F5344CB8AC3E}">
        <p14:creationId xmlns:p14="http://schemas.microsoft.com/office/powerpoint/2010/main" val="310116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3524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just"/>
            <a:r>
              <a:rPr lang="fr-FR" sz="5900" b="1" dirty="0">
                <a:latin typeface="Arial" panose="020B0604020202020204" pitchFamily="34" charset="0"/>
                <a:cs typeface="Arial" panose="020B0604020202020204" pitchFamily="34" charset="0"/>
              </a:rPr>
              <a:t>Dialogue fréquent entre l’équipe projet et les points focaux des départements bénéficiaires;</a:t>
            </a:r>
          </a:p>
          <a:p>
            <a:pPr algn="just"/>
            <a:endParaRPr lang="fr-FR" sz="5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5900" b="1" dirty="0">
                <a:latin typeface="Arial" panose="020B0604020202020204" pitchFamily="34" charset="0"/>
                <a:cs typeface="Arial" panose="020B0604020202020204" pitchFamily="34" charset="0"/>
              </a:rPr>
              <a:t>Plan de communication des réformes;</a:t>
            </a:r>
          </a:p>
          <a:p>
            <a:pPr algn="just"/>
            <a:endParaRPr lang="fr-FR" sz="5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59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active des points focaux dans les réunions organisées par l’équipe projet;</a:t>
            </a:r>
          </a:p>
          <a:p>
            <a:pPr algn="just"/>
            <a:endParaRPr lang="fr-FR" sz="5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59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active des département dans le Team building</a:t>
            </a:r>
          </a:p>
          <a:p>
            <a:pPr marL="0" indent="0" algn="just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Appropriation des réformes par les acteurs nationaux et pérennité 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60672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007166"/>
            <a:ext cx="11734800" cy="549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Activités identifiés par les bénéficiaires;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Activités issues des études/diagnostics;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Activités inscrites dans les documents stratégiques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Technologie/Innovation : Digitalisation des procédures, Ecoresponsabilité (utilisation croissante des panneaux solaires comme source d’énergie au niveau des postes comptables situés dans les zones reculées);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Organisationnel : Dématérialisation des procédures, allègement des procédures et des tâches, adoption des normes internationales, fiabilité des informations ;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Amélioration de la qualité des services rendus aux usagers;</a:t>
            </a:r>
            <a:endParaRPr 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Facteurs d’adoption de la réforme: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43989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007166"/>
            <a:ext cx="11734800" cy="549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Mise en place d’une vision commune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éformes participatives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Décloisonnement des départements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Co-construction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Méthode agile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Mise à disposition des moyens humains, matériels et financiers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ransformation des activités en projet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Leçons et recommandations: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6063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1EA0072-37E8-B97B-9C73-D1973584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0" y="2333826"/>
            <a:ext cx="9706429" cy="931946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r-FR" b="1" dirty="0">
                <a:solidFill>
                  <a:schemeClr val="bg1"/>
                </a:solidFill>
              </a:rPr>
              <a:t>Conception et contenu des réformes </a:t>
            </a:r>
          </a:p>
        </p:txBody>
      </p:sp>
    </p:spTree>
    <p:extLst>
      <p:ext uri="{BB962C8B-B14F-4D97-AF65-F5344CB8AC3E}">
        <p14:creationId xmlns:p14="http://schemas.microsoft.com/office/powerpoint/2010/main" val="262201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503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PREPARATION ET EXECUTION DU BUDGET: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Préparation budgétaire fortement centralisée au niveau du Ministère de l’Economie et des Finances (MEF) et de la Présidence;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Indicateur de performance non pertinent;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Fiabilité du budget particulièrement faible;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Manque de crédibilité du budget avec des variations importantes de dotations budgétaires;</a:t>
            </a:r>
          </a:p>
          <a:p>
            <a:pPr lvl="1" algn="just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Transparence et redevabilité budgétaires limitées;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Transparence dans la gestion des marchés publics tend à se réduire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49"/>
            <a:ext cx="10515600" cy="1325563"/>
          </a:xfrm>
        </p:spPr>
        <p:txBody>
          <a:bodyPr/>
          <a:lstStyle/>
          <a:p>
            <a:r>
              <a:rPr lang="fr-FR" sz="4400" b="1" dirty="0"/>
              <a:t>Nature et ampleur du problème auquel la réforme veut apporter une solution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0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503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SYSTÈME D’INFORMATION: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Absence d’un Schéma Directeur Informatique intégrant l’ensemble de la gestion des finances publiques et les entités déconcentrées;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Absence d’une vision sur la mise en place d’un système intégré de la chaîne de dépense budget / Trésor;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Sécurité des SI très faible;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Absence d’interopérabilité des applications;</a:t>
            </a:r>
          </a:p>
          <a:p>
            <a:pPr lvl="1" algn="just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Paiement non digitalisé;</a:t>
            </a:r>
          </a:p>
          <a:p>
            <a:pPr lvl="1" algn="just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Contrôle encore manuel des Pièces Justificatives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49"/>
            <a:ext cx="10515600" cy="1325563"/>
          </a:xfrm>
        </p:spPr>
        <p:txBody>
          <a:bodyPr/>
          <a:lstStyle/>
          <a:p>
            <a:r>
              <a:rPr lang="fr-FR" sz="4400" b="1" dirty="0"/>
              <a:t>Nature et ampleur du problème auquel la réforme veut apporter une solution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4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7"/>
            <a:ext cx="10515599" cy="3533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GESTION DES RESSOURCES HUMAINES:</a:t>
            </a:r>
          </a:p>
          <a:p>
            <a:pPr marL="0" indent="0">
              <a:buNone/>
            </a:pP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Non application de la Gestion Prévisionnel des Emplois, des Effectifs et des Compétences (GPEEC);</a:t>
            </a:r>
          </a:p>
          <a:p>
            <a:pPr lvl="1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Manque de transparence dans la gestion de carrière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949"/>
            <a:ext cx="10515600" cy="1325563"/>
          </a:xfrm>
        </p:spPr>
        <p:txBody>
          <a:bodyPr/>
          <a:lstStyle/>
          <a:p>
            <a:r>
              <a:rPr lang="fr-FR" sz="4400" b="1" dirty="0"/>
              <a:t>Nature et ampleur du problème auquel la réforme veut apporter une solution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0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503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1" algn="just"/>
            <a:r>
              <a:rPr lang="fr-FR" sz="3200" b="1"/>
              <a:t>Méthode d’élaboration du </a:t>
            </a:r>
            <a:r>
              <a:rPr lang="fr-FR" sz="3200" b="1">
                <a:solidFill>
                  <a:srgbClr val="FFFF00"/>
                </a:solidFill>
              </a:rPr>
              <a:t>Plan Stratégique de </a:t>
            </a:r>
            <a:r>
              <a:rPr lang="fr-FR" sz="2800" b="1">
                <a:solidFill>
                  <a:srgbClr val="FFFF00"/>
                </a:solidFill>
              </a:rPr>
              <a:t>Modernisation de la Gestion des Finances Publiques </a:t>
            </a:r>
            <a:r>
              <a:rPr lang="fr-FR" sz="2800" b="1"/>
              <a:t>(PSMGFP) </a:t>
            </a:r>
            <a:r>
              <a:rPr lang="fr-FR" sz="2800" b="1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/>
            <a:r>
              <a:rPr lang="fr-FR" sz="2800" b="1"/>
              <a:t>Résultats de la dernière auto-évaluation PEFA 2021</a:t>
            </a: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/>
            <a:r>
              <a:rPr lang="fr-FR" sz="2800" b="1"/>
              <a:t>Rapports DEMPA</a:t>
            </a:r>
            <a:r>
              <a:rPr lang="fr-FR" sz="2800" b="1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/>
            <a:r>
              <a:rPr lang="fr-FR" sz="2800" b="1">
                <a:solidFill>
                  <a:schemeClr val="bg1"/>
                </a:solidFill>
              </a:rPr>
              <a:t>Rapports FMI (Afritac south et siège)</a:t>
            </a:r>
            <a:r>
              <a:rPr lang="fr-FR" sz="2800" b="1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/>
            <a:r>
              <a:rPr lang="fr-FR" sz="2800" b="1"/>
              <a:t>Documents stratégiques  D’autres pays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Sources d’inspiration pour la conception du contenu et des processus de mise en œuvre de la réforme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1790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503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Réalisation d’analyse SWOT par axes thématiques;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Veille à la cohérence des objectifs formulés avec les objectifs du PSMGFP;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Organisation d’un atelier d’élaboration de la logique d’intervention du Projet et du Plan Pluriannuel Budgétise	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approche globale et cohérente autour de 3 composantes majeures complémentaires et en interaction;</a:t>
            </a:r>
          </a:p>
          <a:p>
            <a:pPr lvl="1" algn="just"/>
            <a:endParaRPr lang="fr-FR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Mécanisme de conception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8198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1384D2-D1CE-DA8F-0483-0B37B3E0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10515599" cy="503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Implication de tous les départements du MEF intervenants dans la chaîne de la dépense;</a:t>
            </a:r>
          </a:p>
          <a:p>
            <a:pPr lvl="1" algn="just"/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projet constituée par des agents en provenance de plusieurs départements du MEF 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Décloisonnement des départements;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Association des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PTFs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œuvrant dans la gestion des finances publiques;</a:t>
            </a:r>
          </a:p>
          <a:p>
            <a:pPr lvl="1" algn="just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approche globale et cohérente autour de 3 composantes majeures complémentaires et en interaction;</a:t>
            </a:r>
          </a:p>
          <a:p>
            <a:pPr lvl="1" algn="just"/>
            <a:endParaRPr lang="fr-FR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D33AF4-2C64-41ED-7C3B-5833479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1449050" cy="1590676"/>
          </a:xfrm>
        </p:spPr>
        <p:txBody>
          <a:bodyPr>
            <a:normAutofit/>
          </a:bodyPr>
          <a:lstStyle/>
          <a:p>
            <a:r>
              <a:rPr lang="fr-FR" sz="4000" b="1" dirty="0"/>
              <a:t>Bonne pratique / Originalité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863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5283</TotalTime>
  <Words>1309</Words>
  <Application>Microsoft Macintosh PowerPoint</Application>
  <PresentationFormat>Grand écran</PresentationFormat>
  <Paragraphs>154</Paragraphs>
  <Slides>24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Office Theme</vt:lpstr>
      <vt:lpstr>Présentation PowerPoint</vt:lpstr>
      <vt:lpstr>Présentation PowerPoint</vt:lpstr>
      <vt:lpstr>Conception et contenu des réformes </vt:lpstr>
      <vt:lpstr>Nature et ampleur du problème auquel la réforme veut apporter une solution</vt:lpstr>
      <vt:lpstr>Nature et ampleur du problème auquel la réforme veut apporter une solution</vt:lpstr>
      <vt:lpstr>Nature et ampleur du problème auquel la réforme veut apporter une solution</vt:lpstr>
      <vt:lpstr>Sources d’inspiration pour la conception du contenu et des processus de mise en œuvre de la réforme </vt:lpstr>
      <vt:lpstr>Mécanisme de conception</vt:lpstr>
      <vt:lpstr>Bonne pratique / Originalité</vt:lpstr>
      <vt:lpstr>Mise en place de la réforme</vt:lpstr>
      <vt:lpstr>Efforts de réforme qui sous-tendent l’action</vt:lpstr>
      <vt:lpstr>Résultats obtenus : valorisation de la bonne pratique et son impact sur la gestion des finances publiques </vt:lpstr>
      <vt:lpstr>Résultats obtenus : valorisation de la bonne pratique et son impact sur la gestion des finances publiques </vt:lpstr>
      <vt:lpstr>Résultats non atteints :</vt:lpstr>
      <vt:lpstr>Résultats non atteints :</vt:lpstr>
      <vt:lpstr>Analyse des écarts:</vt:lpstr>
      <vt:lpstr>Risques et difficultés associés</vt:lpstr>
      <vt:lpstr>Risques survenus:</vt:lpstr>
      <vt:lpstr>Solutions apportées:</vt:lpstr>
      <vt:lpstr>Perspectives et recommandations </vt:lpstr>
      <vt:lpstr>Appropriation des réformes par les acteurs nationaux et pérennité :</vt:lpstr>
      <vt:lpstr>Facteurs d’adoption de la réforme:</vt:lpstr>
      <vt:lpstr>Leçons et recommandations: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Andry RAJAOFETRA</cp:lastModifiedBy>
  <cp:revision>8</cp:revision>
  <dcterms:created xsi:type="dcterms:W3CDTF">2023-11-05T21:43:48Z</dcterms:created>
  <dcterms:modified xsi:type="dcterms:W3CDTF">2023-11-21T13:57:21Z</dcterms:modified>
</cp:coreProperties>
</file>