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64" r:id="rId7"/>
    <p:sldId id="267" r:id="rId8"/>
    <p:sldId id="268" r:id="rId9"/>
    <p:sldId id="266" r:id="rId10"/>
    <p:sldId id="27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p:cViewPr varScale="1">
        <p:scale>
          <a:sx n="79" d="100"/>
          <a:sy n="79" d="100"/>
        </p:scale>
        <p:origin x="586"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11/16/2023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4032352601"/>
              </p:ext>
            </p:extLst>
          </p:nvPr>
        </p:nvGraphicFramePr>
        <p:xfrm>
          <a:off x="1000896" y="719665"/>
          <a:ext cx="10886303" cy="2837794"/>
        </p:xfrm>
        <a:graphic>
          <a:graphicData uri="http://schemas.openxmlformats.org/drawingml/2006/table">
            <a:tbl>
              <a:tblPr firstRow="1" bandRow="1">
                <a:tableStyleId>{5C22544A-7EE6-4342-B048-85BDC9FD1C3A}</a:tableStyleId>
              </a:tblPr>
              <a:tblGrid>
                <a:gridCol w="2216609">
                  <a:extLst>
                    <a:ext uri="{9D8B030D-6E8A-4147-A177-3AD203B41FA5}">
                      <a16:colId xmlns:a16="http://schemas.microsoft.com/office/drawing/2014/main" val="392324398"/>
                    </a:ext>
                  </a:extLst>
                </a:gridCol>
                <a:gridCol w="8669694">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BUDGETISATION SENSIBLE AU GENRE-BSG</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en-US" sz="2000" b="1" dirty="0">
                          <a:latin typeface="Arial" panose="020B0604020202020204" pitchFamily="34" charset="0"/>
                          <a:cs typeface="Arial" panose="020B0604020202020204" pitchFamily="34" charset="0"/>
                        </a:rPr>
                        <a:t>Égalité des chances entre les sexes et autonomation économique des femmes</a:t>
                      </a: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90821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udgétisation </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ensible au Genre</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Cameroun</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630503"/>
            <a:ext cx="10322010" cy="1015663"/>
          </a:xfrm>
          <a:prstGeom prst="rect">
            <a:avLst/>
          </a:prstGeom>
          <a:noFill/>
        </p:spPr>
        <p:txBody>
          <a:bodyPr wrap="square" rtlCol="0">
            <a:spAutoFit/>
          </a:bodyPr>
          <a:lstStyle/>
          <a:p>
            <a:pPr algn="ctr"/>
            <a:r>
              <a:rPr lang="fr-FR" sz="20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Sophie BOUMSONG</a:t>
            </a: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Chef de Division de la Réforme Budgétaire à la Direction Générale du Budget</a:t>
            </a:r>
          </a:p>
          <a:p>
            <a:pPr algn="ct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6FBDD06A-2E1B-D0E6-B0FE-196F4E8649FB}"/>
              </a:ext>
            </a:extLst>
          </p:cNvPr>
          <p:cNvSpPr txBox="1">
            <a:spLocks noChangeArrowheads="1"/>
          </p:cNvSpPr>
          <p:nvPr/>
        </p:nvSpPr>
        <p:spPr bwMode="auto">
          <a:xfrm>
            <a:off x="527179" y="270385"/>
            <a:ext cx="7062936" cy="713364"/>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latin typeface="Arial" panose="020B0604020202020204" pitchFamily="34" charset="0"/>
                <a:cs typeface="Arial" panose="020B0604020202020204" pitchFamily="34" charset="0"/>
              </a:rPr>
              <a:t>CONCLUSION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D911750E-E947-CB0C-72FD-41BC7541C6B0}"/>
              </a:ext>
            </a:extLst>
          </p:cNvPr>
          <p:cNvSpPr txBox="1">
            <a:spLocks noChangeArrowheads="1"/>
          </p:cNvSpPr>
          <p:nvPr/>
        </p:nvSpPr>
        <p:spPr bwMode="auto">
          <a:xfrm>
            <a:off x="107503" y="905362"/>
            <a:ext cx="11242983" cy="5223932"/>
          </a:xfrm>
          <a:prstGeom prst="rect">
            <a:avLst/>
          </a:prstGeom>
          <a:noFill/>
          <a:ln w="9525">
            <a:noFill/>
            <a:round/>
            <a:headEnd/>
            <a:tailEnd/>
          </a:ln>
        </p:spPr>
        <p:txBody>
          <a:bodyPr wrap="square" lIns="90000" tIns="46800" rIns="90000" bIns="46800">
            <a:spAutoFit/>
          </a:bodyPr>
          <a:lstStyle/>
          <a:p>
            <a:pPr lvl="0">
              <a:spcAft>
                <a:spcPts val="600"/>
              </a:spcAft>
            </a:pPr>
            <a:endParaRPr lang="fr-FR" sz="2200" dirty="0">
              <a:solidFill>
                <a:schemeClr val="tx1"/>
              </a:solidFill>
              <a:latin typeface="Arial" panose="020B060402020202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le respect des droits de l’Homme et particulièrement ceux de la femme est un engagement fort de l’Etat du Cameroun, comme en témoigne la Constitution et la ratification de la plupart des instruments internationaux et régionaux de promotion et de protection des droits humains</a:t>
            </a:r>
            <a:r>
              <a:rPr lang="fr-FR" sz="2200" i="1" dirty="0">
                <a:solidFill>
                  <a:schemeClr val="tx1"/>
                </a:solidFill>
                <a:latin typeface="Arial" panose="020B0604020202020204" pitchFamily="34" charset="0"/>
                <a:cs typeface="Arial" panose="020B0604020202020204" pitchFamily="34" charset="0"/>
              </a:rPr>
              <a:t>.</a:t>
            </a:r>
          </a:p>
          <a:p>
            <a:pPr marL="342900"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La démarche BSG qui en découle a été adoptée par le pays depuis 2010 via notamment, les instructions présidentielles qui invitent les ministères à une prise en compte du genre au niveau de la préparation du budget</a:t>
            </a:r>
            <a:r>
              <a:rPr lang="fr-FR" sz="2200" i="1" dirty="0">
                <a:solidFill>
                  <a:schemeClr val="tx1"/>
                </a:solidFill>
                <a:latin typeface="Arial" panose="020B0604020202020204" pitchFamily="34" charset="0"/>
                <a:cs typeface="Arial" panose="020B0604020202020204" pitchFamily="34" charset="0"/>
              </a:rPr>
              <a:t>. </a:t>
            </a:r>
          </a:p>
          <a:p>
            <a:pPr marL="342900"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En proie à des balbutiements en l’absence d’une démarche méthodologique claire à adopter, elle est devenue opérationnelle depuis l’exercice budgétaire 2022 grâce à l’appui des Partenaires techniques et financiers.</a:t>
            </a:r>
            <a:endParaRPr lang="fr-FR" sz="2200" i="1" dirty="0">
              <a:solidFill>
                <a:schemeClr val="tx1"/>
              </a:solidFill>
              <a:latin typeface="Arial" panose="020B060402020202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Elle s’implémente progressivement, connaissant des avancées malgré la persistance de certaines difficultés qui s’inscrivent au rang des défis à surmonter.</a:t>
            </a:r>
          </a:p>
          <a:p>
            <a:pPr algn="just" eaLnBrk="0" hangingPunct="0">
              <a:lnSpc>
                <a:spcPct val="110000"/>
              </a:lnSpc>
              <a:spcAft>
                <a:spcPts val="6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42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DD34B09-583D-F5FE-26E6-924ED74A9499}"/>
              </a:ext>
            </a:extLst>
          </p:cNvPr>
          <p:cNvSpPr txBox="1">
            <a:spLocks noChangeArrowheads="1"/>
          </p:cNvSpPr>
          <p:nvPr/>
        </p:nvSpPr>
        <p:spPr bwMode="auto">
          <a:xfrm>
            <a:off x="462451" y="1090939"/>
            <a:ext cx="10897975" cy="5792934"/>
          </a:xfrm>
          <a:prstGeom prst="rect">
            <a:avLst/>
          </a:prstGeom>
          <a:noFill/>
          <a:ln w="9525">
            <a:noFill/>
            <a:round/>
            <a:headEnd/>
            <a:tailEnd/>
          </a:ln>
        </p:spPr>
        <p:txBody>
          <a:bodyPr wrap="square" lIns="90000" tIns="46800" rIns="90000" bIns="46800">
            <a:spAutoFit/>
          </a:bodyPr>
          <a:lstStyle/>
          <a:p>
            <a:pPr marR="0" lvl="0" algn="just" defTabSz="449263" rtl="0" eaLnBrk="1" fontAlgn="base" latinLnBrk="0" hangingPunct="1">
              <a:lnSpc>
                <a:spcPct val="100000"/>
              </a:lnSpc>
              <a:spcBef>
                <a:spcPct val="0"/>
              </a:spcBef>
              <a:spcAft>
                <a:spcPts val="0"/>
              </a:spcAft>
              <a:buClr>
                <a:srgbClr val="000000"/>
              </a:buClr>
              <a:buSzPct val="100000"/>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 Gouvernement du Cameroun est résolument engagé à </a:t>
            </a:r>
            <a:r>
              <a:rPr kumimoji="0" lang="fr-FR"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promouvoir l’égalité des sexes et l’autonomisation des femmes</a:t>
            </a:r>
            <a:r>
              <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1943100" marR="0" lvl="3" indent="-342900" algn="just" defTabSz="449263" rtl="0" eaLnBrk="1" fontAlgn="base" latinLnBrk="0" hangingPunct="1">
              <a:lnSpc>
                <a:spcPct val="100000"/>
              </a:lnSpc>
              <a:spcBef>
                <a:spcPct val="0"/>
              </a:spcBef>
              <a:spcAft>
                <a:spcPts val="0"/>
              </a:spcAft>
              <a:buClr>
                <a:srgbClr val="000000"/>
              </a:buClr>
              <a:buSzPct val="100000"/>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Constitution, lois, dispositif institutionnel</a:t>
            </a:r>
          </a:p>
          <a:p>
            <a:pPr marL="1943100" marR="0" lvl="3" indent="-342900" algn="just" defTabSz="449263" rtl="0" eaLnBrk="1" fontAlgn="base" latinLnBrk="0" hangingPunct="1">
              <a:lnSpc>
                <a:spcPct val="100000"/>
              </a:lnSpc>
              <a:spcBef>
                <a:spcPct val="0"/>
              </a:spcBef>
              <a:spcAft>
                <a:spcPts val="0"/>
              </a:spcAft>
              <a:buClr>
                <a:srgbClr val="000000"/>
              </a:buClr>
              <a:buSzPct val="100000"/>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Souscription aux engagements internationaux </a:t>
            </a:r>
          </a:p>
          <a:p>
            <a:pPr marL="1943100" marR="0" lvl="3" indent="-342900" algn="just" defTabSz="449263" rtl="0" eaLnBrk="1" fontAlgn="base" latinLnBrk="0" hangingPunct="1">
              <a:lnSpc>
                <a:spcPct val="100000"/>
              </a:lnSpc>
              <a:spcBef>
                <a:spcPct val="0"/>
              </a:spcBef>
              <a:spcAft>
                <a:spcPts val="1200"/>
              </a:spcAft>
              <a:buClr>
                <a:srgbClr val="000000"/>
              </a:buClr>
              <a:buSzPct val="100000"/>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Différents cadres nationaux (Vision 2035, DSCE,SDN30)                    </a:t>
            </a:r>
          </a:p>
          <a:p>
            <a:pPr marL="342900" indent="-342900" algn="just">
              <a:spcAft>
                <a:spcPts val="600"/>
              </a:spcAft>
              <a:buFont typeface="Wingdings" panose="05000000000000000000" pitchFamily="2" charset="2"/>
              <a:buChar char="§"/>
            </a:pPr>
            <a:r>
              <a:rPr lang="fr-FR" sz="2000" dirty="0">
                <a:solidFill>
                  <a:schemeClr val="tx1"/>
                </a:solidFill>
                <a:latin typeface="Arial" panose="020B0604020202020204" pitchFamily="34" charset="0"/>
                <a:cs typeface="Arial" panose="020B0604020202020204" pitchFamily="34" charset="0"/>
              </a:rPr>
              <a:t>La création en 2005 du </a:t>
            </a:r>
            <a:r>
              <a:rPr lang="fr-FR" sz="2000" dirty="0">
                <a:latin typeface="Arial" panose="020B0604020202020204" pitchFamily="34" charset="0"/>
                <a:cs typeface="Arial" panose="020B0604020202020204" pitchFamily="34" charset="0"/>
              </a:rPr>
              <a:t>m</a:t>
            </a:r>
            <a:r>
              <a:rPr lang="fr-FR" sz="2000" dirty="0">
                <a:solidFill>
                  <a:schemeClr val="tx1"/>
                </a:solidFill>
                <a:latin typeface="Arial" panose="020B0604020202020204" pitchFamily="34" charset="0"/>
                <a:cs typeface="Arial" panose="020B0604020202020204" pitchFamily="34" charset="0"/>
              </a:rPr>
              <a:t>inistère de la Promotion de la femme et de la famille </a:t>
            </a:r>
          </a:p>
          <a:p>
            <a:pPr marL="342900" indent="-342900" algn="just">
              <a:spcAft>
                <a:spcPts val="600"/>
              </a:spcAft>
              <a:buFont typeface="Wingdings" panose="05000000000000000000" pitchFamily="2" charset="2"/>
              <a:buChar char="§"/>
            </a:pPr>
            <a:r>
              <a:rPr lang="fr-FR" sz="2000" b="1" dirty="0">
                <a:solidFill>
                  <a:schemeClr val="tx1"/>
                </a:solidFill>
                <a:latin typeface="Arial" panose="020B0604020202020204" pitchFamily="34" charset="0"/>
                <a:cs typeface="Arial" panose="020B0604020202020204" pitchFamily="34" charset="0"/>
              </a:rPr>
              <a:t>La prise en compte par les cadres stratégiques </a:t>
            </a:r>
            <a:r>
              <a:rPr lang="fr-FR" sz="2000" dirty="0">
                <a:solidFill>
                  <a:schemeClr val="tx1"/>
                </a:solidFill>
                <a:latin typeface="Arial" panose="020B0604020202020204" pitchFamily="34" charset="0"/>
                <a:cs typeface="Arial" panose="020B0604020202020204" pitchFamily="34" charset="0"/>
              </a:rPr>
              <a:t>des questions de genre</a:t>
            </a:r>
          </a:p>
          <a:p>
            <a:pPr marL="342900" indent="-342900" algn="just">
              <a:spcAft>
                <a:spcPts val="0"/>
              </a:spcAft>
              <a:buFont typeface="Wingdings" panose="05000000000000000000" pitchFamily="2" charset="2"/>
              <a:buChar char="§"/>
            </a:pPr>
            <a:r>
              <a:rPr lang="fr-FR" sz="2000" dirty="0">
                <a:solidFill>
                  <a:schemeClr val="tx1"/>
                </a:solidFill>
                <a:latin typeface="Arial" panose="020B0604020202020204" pitchFamily="34" charset="0"/>
                <a:cs typeface="Arial" panose="020B0604020202020204" pitchFamily="34" charset="0"/>
              </a:rPr>
              <a:t>Dès 2010, </a:t>
            </a:r>
            <a:r>
              <a:rPr lang="fr-FR" sz="2000" b="1" dirty="0">
                <a:solidFill>
                  <a:schemeClr val="tx1"/>
                </a:solidFill>
                <a:latin typeface="Arial" panose="020B0604020202020204" pitchFamily="34" charset="0"/>
                <a:cs typeface="Arial" panose="020B0604020202020204" pitchFamily="34" charset="0"/>
              </a:rPr>
              <a:t>la circulaire du Président de la République sur la préparation du Budget de l’Etat</a:t>
            </a:r>
            <a:r>
              <a:rPr lang="fr-FR" sz="2000" dirty="0">
                <a:solidFill>
                  <a:schemeClr val="tx1"/>
                </a:solidFill>
                <a:latin typeface="Arial" panose="020B0604020202020204" pitchFamily="34" charset="0"/>
                <a:cs typeface="Arial" panose="020B0604020202020204" pitchFamily="34" charset="0"/>
              </a:rPr>
              <a:t> instruit de tenir compte du genre dans le processus de préparation du Budget</a:t>
            </a:r>
            <a:endParaRPr lang="fr-FR" sz="2000" b="1" dirty="0">
              <a:solidFill>
                <a:schemeClr val="tx1"/>
              </a:solidFill>
              <a:latin typeface="Arial" panose="020B0604020202020204" pitchFamily="34" charset="0"/>
              <a:cs typeface="Arial" panose="020B0604020202020204" pitchFamily="34" charset="0"/>
            </a:endParaRPr>
          </a:p>
          <a:p>
            <a:pPr algn="just">
              <a:spcAft>
                <a:spcPts val="600"/>
              </a:spcAft>
            </a:pPr>
            <a:endParaRPr lang="fr-FR" sz="2000" dirty="0">
              <a:solidFill>
                <a:schemeClr val="tx1"/>
              </a:solidFill>
              <a:latin typeface="Arial" panose="020B0604020202020204" pitchFamily="34" charset="0"/>
              <a:cs typeface="Arial" panose="020B0604020202020204" pitchFamily="34" charset="0"/>
            </a:endParaRPr>
          </a:p>
          <a:p>
            <a:pPr algn="just">
              <a:spcAft>
                <a:spcPts val="600"/>
              </a:spcAft>
            </a:pPr>
            <a:r>
              <a:rPr lang="fr-FR" sz="2000" dirty="0">
                <a:solidFill>
                  <a:schemeClr val="tx1"/>
                </a:solidFill>
                <a:latin typeface="Arial" panose="020B0604020202020204" pitchFamily="34" charset="0"/>
                <a:cs typeface="Arial" panose="020B0604020202020204" pitchFamily="34" charset="0"/>
              </a:rPr>
              <a:t>Cependant plus de 10 ans après sa mise en place, la budgétisation sensible au genre reste peu efficace.</a:t>
            </a:r>
            <a:r>
              <a:rPr lang="fr-FR" sz="1600" b="1" i="1" dirty="0">
                <a:solidFill>
                  <a:schemeClr val="tx1"/>
                </a:solidFill>
                <a:latin typeface="Arial" panose="020B0604020202020204" pitchFamily="34" charset="0"/>
                <a:cs typeface="Arial" panose="020B0604020202020204" pitchFamily="34" charset="0"/>
              </a:rPr>
              <a:t>     </a:t>
            </a:r>
          </a:p>
          <a:p>
            <a:pPr algn="just"/>
            <a:endParaRPr lang="fr-FR" sz="2000" b="1" i="1" dirty="0">
              <a:solidFill>
                <a:schemeClr val="tx1"/>
              </a:solidFill>
              <a:latin typeface="Arial" panose="020B0604020202020204" pitchFamily="34" charset="0"/>
              <a:cs typeface="Arial" panose="020B0604020202020204" pitchFamily="34" charset="0"/>
            </a:endParaRPr>
          </a:p>
          <a:p>
            <a:pPr algn="just"/>
            <a:r>
              <a:rPr lang="fr-FR" sz="2000" b="1" i="1" dirty="0">
                <a:solidFill>
                  <a:schemeClr val="tx1"/>
                </a:solidFill>
                <a:latin typeface="Arial" panose="020B0604020202020204" pitchFamily="34" charset="0"/>
                <a:cs typeface="Arial" panose="020B0604020202020204" pitchFamily="34" charset="0"/>
              </a:rPr>
              <a:t>En 2021 avec l’appui des partenaires techniques et financiers, le Gouvernement décide de faire un saut qualitatif dans l’implémentation de la Budgétisation sensible au genre.</a:t>
            </a:r>
          </a:p>
          <a:p>
            <a:pPr marL="342900" indent="-342900" algn="just">
              <a:spcAft>
                <a:spcPts val="0"/>
              </a:spcAft>
              <a:buFont typeface="Wingdings" panose="05000000000000000000" pitchFamily="2" charset="2"/>
              <a:buChar char="§"/>
            </a:pPr>
            <a:endParaRPr lang="fr-FR" sz="2000" b="1" dirty="0">
              <a:solidFill>
                <a:schemeClr val="tx1"/>
              </a:solidFill>
              <a:latin typeface="Arial" panose="020B0604020202020204" pitchFamily="34" charset="0"/>
              <a:cs typeface="Arial" panose="020B0604020202020204" pitchFamily="34" charset="0"/>
            </a:endParaRPr>
          </a:p>
          <a:p>
            <a:pPr marL="0" marR="0" lvl="0" indent="0" algn="just" defTabSz="449263" rtl="0" eaLnBrk="1" fontAlgn="base" latinLnBrk="0" hangingPunct="1">
              <a:lnSpc>
                <a:spcPct val="150000"/>
              </a:lnSpc>
              <a:spcBef>
                <a:spcPct val="0"/>
              </a:spcBef>
              <a:spcAft>
                <a:spcPct val="0"/>
              </a:spcAft>
              <a:buClr>
                <a:srgbClr val="000000"/>
              </a:buClr>
              <a:buSzPct val="100000"/>
              <a:buFont typeface="Times New Roman" pitchFamily="18" charset="0"/>
              <a:buNone/>
              <a:tabLst/>
              <a:defRPr/>
            </a:pPr>
            <a:endPar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BDF50379-969B-7E59-A961-D076CE56359E}"/>
              </a:ext>
            </a:extLst>
          </p:cNvPr>
          <p:cNvSpPr txBox="1">
            <a:spLocks noChangeArrowheads="1"/>
          </p:cNvSpPr>
          <p:nvPr/>
        </p:nvSpPr>
        <p:spPr bwMode="auto">
          <a:xfrm>
            <a:off x="362285" y="328694"/>
            <a:ext cx="4628827" cy="476376"/>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CM" sz="26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CONTEXTE</a:t>
            </a:r>
            <a:endParaRPr kumimoji="0" lang="fr-FR" sz="2800" b="1" i="0" u="none" strike="noStrike" kern="1200" cap="none" spc="0" normalizeH="0" baseline="0" noProof="0" dirty="0">
              <a:ln>
                <a:noFill/>
              </a:ln>
              <a:solidFill>
                <a:srgbClr val="FF0000"/>
              </a:solidFill>
              <a:effectLst/>
              <a:uLnTx/>
              <a:uFillTx/>
              <a:latin typeface="Century Schoolbook" panose="02040604050505020304" pitchFamily="18" charset="0"/>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sz="2800" b="1" i="0" u="none" strike="noStrike" kern="1200" cap="none" spc="0" normalizeH="0" baseline="0" noProof="0" dirty="0">
              <a:ln>
                <a:noFill/>
              </a:ln>
              <a:solidFill>
                <a:srgbClr val="FF0000"/>
              </a:solidFill>
              <a:effectLst/>
              <a:uLnTx/>
              <a:uFillTx/>
              <a:latin typeface="Century Schoolbook" panose="02040604050505020304" pitchFamily="18" charset="0"/>
              <a:cs typeface="Arial" charset="0"/>
            </a:endParaRP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D44C0C8-C64B-8F0E-B8A3-08F66E8357C2}"/>
              </a:ext>
            </a:extLst>
          </p:cNvPr>
          <p:cNvSpPr txBox="1">
            <a:spLocks noChangeArrowheads="1"/>
          </p:cNvSpPr>
          <p:nvPr/>
        </p:nvSpPr>
        <p:spPr bwMode="auto">
          <a:xfrm>
            <a:off x="303212" y="969608"/>
            <a:ext cx="11017458" cy="2125839"/>
          </a:xfrm>
          <a:prstGeom prst="rect">
            <a:avLst/>
          </a:prstGeom>
          <a:noFill/>
          <a:ln w="9525">
            <a:noFill/>
            <a:round/>
            <a:headEnd/>
            <a:tailEnd/>
          </a:ln>
        </p:spPr>
        <p:txBody>
          <a:bodyPr wrap="square" lIns="90000" tIns="46800" rIns="90000" bIns="46800">
            <a:spAutoFit/>
          </a:bodyPr>
          <a:lstStyle/>
          <a:p>
            <a:r>
              <a:rPr lang="fr-CM" sz="2200" b="1" dirty="0">
                <a:solidFill>
                  <a:schemeClr val="tx1"/>
                </a:solidFill>
                <a:latin typeface="Arial" panose="020B0604020202020204" pitchFamily="34" charset="0"/>
                <a:cs typeface="Arial" panose="020B0604020202020204" pitchFamily="34" charset="0"/>
              </a:rPr>
              <a:t>1-</a:t>
            </a:r>
            <a:r>
              <a:rPr lang="fr-CM" sz="2200" b="1" u="sng" dirty="0">
                <a:solidFill>
                  <a:schemeClr val="tx1"/>
                </a:solidFill>
                <a:latin typeface="Arial" panose="020B0604020202020204" pitchFamily="34" charset="0"/>
                <a:cs typeface="Arial" panose="020B0604020202020204" pitchFamily="34" charset="0"/>
              </a:rPr>
              <a:t>Diagnostic de l’état de déploiement de la BSG au Cameroun</a:t>
            </a:r>
          </a:p>
          <a:p>
            <a:endParaRPr lang="fr-FR" sz="2200" b="1" i="1" dirty="0">
              <a:solidFill>
                <a:schemeClr val="tx1"/>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Etablissement du diagnostic et de l’état des lieux du déploiement de la BSG</a:t>
            </a:r>
          </a:p>
          <a:p>
            <a:pPr marL="800100" lvl="1" indent="-342900">
              <a:buFont typeface="Wingdings" panose="05000000000000000000" pitchFamily="2" charset="2"/>
              <a:buChar char="§"/>
            </a:pPr>
            <a:r>
              <a:rPr lang="fr-CM" sz="2200" dirty="0">
                <a:solidFill>
                  <a:schemeClr val="tx1"/>
                </a:solidFill>
                <a:latin typeface="Arial" panose="020B0604020202020204" pitchFamily="34" charset="0"/>
                <a:cs typeface="Arial" panose="020B0604020202020204" pitchFamily="34" charset="0"/>
              </a:rPr>
              <a:t>Identification des principaux points d’entrée du genre dans le cycle budgétaire au Cameroun </a:t>
            </a:r>
          </a:p>
          <a:p>
            <a:pPr marL="800100" lvl="1" indent="-342900">
              <a:buFont typeface="Wingdings" panose="05000000000000000000" pitchFamily="2" charset="2"/>
              <a:buChar char="§"/>
            </a:pPr>
            <a:r>
              <a:rPr lang="fr-CM" sz="2200" dirty="0">
                <a:solidFill>
                  <a:schemeClr val="tx1"/>
                </a:solidFill>
                <a:latin typeface="Arial" panose="020B0604020202020204" pitchFamily="34" charset="0"/>
                <a:cs typeface="Arial" panose="020B0604020202020204" pitchFamily="34" charset="0"/>
              </a:rPr>
              <a:t>cadrage des outils devant garantir l’opérationnalisation de la démarche</a:t>
            </a:r>
            <a:endParaRPr lang="fr-FR" sz="2200" dirty="0">
              <a:solidFill>
                <a:schemeClr val="tx1"/>
              </a:solidFill>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4C51FE0E-41C1-44F4-5636-C8343C80401C}"/>
              </a:ext>
            </a:extLst>
          </p:cNvPr>
          <p:cNvSpPr txBox="1">
            <a:spLocks noChangeArrowheads="1"/>
          </p:cNvSpPr>
          <p:nvPr/>
        </p:nvSpPr>
        <p:spPr bwMode="auto">
          <a:xfrm>
            <a:off x="303212" y="3657600"/>
            <a:ext cx="10947883" cy="2802948"/>
          </a:xfrm>
          <a:prstGeom prst="rect">
            <a:avLst/>
          </a:prstGeom>
          <a:noFill/>
          <a:ln w="9525">
            <a:noFill/>
            <a:round/>
            <a:headEnd/>
            <a:tailEnd/>
          </a:ln>
        </p:spPr>
        <p:txBody>
          <a:bodyPr wrap="square" lIns="90000" tIns="46800" rIns="90000" bIns="46800">
            <a:spAutoFit/>
          </a:bodyPr>
          <a:lstStyle/>
          <a:p>
            <a:pPr algn="just"/>
            <a:r>
              <a:rPr lang="fr-CM" sz="2200" b="1" u="sng" dirty="0">
                <a:latin typeface="Arial" panose="020B0604020202020204" pitchFamily="34" charset="0"/>
                <a:cs typeface="Arial" panose="020B0604020202020204" pitchFamily="34" charset="0"/>
              </a:rPr>
              <a:t>2-Construction des outils d’opérationnalisation de la BSG</a:t>
            </a:r>
            <a:endParaRPr lang="fr-FR" sz="2200" b="1" u="sng"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fr-CM" sz="2200" dirty="0">
              <a:solidFill>
                <a:schemeClr val="tx1"/>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fr-CM" sz="2200" dirty="0">
                <a:solidFill>
                  <a:schemeClr val="tx1"/>
                </a:solidFill>
                <a:latin typeface="Arial" panose="020B0604020202020204" pitchFamily="34" charset="0"/>
                <a:cs typeface="Arial" panose="020B0604020202020204" pitchFamily="34" charset="0"/>
              </a:rPr>
              <a:t>Proposition des formats de CDMT  et PPA sous le prisme du genre</a:t>
            </a:r>
          </a:p>
          <a:p>
            <a:pPr marL="800100" lvl="1" indent="-342900" algn="jus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Proposition d’aménagement de la circulaire présidentielle sur ses dispositions relatives à la budgétisation sensible au Genre;</a:t>
            </a:r>
          </a:p>
          <a:p>
            <a:pPr marL="800100" lvl="1" indent="-342900" algn="jus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Proposition du format d’une circulaire cadre du Ministre des Finances sur la BSG;</a:t>
            </a:r>
          </a:p>
          <a:p>
            <a:pPr marL="800100" lvl="1" indent="-342900" algn="jus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Proposition d’un format du document genre sensible annexé au PLF;</a:t>
            </a:r>
          </a:p>
        </p:txBody>
      </p:sp>
      <p:sp>
        <p:nvSpPr>
          <p:cNvPr id="5" name="Text Box 2">
            <a:extLst>
              <a:ext uri="{FF2B5EF4-FFF2-40B4-BE49-F238E27FC236}">
                <a16:creationId xmlns:a16="http://schemas.microsoft.com/office/drawing/2014/main" id="{1D85C513-CBCD-2C54-910C-550078E9E646}"/>
              </a:ext>
            </a:extLst>
          </p:cNvPr>
          <p:cNvSpPr txBox="1">
            <a:spLocks noChangeArrowheads="1"/>
          </p:cNvSpPr>
          <p:nvPr/>
        </p:nvSpPr>
        <p:spPr bwMode="auto">
          <a:xfrm>
            <a:off x="303213" y="250963"/>
            <a:ext cx="10238266" cy="641356"/>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rPr>
              <a:t>I- </a:t>
            </a:r>
            <a:r>
              <a:rPr lang="fr-FR" sz="2600" b="1" dirty="0">
                <a:solidFill>
                  <a:srgbClr val="C00000"/>
                </a:solidFill>
                <a:latin typeface="Arial" panose="020B0604020202020204" pitchFamily="34" charset="0"/>
                <a:cs typeface="Arial" panose="020B0604020202020204" pitchFamily="34" charset="0"/>
              </a:rPr>
              <a:t>CONCEPTION ET CONTENU DE LA RÉFORME BSG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endParaRPr>
          </a:p>
        </p:txBody>
      </p:sp>
    </p:spTree>
    <p:extLst>
      <p:ext uri="{BB962C8B-B14F-4D97-AF65-F5344CB8AC3E}">
        <p14:creationId xmlns:p14="http://schemas.microsoft.com/office/powerpoint/2010/main" val="262201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CFB431A-5DA3-593D-5DAC-AA4C3A59BFE8}"/>
              </a:ext>
            </a:extLst>
          </p:cNvPr>
          <p:cNvSpPr txBox="1">
            <a:spLocks noChangeArrowheads="1"/>
          </p:cNvSpPr>
          <p:nvPr/>
        </p:nvSpPr>
        <p:spPr bwMode="auto">
          <a:xfrm>
            <a:off x="362857" y="1765905"/>
            <a:ext cx="10898178" cy="4237187"/>
          </a:xfrm>
          <a:prstGeom prst="rect">
            <a:avLst/>
          </a:prstGeom>
          <a:noFill/>
          <a:ln w="9525">
            <a:noFill/>
            <a:round/>
            <a:headEnd/>
            <a:tailEnd/>
          </a:ln>
        </p:spPr>
        <p:txBody>
          <a:bodyPr wrap="square" lIns="90000" tIns="46800" rIns="90000" bIns="46800">
            <a:spAutoFit/>
          </a:bodyPr>
          <a:lstStyle/>
          <a:p>
            <a:pPr lvl="0" algn="just" eaLnBrk="0" hangingPunct="0">
              <a:lnSpc>
                <a:spcPct val="110000"/>
              </a:lnSpc>
              <a:spcAft>
                <a:spcPts val="600"/>
              </a:spcAft>
              <a:buClrTx/>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a:solidFill>
                  <a:schemeClr val="tx1"/>
                </a:solidFill>
                <a:latin typeface="Arial" panose="020B0604020202020204" pitchFamily="34" charset="0"/>
                <a:cs typeface="Arial" panose="020B0604020202020204" pitchFamily="34" charset="0"/>
              </a:rPr>
              <a:t>3. </a:t>
            </a:r>
            <a:r>
              <a:rPr lang="fr-FR" sz="2200" b="1" u="sng" dirty="0">
                <a:solidFill>
                  <a:schemeClr val="tx1"/>
                </a:solidFill>
                <a:latin typeface="Arial" panose="020B0604020202020204" pitchFamily="34" charset="0"/>
                <a:cs typeface="Arial" panose="020B0604020202020204" pitchFamily="34" charset="0"/>
              </a:rPr>
              <a:t>Les principes retenus</a:t>
            </a:r>
            <a:endParaRPr lang="fr-FR" sz="2200" dirty="0">
              <a:solidFill>
                <a:schemeClr val="tx1"/>
              </a:solidFill>
              <a:latin typeface="Arial" panose="020B0604020202020204" pitchFamily="34" charset="0"/>
              <a:cs typeface="Arial" panose="020B0604020202020204" pitchFamily="34" charset="0"/>
            </a:endParaRPr>
          </a:p>
          <a:p>
            <a:pPr marL="800100" lvl="1" indent="-342900" algn="just">
              <a:spcAft>
                <a:spcPts val="600"/>
              </a:spcAft>
              <a:buFont typeface="Wingdings" panose="05000000000000000000" pitchFamily="2" charset="2"/>
              <a:buChar char="§"/>
            </a:pPr>
            <a:endParaRPr kumimoji="0" lang="fr-FR"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800100" lvl="1" indent="-342900" algn="just">
              <a:spcAft>
                <a:spcPts val="600"/>
              </a:spcAft>
              <a:buFont typeface="Wingdings" panose="05000000000000000000" pitchFamily="2" charset="2"/>
              <a:buChar char="§"/>
            </a:pPr>
            <a:r>
              <a:rPr kumimoji="0" lang="fr-FR" sz="2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La Budgétisation Sensible au Genre </a:t>
            </a:r>
            <a:r>
              <a:rPr kumimoji="0" lang="fr-FR"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(BSG) vise </a:t>
            </a:r>
            <a:r>
              <a:rPr kumimoji="0" lang="fr-FR"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l’élaboration des budgets qui favorisent l’égalité </a:t>
            </a:r>
            <a:r>
              <a:rPr kumimoji="0" lang="fr-FR"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entre les hommes et les femmes</a:t>
            </a:r>
          </a:p>
          <a:p>
            <a:pPr marL="800100" lvl="1"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La BSG ne consiste pas forcément à augmenter les ressources des programmes, actions et activités ciblés en faveur de l’égalité de genre ; </a:t>
            </a:r>
          </a:p>
          <a:p>
            <a:pPr marL="800100" lvl="1" indent="-342900" algn="just">
              <a:spcAft>
                <a:spcPts val="600"/>
              </a:spcAft>
              <a:buFont typeface="Wingdings" panose="05000000000000000000" pitchFamily="2" charset="2"/>
              <a:buChar char="§"/>
            </a:pPr>
            <a:r>
              <a:rPr lang="fr-FR" sz="2200" b="1" dirty="0">
                <a:solidFill>
                  <a:schemeClr val="tx1"/>
                </a:solidFill>
                <a:latin typeface="Arial" panose="020B0604020202020204" pitchFamily="34" charset="0"/>
                <a:cs typeface="Arial" panose="020B0604020202020204" pitchFamily="34" charset="0"/>
              </a:rPr>
              <a:t>L'ancrage au genre se reflète dans les programmes et actions</a:t>
            </a:r>
            <a:r>
              <a:rPr lang="fr-FR" sz="2200" dirty="0">
                <a:solidFill>
                  <a:schemeClr val="tx1"/>
                </a:solidFill>
                <a:latin typeface="Arial" panose="020B0604020202020204" pitchFamily="34" charset="0"/>
                <a:cs typeface="Arial" panose="020B0604020202020204" pitchFamily="34" charset="0"/>
              </a:rPr>
              <a:t>, à travers la définition des objectifs, indicateurs genres sensibles, mais aussi l’allocation des ressources à des activités genre sensible</a:t>
            </a:r>
          </a:p>
          <a:p>
            <a:pPr marL="800100" lvl="1" indent="-342900" algn="just">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La mécanique budget genre doit également être </a:t>
            </a:r>
            <a:r>
              <a:rPr lang="fr-FR" sz="2200" b="1" dirty="0">
                <a:solidFill>
                  <a:schemeClr val="tx1"/>
                </a:solidFill>
                <a:latin typeface="Arial" panose="020B0604020202020204" pitchFamily="34" charset="0"/>
                <a:cs typeface="Arial" panose="020B0604020202020204" pitchFamily="34" charset="0"/>
              </a:rPr>
              <a:t>applicable au niveau local/municipal, régional.</a:t>
            </a:r>
          </a:p>
        </p:txBody>
      </p:sp>
      <p:sp>
        <p:nvSpPr>
          <p:cNvPr id="4" name="Text Box 2">
            <a:extLst>
              <a:ext uri="{FF2B5EF4-FFF2-40B4-BE49-F238E27FC236}">
                <a16:creationId xmlns:a16="http://schemas.microsoft.com/office/drawing/2014/main" id="{86E95315-57D4-698C-4F4D-1EF4AB307752}"/>
              </a:ext>
            </a:extLst>
          </p:cNvPr>
          <p:cNvSpPr txBox="1">
            <a:spLocks noChangeArrowheads="1"/>
          </p:cNvSpPr>
          <p:nvPr/>
        </p:nvSpPr>
        <p:spPr bwMode="auto">
          <a:xfrm>
            <a:off x="303213" y="250963"/>
            <a:ext cx="10238266" cy="641356"/>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rPr>
              <a:t>I- </a:t>
            </a:r>
            <a:r>
              <a:rPr lang="fr-FR" sz="2600" b="1" dirty="0">
                <a:solidFill>
                  <a:srgbClr val="C00000"/>
                </a:solidFill>
                <a:latin typeface="Arial" panose="020B0604020202020204" pitchFamily="34" charset="0"/>
                <a:cs typeface="Arial" panose="020B0604020202020204" pitchFamily="34" charset="0"/>
              </a:rPr>
              <a:t>CONCEPTION ET CONTENU DE LA RÉFORME BSG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endParaRPr>
          </a:p>
        </p:txBody>
      </p:sp>
    </p:spTree>
    <p:extLst>
      <p:ext uri="{BB962C8B-B14F-4D97-AF65-F5344CB8AC3E}">
        <p14:creationId xmlns:p14="http://schemas.microsoft.com/office/powerpoint/2010/main" val="394224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E8C10AE-14E0-F805-2256-BD6CAF7C0246}"/>
              </a:ext>
            </a:extLst>
          </p:cNvPr>
          <p:cNvSpPr txBox="1">
            <a:spLocks noChangeArrowheads="1"/>
          </p:cNvSpPr>
          <p:nvPr/>
        </p:nvSpPr>
        <p:spPr bwMode="auto">
          <a:xfrm>
            <a:off x="467544" y="548680"/>
            <a:ext cx="9700186" cy="713364"/>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latin typeface="Arial" panose="020B0604020202020204" pitchFamily="34" charset="0"/>
                <a:cs typeface="Arial" panose="020B0604020202020204" pitchFamily="34" charset="0"/>
              </a:rPr>
              <a:t>II- MISE EN PLACE DE LA REFORME BSG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5F664EC8-7215-C656-23C9-C3608C0D1947}"/>
              </a:ext>
            </a:extLst>
          </p:cNvPr>
          <p:cNvSpPr txBox="1">
            <a:spLocks noChangeArrowheads="1"/>
          </p:cNvSpPr>
          <p:nvPr/>
        </p:nvSpPr>
        <p:spPr bwMode="auto">
          <a:xfrm>
            <a:off x="467544" y="1262044"/>
            <a:ext cx="10902822" cy="4588052"/>
          </a:xfrm>
          <a:prstGeom prst="rect">
            <a:avLst/>
          </a:prstGeom>
          <a:noFill/>
          <a:ln w="9525">
            <a:noFill/>
            <a:round/>
            <a:headEnd/>
            <a:tailEnd/>
          </a:ln>
        </p:spPr>
        <p:txBody>
          <a:bodyPr wrap="square" lIns="90000" tIns="46800" rIns="90000" bIns="46800">
            <a:spAutoFit/>
          </a:bodyPr>
          <a:lstStyle/>
          <a:p>
            <a:pPr lvl="0" algn="just">
              <a:spcAft>
                <a:spcPts val="1200"/>
              </a:spcAft>
            </a:pPr>
            <a:r>
              <a:rPr lang="fr-FR" sz="2200" b="1" u="sng" dirty="0">
                <a:solidFill>
                  <a:srgbClr val="000000"/>
                </a:solidFill>
                <a:latin typeface="Arial" panose="020B0604020202020204" pitchFamily="34" charset="0"/>
                <a:cs typeface="Arial" panose="020B0604020202020204" pitchFamily="34" charset="0"/>
              </a:rPr>
              <a:t>Cinq (05) Principales réalisations</a:t>
            </a:r>
            <a:r>
              <a:rPr lang="fr-FR" sz="2200" b="1" dirty="0">
                <a:solidFill>
                  <a:srgbClr val="000000"/>
                </a:solidFill>
                <a:latin typeface="Arial" panose="020B0604020202020204" pitchFamily="34" charset="0"/>
                <a:cs typeface="Arial" panose="020B0604020202020204" pitchFamily="34" charset="0"/>
              </a:rPr>
              <a:t>:</a:t>
            </a:r>
          </a:p>
          <a:p>
            <a:pPr marL="342900" lvl="0" indent="-342900" algn="just">
              <a:spcAft>
                <a:spcPts val="1200"/>
              </a:spcAft>
              <a:buFont typeface="Wingdings" panose="05000000000000000000" pitchFamily="2" charset="2"/>
              <a:buChar char="v"/>
            </a:pPr>
            <a:r>
              <a:rPr lang="fr-FR" sz="2200" dirty="0">
                <a:solidFill>
                  <a:srgbClr val="000000"/>
                </a:solidFill>
                <a:latin typeface="Arial" panose="020B0604020202020204" pitchFamily="34" charset="0"/>
                <a:cs typeface="Arial" panose="020B0604020202020204" pitchFamily="34" charset="0"/>
              </a:rPr>
              <a:t>Diffusion dans </a:t>
            </a:r>
            <a:r>
              <a:rPr lang="fr-FR" sz="2200" b="1" dirty="0">
                <a:solidFill>
                  <a:srgbClr val="000000"/>
                </a:solidFill>
                <a:latin typeface="Arial" panose="020B0604020202020204" pitchFamily="34" charset="0"/>
                <a:cs typeface="Arial" panose="020B0604020202020204" pitchFamily="34" charset="0"/>
              </a:rPr>
              <a:t>la circulaire présidentielle </a:t>
            </a:r>
            <a:r>
              <a:rPr lang="fr-FR" sz="2200" dirty="0">
                <a:solidFill>
                  <a:srgbClr val="000000"/>
                </a:solidFill>
                <a:latin typeface="Arial" panose="020B0604020202020204" pitchFamily="34" charset="0"/>
                <a:cs typeface="Arial" panose="020B0604020202020204" pitchFamily="34" charset="0"/>
              </a:rPr>
              <a:t>relative à la préparation du budget pour l’exercice 2022 des directives précises en matière de BSG (points 27, 57, 58, 59 et 60) Production du </a:t>
            </a:r>
            <a:r>
              <a:rPr lang="fr-FR" sz="2200" b="1" dirty="0">
                <a:solidFill>
                  <a:srgbClr val="000000"/>
                </a:solidFill>
                <a:latin typeface="Arial" panose="020B0604020202020204" pitchFamily="34" charset="0"/>
                <a:cs typeface="Arial" panose="020B0604020202020204" pitchFamily="34" charset="0"/>
              </a:rPr>
              <a:t>projet de circulaire du MINFI dédié à l’opérationnalisation de la BSG.</a:t>
            </a:r>
            <a:endParaRPr lang="fr-FR" sz="2200" dirty="0">
              <a:solidFill>
                <a:srgbClr val="000000"/>
              </a:solidFill>
              <a:latin typeface="Arial" panose="020B0604020202020204" pitchFamily="34" charset="0"/>
              <a:cs typeface="Arial" panose="020B0604020202020204" pitchFamily="34" charset="0"/>
            </a:endParaRPr>
          </a:p>
          <a:p>
            <a:pPr marL="342900" lvl="0" indent="-342900" algn="just">
              <a:spcAft>
                <a:spcPts val="1200"/>
              </a:spcAft>
              <a:buFont typeface="Wingdings" panose="05000000000000000000" pitchFamily="2" charset="2"/>
              <a:buChar char="v"/>
            </a:pPr>
            <a:r>
              <a:rPr lang="fr-FR" sz="2200" dirty="0">
                <a:solidFill>
                  <a:srgbClr val="000000"/>
                </a:solidFill>
                <a:latin typeface="Arial" panose="020B0604020202020204" pitchFamily="34" charset="0"/>
                <a:cs typeface="Arial" panose="020B0604020202020204" pitchFamily="34" charset="0"/>
              </a:rPr>
              <a:t>Elaboration des canevas des </a:t>
            </a:r>
            <a:r>
              <a:rPr lang="fr-FR" sz="2200" b="1" dirty="0">
                <a:solidFill>
                  <a:srgbClr val="000000"/>
                </a:solidFill>
                <a:latin typeface="Arial" panose="020B0604020202020204" pitchFamily="34" charset="0"/>
                <a:cs typeface="Arial" panose="020B0604020202020204" pitchFamily="34" charset="0"/>
              </a:rPr>
              <a:t>CDMT et PPA sous le prisme du </a:t>
            </a:r>
            <a:r>
              <a:rPr lang="fr-FR" sz="2200" b="1" dirty="0">
                <a:solidFill>
                  <a:schemeClr val="tx1"/>
                </a:solidFill>
                <a:latin typeface="Arial" panose="020B0604020202020204" pitchFamily="34" charset="0"/>
                <a:cs typeface="Arial" panose="020B0604020202020204" pitchFamily="34" charset="0"/>
              </a:rPr>
              <a:t>genre.</a:t>
            </a:r>
          </a:p>
          <a:p>
            <a:pPr marL="342900" lvl="0" indent="-342900" algn="just">
              <a:spcAft>
                <a:spcPts val="1200"/>
              </a:spcAft>
              <a:buFont typeface="Wingdings" panose="05000000000000000000" pitchFamily="2" charset="2"/>
              <a:buChar char="v"/>
            </a:pPr>
            <a:r>
              <a:rPr lang="fr-FR" sz="2200" dirty="0">
                <a:solidFill>
                  <a:schemeClr val="tx1"/>
                </a:solidFill>
                <a:latin typeface="Arial" panose="020B0604020202020204" pitchFamily="34" charset="0"/>
                <a:cs typeface="Arial" panose="020B0604020202020204" pitchFamily="34" charset="0"/>
              </a:rPr>
              <a:t>Désignation des points focaux budgétisation sensible au genre au sein des administrations pilotes. </a:t>
            </a:r>
          </a:p>
          <a:p>
            <a:pPr marL="342900" lvl="0" indent="-342900" algn="just">
              <a:spcAft>
                <a:spcPts val="1200"/>
              </a:spcAft>
              <a:buFont typeface="Wingdings" panose="05000000000000000000" pitchFamily="2" charset="2"/>
              <a:buChar char="v"/>
            </a:pPr>
            <a:r>
              <a:rPr lang="fr-FR" sz="2200" dirty="0">
                <a:solidFill>
                  <a:schemeClr val="tx1"/>
                </a:solidFill>
                <a:latin typeface="Arial" panose="020B0604020202020204" pitchFamily="34" charset="0"/>
                <a:cs typeface="Arial" panose="020B0604020202020204" pitchFamily="34" charset="0"/>
              </a:rPr>
              <a:t> Sensibilisation et renforcement continue des capacités des acteurs.</a:t>
            </a:r>
            <a:r>
              <a:rPr lang="fr-FR" sz="2200" dirty="0">
                <a:solidFill>
                  <a:srgbClr val="000000"/>
                </a:solidFill>
                <a:latin typeface="Arial" panose="020B0604020202020204" pitchFamily="34" charset="0"/>
                <a:cs typeface="Arial" panose="020B0604020202020204" pitchFamily="34" charset="0"/>
              </a:rPr>
              <a:t>           </a:t>
            </a:r>
          </a:p>
          <a:p>
            <a:pPr marL="342900" indent="-342900" algn="just">
              <a:spcAft>
                <a:spcPts val="1200"/>
              </a:spcAft>
              <a:buFont typeface="Wingdings" panose="05000000000000000000" pitchFamily="2" charset="2"/>
              <a:buChar char="v"/>
            </a:pPr>
            <a:r>
              <a:rPr lang="fr-FR" sz="2200" dirty="0">
                <a:solidFill>
                  <a:schemeClr val="tx1"/>
                </a:solidFill>
                <a:latin typeface="Arial" panose="020B0604020202020204" pitchFamily="34" charset="0"/>
                <a:cs typeface="Arial" panose="020B0604020202020204" pitchFamily="34" charset="0"/>
              </a:rPr>
              <a:t>Elaboration de la première édition du document budgétaire sensible au genre en annexe au projet de loi de finances 2022 et 2023.</a:t>
            </a:r>
            <a:r>
              <a:rPr lang="fr-FR" sz="22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327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A7C4D06-72FB-848E-97B8-A820526EE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4826"/>
            <a:ext cx="12085983" cy="5769879"/>
          </a:xfrm>
          <a:prstGeom prst="rect">
            <a:avLst/>
          </a:prstGeom>
        </p:spPr>
      </p:pic>
    </p:spTree>
    <p:extLst>
      <p:ext uri="{BB962C8B-B14F-4D97-AF65-F5344CB8AC3E}">
        <p14:creationId xmlns:p14="http://schemas.microsoft.com/office/powerpoint/2010/main" val="362690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F24B0FF-8C5D-C765-33E3-1455630C8312}"/>
              </a:ext>
            </a:extLst>
          </p:cNvPr>
          <p:cNvSpPr txBox="1">
            <a:spLocks noChangeArrowheads="1"/>
          </p:cNvSpPr>
          <p:nvPr/>
        </p:nvSpPr>
        <p:spPr bwMode="auto">
          <a:xfrm>
            <a:off x="198362" y="972456"/>
            <a:ext cx="11856146" cy="6437789"/>
          </a:xfrm>
          <a:prstGeom prst="rect">
            <a:avLst/>
          </a:prstGeom>
          <a:noFill/>
          <a:ln w="9525">
            <a:noFill/>
            <a:round/>
            <a:headEnd/>
            <a:tailEnd/>
          </a:ln>
        </p:spPr>
        <p:txBody>
          <a:bodyPr wrap="square" lIns="90000" tIns="46800" rIns="90000" bIns="46800">
            <a:spAutoFit/>
          </a:bodyPr>
          <a:lstStyle/>
          <a:p>
            <a:pPr marL="342900" lvl="0" indent="-342900" algn="just">
              <a:spcAft>
                <a:spcPts val="1200"/>
              </a:spcAft>
              <a:buFont typeface="Wingdings" panose="05000000000000000000" pitchFamily="2" charset="2"/>
              <a:buChar char="q"/>
            </a:pPr>
            <a:r>
              <a:rPr lang="fr-FR" sz="2200" b="1" u="sng" dirty="0">
                <a:solidFill>
                  <a:srgbClr val="000000"/>
                </a:solidFill>
                <a:latin typeface="Arial" panose="020B0604020202020204" pitchFamily="34" charset="0"/>
                <a:cs typeface="Arial" panose="020B0604020202020204" pitchFamily="34" charset="0"/>
              </a:rPr>
              <a:t>Les acteurs </a:t>
            </a:r>
            <a:r>
              <a:rPr lang="fr-FR" sz="2200" b="1" dirty="0">
                <a:solidFill>
                  <a:srgbClr val="000000"/>
                </a:solidFill>
                <a:latin typeface="Arial" panose="020B0604020202020204" pitchFamily="34" charset="0"/>
                <a:cs typeface="Arial" panose="020B0604020202020204" pitchFamily="34" charset="0"/>
              </a:rPr>
              <a:t>:</a:t>
            </a:r>
          </a:p>
          <a:p>
            <a:pPr lvl="0" algn="just">
              <a:spcAft>
                <a:spcPts val="1200"/>
              </a:spcAft>
            </a:pPr>
            <a:r>
              <a:rPr lang="fr-FR" sz="2200" b="1" u="sng" dirty="0">
                <a:solidFill>
                  <a:srgbClr val="000000"/>
                </a:solidFill>
                <a:latin typeface="Arial" panose="020B0604020202020204" pitchFamily="34" charset="0"/>
                <a:cs typeface="Arial" panose="020B0604020202020204" pitchFamily="34" charset="0"/>
              </a:rPr>
              <a:t>Ministères assurant la coordination </a:t>
            </a:r>
            <a:r>
              <a:rPr lang="fr-FR" sz="2200" dirty="0">
                <a:solidFill>
                  <a:srgbClr val="000000"/>
                </a:solidFill>
                <a:latin typeface="Arial" panose="020B0604020202020204" pitchFamily="34" charset="0"/>
                <a:cs typeface="Arial" panose="020B0604020202020204" pitchFamily="34" charset="0"/>
              </a:rPr>
              <a:t>: Ministère des Finances, Ministère de l’Economie, de la Planification et de l’Aménagement du Territoire, Ministère de la Promotion de la Femme et de la Famille</a:t>
            </a:r>
          </a:p>
          <a:p>
            <a:pPr lvl="0" algn="just">
              <a:spcAft>
                <a:spcPts val="1200"/>
              </a:spcAft>
            </a:pPr>
            <a:r>
              <a:rPr lang="fr-FR" sz="2200" b="1" u="sng" dirty="0">
                <a:solidFill>
                  <a:srgbClr val="000000"/>
                </a:solidFill>
                <a:latin typeface="Arial" panose="020B0604020202020204" pitchFamily="34" charset="0"/>
                <a:cs typeface="Arial" panose="020B0604020202020204" pitchFamily="34" charset="0"/>
              </a:rPr>
              <a:t>Ministères pilotes</a:t>
            </a:r>
            <a:r>
              <a:rPr lang="fr-FR" sz="2200" dirty="0">
                <a:solidFill>
                  <a:srgbClr val="000000"/>
                </a:solidFill>
                <a:latin typeface="Arial" panose="020B0604020202020204" pitchFamily="34" charset="0"/>
                <a:cs typeface="Arial" panose="020B0604020202020204" pitchFamily="34" charset="0"/>
              </a:rPr>
              <a:t>: </a:t>
            </a:r>
            <a:r>
              <a:rPr lang="fr-FR" sz="2200" dirty="0">
                <a:solidFill>
                  <a:schemeClr val="tx1"/>
                </a:solidFill>
                <a:latin typeface="Arial" panose="020B0604020202020204" pitchFamily="34" charset="0"/>
                <a:cs typeface="Arial" panose="020B0604020202020204" pitchFamily="34" charset="0"/>
              </a:rPr>
              <a:t>MINADER,MINEPIA,MINEDUB,MINESEC,MINSANTE,</a:t>
            </a:r>
          </a:p>
          <a:p>
            <a:pPr lvl="0" algn="just">
              <a:spcAft>
                <a:spcPts val="1200"/>
              </a:spcAft>
            </a:pPr>
            <a:r>
              <a:rPr lang="fr-FR" sz="2200" dirty="0">
                <a:solidFill>
                  <a:schemeClr val="tx1"/>
                </a:solidFill>
                <a:latin typeface="Arial" panose="020B0604020202020204" pitchFamily="34" charset="0"/>
                <a:cs typeface="Arial" panose="020B0604020202020204" pitchFamily="34" charset="0"/>
              </a:rPr>
              <a:t>MINAS,MINPROF, MINDDEVEL, MINEPAT, MINFI</a:t>
            </a:r>
          </a:p>
          <a:p>
            <a:pPr algn="just" eaLnBrk="0" hangingPunct="0">
              <a:lnSpc>
                <a:spcPct val="110000"/>
              </a:lnSpc>
              <a:spcAft>
                <a:spcPts val="8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u="sng" dirty="0">
                <a:latin typeface="Arial" panose="020B0604020202020204" pitchFamily="34" charset="0"/>
                <a:cs typeface="Arial" panose="020B0604020202020204" pitchFamily="34" charset="0"/>
              </a:rPr>
              <a:t>Acteurs opérationnels :</a:t>
            </a:r>
          </a:p>
          <a:p>
            <a:pPr marL="800100" lvl="1" indent="-342900" algn="just" eaLnBrk="0" hangingPunct="0">
              <a:lnSpc>
                <a:spcPct val="110000"/>
              </a:lnSpc>
              <a:spcAft>
                <a:spcPts val="800"/>
              </a:spcAft>
              <a:buClr>
                <a:srgbClr val="FF0000"/>
              </a:buClr>
              <a:buFont typeface="Wingdings" panose="05000000000000000000" pitchFamily="2" charset="2"/>
              <a:buChar cha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b="1" dirty="0">
                <a:latin typeface="Arial" panose="020B0604020202020204" pitchFamily="34" charset="0"/>
                <a:cs typeface="Arial" panose="020B0604020202020204" pitchFamily="34" charset="0"/>
              </a:rPr>
              <a:t>Le point focal pour la BSG </a:t>
            </a:r>
            <a:r>
              <a:rPr lang="fr-FR" sz="2000" dirty="0">
                <a:latin typeface="Arial" panose="020B0604020202020204" pitchFamily="34" charset="0"/>
                <a:cs typeface="Arial" panose="020B0604020202020204" pitchFamily="34" charset="0"/>
              </a:rPr>
              <a:t>désigné au sein de la direction chargée de la préparation du budget du ministère ayant pour mission d’</a:t>
            </a:r>
            <a:r>
              <a:rPr lang="fr-FR" sz="2000" b="1" dirty="0">
                <a:latin typeface="Arial" panose="020B0604020202020204" pitchFamily="34" charset="0"/>
                <a:cs typeface="Arial" panose="020B0604020202020204" pitchFamily="34" charset="0"/>
              </a:rPr>
              <a:t>animer le processus d’intégration des outils relatifs à la BSG;</a:t>
            </a:r>
          </a:p>
          <a:p>
            <a:pPr marL="800100" lvl="1" indent="-342900" algn="just" eaLnBrk="0" hangingPunct="0">
              <a:lnSpc>
                <a:spcPct val="110000"/>
              </a:lnSpc>
              <a:spcAft>
                <a:spcPts val="800"/>
              </a:spcAft>
              <a:buClr>
                <a:srgbClr val="FF0000"/>
              </a:buClr>
              <a:buFont typeface="Wingdings" panose="05000000000000000000" pitchFamily="2" charset="2"/>
              <a:buChar cha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b="1" dirty="0">
                <a:latin typeface="Arial" panose="020B0604020202020204" pitchFamily="34" charset="0"/>
                <a:cs typeface="Arial" panose="020B0604020202020204" pitchFamily="34" charset="0"/>
              </a:rPr>
              <a:t>Les contrôleurs de gestion par programme, </a:t>
            </a:r>
            <a:r>
              <a:rPr lang="fr-FR" sz="2000" dirty="0">
                <a:latin typeface="Arial" panose="020B0604020202020204" pitchFamily="34" charset="0"/>
                <a:cs typeface="Arial" panose="020B0604020202020204" pitchFamily="34" charset="0"/>
              </a:rPr>
              <a:t>chargés d’intégrer le genre dans le processus d’élaboration du budget programme</a:t>
            </a:r>
            <a:endParaRPr lang="fr-FR" sz="2000" i="1" dirty="0">
              <a:latin typeface="Arial" panose="020B0604020202020204" pitchFamily="34" charset="0"/>
              <a:cs typeface="Arial" panose="020B0604020202020204" pitchFamily="34" charset="0"/>
            </a:endParaRPr>
          </a:p>
          <a:p>
            <a:pPr lvl="0" algn="just">
              <a:spcAft>
                <a:spcPts val="1200"/>
              </a:spcAft>
            </a:pPr>
            <a:r>
              <a:rPr lang="fr-FR" sz="2200" b="1" u="sng" dirty="0">
                <a:solidFill>
                  <a:srgbClr val="000000"/>
                </a:solidFill>
                <a:latin typeface="Arial" panose="020B0604020202020204" pitchFamily="34" charset="0"/>
                <a:cs typeface="Arial" panose="020B0604020202020204" pitchFamily="34" charset="0"/>
              </a:rPr>
              <a:t>Partenaires techniques et financiers: </a:t>
            </a:r>
            <a:r>
              <a:rPr lang="fr-FR" sz="2200" dirty="0">
                <a:solidFill>
                  <a:srgbClr val="000000"/>
                </a:solidFill>
                <a:latin typeface="Arial" panose="020B0604020202020204" pitchFamily="34" charset="0"/>
                <a:cs typeface="Arial" panose="020B0604020202020204" pitchFamily="34" charset="0"/>
              </a:rPr>
              <a:t>AFRITAC-Centre, ONUFEMME, GIZ</a:t>
            </a:r>
          </a:p>
          <a:p>
            <a:pPr marL="342900" lvl="0" indent="-342900" algn="just">
              <a:spcAft>
                <a:spcPts val="1200"/>
              </a:spcAft>
              <a:buFont typeface="Wingdings" panose="05000000000000000000" pitchFamily="2" charset="2"/>
              <a:buChar char="v"/>
            </a:pPr>
            <a:endParaRPr lang="fr-FR" sz="2200" dirty="0">
              <a:solidFill>
                <a:srgbClr val="000000"/>
              </a:solidFill>
              <a:latin typeface="Arial" panose="020B0604020202020204" pitchFamily="34" charset="0"/>
              <a:cs typeface="Arial" panose="020B0604020202020204" pitchFamily="34" charset="0"/>
            </a:endParaRPr>
          </a:p>
          <a:p>
            <a:pPr marL="342900" lvl="0" indent="-342900" algn="just">
              <a:spcAft>
                <a:spcPts val="1200"/>
              </a:spcAft>
              <a:buFont typeface="Wingdings" panose="05000000000000000000" pitchFamily="2" charset="2"/>
              <a:buChar char="v"/>
            </a:pPr>
            <a:endParaRPr lang="fr-FR" sz="2200" dirty="0">
              <a:solidFill>
                <a:srgbClr val="000000"/>
              </a:solidFill>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6395D264-ACCC-ABDA-71EC-7E3DFB1846C9}"/>
              </a:ext>
            </a:extLst>
          </p:cNvPr>
          <p:cNvSpPr txBox="1">
            <a:spLocks noChangeArrowheads="1"/>
          </p:cNvSpPr>
          <p:nvPr/>
        </p:nvSpPr>
        <p:spPr bwMode="auto">
          <a:xfrm>
            <a:off x="378092" y="119990"/>
            <a:ext cx="9700186" cy="484764"/>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latin typeface="Arial" panose="020B0604020202020204" pitchFamily="34" charset="0"/>
                <a:cs typeface="Arial" panose="020B0604020202020204" pitchFamily="34" charset="0"/>
              </a:rPr>
              <a:t>II- MISE EN PLACE DE LA REFORME BSG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89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3A2B07F-60DF-C60F-7CB0-1ED810522844}"/>
              </a:ext>
            </a:extLst>
          </p:cNvPr>
          <p:cNvSpPr txBox="1">
            <a:spLocks noChangeArrowheads="1"/>
          </p:cNvSpPr>
          <p:nvPr/>
        </p:nvSpPr>
        <p:spPr bwMode="auto">
          <a:xfrm>
            <a:off x="303213" y="548680"/>
            <a:ext cx="10937944" cy="6186246"/>
          </a:xfrm>
          <a:prstGeom prst="rect">
            <a:avLst/>
          </a:prstGeom>
          <a:noFill/>
          <a:ln w="9525">
            <a:noFill/>
            <a:round/>
            <a:headEnd/>
            <a:tailEnd/>
          </a:ln>
        </p:spPr>
        <p:txBody>
          <a:bodyPr wrap="square" lIns="90000" tIns="46800" rIns="90000" bIns="46800">
            <a:spAutoFit/>
          </a:bodyPr>
          <a:lstStyle/>
          <a:p>
            <a:r>
              <a:rPr lang="fr-FR" sz="2200" dirty="0">
                <a:solidFill>
                  <a:schemeClr val="tx1"/>
                </a:solidFill>
                <a:latin typeface="Arial" panose="020B0604020202020204" pitchFamily="34" charset="0"/>
                <a:cs typeface="Arial" panose="020B0604020202020204" pitchFamily="34" charset="0"/>
              </a:rPr>
              <a:t> </a:t>
            </a:r>
            <a:endParaRPr lang="fr-CM" sz="2200" b="1" u="sng" dirty="0">
              <a:solidFill>
                <a:schemeClr val="tx1"/>
              </a:solidFill>
              <a:latin typeface="Arial" panose="020B0604020202020204" pitchFamily="34" charset="0"/>
              <a:cs typeface="Arial" panose="020B0604020202020204" pitchFamily="34" charset="0"/>
            </a:endParaRPr>
          </a:p>
          <a:p>
            <a:endParaRPr lang="fr-CM" sz="400" b="1" u="sng" dirty="0">
              <a:solidFill>
                <a:schemeClr val="tx1"/>
              </a:solidFill>
              <a:latin typeface="Arial" panose="020B0604020202020204" pitchFamily="34" charset="0"/>
              <a:cs typeface="Arial" panose="020B0604020202020204" pitchFamily="34" charset="0"/>
            </a:endParaRPr>
          </a:p>
          <a:p>
            <a:endParaRPr lang="fr-FR" sz="2200" dirty="0">
              <a:solidFill>
                <a:schemeClr val="tx1"/>
              </a:solidFill>
              <a:latin typeface="Arial" panose="020B0604020202020204" pitchFamily="34" charset="0"/>
              <a:cs typeface="Arial" panose="020B0604020202020204" pitchFamily="34" charset="0"/>
            </a:endParaRPr>
          </a:p>
          <a:p>
            <a:pPr marL="800100" lvl="1" indent="-342900">
              <a:lnSpc>
                <a:spcPct val="150000"/>
              </a:lnSpc>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la compréhension variable des concepts relatifs au genre et leur prise en compte dans la logique programmatique basée sur la performance ;</a:t>
            </a:r>
          </a:p>
          <a:p>
            <a:pPr marL="800100" lvl="1" indent="-342900">
              <a:lnSpc>
                <a:spcPct val="150000"/>
              </a:lnSpc>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la faible implication  de</a:t>
            </a:r>
            <a:r>
              <a:rPr lang="fr-FR" sz="2400" dirty="0">
                <a:latin typeface="Arial" panose="020B0604020202020204" pitchFamily="34" charset="0"/>
                <a:cs typeface="Arial" panose="020B0604020202020204" pitchFamily="34" charset="0"/>
              </a:rPr>
              <a:t>s </a:t>
            </a:r>
            <a:r>
              <a:rPr lang="fr-FR" sz="2400" dirty="0">
                <a:solidFill>
                  <a:schemeClr val="tx1"/>
                </a:solidFill>
                <a:latin typeface="Arial" panose="020B0604020202020204" pitchFamily="34" charset="0"/>
                <a:cs typeface="Arial" panose="020B0604020202020204" pitchFamily="34" charset="0"/>
              </a:rPr>
              <a:t>acteurs stratégiques </a:t>
            </a:r>
            <a:r>
              <a:rPr lang="fr-FR" sz="2400" dirty="0">
                <a:latin typeface="Arial" panose="020B0604020202020204" pitchFamily="34" charset="0"/>
                <a:cs typeface="Arial" panose="020B0604020202020204" pitchFamily="34" charset="0"/>
              </a:rPr>
              <a:t> </a:t>
            </a:r>
            <a:r>
              <a:rPr lang="fr-FR" sz="2400" dirty="0">
                <a:solidFill>
                  <a:schemeClr val="tx1"/>
                </a:solidFill>
                <a:latin typeface="Arial" panose="020B0604020202020204" pitchFamily="34" charset="0"/>
                <a:cs typeface="Arial" panose="020B0604020202020204" pitchFamily="34" charset="0"/>
              </a:rPr>
              <a:t> ;</a:t>
            </a:r>
          </a:p>
          <a:p>
            <a:pPr marL="800100" lvl="1" indent="-342900">
              <a:lnSpc>
                <a:spcPct val="150000"/>
              </a:lnSpc>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Une production statistique faible (absence de donn</a:t>
            </a:r>
            <a:r>
              <a:rPr lang="fr-FR" sz="2400" dirty="0">
                <a:latin typeface="Arial" panose="020B0604020202020204" pitchFamily="34" charset="0"/>
                <a:cs typeface="Arial" panose="020B0604020202020204" pitchFamily="34" charset="0"/>
              </a:rPr>
              <a:t>ées </a:t>
            </a:r>
            <a:r>
              <a:rPr lang="fr-FR" sz="2400" dirty="0" err="1">
                <a:solidFill>
                  <a:schemeClr val="tx1"/>
                </a:solidFill>
                <a:latin typeface="Arial" panose="020B0604020202020204" pitchFamily="34" charset="0"/>
                <a:cs typeface="Arial" panose="020B0604020202020204" pitchFamily="34" charset="0"/>
              </a:rPr>
              <a:t>sexo</a:t>
            </a:r>
            <a:r>
              <a:rPr lang="fr-FR" sz="2400" dirty="0">
                <a:solidFill>
                  <a:schemeClr val="tx1"/>
                </a:solidFill>
                <a:latin typeface="Arial" panose="020B0604020202020204" pitchFamily="34" charset="0"/>
                <a:cs typeface="Arial" panose="020B0604020202020204" pitchFamily="34" charset="0"/>
              </a:rPr>
              <a:t> désagrégées pour alimenter les valeurs de référence et les cibles) ;</a:t>
            </a:r>
          </a:p>
          <a:p>
            <a:pPr marL="800100" lvl="1" indent="-342900">
              <a:lnSpc>
                <a:spcPct val="150000"/>
              </a:lnSpc>
              <a:buFont typeface="Wingdings" panose="05000000000000000000" pitchFamily="2" charset="2"/>
              <a:buChar char="§"/>
            </a:pPr>
            <a:r>
              <a:rPr lang="fr-FR" sz="2400" dirty="0">
                <a:latin typeface="Arial" panose="020B0604020202020204" pitchFamily="34" charset="0"/>
                <a:cs typeface="Arial" panose="020B0604020202020204" pitchFamily="34" charset="0"/>
              </a:rPr>
              <a:t>En infra annuel, </a:t>
            </a:r>
            <a:r>
              <a:rPr lang="fr-FR" sz="2400" dirty="0">
                <a:solidFill>
                  <a:schemeClr val="tx1"/>
                </a:solidFill>
                <a:latin typeface="Arial" panose="020B0604020202020204" pitchFamily="34" charset="0"/>
                <a:cs typeface="Arial" panose="020B0604020202020204" pitchFamily="34" charset="0"/>
              </a:rPr>
              <a:t>les modifications des crédits au détriment des activités sensibles au genre.</a:t>
            </a:r>
          </a:p>
          <a:p>
            <a:pPr algn="just" eaLnBrk="0" hangingPunct="0">
              <a:lnSpc>
                <a:spcPct val="150000"/>
              </a:lnSpc>
              <a:spcAft>
                <a:spcPts val="8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solidFill>
                <a:schemeClr val="tx1"/>
              </a:solidFill>
              <a:latin typeface="Arial" panose="020B0604020202020204" pitchFamily="34" charset="0"/>
              <a:cs typeface="Arial" panose="020B0604020202020204" pitchFamily="34" charset="0"/>
            </a:endParaRPr>
          </a:p>
          <a:p>
            <a:pPr algn="just" eaLnBrk="0" hangingPunct="0">
              <a:lnSpc>
                <a:spcPct val="110000"/>
              </a:lnSpc>
              <a:spcAft>
                <a:spcPts val="8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dirty="0">
              <a:solidFill>
                <a:schemeClr val="tx1"/>
              </a:solidFill>
              <a:latin typeface="Arial" panose="020B0604020202020204" pitchFamily="34" charset="0"/>
              <a:cs typeface="Arial" panose="020B0604020202020204" pitchFamily="34" charset="0"/>
            </a:endParaRPr>
          </a:p>
          <a:p>
            <a:pPr algn="just" eaLnBrk="0" hangingPunct="0">
              <a:lnSpc>
                <a:spcPct val="110000"/>
              </a:lnSpc>
              <a:spcAft>
                <a:spcPts val="8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dirty="0">
              <a:solidFill>
                <a:schemeClr val="tx1"/>
              </a:solidFill>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BE850799-3DD3-D228-9EBF-5C9BBC651B5C}"/>
              </a:ext>
            </a:extLst>
          </p:cNvPr>
          <p:cNvSpPr txBox="1">
            <a:spLocks noChangeArrowheads="1"/>
          </p:cNvSpPr>
          <p:nvPr/>
        </p:nvSpPr>
        <p:spPr bwMode="auto">
          <a:xfrm>
            <a:off x="368153" y="240567"/>
            <a:ext cx="7062936" cy="432048"/>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latin typeface="Arial" panose="020B0604020202020204" pitchFamily="34" charset="0"/>
                <a:cs typeface="Arial" panose="020B0604020202020204" pitchFamily="34" charset="0"/>
              </a:rPr>
              <a:t>III- RISQUES ET DIFFICULTÉS ASSOCIÉS</a:t>
            </a:r>
          </a:p>
        </p:txBody>
      </p:sp>
    </p:spTree>
    <p:extLst>
      <p:ext uri="{BB962C8B-B14F-4D97-AF65-F5344CB8AC3E}">
        <p14:creationId xmlns:p14="http://schemas.microsoft.com/office/powerpoint/2010/main" val="10688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E536FEB-5BAB-D469-AEDB-A4CBA1D752AD}"/>
              </a:ext>
            </a:extLst>
          </p:cNvPr>
          <p:cNvSpPr txBox="1">
            <a:spLocks noChangeArrowheads="1"/>
          </p:cNvSpPr>
          <p:nvPr/>
        </p:nvSpPr>
        <p:spPr bwMode="auto">
          <a:xfrm>
            <a:off x="477817" y="548680"/>
            <a:ext cx="9391739" cy="569584"/>
          </a:xfrm>
          <a:prstGeom prst="rect">
            <a:avLst/>
          </a:prstGeom>
          <a:noFill/>
          <a:ln w="9525">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0000" tIns="45000" rIns="90000" bIns="45000"/>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solidFill>
                  <a:srgbClr val="C00000"/>
                </a:solidFill>
                <a:latin typeface="Arial" panose="020B0604020202020204" pitchFamily="34" charset="0"/>
                <a:cs typeface="Arial" panose="020B0604020202020204" pitchFamily="34" charset="0"/>
              </a:rPr>
              <a:t>IV- PERSPECTIVES ET RECOMMANDATIONS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600" b="1" dirty="0">
              <a:solidFill>
                <a:srgbClr val="C00000"/>
              </a:solidFill>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518207DF-B36D-674F-7C65-1BF612288519}"/>
              </a:ext>
            </a:extLst>
          </p:cNvPr>
          <p:cNvSpPr txBox="1">
            <a:spLocks noChangeArrowheads="1"/>
          </p:cNvSpPr>
          <p:nvPr/>
        </p:nvSpPr>
        <p:spPr bwMode="auto">
          <a:xfrm>
            <a:off x="808557" y="1417198"/>
            <a:ext cx="10780469" cy="5193154"/>
          </a:xfrm>
          <a:prstGeom prst="rect">
            <a:avLst/>
          </a:prstGeom>
          <a:noFill/>
          <a:ln w="9525">
            <a:noFill/>
            <a:round/>
            <a:headEnd/>
            <a:tailEnd/>
          </a:ln>
        </p:spPr>
        <p:txBody>
          <a:bodyPr wrap="square" lIns="90000" tIns="46800" rIns="90000" bIns="46800">
            <a:spAutoFit/>
          </a:bodyPr>
          <a:lstStyle/>
          <a:p>
            <a:pPr>
              <a:spcAft>
                <a:spcPts val="600"/>
              </a:spcAft>
            </a:pPr>
            <a:endParaRPr lang="fr-FR" sz="2200" b="1" u="sng"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Redynamisation des Comités de pilotage de la budgétisation sensible au genre</a:t>
            </a:r>
            <a:r>
              <a:rPr lang="fr-FR" sz="2200" dirty="0">
                <a:latin typeface="Arial" panose="020B0604020202020204" pitchFamily="34" charset="0"/>
                <a:cs typeface="Arial" panose="020B0604020202020204" pitchFamily="34" charset="0"/>
              </a:rPr>
              <a:t> </a:t>
            </a:r>
            <a:endParaRPr lang="fr-FR" sz="2200"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Conduite des analyses sectorielles genre  ;</a:t>
            </a: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Arrimage des cadres stratégiques des programmes à ceux de la nouvelle Politique Nationale Genre ;</a:t>
            </a:r>
          </a:p>
          <a:p>
            <a:pPr marL="800100" lvl="1" indent="-342900">
              <a:spcAft>
                <a:spcPts val="600"/>
              </a:spcAft>
              <a:buFont typeface="Wingdings" panose="05000000000000000000" pitchFamily="2" charset="2"/>
              <a:buChar char="§"/>
            </a:pPr>
            <a:r>
              <a:rPr lang="fr-FR" sz="2200" dirty="0">
                <a:latin typeface="Arial" panose="020B0604020202020204" pitchFamily="34" charset="0"/>
                <a:cs typeface="Arial" panose="020B0604020202020204" pitchFamily="34" charset="0"/>
              </a:rPr>
              <a:t>Développement des supports méthodologiques de BSG ; </a:t>
            </a: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Evolution de la nomenclature et </a:t>
            </a:r>
            <a:r>
              <a:rPr lang="fr-FR" sz="2200" dirty="0">
                <a:latin typeface="Arial" panose="020B0604020202020204" pitchFamily="34" charset="0"/>
                <a:cs typeface="Arial" panose="020B0604020202020204" pitchFamily="34" charset="0"/>
              </a:rPr>
              <a:t>adaptation du</a:t>
            </a:r>
            <a:r>
              <a:rPr lang="fr-FR" sz="2200" dirty="0">
                <a:solidFill>
                  <a:schemeClr val="tx1"/>
                </a:solidFill>
                <a:latin typeface="Arial" panose="020B0604020202020204" pitchFamily="34" charset="0"/>
                <a:cs typeface="Arial" panose="020B0604020202020204" pitchFamily="34" charset="0"/>
              </a:rPr>
              <a:t> dispositif informatique de suivi budgétaire pour un meilleur </a:t>
            </a:r>
            <a:r>
              <a:rPr lang="fr-FR" sz="2200" dirty="0" err="1">
                <a:solidFill>
                  <a:schemeClr val="tx1"/>
                </a:solidFill>
                <a:latin typeface="Arial" panose="020B0604020202020204" pitchFamily="34" charset="0"/>
                <a:cs typeface="Arial" panose="020B0604020202020204" pitchFamily="34" charset="0"/>
              </a:rPr>
              <a:t>reporting</a:t>
            </a:r>
            <a:r>
              <a:rPr lang="fr-FR" sz="2200" dirty="0">
                <a:solidFill>
                  <a:schemeClr val="tx1"/>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 </a:t>
            </a:r>
          </a:p>
          <a:p>
            <a:pPr marL="800100" lvl="1" indent="-342900">
              <a:spcAft>
                <a:spcPts val="600"/>
              </a:spcAft>
              <a:buFont typeface="Wingdings" panose="05000000000000000000" pitchFamily="2" charset="2"/>
              <a:buChar char="§"/>
            </a:pPr>
            <a:r>
              <a:rPr lang="fr-FR" sz="2200" dirty="0">
                <a:latin typeface="Arial" panose="020B0604020202020204" pitchFamily="34" charset="0"/>
                <a:cs typeface="Arial" panose="020B0604020202020204" pitchFamily="34" charset="0"/>
              </a:rPr>
              <a:t>Elaboration du rapport à postériori de Budgétisation sensible au genre </a:t>
            </a:r>
            <a:r>
              <a:rPr lang="fr-FR" sz="2200" dirty="0">
                <a:solidFill>
                  <a:schemeClr val="tx1"/>
                </a:solidFill>
                <a:latin typeface="Arial" panose="020B0604020202020204" pitchFamily="34" charset="0"/>
                <a:cs typeface="Arial" panose="020B0604020202020204" pitchFamily="34" charset="0"/>
              </a:rPr>
              <a:t>;</a:t>
            </a: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Elargissement continu du panel des administrations pilotes ;</a:t>
            </a:r>
          </a:p>
          <a:p>
            <a:pPr marL="800100" lvl="1" indent="-342900">
              <a:spcAft>
                <a:spcPts val="600"/>
              </a:spcAft>
              <a:buFont typeface="Wingdings" panose="05000000000000000000" pitchFamily="2" charset="2"/>
              <a:buChar char="§"/>
            </a:pPr>
            <a:r>
              <a:rPr lang="fr-FR" sz="2200" dirty="0">
                <a:solidFill>
                  <a:schemeClr val="tx1"/>
                </a:solidFill>
                <a:latin typeface="Arial" panose="020B0604020202020204" pitchFamily="34" charset="0"/>
                <a:cs typeface="Arial" panose="020B0604020202020204" pitchFamily="34" charset="0"/>
              </a:rPr>
              <a:t>Sensibilisation accrue des autres acteurs budgétaires sur le document  BSG (parlementaires, </a:t>
            </a:r>
            <a:r>
              <a:rPr lang="fr-FR" sz="2200" dirty="0">
                <a:latin typeface="Arial" panose="020B0604020202020204" pitchFamily="34" charset="0"/>
                <a:cs typeface="Arial" panose="020B0604020202020204" pitchFamily="34" charset="0"/>
              </a:rPr>
              <a:t>juridiction des comptes, </a:t>
            </a:r>
            <a:r>
              <a:rPr lang="fr-FR" sz="2200" dirty="0">
                <a:solidFill>
                  <a:schemeClr val="tx1"/>
                </a:solidFill>
                <a:latin typeface="Arial" panose="020B0604020202020204" pitchFamily="34" charset="0"/>
                <a:cs typeface="Arial" panose="020B0604020202020204" pitchFamily="34" charset="0"/>
              </a:rPr>
              <a:t>société civile, …) </a:t>
            </a:r>
          </a:p>
          <a:p>
            <a:pPr algn="just" eaLnBrk="0" hangingPunct="0">
              <a:lnSpc>
                <a:spcPct val="110000"/>
              </a:lnSpc>
              <a:spcAft>
                <a:spcPts val="600"/>
              </a:spcAft>
              <a:buClr>
                <a:srgbClr val="FF0000"/>
              </a:buClr>
              <a:tabLst>
                <a:tab pos="0" algn="l"/>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38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6014</TotalTime>
  <Words>981</Words>
  <Application>Microsoft Office PowerPoint</Application>
  <PresentationFormat>Grand écran</PresentationFormat>
  <Paragraphs>81</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Rounded MT Bold</vt:lpstr>
      <vt:lpstr>Calibri</vt:lpstr>
      <vt:lpstr>Calibri Light</vt:lpstr>
      <vt:lpstr>Century Schoolbook</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boumsongsofie@yahoo.fr</cp:lastModifiedBy>
  <cp:revision>9</cp:revision>
  <dcterms:created xsi:type="dcterms:W3CDTF">2023-11-05T21:43:48Z</dcterms:created>
  <dcterms:modified xsi:type="dcterms:W3CDTF">2023-11-16T09:43:20Z</dcterms:modified>
</cp:coreProperties>
</file>