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0" r:id="rId4"/>
    <p:sldId id="260" r:id="rId5"/>
    <p:sldId id="258" r:id="rId6"/>
    <p:sldId id="272" r:id="rId7"/>
    <p:sldId id="264" r:id="rId8"/>
    <p:sldId id="266" r:id="rId9"/>
    <p:sldId id="267" r:id="rId10"/>
    <p:sldId id="268"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6" autoAdjust="0"/>
  </p:normalViewPr>
  <p:slideViewPr>
    <p:cSldViewPr snapToGrid="0">
      <p:cViewPr varScale="1">
        <p:scale>
          <a:sx n="74" d="100"/>
          <a:sy n="74" d="100"/>
        </p:scale>
        <p:origin x="71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11/12/2023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11/12/2023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11/12/2023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11/12/2023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11/12/2023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11/12/2023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11/12/2023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11/12/2023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11/12/2023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11/12/2023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11/12/2023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11/12/2023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‹N°›</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327847978"/>
              </p:ext>
            </p:extLst>
          </p:nvPr>
        </p:nvGraphicFramePr>
        <p:xfrm>
          <a:off x="1000897" y="719665"/>
          <a:ext cx="10256108" cy="277683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a:solidFill>
                            <a:schemeClr val="accent1">
                              <a:lumMod val="75000"/>
                            </a:schemeClr>
                          </a:solidFill>
                          <a:effectLst/>
                          <a:latin typeface="Arial Rounded MT Bold" panose="020F0704030504030204" pitchFamily="34" charset="77"/>
                          <a:ea typeface="+mn-ea"/>
                          <a:cs typeface="Arial" panose="020B0604020202020204" pitchFamily="34" charset="0"/>
                        </a:rPr>
                        <a:t>COMMISSION 5</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dirty="0">
                          <a:solidFill>
                            <a:schemeClr val="accent1">
                              <a:lumMod val="75000"/>
                            </a:schemeClr>
                          </a:solidFill>
                          <a:latin typeface="Arial Rounded MT Bold" panose="020F0704030504030204" pitchFamily="34" charset="0"/>
                        </a:rPr>
                        <a:t>Transparence, redevabilité et reddition des comptes</a:t>
                      </a:r>
                      <a:endParaRPr lang="en-US" sz="3200" dirty="0">
                        <a:solidFill>
                          <a:schemeClr val="accent1">
                            <a:lumMod val="75000"/>
                          </a:schemeClr>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000" b="1" kern="1200" dirty="0">
                          <a:solidFill>
                            <a:schemeClr val="dk1"/>
                          </a:solidFill>
                          <a:effectLst/>
                          <a:latin typeface="Arial" panose="020B0604020202020204" pitchFamily="34" charset="0"/>
                          <a:ea typeface="+mn-ea"/>
                          <a:cs typeface="Arial" panose="020B0604020202020204" pitchFamily="34" charset="0"/>
                        </a:rPr>
                        <a:t>Exhaustivité, disponibilité et fiabilité des données statistiques</a:t>
                      </a:r>
                      <a:r>
                        <a:rPr lang="en-US" sz="2000" b="1" dirty="0">
                          <a:effectLst/>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1354217"/>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dirty="0">
                <a:latin typeface="Arial" panose="020B0604020202020204" pitchFamily="34" charset="0"/>
                <a:cs typeface="Arial" panose="020B0604020202020204" pitchFamily="34" charset="0"/>
              </a:rPr>
              <a:t>L</a:t>
            </a:r>
            <a:r>
              <a:rPr lang="fr-FR" sz="3200" b="1" dirty="0">
                <a:latin typeface="Arial" panose="020B0604020202020204" pitchFamily="34" charset="0"/>
                <a:cs typeface="Arial" panose="020B0604020202020204" pitchFamily="34" charset="0"/>
              </a:rPr>
              <a:t>a réforme du dispositif d’audit et de contrôle internes - Bénin - </a:t>
            </a:r>
            <a:endParaRPr lang="en-US" sz="32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812765"/>
            <a:ext cx="10322010" cy="400110"/>
          </a:xfrm>
          <a:prstGeom prst="rect">
            <a:avLst/>
          </a:prstGeom>
          <a:noFill/>
        </p:spPr>
        <p:txBody>
          <a:bodyPr wrap="square" rtlCol="0">
            <a:spAutoFit/>
          </a:bodyPr>
          <a:lstStyle/>
          <a:p>
            <a:pPr algn="ctr"/>
            <a:r>
              <a:rPr lang="fr-FR" sz="2000" i="1" kern="100" dirty="0">
                <a:solidFill>
                  <a:srgbClr val="000000"/>
                </a:solidFill>
                <a:latin typeface="Arial" panose="020B0604020202020204" pitchFamily="34" charset="0"/>
                <a:ea typeface="Calibri" panose="020F0502020204030204" pitchFamily="34" charset="0"/>
                <a:cs typeface="Arial" panose="020B0604020202020204" pitchFamily="34" charset="0"/>
              </a:rPr>
              <a:t>Zisson FACINOU</a:t>
            </a: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Inspecteur général des Finances, Chef de Service</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795475E-59C8-27B5-3BF5-ABA4905B76C8}"/>
              </a:ext>
            </a:extLst>
          </p:cNvPr>
          <p:cNvSpPr txBox="1"/>
          <p:nvPr/>
        </p:nvSpPr>
        <p:spPr>
          <a:xfrm>
            <a:off x="1478106" y="819835"/>
            <a:ext cx="6094268" cy="830997"/>
          </a:xfrm>
          <a:prstGeom prst="rect">
            <a:avLst/>
          </a:prstGeom>
          <a:noFill/>
        </p:spPr>
        <p:txBody>
          <a:bodyPr wrap="square">
            <a:spAutoFit/>
          </a:bodyPr>
          <a:lstStyle/>
          <a:p>
            <a:r>
              <a:rPr lang="fr-FR" sz="2400" b="1" dirty="0">
                <a:latin typeface="Arial" panose="020B0604020202020204" pitchFamily="34" charset="0"/>
                <a:cs typeface="Arial" panose="020B0604020202020204" pitchFamily="34" charset="0"/>
              </a:rPr>
              <a:t>Prochains défis :</a:t>
            </a:r>
            <a:br>
              <a:rPr lang="fr-FR" sz="2400" dirty="0">
                <a:latin typeface="Arial" panose="020B0604020202020204" pitchFamily="34" charset="0"/>
                <a:cs typeface="Arial" panose="020B0604020202020204" pitchFamily="34" charset="0"/>
              </a:rPr>
            </a:br>
            <a:endParaRPr lang="fr-FR" sz="2400" dirty="0"/>
          </a:p>
        </p:txBody>
      </p:sp>
      <p:sp>
        <p:nvSpPr>
          <p:cNvPr id="8" name="ZoneTexte 7">
            <a:extLst>
              <a:ext uri="{FF2B5EF4-FFF2-40B4-BE49-F238E27FC236}">
                <a16:creationId xmlns:a16="http://schemas.microsoft.com/office/drawing/2014/main" id="{1B1CC956-DA4D-EF77-75D8-B55F50B31DAE}"/>
              </a:ext>
            </a:extLst>
          </p:cNvPr>
          <p:cNvSpPr txBox="1"/>
          <p:nvPr/>
        </p:nvSpPr>
        <p:spPr>
          <a:xfrm>
            <a:off x="1654751" y="1423336"/>
            <a:ext cx="9723294" cy="4093428"/>
          </a:xfrm>
          <a:prstGeom prst="rect">
            <a:avLst/>
          </a:prstGeom>
          <a:noFill/>
        </p:spPr>
        <p:txBody>
          <a:bodyPr wrap="square">
            <a:spAutoFit/>
          </a:bodyPr>
          <a:lstStyle/>
          <a:p>
            <a:pPr marL="285750" indent="-285750">
              <a:spcBef>
                <a:spcPts val="600"/>
              </a:spcBef>
              <a:spcAft>
                <a:spcPts val="600"/>
              </a:spcAft>
              <a:buFont typeface="Wingdings" panose="05000000000000000000" pitchFamily="2" charset="2"/>
              <a:buChar char="q"/>
            </a:pPr>
            <a:r>
              <a:rPr lang="fr-FR" sz="2000" dirty="0">
                <a:latin typeface="Arial" panose="020B0604020202020204" pitchFamily="34" charset="0"/>
                <a:cs typeface="Arial" panose="020B0604020202020204" pitchFamily="34" charset="0"/>
              </a:rPr>
              <a:t>Généralisation de l’élaboration de la cartographie des risques et du plan de mitigation dans toutes les structures administratives : déploiement des dispositifs d’accompagnement à l’instar d’une cellule d’appui avec un programme bien précis de déploiement du contrôle interne associé dans chaque ministère et les grosses structures sous tutelle (mise en place d’un projet spécifique positionné auprès de l’IGF ou de la Présidence pour l’accompagnement du déploiement de la maîtrise des risques et de l’audit interne dans l’ensemble des ministères progressivement ; </a:t>
            </a:r>
            <a:endParaRPr lang="en-US" sz="2000" dirty="0">
              <a:latin typeface="Arial" panose="020B0604020202020204" pitchFamily="34" charset="0"/>
              <a:cs typeface="Arial" panose="020B0604020202020204" pitchFamily="34" charset="0"/>
            </a:endParaRPr>
          </a:p>
          <a:p>
            <a:pPr marL="285750" indent="-285750">
              <a:spcBef>
                <a:spcPts val="600"/>
              </a:spcBef>
              <a:spcAft>
                <a:spcPts val="600"/>
              </a:spcAft>
              <a:buFont typeface="Wingdings" panose="05000000000000000000" pitchFamily="2" charset="2"/>
              <a:buChar char="q"/>
            </a:pPr>
            <a:r>
              <a:rPr lang="fr-FR" sz="2000" dirty="0">
                <a:latin typeface="Arial" panose="020B0604020202020204" pitchFamily="34" charset="0"/>
                <a:cs typeface="Arial" panose="020B0604020202020204" pitchFamily="34" charset="0"/>
              </a:rPr>
              <a:t>Institution d’une directive sur le contrôle des finances publiques (contrôle interne et l’audit interne) par les organes communautaires (UEMOA, CEMAC…) ;</a:t>
            </a:r>
          </a:p>
          <a:p>
            <a:pPr marL="285750" indent="-285750">
              <a:spcBef>
                <a:spcPts val="600"/>
              </a:spcBef>
              <a:spcAft>
                <a:spcPts val="600"/>
              </a:spcAft>
              <a:buFont typeface="Wingdings" panose="05000000000000000000" pitchFamily="2" charset="2"/>
              <a:buChar char="q"/>
            </a:pPr>
            <a:r>
              <a:rPr lang="fr-FR" sz="2000" dirty="0">
                <a:latin typeface="Arial" panose="020B0604020202020204" pitchFamily="34" charset="0"/>
                <a:cs typeface="Arial" panose="020B0604020202020204" pitchFamily="34" charset="0"/>
              </a:rPr>
              <a:t>Poursuite de l’organisation de diverses formations qualifiantes et certifiantes au profit du personnel des OCOA, des CMAI et CMMR pour une meilleure appropriation de la réforme.</a:t>
            </a:r>
            <a:endParaRPr lang="fr-FR" sz="2000" dirty="0"/>
          </a:p>
        </p:txBody>
      </p:sp>
    </p:spTree>
    <p:extLst>
      <p:ext uri="{BB962C8B-B14F-4D97-AF65-F5344CB8AC3E}">
        <p14:creationId xmlns:p14="http://schemas.microsoft.com/office/powerpoint/2010/main" val="308249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ZoneTexte 1"/>
          <p:cNvSpPr txBox="1"/>
          <p:nvPr/>
        </p:nvSpPr>
        <p:spPr>
          <a:xfrm>
            <a:off x="748144" y="436418"/>
            <a:ext cx="10889673" cy="5216813"/>
          </a:xfrm>
          <a:prstGeom prst="rect">
            <a:avLst/>
          </a:prstGeom>
          <a:noFill/>
        </p:spPr>
        <p:txBody>
          <a:bodyPr wrap="square" rtlCol="0">
            <a:spAutoFit/>
          </a:bodyPr>
          <a:lstStyle/>
          <a:p>
            <a:pPr algn="just">
              <a:spcBef>
                <a:spcPts val="1200"/>
              </a:spcBef>
            </a:pPr>
            <a:r>
              <a:rPr lang="fr-FR" sz="2400" b="1" dirty="0">
                <a:latin typeface="Arial" panose="020B0604020202020204" pitchFamily="34" charset="0"/>
                <a:cs typeface="Arial" panose="020B0604020202020204" pitchFamily="34" charset="0"/>
              </a:rPr>
              <a:t>I- CONTEXTE ET HISTORIQUE DE LA REFORME DU DISPOSITIF DE CONTRÔLE ET D’AUDIT INTERNES</a:t>
            </a:r>
          </a:p>
          <a:p>
            <a:pPr marL="623888" indent="-260350" algn="just">
              <a:spcBef>
                <a:spcPts val="600"/>
              </a:spcBef>
              <a:spcAft>
                <a:spcPts val="600"/>
              </a:spcAft>
              <a:buFont typeface="Wingdings" panose="05000000000000000000" pitchFamily="2" charset="2"/>
              <a:buChar char="Ø"/>
            </a:pPr>
            <a:r>
              <a:rPr lang="fr-FR" sz="2000" dirty="0">
                <a:latin typeface="Arial" panose="020B0604020202020204" pitchFamily="34" charset="0"/>
                <a:cs typeface="Arial" panose="020B0604020202020204" pitchFamily="34" charset="0"/>
              </a:rPr>
              <a:t>Programme de réforme de la gouvernance avec internalisation des Directives 2009 (celle relative à l’audit et au contrôle internes)</a:t>
            </a:r>
          </a:p>
          <a:p>
            <a:pPr marL="623888" indent="-260350" algn="just">
              <a:spcBef>
                <a:spcPts val="600"/>
              </a:spcBef>
              <a:spcAft>
                <a:spcPts val="600"/>
              </a:spcAft>
              <a:buFont typeface="Wingdings" panose="05000000000000000000" pitchFamily="2" charset="2"/>
              <a:buChar char="Ø"/>
            </a:pPr>
            <a:r>
              <a:rPr lang="fr-FR" sz="2000" dirty="0">
                <a:latin typeface="Arial" panose="020B0604020202020204" pitchFamily="34" charset="0"/>
                <a:cs typeface="Arial" panose="020B0604020202020204" pitchFamily="34" charset="0"/>
              </a:rPr>
              <a:t>Mise en place au sein de l’Administration d’un dispositif innovant inspiré des normes internationales </a:t>
            </a:r>
          </a:p>
          <a:p>
            <a:pPr>
              <a:spcBef>
                <a:spcPts val="1200"/>
              </a:spcBef>
            </a:pPr>
            <a:r>
              <a:rPr lang="en-US" sz="2400" b="1" i="1" dirty="0">
                <a:latin typeface="Arial" panose="020B0604020202020204" pitchFamily="34" charset="0"/>
                <a:cs typeface="Arial" panose="020B0604020202020204" pitchFamily="34" charset="0"/>
              </a:rPr>
              <a:t>1-</a:t>
            </a:r>
            <a:r>
              <a:rPr lang="en-US" sz="2400" b="1" dirty="0">
                <a:latin typeface="Arial" panose="020B0604020202020204" pitchFamily="34" charset="0"/>
                <a:cs typeface="Arial" panose="020B0604020202020204" pitchFamily="34" charset="0"/>
              </a:rPr>
              <a:t> </a:t>
            </a:r>
            <a:r>
              <a:rPr lang="fr-FR" sz="2400" b="1" i="1" dirty="0">
                <a:latin typeface="Arial" panose="020B0604020202020204" pitchFamily="34" charset="0"/>
                <a:cs typeface="Arial" panose="020B0604020202020204" pitchFamily="34" charset="0"/>
              </a:rPr>
              <a:t>Diagnostic du dispositif</a:t>
            </a:r>
          </a:p>
          <a:p>
            <a:pPr marL="538163" lvl="0" indent="-265113" algn="just">
              <a:spcBef>
                <a:spcPts val="600"/>
              </a:spcBef>
              <a:buFont typeface="Wingdings" panose="05000000000000000000" pitchFamily="2" charset="2"/>
              <a:buChar char="v"/>
            </a:pPr>
            <a:r>
              <a:rPr lang="fr-FR" dirty="0">
                <a:latin typeface="Arial" panose="020B0604020202020204" pitchFamily="34" charset="0"/>
                <a:cs typeface="Arial" panose="020B0604020202020204" pitchFamily="34" charset="0"/>
              </a:rPr>
              <a:t>Insuffisance de personnel technique qualifié (plus de personnel administratif que technique)</a:t>
            </a:r>
            <a:endParaRPr lang="en-US" dirty="0">
              <a:latin typeface="Arial" panose="020B0604020202020204" pitchFamily="34" charset="0"/>
              <a:cs typeface="Arial" panose="020B0604020202020204" pitchFamily="34" charset="0"/>
            </a:endParaRPr>
          </a:p>
          <a:p>
            <a:pPr marL="538163" lvl="0" indent="-265113" algn="just">
              <a:spcBef>
                <a:spcPts val="600"/>
              </a:spcBef>
              <a:buFont typeface="Wingdings" panose="05000000000000000000" pitchFamily="2" charset="2"/>
              <a:buChar char="v"/>
            </a:pPr>
            <a:r>
              <a:rPr lang="fr-FR" dirty="0">
                <a:latin typeface="Arial" panose="020B0604020202020204" pitchFamily="34" charset="0"/>
                <a:cs typeface="Arial" panose="020B0604020202020204" pitchFamily="34" charset="0"/>
              </a:rPr>
              <a:t>Méconnaissance des normes professionnelles d’audit interne  (qualité des rapports émis et relations avec les structures auditées : Attitude de censeur en lieu et place d’un accompagnement )</a:t>
            </a:r>
            <a:endParaRPr lang="en-US" dirty="0">
              <a:latin typeface="Arial" panose="020B0604020202020204" pitchFamily="34" charset="0"/>
              <a:cs typeface="Arial" panose="020B0604020202020204" pitchFamily="34" charset="0"/>
            </a:endParaRPr>
          </a:p>
          <a:p>
            <a:pPr marL="538163" lvl="0" indent="-265113" algn="just">
              <a:spcBef>
                <a:spcPts val="600"/>
              </a:spcBef>
              <a:buFont typeface="Wingdings" panose="05000000000000000000" pitchFamily="2" charset="2"/>
              <a:buChar char="v"/>
            </a:pPr>
            <a:r>
              <a:rPr lang="fr-FR" dirty="0">
                <a:latin typeface="Arial" panose="020B0604020202020204" pitchFamily="34" charset="0"/>
                <a:cs typeface="Arial" panose="020B0604020202020204" pitchFamily="34" charset="0"/>
              </a:rPr>
              <a:t>Difficulté d’exploitation des rapports en raison de leur qualité avec des recommandations difficiles à comprendre ou à appliquer </a:t>
            </a:r>
          </a:p>
          <a:p>
            <a:pPr marL="538163" lvl="0" indent="-265113" algn="just">
              <a:spcBef>
                <a:spcPts val="600"/>
              </a:spcBef>
              <a:buFont typeface="Wingdings" panose="05000000000000000000" pitchFamily="2" charset="2"/>
              <a:buChar char="v"/>
            </a:pPr>
            <a:r>
              <a:rPr lang="fr-FR" dirty="0">
                <a:latin typeface="Arial" panose="020B0604020202020204" pitchFamily="34" charset="0"/>
                <a:cs typeface="Arial" panose="020B0604020202020204" pitchFamily="34" charset="0"/>
              </a:rPr>
              <a:t>Absence de dispositif d’exploitation des rapports et de suivi des suites à donner aux missions d’audit</a:t>
            </a:r>
          </a:p>
          <a:p>
            <a:pPr marL="538163" lvl="0" indent="-265113" algn="just">
              <a:spcBef>
                <a:spcPts val="600"/>
              </a:spcBef>
              <a:buFont typeface="Wingdings" panose="05000000000000000000" pitchFamily="2" charset="2"/>
              <a:buChar char="v"/>
            </a:pPr>
            <a:r>
              <a:rPr lang="fr-FR" dirty="0">
                <a:latin typeface="Arial" panose="020B0604020202020204" pitchFamily="34" charset="0"/>
                <a:cs typeface="Arial" panose="020B0604020202020204" pitchFamily="34" charset="0"/>
              </a:rPr>
              <a:t>Manque d’intérêt affirmé des autorités de tutelle pour les travaux des inspections.</a:t>
            </a:r>
          </a:p>
        </p:txBody>
      </p:sp>
    </p:spTree>
    <p:extLst>
      <p:ext uri="{BB962C8B-B14F-4D97-AF65-F5344CB8AC3E}">
        <p14:creationId xmlns:p14="http://schemas.microsoft.com/office/powerpoint/2010/main" val="354412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ZoneTexte 1"/>
          <p:cNvSpPr txBox="1"/>
          <p:nvPr/>
        </p:nvSpPr>
        <p:spPr>
          <a:xfrm>
            <a:off x="779318" y="426027"/>
            <a:ext cx="11253355" cy="4632037"/>
          </a:xfrm>
          <a:prstGeom prst="rect">
            <a:avLst/>
          </a:prstGeom>
          <a:noFill/>
        </p:spPr>
        <p:txBody>
          <a:bodyPr wrap="square" rtlCol="0">
            <a:spAutoFit/>
          </a:bodyPr>
          <a:lstStyle/>
          <a:p>
            <a:pPr marL="273050" lvl="0" algn="just"/>
            <a:endParaRPr lang="en-US" sz="2800" dirty="0">
              <a:latin typeface="Arial" panose="020B0604020202020204" pitchFamily="34" charset="0"/>
              <a:cs typeface="Arial" panose="020B0604020202020204" pitchFamily="34" charset="0"/>
            </a:endParaRPr>
          </a:p>
          <a:p>
            <a:r>
              <a:rPr lang="fr-FR" sz="2800" b="1" i="1" dirty="0">
                <a:latin typeface="Arial" panose="020B0604020202020204" pitchFamily="34" charset="0"/>
                <a:cs typeface="Arial" panose="020B0604020202020204" pitchFamily="34" charset="0"/>
              </a:rPr>
              <a:t>2- Sources d’inspiration de la réforme</a:t>
            </a:r>
          </a:p>
          <a:p>
            <a:pPr marL="717550" lvl="0" indent="-447675" algn="just">
              <a:spcBef>
                <a:spcPts val="600"/>
              </a:spcBef>
              <a:buFont typeface="Wingdings" panose="05000000000000000000" pitchFamily="2" charset="2"/>
              <a:buChar char="§"/>
            </a:pPr>
            <a:r>
              <a:rPr lang="fr-FR" dirty="0">
                <a:latin typeface="Arial" panose="020B0604020202020204" pitchFamily="34" charset="0"/>
                <a:cs typeface="Arial" panose="020B0604020202020204" pitchFamily="34" charset="0"/>
              </a:rPr>
              <a:t>Discours d’investiture du Président de la République du 06 avril 2016 ;</a:t>
            </a:r>
            <a:endParaRPr lang="en-US" dirty="0">
              <a:latin typeface="Arial" panose="020B0604020202020204" pitchFamily="34" charset="0"/>
              <a:cs typeface="Arial" panose="020B0604020202020204" pitchFamily="34" charset="0"/>
            </a:endParaRPr>
          </a:p>
          <a:p>
            <a:pPr marL="717550" lvl="0" indent="-447675" algn="just">
              <a:spcBef>
                <a:spcPts val="600"/>
              </a:spcBef>
              <a:buFont typeface="Wingdings" panose="05000000000000000000" pitchFamily="2" charset="2"/>
              <a:buChar char="§"/>
            </a:pPr>
            <a:r>
              <a:rPr lang="fr-FR" dirty="0">
                <a:latin typeface="Arial" panose="020B0604020202020204" pitchFamily="34" charset="0"/>
                <a:cs typeface="Arial" panose="020B0604020202020204" pitchFamily="34" charset="0"/>
              </a:rPr>
              <a:t>Opérationnalisation du programme d’actions du Gouvernement 2016-2021 ;</a:t>
            </a:r>
          </a:p>
          <a:p>
            <a:pPr marL="717550" lvl="0" indent="-447675" algn="just">
              <a:spcBef>
                <a:spcPts val="600"/>
              </a:spcBef>
              <a:buFont typeface="Wingdings" panose="05000000000000000000" pitchFamily="2" charset="2"/>
              <a:buChar char="§"/>
            </a:pPr>
            <a:r>
              <a:rPr lang="fr-FR" dirty="0">
                <a:latin typeface="Arial" panose="020B0604020202020204" pitchFamily="34" charset="0"/>
                <a:cs typeface="Arial" panose="020B0604020202020204" pitchFamily="34" charset="0"/>
              </a:rPr>
              <a:t>Loi Organique n°2013-14 du 27 septembre 2013 relative aux lois des finances en République du Bénin ;</a:t>
            </a:r>
          </a:p>
          <a:p>
            <a:pPr marL="717550" lvl="0" indent="-447675" algn="just">
              <a:spcBef>
                <a:spcPts val="600"/>
              </a:spcBef>
              <a:buFont typeface="Wingdings" panose="05000000000000000000" pitchFamily="2" charset="2"/>
              <a:buChar char="§"/>
            </a:pPr>
            <a:r>
              <a:rPr lang="fr-FR" dirty="0">
                <a:latin typeface="Arial" panose="020B0604020202020204" pitchFamily="34" charset="0"/>
                <a:cs typeface="Arial" panose="020B0604020202020204" pitchFamily="34" charset="0"/>
              </a:rPr>
              <a:t>Normes d’audit de l’Institut des Auditeurs Internes (IIA) ;</a:t>
            </a:r>
          </a:p>
          <a:p>
            <a:pPr marL="717550" lvl="0" indent="-447675" algn="just">
              <a:spcBef>
                <a:spcPts val="600"/>
              </a:spcBef>
              <a:buFont typeface="Wingdings" panose="05000000000000000000" pitchFamily="2" charset="2"/>
              <a:buChar char="§"/>
            </a:pPr>
            <a:r>
              <a:rPr lang="fr-FR" dirty="0">
                <a:latin typeface="Arial" panose="020B0604020202020204" pitchFamily="34" charset="0"/>
                <a:cs typeface="Arial" panose="020B0604020202020204" pitchFamily="34" charset="0"/>
              </a:rPr>
              <a:t>Cadre de référence du COSO (1 et 2).</a:t>
            </a:r>
          </a:p>
          <a:p>
            <a:pPr marL="265112" lvl="0"/>
            <a:br>
              <a:rPr lang="en-US" sz="2800" dirty="0">
                <a:latin typeface="Arial" panose="020B0604020202020204" pitchFamily="34" charset="0"/>
                <a:cs typeface="Arial" panose="020B0604020202020204" pitchFamily="34" charset="0"/>
              </a:rPr>
            </a:br>
            <a:r>
              <a:rPr lang="fr-FR" sz="2800" b="1" i="1" dirty="0">
                <a:latin typeface="Arial" panose="020B0604020202020204" pitchFamily="34" charset="0"/>
                <a:cs typeface="Arial" panose="020B0604020202020204" pitchFamily="34" charset="0"/>
              </a:rPr>
              <a:t>3- Dispositif de conduite de la réforme</a:t>
            </a:r>
          </a:p>
          <a:p>
            <a:pPr marL="722312" lvl="0" indent="-457200">
              <a:spcBef>
                <a:spcPts val="600"/>
              </a:spcBef>
              <a:buFont typeface="Wingdings" panose="05000000000000000000" pitchFamily="2" charset="2"/>
              <a:buChar char="§"/>
            </a:pPr>
            <a:r>
              <a:rPr lang="fr-FR" dirty="0">
                <a:latin typeface="Arial" panose="020B0604020202020204" pitchFamily="34" charset="0"/>
                <a:cs typeface="Arial" panose="020B0604020202020204" pitchFamily="34" charset="0"/>
              </a:rPr>
              <a:t>Comité de réformes </a:t>
            </a:r>
          </a:p>
          <a:p>
            <a:pPr marL="722312" lvl="0" indent="-457200">
              <a:spcBef>
                <a:spcPts val="600"/>
              </a:spcBef>
              <a:buFont typeface="Wingdings" panose="05000000000000000000" pitchFamily="2" charset="2"/>
              <a:buChar char="§"/>
            </a:pPr>
            <a:r>
              <a:rPr lang="fr-FR" dirty="0">
                <a:latin typeface="Arial" panose="020B0604020202020204" pitchFamily="34" charset="0"/>
                <a:cs typeface="Arial" panose="020B0604020202020204" pitchFamily="34" charset="0"/>
              </a:rPr>
              <a:t>Comité restreint avec l’appui d’un consultant recruté par l’Union Européenne.</a:t>
            </a:r>
          </a:p>
        </p:txBody>
      </p:sp>
    </p:spTree>
    <p:extLst>
      <p:ext uri="{BB962C8B-B14F-4D97-AF65-F5344CB8AC3E}">
        <p14:creationId xmlns:p14="http://schemas.microsoft.com/office/powerpoint/2010/main" val="425435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665018" y="623454"/>
            <a:ext cx="11662064" cy="4935682"/>
          </a:xfrm>
        </p:spPr>
        <p:txBody>
          <a:bodyPr>
            <a:normAutofit/>
          </a:bodyPr>
          <a:lstStyle/>
          <a:p>
            <a:pPr marL="0" indent="0">
              <a:lnSpc>
                <a:spcPct val="120000"/>
              </a:lnSpc>
              <a:buNone/>
            </a:pPr>
            <a:r>
              <a:rPr lang="fr-FR" sz="2400" b="1" dirty="0">
                <a:latin typeface="Arial" panose="020B0604020202020204" pitchFamily="34" charset="0"/>
                <a:cs typeface="Arial" panose="020B0604020202020204" pitchFamily="34" charset="0"/>
              </a:rPr>
              <a:t>II- </a:t>
            </a:r>
            <a:r>
              <a:rPr lang="fr-FR" sz="2400" b="1" u="sng" dirty="0">
                <a:latin typeface="Arial" panose="020B0604020202020204" pitchFamily="34" charset="0"/>
                <a:cs typeface="Arial" panose="020B0604020202020204" pitchFamily="34" charset="0"/>
              </a:rPr>
              <a:t>MISE EN PLACE DE LA REFORME DU DISPOSITIF D’AUDIT ET DE CONTROLE </a:t>
            </a:r>
            <a:r>
              <a:rPr lang="fr-FR" sz="2400" b="1" i="1" u="sng" dirty="0">
                <a:latin typeface="Arial" panose="020B0604020202020204" pitchFamily="34" charset="0"/>
                <a:cs typeface="Arial" panose="020B0604020202020204" pitchFamily="34" charset="0"/>
              </a:rPr>
              <a:t>INTERNES</a:t>
            </a:r>
          </a:p>
          <a:p>
            <a:pPr marL="0" indent="0">
              <a:lnSpc>
                <a:spcPct val="120000"/>
              </a:lnSpc>
              <a:buNone/>
            </a:pPr>
            <a:r>
              <a:rPr lang="fr-FR" sz="2000" b="1" i="1" dirty="0">
                <a:latin typeface="Arial" panose="020B0604020202020204" pitchFamily="34" charset="0"/>
                <a:cs typeface="Arial" panose="020B0604020202020204" pitchFamily="34" charset="0"/>
              </a:rPr>
              <a:t>1- Présentation du cadre normatif de la réforme</a:t>
            </a:r>
          </a:p>
          <a:p>
            <a:pPr>
              <a:lnSpc>
                <a:spcPct val="120000"/>
              </a:lnSpc>
              <a:spcBef>
                <a:spcPts val="0"/>
              </a:spcBef>
              <a:buFont typeface="Wingdings" panose="05000000000000000000" pitchFamily="2" charset="2"/>
              <a:buChar char="§"/>
            </a:pPr>
            <a:r>
              <a:rPr lang="fr-FR" sz="1800" dirty="0">
                <a:latin typeface="Arial" panose="020B0604020202020204" pitchFamily="34" charset="0"/>
                <a:cs typeface="Arial" panose="020B0604020202020204" pitchFamily="34" charset="0"/>
              </a:rPr>
              <a:t>décret n°2018-396 du 29 août 2018  portant réorganisation des organes de contrôle de l’ordre administratif en République du Bénin ;</a:t>
            </a:r>
          </a:p>
          <a:p>
            <a:pPr>
              <a:lnSpc>
                <a:spcPct val="120000"/>
              </a:lnSpc>
              <a:spcBef>
                <a:spcPts val="0"/>
              </a:spcBef>
              <a:buFont typeface="Wingdings" panose="05000000000000000000" pitchFamily="2" charset="2"/>
              <a:buChar char="§"/>
            </a:pPr>
            <a:r>
              <a:rPr lang="fr-FR" sz="1800" dirty="0">
                <a:latin typeface="Arial" panose="020B0604020202020204" pitchFamily="34" charset="0"/>
                <a:cs typeface="Arial" panose="020B0604020202020204" pitchFamily="34" charset="0"/>
              </a:rPr>
              <a:t>décret n°2018-397 du 29 août 2018 portant adoption du cadre de référence de l’audit interne dans l’administration de l’Etat en République du Bénin ;</a:t>
            </a:r>
          </a:p>
          <a:p>
            <a:pPr>
              <a:lnSpc>
                <a:spcPct val="120000"/>
              </a:lnSpc>
              <a:spcBef>
                <a:spcPts val="0"/>
              </a:spcBef>
              <a:buFont typeface="Wingdings" panose="05000000000000000000" pitchFamily="2" charset="2"/>
              <a:buChar char="§"/>
            </a:pPr>
            <a:r>
              <a:rPr lang="fr-FR" sz="1800" dirty="0">
                <a:latin typeface="Arial" panose="020B0604020202020204" pitchFamily="34" charset="0"/>
                <a:cs typeface="Arial" panose="020B0604020202020204" pitchFamily="34" charset="0"/>
              </a:rPr>
              <a:t>décret n°2018-398 du 29 août 2018 portant statuts particuliers des corps de contrôle de l’ordre administratif en République du Bénin.</a:t>
            </a:r>
            <a:endParaRPr lang="en-US" sz="1800" dirty="0">
              <a:latin typeface="Arial" panose="020B060402020202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fr-FR" sz="1800" dirty="0">
                <a:latin typeface="Arial" panose="020B0604020202020204" pitchFamily="34" charset="0"/>
                <a:cs typeface="Arial" panose="020B0604020202020204" pitchFamily="34" charset="0"/>
              </a:rPr>
              <a:t>décret n°2021-401 du 28 juillet 2021 fixant la structure type des ministères tel que modifié par le décret n°2022-476 du 03 août 2022.</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0777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960313" y="4156606"/>
            <a:ext cx="10785763" cy="563525"/>
          </a:xfrm>
        </p:spPr>
        <p:txBody>
          <a:bodyPr>
            <a:noAutofit/>
          </a:bodyPr>
          <a:lstStyle/>
          <a:p>
            <a:pPr marL="179387" lvl="0">
              <a:lnSpc>
                <a:spcPct val="100000"/>
              </a:lnSpc>
              <a:spcBef>
                <a:spcPts val="600"/>
              </a:spcBef>
            </a:pPr>
            <a:r>
              <a:rPr lang="fr-FR" sz="2800" b="1" i="1" dirty="0">
                <a:latin typeface="Arial" panose="020B0604020202020204" pitchFamily="34" charset="0"/>
                <a:cs typeface="Arial" panose="020B0604020202020204" pitchFamily="34" charset="0"/>
              </a:rPr>
              <a:t>3- Outils de mise en œuvre de la réforme</a:t>
            </a:r>
            <a:endParaRPr lang="en-US" sz="28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BC3279DE-9646-2A44-1D76-1A14AE93DAB3}"/>
              </a:ext>
            </a:extLst>
          </p:cNvPr>
          <p:cNvSpPr txBox="1"/>
          <p:nvPr/>
        </p:nvSpPr>
        <p:spPr>
          <a:xfrm>
            <a:off x="1080654" y="4728497"/>
            <a:ext cx="10753141" cy="2031325"/>
          </a:xfrm>
          <a:prstGeom prst="rect">
            <a:avLst/>
          </a:prstGeom>
          <a:noFill/>
        </p:spPr>
        <p:txBody>
          <a:bodyPr wrap="square">
            <a:spAutoFit/>
          </a:bodyPr>
          <a:lstStyle/>
          <a:p>
            <a:pPr marL="285750" indent="-285750">
              <a:buFont typeface="Wingdings" panose="05000000000000000000" pitchFamily="2" charset="2"/>
              <a:buChar char="ü"/>
            </a:pPr>
            <a:r>
              <a:rPr lang="fr-FR" sz="1800" dirty="0">
                <a:latin typeface="Arial" panose="020B0604020202020204" pitchFamily="34" charset="0"/>
                <a:cs typeface="Arial" panose="020B0604020202020204" pitchFamily="34" charset="0"/>
              </a:rPr>
              <a:t>des modèles de politique d’audit interne pour les ministères, de charte du CMAI, de charte d’audit interne des organes de contrôle de l’ordre administratif (OCOA), de programme d’assurance et d’amélioration qualité de l’audit interne ;</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FR" sz="1800" dirty="0">
                <a:latin typeface="Arial" panose="020B0604020202020204" pitchFamily="34" charset="0"/>
                <a:cs typeface="Arial" panose="020B0604020202020204" pitchFamily="34" charset="0"/>
              </a:rPr>
              <a:t>Un canevas du rapport annuel de contrôle interne du CMMR, du rapport annuel de l’audit interne ; </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FR" sz="1800" dirty="0">
                <a:latin typeface="Arial" panose="020B0604020202020204" pitchFamily="34" charset="0"/>
                <a:cs typeface="Arial" panose="020B0604020202020204" pitchFamily="34" charset="0"/>
              </a:rPr>
              <a:t>Un manuel d’audit interne pour les OCOA ;</a:t>
            </a:r>
          </a:p>
          <a:p>
            <a:pPr marL="285750" indent="-285750">
              <a:buFont typeface="Wingdings" panose="05000000000000000000" pitchFamily="2" charset="2"/>
              <a:buChar char="ü"/>
            </a:pPr>
            <a:r>
              <a:rPr lang="fr-FR" sz="1800" dirty="0">
                <a:latin typeface="Arial" panose="020B0604020202020204" pitchFamily="34" charset="0"/>
                <a:cs typeface="Arial" panose="020B0604020202020204" pitchFamily="34" charset="0"/>
              </a:rPr>
              <a:t>Un projet de politique de contrôle interne ;</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FR" sz="1800" dirty="0">
                <a:latin typeface="Arial" panose="020B0604020202020204" pitchFamily="34" charset="0"/>
                <a:cs typeface="Arial" panose="020B0604020202020204" pitchFamily="34" charset="0"/>
              </a:rPr>
              <a:t>Une matrice pour l’élaboration de la cartographie des risques.</a:t>
            </a:r>
            <a:endParaRPr lang="fr-FR" dirty="0"/>
          </a:p>
        </p:txBody>
      </p:sp>
      <p:sp>
        <p:nvSpPr>
          <p:cNvPr id="6" name="ZoneTexte 5">
            <a:extLst>
              <a:ext uri="{FF2B5EF4-FFF2-40B4-BE49-F238E27FC236}">
                <a16:creationId xmlns:a16="http://schemas.microsoft.com/office/drawing/2014/main" id="{4DEF15C5-6563-D9AF-C86E-F530118FFB20}"/>
              </a:ext>
            </a:extLst>
          </p:cNvPr>
          <p:cNvSpPr txBox="1"/>
          <p:nvPr/>
        </p:nvSpPr>
        <p:spPr>
          <a:xfrm>
            <a:off x="945573" y="975337"/>
            <a:ext cx="10760874" cy="3200876"/>
          </a:xfrm>
          <a:prstGeom prst="rect">
            <a:avLst/>
          </a:prstGeom>
          <a:noFill/>
        </p:spPr>
        <p:txBody>
          <a:bodyPr wrap="square">
            <a:spAutoFit/>
          </a:bodyPr>
          <a:lstStyle/>
          <a:p>
            <a:pPr marL="285750" indent="-285750">
              <a:spcBef>
                <a:spcPts val="600"/>
              </a:spcBef>
              <a:buFont typeface="Wingdings" panose="05000000000000000000" pitchFamily="2" charset="2"/>
              <a:buChar char="v"/>
            </a:pPr>
            <a:r>
              <a:rPr lang="fr-FR" sz="1800" dirty="0">
                <a:latin typeface="Arial" panose="020B0604020202020204" pitchFamily="34" charset="0"/>
                <a:cs typeface="Arial" panose="020B0604020202020204" pitchFamily="34" charset="0"/>
              </a:rPr>
              <a:t>Internalisation du cadre de référence international des pratiques professionnels de l’audit (CRIPP) à travers le cadre de référence de l’audit interne de l’Administration de l’Etat (CRAIE) ;</a:t>
            </a:r>
          </a:p>
          <a:p>
            <a:pPr marL="285750" indent="-285750">
              <a:spcBef>
                <a:spcPts val="600"/>
              </a:spcBef>
              <a:buFont typeface="Wingdings" panose="05000000000000000000" pitchFamily="2" charset="2"/>
              <a:buChar char="v"/>
            </a:pPr>
            <a:r>
              <a:rPr lang="fr-FR" sz="1800" dirty="0">
                <a:latin typeface="Arial" panose="020B0604020202020204" pitchFamily="34" charset="0"/>
                <a:cs typeface="Arial" panose="020B0604020202020204" pitchFamily="34" charset="0"/>
              </a:rPr>
              <a:t>Comité Ministériel de Maîtrise des Risques (CMMR) au sein de chaque ministère : institution chargée de veiller au renforcement du dispositif de contrôle interne à travers la mise à jour des cartographies des risques et la définition de mesures appropriées en réponse aux risques identifiés ;</a:t>
            </a:r>
          </a:p>
          <a:p>
            <a:pPr marL="285750" indent="-285750">
              <a:spcBef>
                <a:spcPts val="600"/>
              </a:spcBef>
              <a:buFont typeface="Wingdings" panose="05000000000000000000" pitchFamily="2" charset="2"/>
              <a:buChar char="v"/>
            </a:pPr>
            <a:r>
              <a:rPr lang="fr-FR" sz="1800" dirty="0">
                <a:latin typeface="Arial" panose="020B0604020202020204" pitchFamily="34" charset="0"/>
                <a:cs typeface="Arial" panose="020B0604020202020204" pitchFamily="34" charset="0"/>
              </a:rPr>
              <a:t>Comité Ministériel d’Audit Interne (CMAI) au sein de chaque ministère : institution en charge de la supervision et du renforcement des activités des organes d’audit interne ;</a:t>
            </a:r>
          </a:p>
          <a:p>
            <a:pPr marL="285750" indent="-285750">
              <a:spcBef>
                <a:spcPts val="600"/>
              </a:spcBef>
              <a:buFont typeface="Wingdings" panose="05000000000000000000" pitchFamily="2" charset="2"/>
              <a:buChar char="v"/>
            </a:pPr>
            <a:r>
              <a:rPr lang="fr-FR" sz="1800" dirty="0">
                <a:latin typeface="Arial" panose="020B0604020202020204" pitchFamily="34" charset="0"/>
                <a:cs typeface="Arial" panose="020B0604020202020204" pitchFamily="34" charset="0"/>
              </a:rPr>
              <a:t>Corps des Inspecteurs de Ministère au niveau de tous les autres ministères en dehors de ceux chargés des Finances et de la Fonction publique ;</a:t>
            </a:r>
          </a:p>
          <a:p>
            <a:pPr marL="285750" indent="-285750">
              <a:spcBef>
                <a:spcPts val="600"/>
              </a:spcBef>
              <a:buFont typeface="Wingdings" panose="05000000000000000000" pitchFamily="2" charset="2"/>
              <a:buChar char="v"/>
            </a:pPr>
            <a:r>
              <a:rPr lang="fr-FR" sz="1800" dirty="0">
                <a:latin typeface="Arial" panose="020B0604020202020204" pitchFamily="34" charset="0"/>
                <a:cs typeface="Arial" panose="020B0604020202020204" pitchFamily="34" charset="0"/>
              </a:rPr>
              <a:t>Suivi de la mise en œuvre des recommandations des audits</a:t>
            </a:r>
            <a:r>
              <a:rPr lang="fr-FR" sz="2000" dirty="0">
                <a:latin typeface="Arial" panose="020B0604020202020204" pitchFamily="34" charset="0"/>
                <a:cs typeface="Arial" panose="020B0604020202020204" pitchFamily="34" charset="0"/>
              </a:rPr>
              <a:t>.</a:t>
            </a:r>
            <a:endParaRPr lang="fr-FR" dirty="0"/>
          </a:p>
        </p:txBody>
      </p:sp>
      <p:sp>
        <p:nvSpPr>
          <p:cNvPr id="8" name="ZoneTexte 7">
            <a:extLst>
              <a:ext uri="{FF2B5EF4-FFF2-40B4-BE49-F238E27FC236}">
                <a16:creationId xmlns:a16="http://schemas.microsoft.com/office/drawing/2014/main" id="{F6CB6E44-342B-ABCA-C28A-AA0296105DDF}"/>
              </a:ext>
            </a:extLst>
          </p:cNvPr>
          <p:cNvSpPr txBox="1"/>
          <p:nvPr/>
        </p:nvSpPr>
        <p:spPr>
          <a:xfrm>
            <a:off x="1301461" y="341853"/>
            <a:ext cx="6094268" cy="954107"/>
          </a:xfrm>
          <a:prstGeom prst="rect">
            <a:avLst/>
          </a:prstGeom>
          <a:noFill/>
        </p:spPr>
        <p:txBody>
          <a:bodyPr wrap="square">
            <a:spAutoFit/>
          </a:bodyPr>
          <a:lstStyle/>
          <a:p>
            <a:r>
              <a:rPr lang="fr-FR" sz="2800" b="1" i="1" dirty="0">
                <a:latin typeface="Arial" panose="020B0604020202020204" pitchFamily="34" charset="0"/>
                <a:cs typeface="Arial" panose="020B0604020202020204" pitchFamily="34" charset="0"/>
              </a:rPr>
              <a:t>2- Innovations de la réforme</a:t>
            </a:r>
            <a:br>
              <a:rPr lang="fr-FR" sz="2800" b="1" i="1" dirty="0">
                <a:latin typeface="Arial" panose="020B0604020202020204" pitchFamily="34" charset="0"/>
                <a:cs typeface="Arial" panose="020B0604020202020204" pitchFamily="34" charset="0"/>
              </a:rPr>
            </a:br>
            <a:endParaRPr lang="fr-FR" sz="2800" dirty="0"/>
          </a:p>
        </p:txBody>
      </p:sp>
    </p:spTree>
    <p:extLst>
      <p:ext uri="{BB962C8B-B14F-4D97-AF65-F5344CB8AC3E}">
        <p14:creationId xmlns:p14="http://schemas.microsoft.com/office/powerpoint/2010/main" val="262201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45309EE-F2FC-74BB-4AAB-565AAE0BB160}"/>
              </a:ext>
            </a:extLst>
          </p:cNvPr>
          <p:cNvSpPr txBox="1"/>
          <p:nvPr/>
        </p:nvSpPr>
        <p:spPr>
          <a:xfrm>
            <a:off x="1020906" y="310682"/>
            <a:ext cx="6156612" cy="461665"/>
          </a:xfrm>
          <a:prstGeom prst="rect">
            <a:avLst/>
          </a:prstGeom>
          <a:noFill/>
        </p:spPr>
        <p:txBody>
          <a:bodyPr wrap="square">
            <a:spAutoFit/>
          </a:bodyPr>
          <a:lstStyle/>
          <a:p>
            <a:r>
              <a:rPr lang="fr-FR" sz="2400" b="1" i="1" dirty="0">
                <a:solidFill>
                  <a:schemeClr val="tx1"/>
                </a:solidFill>
                <a:latin typeface="Arial" panose="020B0604020202020204" pitchFamily="34" charset="0"/>
                <a:cs typeface="Arial" panose="020B0604020202020204" pitchFamily="34" charset="0"/>
              </a:rPr>
              <a:t>4- Les résultats de la réforme :</a:t>
            </a:r>
            <a:endParaRPr lang="fr-FR" sz="2400" dirty="0"/>
          </a:p>
        </p:txBody>
      </p:sp>
      <p:sp>
        <p:nvSpPr>
          <p:cNvPr id="6" name="ZoneTexte 5">
            <a:extLst>
              <a:ext uri="{FF2B5EF4-FFF2-40B4-BE49-F238E27FC236}">
                <a16:creationId xmlns:a16="http://schemas.microsoft.com/office/drawing/2014/main" id="{C0C3AA16-5AD9-37A1-9FB3-998957B064C3}"/>
              </a:ext>
            </a:extLst>
          </p:cNvPr>
          <p:cNvSpPr txBox="1"/>
          <p:nvPr/>
        </p:nvSpPr>
        <p:spPr>
          <a:xfrm>
            <a:off x="904010" y="923811"/>
            <a:ext cx="10952018" cy="5459893"/>
          </a:xfrm>
          <a:prstGeom prst="rect">
            <a:avLst/>
          </a:prstGeom>
          <a:noFill/>
        </p:spPr>
        <p:txBody>
          <a:bodyPr wrap="square">
            <a:spAutoFit/>
          </a:bodyPr>
          <a:lstStyle/>
          <a:p>
            <a:pPr marL="285750" lvl="0" indent="-285750">
              <a:lnSpc>
                <a:spcPct val="120000"/>
              </a:lnSpc>
              <a:spcBef>
                <a:spcPts val="600"/>
              </a:spcBef>
              <a:buFont typeface="Wingdings" panose="05000000000000000000" pitchFamily="2" charset="2"/>
              <a:buChar char="q"/>
            </a:pPr>
            <a:r>
              <a:rPr lang="fr-FR" sz="2000" dirty="0">
                <a:latin typeface="Arial" panose="020B0604020202020204" pitchFamily="34" charset="0"/>
                <a:cs typeface="Arial" panose="020B0604020202020204" pitchFamily="34" charset="0"/>
              </a:rPr>
              <a:t>Au niveau de chaque ministère, un CMMR a été mis en place sous la présidence des secrétaires généraux de ministère (SGM) : 1 à 4 sessions tenues pour une prévision de 4. </a:t>
            </a:r>
          </a:p>
          <a:p>
            <a:pPr marL="285750" lvl="0" indent="-285750">
              <a:lnSpc>
                <a:spcPct val="120000"/>
              </a:lnSpc>
              <a:spcBef>
                <a:spcPts val="600"/>
              </a:spcBef>
              <a:buFont typeface="Wingdings" panose="05000000000000000000" pitchFamily="2" charset="2"/>
              <a:buChar char="q"/>
            </a:pPr>
            <a:r>
              <a:rPr lang="fr-FR" sz="2000" dirty="0">
                <a:latin typeface="Arial" panose="020B0604020202020204" pitchFamily="34" charset="0"/>
                <a:cs typeface="Arial" panose="020B0604020202020204" pitchFamily="34" charset="0"/>
              </a:rPr>
              <a:t>Au sein du Ministère en charge des finances (MEF) :  </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 cellule dédiée aux activités du CMMR (suivi des recommandations, sensibilisation sur l’élaboration de cartographie des risques, l’animation du dispositif de contrôle interne) avec des points focaux</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pas véritablement d’organisation globale du pilotage et de l’accompagnement du contrôle interne, ni de stratégie formalisée de déploiement. </a:t>
            </a:r>
          </a:p>
          <a:p>
            <a:pPr marL="285750" lvl="0" indent="-285750">
              <a:lnSpc>
                <a:spcPct val="120000"/>
              </a:lnSpc>
              <a:spcBef>
                <a:spcPts val="600"/>
              </a:spcBef>
              <a:buFont typeface="Wingdings" panose="05000000000000000000" pitchFamily="2" charset="2"/>
              <a:buChar char="q"/>
            </a:pPr>
            <a:r>
              <a:rPr lang="fr-FR" sz="2000" dirty="0">
                <a:latin typeface="Arial" panose="020B0604020202020204" pitchFamily="34" charset="0"/>
                <a:cs typeface="Arial" panose="020B0604020202020204" pitchFamily="34" charset="0"/>
              </a:rPr>
              <a:t>Au sein du ministère en charge de l’Agriculture (MAEP) : assistants de la secrétaire générale dédiés au suivi des activités d’élaboration de la cartographie des risques, des formations sur le contrôle interne et l’animation du dispositif de contrôle interne (avec implication active du ministre)</a:t>
            </a:r>
          </a:p>
          <a:p>
            <a:pPr marL="285750" lvl="0" indent="-285750">
              <a:lnSpc>
                <a:spcPct val="120000"/>
              </a:lnSpc>
              <a:spcBef>
                <a:spcPts val="600"/>
              </a:spcBef>
              <a:buFont typeface="Wingdings" panose="05000000000000000000" pitchFamily="2" charset="2"/>
              <a:buChar char="q"/>
            </a:pPr>
            <a:r>
              <a:rPr lang="fr-FR" sz="2000" dirty="0">
                <a:latin typeface="Arial" panose="020B0604020202020204" pitchFamily="34" charset="0"/>
                <a:cs typeface="Arial" panose="020B0604020202020204" pitchFamily="34" charset="0"/>
              </a:rPr>
              <a:t>Ministère en charge du Cadre de Vie : point mensuel de mise en œuvre des recommandations issues des audits et interpellation par le ministre au CODIR </a:t>
            </a:r>
          </a:p>
        </p:txBody>
      </p:sp>
    </p:spTree>
    <p:extLst>
      <p:ext uri="{BB962C8B-B14F-4D97-AF65-F5344CB8AC3E}">
        <p14:creationId xmlns:p14="http://schemas.microsoft.com/office/powerpoint/2010/main" val="135333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970CF84-7697-8BFD-2A51-BE409590301F}"/>
              </a:ext>
            </a:extLst>
          </p:cNvPr>
          <p:cNvSpPr txBox="1"/>
          <p:nvPr/>
        </p:nvSpPr>
        <p:spPr>
          <a:xfrm>
            <a:off x="955963" y="509607"/>
            <a:ext cx="10515600" cy="3200876"/>
          </a:xfrm>
          <a:prstGeom prst="rect">
            <a:avLst/>
          </a:prstGeom>
          <a:noFill/>
        </p:spPr>
        <p:txBody>
          <a:bodyPr wrap="square">
            <a:spAutoFit/>
          </a:bodyPr>
          <a:lstStyle/>
          <a:p>
            <a:pPr marL="285750" indent="-285750">
              <a:spcAft>
                <a:spcPts val="600"/>
              </a:spcAft>
              <a:buFont typeface="Wingdings" panose="05000000000000000000" pitchFamily="2" charset="2"/>
              <a:buChar char="q"/>
            </a:pPr>
            <a:r>
              <a:rPr lang="fr-FR" dirty="0">
                <a:latin typeface="Arial" panose="020B0604020202020204" pitchFamily="34" charset="0"/>
                <a:cs typeface="Arial" panose="020B0604020202020204" pitchFamily="34" charset="0"/>
              </a:rPr>
              <a:t>Elaboration progressive des cartographies des risques au niveau de tous les ministères avec des fortunes diverses : </a:t>
            </a:r>
            <a:r>
              <a:rPr lang="fr-FR" b="1" dirty="0">
                <a:latin typeface="Arial" panose="020B0604020202020204" pitchFamily="34" charset="0"/>
                <a:cs typeface="Arial" panose="020B0604020202020204" pitchFamily="34" charset="0"/>
              </a:rPr>
              <a:t>5 ministères à plus de 95%</a:t>
            </a:r>
            <a:r>
              <a:rPr lang="fr-FR" dirty="0">
                <a:latin typeface="Arial" panose="020B0604020202020204" pitchFamily="34" charset="0"/>
                <a:cs typeface="Arial" panose="020B0604020202020204" pitchFamily="34" charset="0"/>
              </a:rPr>
              <a:t> (MEF, MTFP, MAEP, MAE, MND) de disponibilité d’une cartographie des risques ; 18 ministères à un pourcentage oscillant entre </a:t>
            </a:r>
            <a:r>
              <a:rPr lang="fr-FR" b="1" dirty="0">
                <a:latin typeface="Arial" panose="020B0604020202020204" pitchFamily="34" charset="0"/>
                <a:cs typeface="Arial" panose="020B0604020202020204" pitchFamily="34" charset="0"/>
              </a:rPr>
              <a:t>25 et 85% de structures disposant de cartographie des risques.</a:t>
            </a:r>
          </a:p>
          <a:p>
            <a:pPr marL="342900" indent="-342900">
              <a:spcBef>
                <a:spcPts val="600"/>
              </a:spcBef>
              <a:spcAft>
                <a:spcPts val="600"/>
              </a:spcAft>
              <a:buFont typeface="Wingdings" panose="05000000000000000000" pitchFamily="2" charset="2"/>
              <a:buChar char="ü"/>
            </a:pPr>
            <a:r>
              <a:rPr lang="fr-FR" dirty="0">
                <a:latin typeface="Arial" panose="020B0604020202020204" pitchFamily="34" charset="0"/>
                <a:cs typeface="Arial" panose="020B0604020202020204" pitchFamily="34" charset="0"/>
              </a:rPr>
              <a:t>Au titre de l’année 2022, 16 sur 23 rapports sur le contrôle interne à l’IGF ; </a:t>
            </a:r>
          </a:p>
          <a:p>
            <a:pPr marL="342900" indent="-342900">
              <a:spcBef>
                <a:spcPts val="600"/>
              </a:spcBef>
              <a:spcAft>
                <a:spcPts val="600"/>
              </a:spcAft>
              <a:buFont typeface="Wingdings" panose="05000000000000000000" pitchFamily="2" charset="2"/>
              <a:buChar char="ü"/>
            </a:pPr>
            <a:r>
              <a:rPr lang="fr-FR" dirty="0">
                <a:latin typeface="Arial" panose="020B0604020202020204" pitchFamily="34" charset="0"/>
                <a:cs typeface="Arial" panose="020B0604020202020204" pitchFamily="34" charset="0"/>
              </a:rPr>
              <a:t>Encadrement entre 2020 et 2022 des ministères pour l’élaboration de la cartographie des risques ;</a:t>
            </a:r>
          </a:p>
          <a:p>
            <a:pPr marL="342900" indent="-342900">
              <a:spcBef>
                <a:spcPts val="600"/>
              </a:spcBef>
              <a:spcAft>
                <a:spcPts val="600"/>
              </a:spcAft>
              <a:buFont typeface="Wingdings" panose="05000000000000000000" pitchFamily="2" charset="2"/>
              <a:buChar char="ü"/>
            </a:pPr>
            <a:r>
              <a:rPr lang="fr-FR" dirty="0">
                <a:latin typeface="Arial" panose="020B0604020202020204" pitchFamily="34" charset="0"/>
                <a:cs typeface="Arial" panose="020B0604020202020204" pitchFamily="34" charset="0"/>
              </a:rPr>
              <a:t>Un CMAI au niveau des ministères (approbation du programme d’audit et évaluation du niveau de mise en œuvre) avec tenue majoritairement des deux sessions règlementaires.</a:t>
            </a:r>
          </a:p>
          <a:p>
            <a:pPr marL="342900" indent="-342900">
              <a:spcBef>
                <a:spcPts val="600"/>
              </a:spcBef>
              <a:spcAft>
                <a:spcPts val="600"/>
              </a:spcAft>
              <a:buFont typeface="Wingdings" panose="05000000000000000000" pitchFamily="2" charset="2"/>
              <a:buChar char="ü"/>
            </a:pPr>
            <a:r>
              <a:rPr lang="fr-FR" dirty="0">
                <a:latin typeface="Arial" panose="020B0604020202020204" pitchFamily="34" charset="0"/>
                <a:cs typeface="Arial" panose="020B0604020202020204" pitchFamily="34" charset="0"/>
              </a:rPr>
              <a:t>Au titre de l’année 2022, 14 sur 23 rapports sur l’audit interne transmis à l’IGF par les CMAI</a:t>
            </a:r>
          </a:p>
        </p:txBody>
      </p:sp>
      <p:sp>
        <p:nvSpPr>
          <p:cNvPr id="8" name="ZoneTexte 7">
            <a:extLst>
              <a:ext uri="{FF2B5EF4-FFF2-40B4-BE49-F238E27FC236}">
                <a16:creationId xmlns:a16="http://schemas.microsoft.com/office/drawing/2014/main" id="{19E8E1B7-4C95-16A3-F744-1FB53C09E056}"/>
              </a:ext>
            </a:extLst>
          </p:cNvPr>
          <p:cNvSpPr txBox="1"/>
          <p:nvPr/>
        </p:nvSpPr>
        <p:spPr>
          <a:xfrm>
            <a:off x="979343" y="3869802"/>
            <a:ext cx="10637692" cy="2769989"/>
          </a:xfrm>
          <a:prstGeom prst="rect">
            <a:avLst/>
          </a:prstGeom>
          <a:noFill/>
        </p:spPr>
        <p:txBody>
          <a:bodyPr wrap="square">
            <a:spAutoFit/>
          </a:bodyPr>
          <a:lstStyle/>
          <a:p>
            <a:pPr marL="285750" indent="-285750">
              <a:spcBef>
                <a:spcPts val="600"/>
              </a:spcBef>
              <a:spcAft>
                <a:spcPts val="600"/>
              </a:spcAft>
              <a:buFont typeface="Wingdings" panose="05000000000000000000" pitchFamily="2" charset="2"/>
              <a:buChar char="q"/>
            </a:pPr>
            <a:r>
              <a:rPr lang="fr-FR" sz="1800" dirty="0">
                <a:latin typeface="Arial" panose="020B0604020202020204" pitchFamily="34" charset="0"/>
                <a:cs typeface="Arial" panose="020B0604020202020204" pitchFamily="34" charset="0"/>
              </a:rPr>
              <a:t>Inspections ministérielles :</a:t>
            </a:r>
          </a:p>
          <a:p>
            <a:pPr marL="285750" indent="-285750">
              <a:spcBef>
                <a:spcPts val="600"/>
              </a:spcBef>
              <a:spcAft>
                <a:spcPts val="600"/>
              </a:spcAft>
              <a:buFont typeface="Wingdings" panose="05000000000000000000" pitchFamily="2" charset="2"/>
              <a:buChar char="ü"/>
            </a:pPr>
            <a:r>
              <a:rPr lang="fr-FR" sz="1800" dirty="0">
                <a:latin typeface="Arial" panose="020B0604020202020204" pitchFamily="34" charset="0"/>
                <a:cs typeface="Arial" panose="020B0604020202020204" pitchFamily="34" charset="0"/>
              </a:rPr>
              <a:t>Standardisation des outils de travail (du manuel d’audit et de guide de vérification et des autres outils) avec amélioration de la qualité des rapports de mission et la relation avec les audités. </a:t>
            </a:r>
            <a:endParaRPr lang="fr-FR" dirty="0">
              <a:latin typeface="Arial" panose="020B0604020202020204" pitchFamily="34" charset="0"/>
              <a:cs typeface="Arial" panose="020B0604020202020204" pitchFamily="34" charset="0"/>
            </a:endParaRPr>
          </a:p>
          <a:p>
            <a:pPr marL="285750" indent="-285750">
              <a:spcBef>
                <a:spcPts val="600"/>
              </a:spcBef>
              <a:spcAft>
                <a:spcPts val="600"/>
              </a:spcAft>
              <a:buFont typeface="Wingdings" panose="05000000000000000000" pitchFamily="2" charset="2"/>
              <a:buChar char="ü"/>
            </a:pPr>
            <a:r>
              <a:rPr lang="fr-FR" sz="1800" dirty="0">
                <a:latin typeface="Arial" panose="020B0604020202020204" pitchFamily="34" charset="0"/>
                <a:cs typeface="Arial" panose="020B0604020202020204" pitchFamily="34" charset="0"/>
              </a:rPr>
              <a:t>Amélioration du niveau de mise en œuvre des recommandations (De 2019 à 2022, taux de mise en œuvre des recommandations oscille autour de</a:t>
            </a:r>
            <a:r>
              <a:rPr lang="fr-FR" sz="1800" b="1" dirty="0">
                <a:latin typeface="Arial" panose="020B0604020202020204" pitchFamily="34" charset="0"/>
                <a:cs typeface="Arial" panose="020B0604020202020204" pitchFamily="34" charset="0"/>
              </a:rPr>
              <a:t> 80%, contrairement à la période d’avant où il est inférieur à 50%) ;</a:t>
            </a:r>
            <a:endParaRPr lang="fr-FR" b="1" dirty="0">
              <a:latin typeface="Arial" panose="020B0604020202020204" pitchFamily="34" charset="0"/>
              <a:cs typeface="Arial" panose="020B0604020202020204" pitchFamily="34" charset="0"/>
            </a:endParaRPr>
          </a:p>
          <a:p>
            <a:pPr marL="285750" indent="-285750">
              <a:spcBef>
                <a:spcPts val="600"/>
              </a:spcBef>
              <a:spcAft>
                <a:spcPts val="600"/>
              </a:spcAft>
              <a:buFont typeface="Wingdings" panose="05000000000000000000" pitchFamily="2" charset="2"/>
              <a:buChar char="ü"/>
            </a:pPr>
            <a:r>
              <a:rPr lang="fr-FR" sz="1800" dirty="0">
                <a:latin typeface="Arial" panose="020B0604020202020204" pitchFamily="34" charset="0"/>
                <a:cs typeface="Arial" panose="020B0604020202020204" pitchFamily="34" charset="0"/>
              </a:rPr>
              <a:t>Programmation progressive par les inspections des audits sur la base des prévisions d’audit associées à la cartographie des risques des structures administratives.</a:t>
            </a:r>
            <a:endParaRPr lang="fr-FR" sz="1800" dirty="0"/>
          </a:p>
        </p:txBody>
      </p:sp>
    </p:spTree>
    <p:extLst>
      <p:ext uri="{BB962C8B-B14F-4D97-AF65-F5344CB8AC3E}">
        <p14:creationId xmlns:p14="http://schemas.microsoft.com/office/powerpoint/2010/main" val="333154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415637" y="384464"/>
            <a:ext cx="11409218" cy="581892"/>
          </a:xfrm>
        </p:spPr>
        <p:txBody>
          <a:bodyPr>
            <a:noAutofit/>
          </a:bodyPr>
          <a:lstStyle/>
          <a:p>
            <a:pPr lvl="0"/>
            <a:r>
              <a:rPr lang="fr-FR" sz="2800" b="1" u="sng" dirty="0">
                <a:latin typeface="Arial" panose="020B0604020202020204" pitchFamily="34" charset="0"/>
                <a:cs typeface="Arial" panose="020B0604020202020204" pitchFamily="34" charset="0"/>
              </a:rPr>
              <a:t>III-CONTRAINTES LIEES A LA MISE EN ŒUVRE DE LA REFORME</a:t>
            </a:r>
            <a:endParaRPr lang="en-US" sz="28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89AC512B-01A8-891B-9CC7-791E51FB459C}"/>
              </a:ext>
            </a:extLst>
          </p:cNvPr>
          <p:cNvSpPr txBox="1"/>
          <p:nvPr/>
        </p:nvSpPr>
        <p:spPr>
          <a:xfrm>
            <a:off x="1249505" y="1367549"/>
            <a:ext cx="9349221" cy="4524315"/>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 Structuration encore insuffisante et une stratégie de déploiement et d’accompagnement à enrichir (notamment au niveau des CMMR) ;</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 Stratégie d’implémentation opérationnelle de la réforme dans les services non encore définie ;</a:t>
            </a:r>
            <a:br>
              <a:rPr lang="fr-FR"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 déploiement encore insuffisant du dispositif de maîtrise des risques (absence de structure dédiée au pilotage et à la mise en œuvre opérationnelle, au niveau ministériel comme de chaque Direction),</a:t>
            </a:r>
            <a:br>
              <a:rPr lang="en-US" sz="2400" dirty="0">
                <a:latin typeface="Arial" panose="020B0604020202020204" pitchFamily="34" charset="0"/>
                <a:cs typeface="Arial" panose="020B0604020202020204" pitchFamily="34" charset="0"/>
              </a:rPr>
            </a:br>
            <a:endParaRPr lang="fr-FR" sz="2400" dirty="0"/>
          </a:p>
        </p:txBody>
      </p:sp>
    </p:spTree>
    <p:extLst>
      <p:ext uri="{BB962C8B-B14F-4D97-AF65-F5344CB8AC3E}">
        <p14:creationId xmlns:p14="http://schemas.microsoft.com/office/powerpoint/2010/main" val="3475269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62845EE-B2A0-D10B-C548-76CF4FC33B1D}"/>
              </a:ext>
            </a:extLst>
          </p:cNvPr>
          <p:cNvSpPr txBox="1"/>
          <p:nvPr/>
        </p:nvSpPr>
        <p:spPr>
          <a:xfrm>
            <a:off x="753340" y="459572"/>
            <a:ext cx="10375324" cy="523220"/>
          </a:xfrm>
          <a:prstGeom prst="rect">
            <a:avLst/>
          </a:prstGeom>
          <a:noFill/>
        </p:spPr>
        <p:txBody>
          <a:bodyPr wrap="square">
            <a:spAutoFit/>
          </a:bodyPr>
          <a:lstStyle/>
          <a:p>
            <a:r>
              <a:rPr lang="fr-FR" sz="2800" b="1" dirty="0">
                <a:latin typeface="Arial" panose="020B0604020202020204" pitchFamily="34" charset="0"/>
                <a:cs typeface="Arial" panose="020B0604020202020204" pitchFamily="34" charset="0"/>
              </a:rPr>
              <a:t>IV- </a:t>
            </a:r>
            <a:r>
              <a:rPr lang="fr-FR" sz="2800" b="1" u="sng" dirty="0">
                <a:latin typeface="Arial" panose="020B0604020202020204" pitchFamily="34" charset="0"/>
                <a:cs typeface="Arial" panose="020B0604020202020204" pitchFamily="34" charset="0"/>
              </a:rPr>
              <a:t>PERSPECTIVES ET RECOMMANDATIONS</a:t>
            </a:r>
            <a:endParaRPr lang="fr-FR" sz="2800" dirty="0"/>
          </a:p>
        </p:txBody>
      </p:sp>
      <p:sp>
        <p:nvSpPr>
          <p:cNvPr id="6" name="ZoneTexte 5">
            <a:extLst>
              <a:ext uri="{FF2B5EF4-FFF2-40B4-BE49-F238E27FC236}">
                <a16:creationId xmlns:a16="http://schemas.microsoft.com/office/drawing/2014/main" id="{7FA50FA1-64F3-2E02-3B12-93F0C609A349}"/>
              </a:ext>
            </a:extLst>
          </p:cNvPr>
          <p:cNvSpPr txBox="1"/>
          <p:nvPr/>
        </p:nvSpPr>
        <p:spPr>
          <a:xfrm>
            <a:off x="1384589" y="1207716"/>
            <a:ext cx="6135832" cy="461665"/>
          </a:xfrm>
          <a:prstGeom prst="rect">
            <a:avLst/>
          </a:prstGeom>
          <a:noFill/>
        </p:spPr>
        <p:txBody>
          <a:bodyPr wrap="square">
            <a:spAutoFit/>
          </a:bodyPr>
          <a:lstStyle/>
          <a:p>
            <a:r>
              <a:rPr lang="fr-FR" sz="2400" b="1" dirty="0">
                <a:latin typeface="Arial" panose="020B0604020202020204" pitchFamily="34" charset="0"/>
                <a:cs typeface="Arial" panose="020B0604020202020204" pitchFamily="34" charset="0"/>
              </a:rPr>
              <a:t>Points forts de la réforme :</a:t>
            </a:r>
            <a:endParaRPr lang="fr-FR" sz="2400" dirty="0"/>
          </a:p>
        </p:txBody>
      </p:sp>
      <p:sp>
        <p:nvSpPr>
          <p:cNvPr id="8" name="ZoneTexte 7">
            <a:extLst>
              <a:ext uri="{FF2B5EF4-FFF2-40B4-BE49-F238E27FC236}">
                <a16:creationId xmlns:a16="http://schemas.microsoft.com/office/drawing/2014/main" id="{8795ECBB-45AC-B47B-6AF7-25C9122387DE}"/>
              </a:ext>
            </a:extLst>
          </p:cNvPr>
          <p:cNvSpPr txBox="1"/>
          <p:nvPr/>
        </p:nvSpPr>
        <p:spPr>
          <a:xfrm>
            <a:off x="1039091" y="1925516"/>
            <a:ext cx="9985663" cy="4247317"/>
          </a:xfrm>
          <a:prstGeom prst="rect">
            <a:avLst/>
          </a:prstGeom>
          <a:noFill/>
        </p:spPr>
        <p:txBody>
          <a:bodyPr wrap="square">
            <a:spAutoFit/>
          </a:bodyPr>
          <a:lstStyle/>
          <a:p>
            <a:pPr marL="285750" indent="-285750">
              <a:spcBef>
                <a:spcPts val="600"/>
              </a:spcBef>
              <a:spcAft>
                <a:spcPts val="600"/>
              </a:spcAft>
              <a:buFont typeface="Wingdings" panose="05000000000000000000" pitchFamily="2" charset="2"/>
              <a:buChar char="q"/>
            </a:pPr>
            <a:r>
              <a:rPr lang="fr-FR" sz="2000" dirty="0">
                <a:latin typeface="Arial" panose="020B0604020202020204" pitchFamily="34" charset="0"/>
                <a:cs typeface="Arial" panose="020B0604020202020204" pitchFamily="34" charset="0"/>
              </a:rPr>
              <a:t>Environnement légal et règlementaire favorable à la bonne gouvernance (mise en place d’une juridiction dédiée aux infractions économiques et financières et exploitation des rapports des inspections par les autorités civiles et judiciaires) ;</a:t>
            </a:r>
          </a:p>
          <a:p>
            <a:pPr marL="285750" indent="-285750">
              <a:spcBef>
                <a:spcPts val="600"/>
              </a:spcBef>
              <a:spcAft>
                <a:spcPts val="600"/>
              </a:spcAft>
              <a:buFont typeface="Wingdings" panose="05000000000000000000" pitchFamily="2" charset="2"/>
              <a:buChar char="q"/>
            </a:pPr>
            <a:r>
              <a:rPr lang="fr-FR" sz="2000" dirty="0">
                <a:latin typeface="Arial" panose="020B0604020202020204" pitchFamily="34" charset="0"/>
                <a:cs typeface="Arial" panose="020B0604020202020204" pitchFamily="34" charset="0"/>
              </a:rPr>
              <a:t>Engagement personnel de certains secrétaires généraux de ministère appuyé par les ministres</a:t>
            </a:r>
            <a:endParaRPr lang="en-US" sz="2000" dirty="0">
              <a:latin typeface="Arial" panose="020B0604020202020204" pitchFamily="34" charset="0"/>
              <a:cs typeface="Arial" panose="020B0604020202020204" pitchFamily="34" charset="0"/>
            </a:endParaRPr>
          </a:p>
          <a:p>
            <a:pPr marL="285750" indent="-285750">
              <a:spcBef>
                <a:spcPts val="600"/>
              </a:spcBef>
              <a:spcAft>
                <a:spcPts val="600"/>
              </a:spcAft>
              <a:buFont typeface="Wingdings" panose="05000000000000000000" pitchFamily="2" charset="2"/>
              <a:buChar char="q"/>
            </a:pPr>
            <a:r>
              <a:rPr lang="fr-FR" sz="2000" dirty="0">
                <a:latin typeface="Arial" panose="020B0604020202020204" pitchFamily="34" charset="0"/>
                <a:cs typeface="Arial" panose="020B0604020202020204" pitchFamily="34" charset="0"/>
              </a:rPr>
              <a:t>Réforme basée sur les corps d’inspection existants et avec leur concours (démarche progressive pour, dans un premier temps, disposer au sein des inspections des acteurs chargés des activités d’inspections et ceux chargés des activités d’audit et également profiter de leurs aptitudes tout en rationnalisant les coûts. Dans un second temps, une séparation nette des fonctions à envisager) ;</a:t>
            </a:r>
          </a:p>
          <a:p>
            <a:pPr marL="285750" indent="-285750">
              <a:spcBef>
                <a:spcPts val="600"/>
              </a:spcBef>
              <a:spcAft>
                <a:spcPts val="600"/>
              </a:spcAft>
              <a:buFont typeface="Wingdings" panose="05000000000000000000" pitchFamily="2" charset="2"/>
              <a:buChar char="q"/>
            </a:pPr>
            <a:r>
              <a:rPr lang="fr-FR" sz="2000" dirty="0">
                <a:latin typeface="Arial" panose="020B0604020202020204" pitchFamily="34" charset="0"/>
                <a:cs typeface="Arial" panose="020B0604020202020204" pitchFamily="34" charset="0"/>
              </a:rPr>
              <a:t>Accompagnement de la réforme par un cabinet compétent (élaboration des outils de travail et accompagnement des inspections dans la mise en œuvre).</a:t>
            </a:r>
            <a:endParaRPr lang="fr-FR" sz="2000" dirty="0"/>
          </a:p>
        </p:txBody>
      </p:sp>
    </p:spTree>
    <p:extLst>
      <p:ext uri="{BB962C8B-B14F-4D97-AF65-F5344CB8AC3E}">
        <p14:creationId xmlns:p14="http://schemas.microsoft.com/office/powerpoint/2010/main" val="3292458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TotalTime>
  <Words>1431</Words>
  <Application>Microsoft Office PowerPoint</Application>
  <PresentationFormat>Grand écran</PresentationFormat>
  <Paragraphs>71</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Arial Rounded MT Bold</vt:lpstr>
      <vt:lpstr>Calibri</vt:lpstr>
      <vt:lpstr>Calibri Light</vt:lpstr>
      <vt:lpstr>Wingdings</vt:lpstr>
      <vt:lpstr>Office Theme</vt:lpstr>
      <vt:lpstr>Présentation PowerPoint</vt:lpstr>
      <vt:lpstr>Présentation PowerPoint</vt:lpstr>
      <vt:lpstr>Présentation PowerPoint</vt:lpstr>
      <vt:lpstr>Présentation PowerPoint</vt:lpstr>
      <vt:lpstr>3- Outils de mise en œuvre de la réforme</vt:lpstr>
      <vt:lpstr>Présentation PowerPoint</vt:lpstr>
      <vt:lpstr>Présentation PowerPoint</vt:lpstr>
      <vt:lpstr>III-CONTRAINTES LIEES A LA MISE EN ŒUVRE DE LA REFORME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LAURENCE JACQUET</cp:lastModifiedBy>
  <cp:revision>20</cp:revision>
  <dcterms:created xsi:type="dcterms:W3CDTF">2023-11-05T21:43:48Z</dcterms:created>
  <dcterms:modified xsi:type="dcterms:W3CDTF">2023-11-12T10:01:28Z</dcterms:modified>
</cp:coreProperties>
</file>