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0"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3"/>
    <p:restoredTop sz="89891"/>
  </p:normalViewPr>
  <p:slideViewPr>
    <p:cSldViewPr snapToGrid="0">
      <p:cViewPr varScale="1">
        <p:scale>
          <a:sx n="114" d="100"/>
          <a:sy n="114" d="100"/>
        </p:scale>
        <p:origin x="792" y="1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7" d="100"/>
          <a:sy n="87" d="100"/>
        </p:scale>
        <p:origin x="352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F"/>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1C5CA-E26E-8746-A3C3-690F51A76AD9}" type="datetimeFigureOut">
              <a:rPr lang="fr-BF" smtClean="0"/>
              <a:t>11/17/23</a:t>
            </a:fld>
            <a:endParaRPr lang="fr-BF"/>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F"/>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F"/>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EA9CB8-8808-A047-9DAC-79B7CB1E7D86}" type="slidenum">
              <a:rPr lang="fr-BF" smtClean="0"/>
              <a:t>‹#›</a:t>
            </a:fld>
            <a:endParaRPr lang="fr-BF"/>
          </a:p>
        </p:txBody>
      </p:sp>
    </p:spTree>
    <p:extLst>
      <p:ext uri="{BB962C8B-B14F-4D97-AF65-F5344CB8AC3E}">
        <p14:creationId xmlns:p14="http://schemas.microsoft.com/office/powerpoint/2010/main" val="204098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Burkina Faso a initié dès la fin de l’exercice 2017 la production des états financiers prévus par la LOLF. Toutefois, ce n’est qu’à la suite de l’élaboration du bilan d’ouverture de l’État au 1er janvier 2019 que la production desdits états financiers a été officialisée. La présente note met en lumière les différentes facettes de cette réforme, de la conception à la mise en œuvre, en passant par les défis rencontrés et les mesures prises pour y remédier.</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F" dirty="0"/>
          </a:p>
        </p:txBody>
      </p:sp>
      <p:sp>
        <p:nvSpPr>
          <p:cNvPr id="4" name="Espace réservé du numéro de diapositive 3"/>
          <p:cNvSpPr>
            <a:spLocks noGrp="1"/>
          </p:cNvSpPr>
          <p:nvPr>
            <p:ph type="sldNum" sz="quarter" idx="5"/>
          </p:nvPr>
        </p:nvSpPr>
        <p:spPr/>
        <p:txBody>
          <a:bodyPr/>
          <a:lstStyle/>
          <a:p>
            <a:fld id="{1DEA9CB8-8808-A047-9DAC-79B7CB1E7D86}" type="slidenum">
              <a:rPr lang="fr-BF" smtClean="0"/>
              <a:t>1</a:t>
            </a:fld>
            <a:endParaRPr lang="fr-BF"/>
          </a:p>
        </p:txBody>
      </p:sp>
    </p:spTree>
    <p:extLst>
      <p:ext uri="{BB962C8B-B14F-4D97-AF65-F5344CB8AC3E}">
        <p14:creationId xmlns:p14="http://schemas.microsoft.com/office/powerpoint/2010/main" val="515992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pPr>
            <a:r>
              <a:rPr lang="fr-FR"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CONCEPTION ET CONTENU DE LA RÉFORME</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La réforme a pour objectif fondamental de répondre à une nécessité cruciale</a:t>
            </a: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à savoir l'obligation pour les États de la zone UEMOA de présenter des états financiers complets : le bilan, le compte de résultat, le tableau des flux de trésorerie, le tableau des opérations financières de l'État et l'état annexé. Ce besoin découle de défis importants liés à la gestion des finances publiques, notamment l'amélioration de la transparence financière, le renforcement de la surveillance et du contrôle budgétaire, la conformité aux normes internationales, la facilitation de l'accès aux marchés financiers et l'augmentation de la gouvernance globale dans le domaine financier.</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500"/>
              </a:spcAft>
            </a:pPr>
            <a:r>
              <a:rPr lang="fr-FR"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La conception du contenu et des processus de mise en œuvre</a:t>
            </a: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la réforme des états financiers au Burkina Faso a été guidée par plusieurs sources d'inspiration, dont notamment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975" lvl="0" algn="just">
              <a:lnSpc>
                <a:spcPct val="115000"/>
              </a:lnSpc>
              <a:buSzPts val="1000"/>
              <a:buFont typeface="Symbol" pitchFamily="2" charset="2"/>
              <a:buChar char=""/>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Loi Organique relative aux Lois de Finances adoptée en 2015, qui exige l'inclusion des états financiers dans le projet de loi de règlement présenté à l’Assemblée nationale,</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80975" lvl="0" algn="just">
              <a:lnSpc>
                <a:spcPct val="115000"/>
              </a:lnSpc>
              <a:buSzPts val="1000"/>
              <a:buFont typeface="Symbol" pitchFamily="2" charset="2"/>
              <a:buChar char=""/>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référentiel des normes comptables, issu du guide didactique de la directive n°09/2009/CM/UEMOA, définissant les normes applicables à la comptabilité générale de l’État et à la production des états financiers,</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80975" lvl="0" algn="just">
              <a:lnSpc>
                <a:spcPct val="115000"/>
              </a:lnSpc>
              <a:buSzPts val="1000"/>
              <a:buFont typeface="Symbol" pitchFamily="2" charset="2"/>
              <a:buChar char=""/>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normes IPSAS (Normes comptables internationales pour le secteur public), qui ont également influencé les processus de réforme en clarifiant certaines notions et leur modalité d’application dans le secteur public,</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80975" lvl="0" algn="just">
              <a:lnSpc>
                <a:spcPct val="115000"/>
              </a:lnSpc>
              <a:buSzPts val="1000"/>
              <a:buFont typeface="Symbol" pitchFamily="2" charset="2"/>
              <a:buChar char=""/>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recommandations issues de la collaboration avec des partenaires techniques qui ont soutenu le Trésor Public dans les préparatifs de transition vers la comptabilité d'exercice.</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80975"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500"/>
              </a:spcAft>
            </a:pPr>
            <a:r>
              <a:rPr lang="fr-FR"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L'adéquation entre les aspirations et les contextes institutionnels et économiques</a:t>
            </a: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été significativement influencée par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975" lvl="0" indent="30163" algn="just">
              <a:lnSpc>
                <a:spcPct val="115000"/>
              </a:lnSpc>
              <a:spcAft>
                <a:spcPts val="1500"/>
              </a:spcAft>
              <a:buFont typeface="Arial" panose="020B0604020202020204" pitchFamily="34" charset="0"/>
              <a:buChar char="•"/>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exigences de certification des états financiers par la Cour des comptes, </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975" lvl="0" indent="30163" algn="just">
              <a:lnSpc>
                <a:spcPct val="115000"/>
              </a:lnSpc>
              <a:spcAft>
                <a:spcPts val="1500"/>
              </a:spcAft>
              <a:buFont typeface="Arial" panose="020B0604020202020204" pitchFamily="34" charset="0"/>
              <a:buChar char="•"/>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l'adoption du projet de loi de Règlement incluant les états financiers par l'Assemblée nationale,</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975" lvl="0" indent="30163" algn="just">
              <a:lnSpc>
                <a:spcPct val="115000"/>
              </a:lnSpc>
              <a:spcAft>
                <a:spcPts val="1500"/>
              </a:spcAft>
              <a:buFont typeface="Arial" panose="020B0604020202020204" pitchFamily="34" charset="0"/>
              <a:buChar char="•"/>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l'évaluation par la commission de l'UEMOA de la mise en œuvre des réformes.</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500"/>
              </a:spcBef>
              <a:spcAft>
                <a:spcPts val="1500"/>
              </a:spcAft>
            </a:pPr>
            <a:endPar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Bef>
                <a:spcPts val="1500"/>
              </a:spcBef>
              <a:spcAft>
                <a:spcPts val="1500"/>
              </a:spcAf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ce titre, l'Agent Comptable Central du Trésor (ACCT) a été chargé de coordonner le processus de production du Bilan d’ouverture et des états financiers en collaboration avec les structures de l’administration publique impliquées, notamment les comptables deniers, les comptables matières et les services des ordonnateurs. Afin de tenir compte des ressources financières limitées, plusieurs cadres de concertation ont été mis en place, notamment le cadre de clôture comptable (de janvier à mai) et l'atelier de production du projet de loi de règlement (en juin).</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500"/>
              </a:spcBef>
            </a:pPr>
            <a:endPar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Bef>
                <a:spcPts val="1500"/>
              </a:spcBef>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Une fois élaborés, les projets d'états financiers et de rapport de présentation sont soumis à la validation par les instances suivantes :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5425" lvl="0" indent="-14288" algn="just">
              <a:lnSpc>
                <a:spcPct val="115000"/>
              </a:lnSpc>
              <a:spcBef>
                <a:spcPts val="1500"/>
              </a:spcBef>
              <a:spcAft>
                <a:spcPts val="0"/>
              </a:spcAft>
              <a:buFont typeface="Arial" panose="020B0604020202020204" pitchFamily="34" charset="0"/>
              <a:buChar char="•"/>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comptables principaux de l'État réunis au sein du comité de clôture comptable, </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5425" lvl="0" indent="-14288" algn="just">
              <a:lnSpc>
                <a:spcPct val="115000"/>
              </a:lnSpc>
              <a:spcBef>
                <a:spcPts val="1500"/>
              </a:spcBef>
              <a:spcAft>
                <a:spcPts val="0"/>
              </a:spcAft>
              <a:buFont typeface="Arial" panose="020B0604020202020204" pitchFamily="34" charset="0"/>
              <a:buChar char="•"/>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Secrétaire général du Ministère de l'Économie et des Finances Publics lors de la séance de validation du projet de loi de règlement, </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5425" lvl="0" indent="-14288" algn="just">
              <a:lnSpc>
                <a:spcPct val="115000"/>
              </a:lnSpc>
              <a:spcBef>
                <a:spcPts val="1500"/>
              </a:spcBef>
              <a:spcAft>
                <a:spcPts val="0"/>
              </a:spcAft>
              <a:buFont typeface="Arial" panose="020B0604020202020204" pitchFamily="34" charset="0"/>
              <a:buChar char="•"/>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conseil des Ministres.</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fr-FR"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500"/>
              </a:spcAft>
            </a:pPr>
            <a:r>
              <a:rPr lang="fr-FR" sz="1800" b="1" dirty="0">
                <a:solidFill>
                  <a:srgbClr val="000000"/>
                </a:solidFill>
                <a:effectLst/>
                <a:latin typeface="Arial" panose="020B0604020202020204" pitchFamily="34" charset="0"/>
                <a:ea typeface="Calibri" panose="020F0502020204030204" pitchFamily="34" charset="0"/>
              </a:rPr>
              <a:t>4. La production des états financiers a été orientée par des bonnes pratiques </a:t>
            </a:r>
            <a:r>
              <a:rPr lang="fr-FR" sz="1800" dirty="0">
                <a:solidFill>
                  <a:srgbClr val="000000"/>
                </a:solidFill>
                <a:effectLst/>
                <a:latin typeface="Arial" panose="020B0604020202020204" pitchFamily="34" charset="0"/>
                <a:ea typeface="Calibri" panose="020F0502020204030204" pitchFamily="34" charset="0"/>
              </a:rPr>
              <a:t>tirées de l'expérience de pays tels que le Maroc et la France. De ces bonnes pratiques ont peut retenir :</a:t>
            </a:r>
            <a:endParaRPr lang="fr-BF" sz="1800" dirty="0">
              <a:effectLst/>
              <a:latin typeface="Times New Roman" panose="02020603050405020304" pitchFamily="18" charset="0"/>
              <a:ea typeface="Times New Roman" panose="02020603050405020304" pitchFamily="18" charset="0"/>
            </a:endParaRPr>
          </a:p>
          <a:p>
            <a:pPr marL="180975" lvl="0" indent="-15875" algn="just">
              <a:lnSpc>
                <a:spcPct val="115000"/>
              </a:lnSpc>
              <a:buSzPts val="1000"/>
              <a:buFont typeface="Arial" panose="020B0604020202020204" pitchFamily="34" charset="0"/>
              <a:buChar char="•"/>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l'adoption d'une approche d'enrichissement progressif du Bilan d’ouverture de l’État sur une période de cinq (05) ans, à partir de 2019, pour améliorer la qualité des informations financières.</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975" lvl="0" indent="-15875" algn="just">
              <a:lnSpc>
                <a:spcPct val="115000"/>
              </a:lnSpc>
              <a:buSzPts val="1000"/>
              <a:buFont typeface="Arial" panose="020B0604020202020204" pitchFamily="34" charset="0"/>
              <a:buChar char="•"/>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fixation du seuil d'immobilisation au coût unitaire de 300 000 F CFA HT, La nomination de comptables principaux des matières pour assurer une comptabilité matière plus efficace et transparente.</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975" lvl="0" indent="-15875" algn="just">
              <a:lnSpc>
                <a:spcPct val="115000"/>
              </a:lnSpc>
              <a:buSzPts val="1000"/>
              <a:buFont typeface="Arial" panose="020B0604020202020204" pitchFamily="34" charset="0"/>
              <a:buChar char="•"/>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report de la production du tableau des flux de trésorerie.</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0215" algn="just">
              <a:lnSpc>
                <a:spcPct val="115000"/>
              </a:lnSpc>
            </a:pPr>
            <a:r>
              <a:rPr lang="fr-FR" sz="1800" dirty="0">
                <a:solidFill>
                  <a:srgbClr val="000000"/>
                </a:solidFill>
                <a:effectLst/>
                <a:latin typeface="Arial" panose="020B0604020202020204" pitchFamily="34" charset="0"/>
                <a:ea typeface="Times New Roman" panose="02020603050405020304" pitchFamily="18" charset="0"/>
              </a:rPr>
              <a:t> </a:t>
            </a:r>
            <a:endParaRPr lang="fr-BF" sz="1800" dirty="0">
              <a:effectLst/>
              <a:latin typeface="Times New Roman" panose="02020603050405020304" pitchFamily="18" charset="0"/>
              <a:ea typeface="Times New Roman" panose="02020603050405020304" pitchFamily="18" charset="0"/>
            </a:endParaRPr>
          </a:p>
          <a:p>
            <a:endParaRPr lang="fr-BF" dirty="0"/>
          </a:p>
        </p:txBody>
      </p:sp>
      <p:sp>
        <p:nvSpPr>
          <p:cNvPr id="4" name="Espace réservé du numéro de diapositive 3"/>
          <p:cNvSpPr>
            <a:spLocks noGrp="1"/>
          </p:cNvSpPr>
          <p:nvPr>
            <p:ph type="sldNum" sz="quarter" idx="5"/>
          </p:nvPr>
        </p:nvSpPr>
        <p:spPr/>
        <p:txBody>
          <a:bodyPr/>
          <a:lstStyle/>
          <a:p>
            <a:fld id="{1DEA9CB8-8808-A047-9DAC-79B7CB1E7D86}" type="slidenum">
              <a:rPr lang="fr-BF" smtClean="0"/>
              <a:t>2</a:t>
            </a:fld>
            <a:endParaRPr lang="fr-BF"/>
          </a:p>
        </p:txBody>
      </p:sp>
    </p:spTree>
    <p:extLst>
      <p:ext uri="{BB962C8B-B14F-4D97-AF65-F5344CB8AC3E}">
        <p14:creationId xmlns:p14="http://schemas.microsoft.com/office/powerpoint/2010/main" val="102426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pPr>
            <a:r>
              <a:rPr lang="fr-FR"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II-MISE EN PLACE DE LA RÉFORME</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500"/>
              </a:spcAft>
            </a:pPr>
            <a:r>
              <a:rPr lang="fr-BF" sz="1800" b="1" dirty="0">
                <a:solidFill>
                  <a:srgbClr val="000000"/>
                </a:solidFill>
                <a:effectLst/>
                <a:latin typeface="Arial" panose="020B0604020202020204" pitchFamily="34" charset="0"/>
                <a:ea typeface="Calibri" panose="020F0502020204030204" pitchFamily="34" charset="0"/>
              </a:rPr>
              <a:t>1</a:t>
            </a:r>
            <a:r>
              <a:rPr lang="fr-FR" sz="1800" b="1" dirty="0">
                <a:solidFill>
                  <a:srgbClr val="000000"/>
                </a:solidFill>
                <a:effectLst/>
                <a:latin typeface="Arial" panose="020B0604020202020204" pitchFamily="34" charset="0"/>
                <a:ea typeface="Calibri" panose="020F0502020204030204" pitchFamily="34" charset="0"/>
              </a:rPr>
              <a:t>.</a:t>
            </a:r>
            <a:r>
              <a:rPr lang="fr-BF" sz="1800" b="1" dirty="0">
                <a:solidFill>
                  <a:srgbClr val="000000"/>
                </a:solidFill>
                <a:effectLst/>
                <a:latin typeface="Arial" panose="020B0604020202020204" pitchFamily="34" charset="0"/>
                <a:ea typeface="Calibri" panose="020F0502020204030204" pitchFamily="34" charset="0"/>
              </a:rPr>
              <a:t> L</a:t>
            </a:r>
            <a:r>
              <a:rPr lang="fr-FR" sz="1800" b="1" dirty="0">
                <a:solidFill>
                  <a:srgbClr val="000000"/>
                </a:solidFill>
                <a:effectLst/>
                <a:latin typeface="Arial" panose="020B0604020202020204" pitchFamily="34" charset="0"/>
                <a:ea typeface="Calibri" panose="020F0502020204030204" pitchFamily="34" charset="0"/>
              </a:rPr>
              <a:t>a mise en œuvre</a:t>
            </a:r>
            <a:r>
              <a:rPr lang="fr-BF" sz="1800" b="1" dirty="0">
                <a:solidFill>
                  <a:srgbClr val="000000"/>
                </a:solidFill>
                <a:effectLst/>
                <a:latin typeface="Arial" panose="020B0604020202020204" pitchFamily="34" charset="0"/>
                <a:ea typeface="Calibri" panose="020F0502020204030204" pitchFamily="34" charset="0"/>
              </a:rPr>
              <a:t> de </a:t>
            </a:r>
            <a:r>
              <a:rPr lang="fr-FR" sz="1800" b="1" dirty="0">
                <a:solidFill>
                  <a:srgbClr val="000000"/>
                </a:solidFill>
                <a:effectLst/>
                <a:latin typeface="Arial" panose="020B0604020202020204" pitchFamily="34" charset="0"/>
                <a:ea typeface="Calibri" panose="020F0502020204030204" pitchFamily="34" charset="0"/>
              </a:rPr>
              <a:t>la </a:t>
            </a:r>
            <a:r>
              <a:rPr lang="fr-BF" sz="1800" b="1" dirty="0">
                <a:solidFill>
                  <a:srgbClr val="000000"/>
                </a:solidFill>
                <a:effectLst/>
                <a:latin typeface="Arial" panose="020B0604020202020204" pitchFamily="34" charset="0"/>
                <a:ea typeface="Calibri" panose="020F0502020204030204" pitchFamily="34" charset="0"/>
              </a:rPr>
              <a:t>réforme a impliqué plusieurs initiatives</a:t>
            </a:r>
            <a:r>
              <a:rPr lang="fr-BF" sz="1800" dirty="0">
                <a:solidFill>
                  <a:srgbClr val="000000"/>
                </a:solidFill>
                <a:effectLst/>
                <a:latin typeface="Arial" panose="020B0604020202020204" pitchFamily="34" charset="0"/>
                <a:ea typeface="Calibri" panose="020F0502020204030204" pitchFamily="34" charset="0"/>
              </a:rPr>
              <a:t>, notamment l'adoption de textes législatifs et réglementaires spécifiques couvrant divers aspects tels que :</a:t>
            </a:r>
            <a:endParaRPr lang="fr-BF"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fr-BF"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référentiel des normes comptables de l'État, </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BF"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règles d'amortissement des matières de l'État et des autres organismes publics, </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BF"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règles de transmission des documents comptables des matières, </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l’élaboration des états financiers de l’Etat,</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a:t>
            </a:r>
            <a:r>
              <a:rPr lang="fr-BF"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référentiel de contrôle interne comptable. </a:t>
            </a:r>
            <a:endParaRPr lang="fr-BF"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pPr>
            <a:r>
              <a:rPr lang="fr-BF" sz="1800" dirty="0">
                <a:solidFill>
                  <a:srgbClr val="000000"/>
                </a:solidFill>
                <a:effectLst/>
                <a:latin typeface="Arial" panose="020B0604020202020204" pitchFamily="34" charset="0"/>
                <a:ea typeface="Calibri" panose="020F0502020204030204" pitchFamily="34" charset="0"/>
              </a:rPr>
              <a:t> </a:t>
            </a:r>
            <a:endParaRPr lang="fr-BF" sz="1800" dirty="0">
              <a:effectLst/>
              <a:latin typeface="Times New Roman" panose="02020603050405020304" pitchFamily="18" charset="0"/>
              <a:ea typeface="Times New Roman" panose="02020603050405020304" pitchFamily="18" charset="0"/>
            </a:endParaRPr>
          </a:p>
          <a:p>
            <a:pPr algn="just">
              <a:lnSpc>
                <a:spcPct val="115000"/>
              </a:lnSpc>
            </a:pPr>
            <a:r>
              <a:rPr lang="fr-BF" sz="1800" dirty="0">
                <a:solidFill>
                  <a:srgbClr val="000000"/>
                </a:solidFill>
                <a:effectLst/>
                <a:latin typeface="Arial" panose="020B0604020202020204" pitchFamily="34" charset="0"/>
                <a:ea typeface="Calibri" panose="020F0502020204030204" pitchFamily="34" charset="0"/>
              </a:rPr>
              <a:t>En outre, des efforts ont été déployés pour renforcer les compétences des acteurs impliqués dans la préparation</a:t>
            </a:r>
            <a:r>
              <a:rPr lang="fr-FR" sz="1800" dirty="0">
                <a:solidFill>
                  <a:srgbClr val="000000"/>
                </a:solidFill>
                <a:effectLst/>
                <a:latin typeface="Arial" panose="020B0604020202020204" pitchFamily="34" charset="0"/>
                <a:ea typeface="Calibri" panose="020F0502020204030204" pitchFamily="34" charset="0"/>
              </a:rPr>
              <a:t>,</a:t>
            </a:r>
            <a:r>
              <a:rPr lang="fr-BF" sz="1800" dirty="0">
                <a:solidFill>
                  <a:srgbClr val="000000"/>
                </a:solidFill>
                <a:effectLst/>
                <a:latin typeface="Arial" panose="020B0604020202020204" pitchFamily="34" charset="0"/>
                <a:ea typeface="Calibri" panose="020F0502020204030204" pitchFamily="34" charset="0"/>
              </a:rPr>
              <a:t> la production, notamment les ordonnateurs, les comptables matières et les comptables deniers.</a:t>
            </a:r>
            <a:endParaRPr lang="fr-BF" sz="1800" dirty="0">
              <a:effectLst/>
              <a:latin typeface="Times New Roman" panose="02020603050405020304" pitchFamily="18" charset="0"/>
              <a:ea typeface="Times New Roman" panose="02020603050405020304" pitchFamily="18" charset="0"/>
            </a:endParaRPr>
          </a:p>
          <a:p>
            <a:pPr algn="just">
              <a:lnSpc>
                <a:spcPct val="115000"/>
              </a:lnSpc>
              <a:spcBef>
                <a:spcPts val="1500"/>
              </a:spcBef>
            </a:pPr>
            <a:r>
              <a:rPr lang="fr-BF" sz="1800" dirty="0">
                <a:solidFill>
                  <a:srgbClr val="000000"/>
                </a:solidFill>
                <a:effectLst/>
                <a:latin typeface="Arial" panose="020B0604020202020204" pitchFamily="34" charset="0"/>
                <a:ea typeface="Calibri" panose="020F0502020204030204" pitchFamily="34" charset="0"/>
              </a:rPr>
              <a:t>Dans le cadre de cette réforme, un module dédié à la production des états financiers a été développé dans le système d'information (SI) de la comptabilité générale, et des interfaces ont été établies entre les SI de la comptabilité matière et celui de la comptabilité générale. </a:t>
            </a:r>
            <a:endParaRPr lang="fr-BF" sz="1800" dirty="0">
              <a:effectLst/>
              <a:latin typeface="Times New Roman" panose="02020603050405020304" pitchFamily="18" charset="0"/>
              <a:ea typeface="Times New Roman" panose="02020603050405020304" pitchFamily="18" charset="0"/>
            </a:endParaRPr>
          </a:p>
          <a:p>
            <a:pPr algn="just">
              <a:lnSpc>
                <a:spcPct val="115000"/>
              </a:lnSpc>
              <a:spcBef>
                <a:spcPts val="1500"/>
              </a:spcBef>
            </a:pPr>
            <a:r>
              <a:rPr lang="fr-BF" sz="1800" dirty="0">
                <a:solidFill>
                  <a:srgbClr val="000000"/>
                </a:solidFill>
                <a:effectLst/>
                <a:latin typeface="Arial" panose="020B0604020202020204" pitchFamily="34" charset="0"/>
                <a:ea typeface="Calibri" panose="020F0502020204030204" pitchFamily="34" charset="0"/>
              </a:rPr>
              <a:t>En parallèle, une campagne de communication et de sensibilisation a été menée auprès des autorités du ministère des finances lors de la production du Bilan d’ouverture au 1er janvier 2019 de l’État.</a:t>
            </a:r>
            <a:endParaRPr lang="fr-BF" sz="1800" dirty="0">
              <a:effectLst/>
              <a:latin typeface="Times New Roman" panose="02020603050405020304" pitchFamily="18" charset="0"/>
              <a:ea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500"/>
              </a:spcAft>
            </a:pPr>
            <a:r>
              <a:rPr lang="fr-FR" sz="1800" b="1" dirty="0">
                <a:solidFill>
                  <a:srgbClr val="000000"/>
                </a:solidFill>
                <a:effectLst/>
                <a:latin typeface="Arial" panose="020B0604020202020204" pitchFamily="34" charset="0"/>
                <a:ea typeface="Calibri" panose="020F0502020204030204" pitchFamily="34" charset="0"/>
              </a:rPr>
              <a:t>2. </a:t>
            </a:r>
            <a:r>
              <a:rPr lang="fr-BF" sz="1800" b="1" dirty="0">
                <a:solidFill>
                  <a:srgbClr val="000000"/>
                </a:solidFill>
                <a:effectLst/>
                <a:latin typeface="Arial" panose="020B0604020202020204" pitchFamily="34" charset="0"/>
                <a:ea typeface="Calibri" panose="020F0502020204030204" pitchFamily="34" charset="0"/>
              </a:rPr>
              <a:t>En termes de résultats obtenus, </a:t>
            </a:r>
            <a:r>
              <a:rPr lang="fr-BF" sz="1800" dirty="0">
                <a:solidFill>
                  <a:srgbClr val="000000"/>
                </a:solidFill>
                <a:effectLst/>
                <a:latin typeface="Arial" panose="020B0604020202020204" pitchFamily="34" charset="0"/>
                <a:ea typeface="Calibri" panose="020F0502020204030204" pitchFamily="34" charset="0"/>
              </a:rPr>
              <a:t>sur le plan quantitatif, la production des états financiers a atteint un taux de réalisation de 80%, couvrant le bilan, le compte de résultat, le tableau des opérations financières et l'état annexé conformément aux normes établies dans la directive n°09/2009. Cependant, le tableau des flux de trésorerie (TFT) n'a pas encore été produit.</a:t>
            </a:r>
            <a:endParaRPr lang="fr-BF" sz="1800" dirty="0">
              <a:effectLst/>
              <a:latin typeface="Times New Roman" panose="02020603050405020304" pitchFamily="18" charset="0"/>
              <a:ea typeface="Times New Roman" panose="02020603050405020304" pitchFamily="18" charset="0"/>
            </a:endParaRPr>
          </a:p>
          <a:p>
            <a:pPr algn="just">
              <a:lnSpc>
                <a:spcPct val="115000"/>
              </a:lnSpc>
              <a:spcBef>
                <a:spcPts val="1500"/>
              </a:spcBef>
              <a:spcAft>
                <a:spcPts val="1500"/>
              </a:spcAft>
            </a:pPr>
            <a:r>
              <a:rPr lang="fr-BF" sz="1800" dirty="0">
                <a:solidFill>
                  <a:srgbClr val="000000"/>
                </a:solidFill>
                <a:effectLst/>
                <a:latin typeface="Arial" panose="020B0604020202020204" pitchFamily="34" charset="0"/>
                <a:ea typeface="Calibri" panose="020F0502020204030204" pitchFamily="34" charset="0"/>
              </a:rPr>
              <a:t>Sur le plan qualitatif, il subsiste des lacunes relatives aux normes comptables, telles que l'absence d'amortissements et de provisions, la présence de fonds publics de l'administration centrale dans la trésorerie passive, une analyse incomplète des éléments du compte de résultat et du bilan, ainsi que l'absence d'analyse des engagements de l'État.</a:t>
            </a:r>
            <a:endParaRPr lang="fr-BF" sz="1800" dirty="0">
              <a:effectLst/>
              <a:latin typeface="Times New Roman" panose="02020603050405020304" pitchFamily="18" charset="0"/>
              <a:ea typeface="Times New Roman" panose="02020603050405020304" pitchFamily="18" charset="0"/>
            </a:endParaRPr>
          </a:p>
          <a:p>
            <a:pPr algn="just">
              <a:lnSpc>
                <a:spcPct val="115000"/>
              </a:lnSpc>
              <a:spcBef>
                <a:spcPts val="1500"/>
              </a:spcBef>
            </a:pPr>
            <a:r>
              <a:rPr lang="fr-FR" sz="1800" dirty="0">
                <a:solidFill>
                  <a:srgbClr val="000000"/>
                </a:solidFill>
                <a:effectLst/>
                <a:latin typeface="Arial" panose="020B0604020202020204" pitchFamily="34" charset="0"/>
                <a:ea typeface="Calibri" panose="020F0502020204030204" pitchFamily="34" charset="0"/>
              </a:rPr>
              <a:t>D</a:t>
            </a:r>
            <a:r>
              <a:rPr lang="fr-BF" sz="1800" dirty="0">
                <a:solidFill>
                  <a:srgbClr val="000000"/>
                </a:solidFill>
                <a:effectLst/>
                <a:latin typeface="Arial" panose="020B0604020202020204" pitchFamily="34" charset="0"/>
                <a:ea typeface="Calibri" panose="020F0502020204030204" pitchFamily="34" charset="0"/>
              </a:rPr>
              <a:t>es mesures correctives ont été entreprises, notamment l'élaboration d'une instruction visant à améliorer la qualité des états financiers. De plus, un comité interne au Trésor Public a été mis en place pour garantir la production régulière des états financiers. Il est important de souligner que malgré </a:t>
            </a:r>
            <a:r>
              <a:rPr lang="fr-FR" sz="1800" dirty="0">
                <a:solidFill>
                  <a:srgbClr val="000000"/>
                </a:solidFill>
                <a:effectLst/>
                <a:latin typeface="Arial" panose="020B0604020202020204" pitchFamily="34" charset="0"/>
                <a:ea typeface="Calibri" panose="020F0502020204030204" pitchFamily="34" charset="0"/>
              </a:rPr>
              <a:t>l</a:t>
            </a:r>
            <a:r>
              <a:rPr lang="fr-BF" sz="1800" dirty="0">
                <a:solidFill>
                  <a:srgbClr val="000000"/>
                </a:solidFill>
                <a:effectLst/>
                <a:latin typeface="Arial" panose="020B0604020202020204" pitchFamily="34" charset="0"/>
                <a:ea typeface="Calibri" panose="020F0502020204030204" pitchFamily="34" charset="0"/>
              </a:rPr>
              <a:t>es insuffisances, les états financiers sont toujours produits dans les délais prescrits, permettant la transmission du Projet de Loi de Règlement (PLR) avant la date butoir du 30 juin.</a:t>
            </a:r>
            <a:endParaRPr lang="fr-BF" sz="1800" dirty="0">
              <a:effectLst/>
              <a:latin typeface="Times New Roman" panose="02020603050405020304" pitchFamily="18" charset="0"/>
              <a:ea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500"/>
              </a:spcAft>
            </a:pPr>
            <a:r>
              <a:rPr lang="fr-FR" sz="1800" b="1" dirty="0">
                <a:solidFill>
                  <a:srgbClr val="000000"/>
                </a:solidFill>
                <a:effectLst/>
                <a:latin typeface="Arial" panose="020B0604020202020204" pitchFamily="34" charset="0"/>
                <a:ea typeface="Times New Roman" panose="02020603050405020304" pitchFamily="18" charset="0"/>
              </a:rPr>
              <a:t>3. L'analyse des écarts révèle</a:t>
            </a:r>
            <a:r>
              <a:rPr lang="fr-FR" sz="1800" dirty="0">
                <a:solidFill>
                  <a:srgbClr val="000000"/>
                </a:solidFill>
                <a:effectLst/>
                <a:latin typeface="Arial" panose="020B0604020202020204" pitchFamily="34" charset="0"/>
                <a:ea typeface="Times New Roman" panose="02020603050405020304" pitchFamily="18" charset="0"/>
              </a:rPr>
              <a:t> que s’agissant de la non production du tableau des flux de trésorerie (TFT) attribuable à l’absence d’un système d'information comptable (SI comptable) adapté pour enregistrer de manière adéquate les flux de trésorerie conformément aux trois catégories de flux de trésorerie du TFT.</a:t>
            </a:r>
            <a:endParaRPr lang="fr-BF" sz="1800" dirty="0">
              <a:effectLst/>
              <a:latin typeface="Times New Roman" panose="02020603050405020304" pitchFamily="18" charset="0"/>
              <a:ea typeface="Times New Roman" panose="02020603050405020304" pitchFamily="18" charset="0"/>
            </a:endParaRPr>
          </a:p>
          <a:p>
            <a:pPr algn="just">
              <a:lnSpc>
                <a:spcPct val="115000"/>
              </a:lnSpc>
              <a:spcBef>
                <a:spcPts val="1500"/>
              </a:spcBef>
              <a:spcAft>
                <a:spcPts val="1500"/>
              </a:spcAft>
            </a:pPr>
            <a:r>
              <a:rPr lang="fr-FR" sz="1800" dirty="0">
                <a:solidFill>
                  <a:srgbClr val="000000"/>
                </a:solidFill>
                <a:effectLst/>
                <a:latin typeface="Arial" panose="020B0604020202020204" pitchFamily="34" charset="0"/>
                <a:ea typeface="Times New Roman" panose="02020603050405020304" pitchFamily="18" charset="0"/>
              </a:rPr>
              <a:t>Pour ce qui est des lacunes constatées dans la qualité du Bilan et de l'état annexé, plusieurs facteurs sont en jeu :</a:t>
            </a:r>
            <a:endParaRPr lang="fr-BF"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difficulté à assainir les comptes de l'État antérieurs à la production du bilan d'ouverture et des états financiers,</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une coordination insuffisante dans le cadre de la réforme comptable,</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l'absence de mise en concordance des données entre les comptables des deniers et les comptables des matières,</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non-respect des normes comptables, notamment en ce qui concerne la notion de contrôle des biens,</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une participation incomplète de toutes les parties prenantes concernées,</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une mise en œuvre incomplète des normes comptables,</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l'absence d'un système de contrôle interne comptable et budgétaire solide,</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l'inadaptation des systèmes d'information comptable et budgétaire.</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F" dirty="0"/>
          </a:p>
        </p:txBody>
      </p:sp>
      <p:sp>
        <p:nvSpPr>
          <p:cNvPr id="4" name="Espace réservé du numéro de diapositive 3"/>
          <p:cNvSpPr>
            <a:spLocks noGrp="1"/>
          </p:cNvSpPr>
          <p:nvPr>
            <p:ph type="sldNum" sz="quarter" idx="5"/>
          </p:nvPr>
        </p:nvSpPr>
        <p:spPr/>
        <p:txBody>
          <a:bodyPr/>
          <a:lstStyle/>
          <a:p>
            <a:fld id="{1DEA9CB8-8808-A047-9DAC-79B7CB1E7D86}" type="slidenum">
              <a:rPr lang="fr-BF" smtClean="0"/>
              <a:t>3</a:t>
            </a:fld>
            <a:endParaRPr lang="fr-BF"/>
          </a:p>
        </p:txBody>
      </p:sp>
    </p:spTree>
    <p:extLst>
      <p:ext uri="{BB962C8B-B14F-4D97-AF65-F5344CB8AC3E}">
        <p14:creationId xmlns:p14="http://schemas.microsoft.com/office/powerpoint/2010/main" val="403028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pPr>
            <a:r>
              <a:rPr lang="fr-FR"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III-RISQUES ET DIFFICULTÉS ASSOCIÉS</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500"/>
              </a:spcAft>
            </a:pPr>
            <a:r>
              <a:rPr lang="fr-FR" sz="1800" b="1" dirty="0">
                <a:solidFill>
                  <a:srgbClr val="000000"/>
                </a:solidFill>
                <a:effectLst/>
                <a:latin typeface="Arial" panose="020B0604020202020204" pitchFamily="34" charset="0"/>
                <a:ea typeface="Times New Roman" panose="02020603050405020304" pitchFamily="18" charset="0"/>
              </a:rPr>
              <a:t>1. Lors de la mise en œuvre de la réforme des états financiers, plusieurs risques ont été envisagés</a:t>
            </a:r>
            <a:r>
              <a:rPr lang="fr-FR" sz="1800" dirty="0">
                <a:solidFill>
                  <a:srgbClr val="000000"/>
                </a:solidFill>
                <a:effectLst/>
                <a:latin typeface="Arial" panose="020B0604020202020204" pitchFamily="34" charset="0"/>
                <a:ea typeface="Times New Roman" panose="02020603050405020304" pitchFamily="18" charset="0"/>
              </a:rPr>
              <a:t> </a:t>
            </a:r>
            <a:r>
              <a:rPr lang="fr-FR" sz="1800" b="1" dirty="0">
                <a:solidFill>
                  <a:srgbClr val="000000"/>
                </a:solidFill>
                <a:effectLst/>
                <a:latin typeface="Arial" panose="020B0604020202020204" pitchFamily="34" charset="0"/>
                <a:ea typeface="Times New Roman" panose="02020603050405020304" pitchFamily="18" charset="0"/>
              </a:rPr>
              <a:t>et pris en compte</a:t>
            </a:r>
            <a:r>
              <a:rPr lang="fr-FR" sz="1800" dirty="0">
                <a:solidFill>
                  <a:srgbClr val="000000"/>
                </a:solidFill>
                <a:effectLst/>
                <a:latin typeface="Arial" panose="020B0604020202020204" pitchFamily="34" charset="0"/>
                <a:ea typeface="Times New Roman" panose="02020603050405020304" pitchFamily="18" charset="0"/>
              </a:rPr>
              <a:t> par le Trésor public, en tenant compte des informations disponibles sur la qualité et la quantité des ressources. Quelques-uns des risques identifiés, dont certains se sont concrétisés malgré les actions de mitigation, sont recensés ci-dessous : </a:t>
            </a:r>
            <a:endParaRPr lang="fr-BF" sz="1800" dirty="0">
              <a:effectLst/>
              <a:latin typeface="Times New Roman" panose="02020603050405020304" pitchFamily="18" charset="0"/>
              <a:ea typeface="Times New Roman" panose="02020603050405020304" pitchFamily="18" charset="0"/>
            </a:endParaRPr>
          </a:p>
          <a:p>
            <a:pPr algn="just">
              <a:lnSpc>
                <a:spcPct val="115000"/>
              </a:lnSpc>
              <a:spcBef>
                <a:spcPts val="1500"/>
              </a:spcBef>
              <a:spcAft>
                <a:spcPts val="1500"/>
              </a:spcAft>
            </a:pPr>
            <a:r>
              <a:rPr lang="fr-FR" sz="1800" dirty="0">
                <a:solidFill>
                  <a:srgbClr val="000000"/>
                </a:solidFill>
                <a:effectLst/>
                <a:latin typeface="Arial" panose="020B0604020202020204" pitchFamily="34" charset="0"/>
                <a:ea typeface="Times New Roman" panose="02020603050405020304" pitchFamily="18" charset="0"/>
              </a:rPr>
              <a:t>Risques envisagés :</a:t>
            </a:r>
            <a:endParaRPr lang="fr-BF"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insuffisance dans la coordination de la réforme comptable,</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absence de collaboration entre les acteurs impliqués dans la production des états financiers,</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non-conformité aux normes comptables,</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non-fiabilité des données utilisées pour l'élaboration des états financiers,</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insuffisance de la formation des acteurs concernés par le processus.</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500"/>
              </a:spcBef>
              <a:spcAft>
                <a:spcPts val="1500"/>
              </a:spcAft>
            </a:pPr>
            <a:r>
              <a:rPr lang="fr-FR" sz="1800" dirty="0">
                <a:solidFill>
                  <a:srgbClr val="000000"/>
                </a:solidFill>
                <a:effectLst/>
                <a:latin typeface="Arial" panose="020B0604020202020204" pitchFamily="34" charset="0"/>
                <a:ea typeface="Times New Roman" panose="02020603050405020304" pitchFamily="18" charset="0"/>
              </a:rPr>
              <a:t>Risques survenus :</a:t>
            </a:r>
            <a:endParaRPr lang="fr-BF"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non-conformité aux normes comptables de certaines données,</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retards dans la transmission des données.</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Le processus de détection des risques et les solutions mis en place</a:t>
            </a: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pour gérer les risques associés à la production des états financiers se présentent comme suit :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Processus de détection des risques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l’identification des risques potentiels lors de la planification des activités de production des états financiers par les parties prenantes impliquées dans le processus,</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surveillance continue pendant le processus de production des états financiers </a:t>
            </a:r>
            <a:r>
              <a:rPr lang="fr-FR" sz="1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afinr</a:t>
            </a: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détecter rapidement les risques potentiels qui surviennent.</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500"/>
              </a:spcBef>
            </a:pPr>
            <a:r>
              <a:rPr lang="fr-BF" sz="1800" dirty="0">
                <a:solidFill>
                  <a:srgbClr val="000000"/>
                </a:solidFill>
                <a:effectLst/>
                <a:latin typeface="Arial" panose="020B0604020202020204" pitchFamily="34" charset="0"/>
                <a:ea typeface="Times New Roman" panose="02020603050405020304" pitchFamily="18" charset="0"/>
              </a:rPr>
              <a:t>Solutions apportées :</a:t>
            </a:r>
            <a:endParaRPr lang="fr-BF"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l’organisation de séances de formation pour améliorer les compétences des parties prenantes impliquées dans la production des données,</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développement d’interfaces entre les systèmes d'information pour récupérer les données provenant d'acteurs externes au Trésor Public, ceci  afin de réduire les risques de manipulation des données,</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 corrections ont été apportées par l'ACCT lorsque des erreurs comptables ou de non-conformité aux normes étaient constatées.</a:t>
            </a:r>
            <a:endParaRPr lang="fr-BF"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F" dirty="0"/>
          </a:p>
        </p:txBody>
      </p:sp>
      <p:sp>
        <p:nvSpPr>
          <p:cNvPr id="4" name="Espace réservé du numéro de diapositive 3"/>
          <p:cNvSpPr>
            <a:spLocks noGrp="1"/>
          </p:cNvSpPr>
          <p:nvPr>
            <p:ph type="sldNum" sz="quarter" idx="5"/>
          </p:nvPr>
        </p:nvSpPr>
        <p:spPr/>
        <p:txBody>
          <a:bodyPr/>
          <a:lstStyle/>
          <a:p>
            <a:fld id="{1DEA9CB8-8808-A047-9DAC-79B7CB1E7D86}" type="slidenum">
              <a:rPr lang="fr-BF" smtClean="0"/>
              <a:t>4</a:t>
            </a:fld>
            <a:endParaRPr lang="fr-BF"/>
          </a:p>
        </p:txBody>
      </p:sp>
    </p:spTree>
    <p:extLst>
      <p:ext uri="{BB962C8B-B14F-4D97-AF65-F5344CB8AC3E}">
        <p14:creationId xmlns:p14="http://schemas.microsoft.com/office/powerpoint/2010/main" val="395034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pPr>
            <a:r>
              <a:rPr lang="fr-FR" sz="1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IV-PERSPECTIVES ET RECOMMANDATIONS</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500"/>
              </a:spcAft>
            </a:pPr>
            <a:r>
              <a:rPr lang="fr-FR" sz="1200" b="1" dirty="0">
                <a:solidFill>
                  <a:srgbClr val="000000"/>
                </a:solidFill>
                <a:effectLst/>
                <a:latin typeface="Arial" panose="020B0604020202020204" pitchFamily="34" charset="0"/>
                <a:ea typeface="Times New Roman" panose="02020603050405020304" pitchFamily="18" charset="0"/>
              </a:rPr>
              <a:t>1. </a:t>
            </a:r>
            <a:r>
              <a:rPr lang="fr-BF" sz="1200" b="1" dirty="0">
                <a:solidFill>
                  <a:srgbClr val="000000"/>
                </a:solidFill>
                <a:effectLst/>
                <a:latin typeface="Arial" panose="020B0604020202020204" pitchFamily="34" charset="0"/>
                <a:ea typeface="Times New Roman" panose="02020603050405020304" pitchFamily="18" charset="0"/>
              </a:rPr>
              <a:t>L'appropriation des réformes par les acteurs nationaux et leur pérennité</a:t>
            </a:r>
            <a:r>
              <a:rPr lang="fr-BF" sz="1200" dirty="0">
                <a:solidFill>
                  <a:srgbClr val="000000"/>
                </a:solidFill>
                <a:effectLst/>
                <a:latin typeface="Arial" panose="020B0604020202020204" pitchFamily="34" charset="0"/>
                <a:ea typeface="Times New Roman" panose="02020603050405020304" pitchFamily="18" charset="0"/>
              </a:rPr>
              <a:t> sont des éléments cruciaux </a:t>
            </a:r>
            <a:r>
              <a:rPr lang="fr-FR" sz="1200" dirty="0">
                <a:solidFill>
                  <a:srgbClr val="000000"/>
                </a:solidFill>
                <a:effectLst/>
                <a:latin typeface="Arial" panose="020B0604020202020204" pitchFamily="34" charset="0"/>
                <a:ea typeface="Times New Roman" panose="02020603050405020304" pitchFamily="18" charset="0"/>
              </a:rPr>
              <a:t>qui</a:t>
            </a:r>
            <a:r>
              <a:rPr lang="fr-BF" sz="1200" dirty="0">
                <a:solidFill>
                  <a:srgbClr val="000000"/>
                </a:solidFill>
                <a:effectLst/>
                <a:latin typeface="Arial" panose="020B0604020202020204" pitchFamily="34" charset="0"/>
                <a:ea typeface="Times New Roman" panose="02020603050405020304" pitchFamily="18" charset="0"/>
              </a:rPr>
              <a:t> garanti</a:t>
            </a:r>
            <a:r>
              <a:rPr lang="fr-FR" sz="1200" dirty="0" err="1">
                <a:solidFill>
                  <a:srgbClr val="000000"/>
                </a:solidFill>
                <a:effectLst/>
                <a:latin typeface="Arial" panose="020B0604020202020204" pitchFamily="34" charset="0"/>
                <a:ea typeface="Times New Roman" panose="02020603050405020304" pitchFamily="18" charset="0"/>
              </a:rPr>
              <a:t>ssent</a:t>
            </a:r>
            <a:r>
              <a:rPr lang="fr-BF" sz="1200" dirty="0">
                <a:solidFill>
                  <a:srgbClr val="000000"/>
                </a:solidFill>
                <a:effectLst/>
                <a:latin typeface="Arial" panose="020B0604020202020204" pitchFamily="34" charset="0"/>
                <a:ea typeface="Times New Roman" panose="02020603050405020304" pitchFamily="18" charset="0"/>
              </a:rPr>
              <a:t> que les changements apportés à la production des états financiers s'intègrent de manière durable dans le fonctionnement de l'administration publique. Cette appropriation nécessite</a:t>
            </a:r>
            <a:r>
              <a:rPr lang="fr-FR" sz="1200" dirty="0">
                <a:solidFill>
                  <a:srgbClr val="000000"/>
                </a:solidFill>
                <a:effectLst/>
                <a:latin typeface="Arial" panose="020B0604020202020204" pitchFamily="34" charset="0"/>
                <a:ea typeface="Times New Roman" panose="02020603050405020304" pitchFamily="18" charset="0"/>
              </a:rPr>
              <a:t> cependant </a:t>
            </a:r>
            <a:r>
              <a:rPr lang="fr-BF" sz="1200" dirty="0">
                <a:solidFill>
                  <a:srgbClr val="000000"/>
                </a:solidFill>
                <a:effectLst/>
                <a:latin typeface="Arial" panose="020B0604020202020204" pitchFamily="34" charset="0"/>
                <a:ea typeface="Times New Roman" panose="02020603050405020304" pitchFamily="18" charset="0"/>
              </a:rPr>
              <a:t>:</a:t>
            </a:r>
            <a:endParaRPr lang="fr-BF"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a:t>
            </a:r>
            <a:r>
              <a:rPr lang="fr-BF"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mplication des parties prenantes notamment </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r>
              <a:rPr lang="fr-BF"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 organes de contrôle, </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r>
              <a:rPr lang="fr-BF"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 auditeurs externes et </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a:t>
            </a:r>
            <a:r>
              <a:rPr lang="fr-BF"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société civile, dans le processus de réforme des </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finances publiques</a:t>
            </a:r>
            <a:r>
              <a:rPr lang="fr-BF"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Leur participation active renforce la transparence et la responsabilité du processus </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production des </a:t>
            </a:r>
            <a:r>
              <a:rPr lang="fr-BF"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états financiers, ce qui contribue à renforcer la confiance du public dans la gestion des finances publiques</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BF"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 c</a:t>
            </a:r>
            <a:r>
              <a:rPr lang="fr-BF"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adre légal cohérent et solide </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pour</a:t>
            </a:r>
            <a:r>
              <a:rPr lang="fr-BF"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soutenir les changements introduits dans la production des états financiers et les ancrer dans la loi. Cela permet d'assurer que les réformes ne dépendent pas des fluctuations politiques et qu'elles perdurent au fil du temps.</a:t>
            </a:r>
            <a:endParaRPr lang="fr-BF"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Les facteurs qui ont contribué à l'adoption de la réforme des états financiers sont multiples</a:t>
            </a: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et peuvent être classés en facteurs internes, liés au contexte national, et facteurs externes, influencés par des exigences internationales.</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 titre des facteurs internes, on peut retenir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Arial" panose="020B0604020202020204" pitchFamily="34" charset="0"/>
              <a:buChar char="•"/>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l’engagement fort des dirigeants politiques a créé un environnement favorable à l'adoption de ces changements,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Arial" panose="020B0604020202020204" pitchFamily="34" charset="0"/>
              <a:buChar char="•"/>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développement et le renforcement des capacités internes des ressources humaines en matière de comptabilité, de gestion financière et de technologie de l'information,</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Arial" panose="020B0604020202020204" pitchFamily="34" charset="0"/>
              <a:buChar char="•"/>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l’exigence de certification prochaine des états financiers par la Cour des comptes.</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Pour ce qui est des facteurs externes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Arial" panose="020B0604020202020204" pitchFamily="34" charset="0"/>
              <a:buChar char="•"/>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accords et les engagements visant à harmoniser les pratiques comptables avec les normes sous régionale et internationales ont impulsés les réformes relatives à la productions des états financiers,</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Arial" panose="020B0604020202020204" pitchFamily="34" charset="0"/>
              <a:buChar char="•"/>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exigences croissantes en matière de transparence et de responsabilité en matière de financement international ont également exercé une pression externe pour améliorer la qualité des états financiers.</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BF" sz="1200" dirty="0">
                <a:solidFill>
                  <a:srgbClr val="000000"/>
                </a:solidFill>
                <a:effectLst/>
                <a:latin typeface="Arial" panose="020B0604020202020204" pitchFamily="34" charset="0"/>
                <a:ea typeface="Times New Roman" panose="02020603050405020304" pitchFamily="18" charset="0"/>
              </a:rPr>
              <a:t> </a:t>
            </a:r>
            <a:endParaRPr lang="fr-BF" sz="1200" dirty="0">
              <a:effectLst/>
              <a:latin typeface="Times New Roman" panose="02020603050405020304" pitchFamily="18" charset="0"/>
              <a:ea typeface="Times New Roman" panose="02020603050405020304" pitchFamily="18" charset="0"/>
            </a:endParaRPr>
          </a:p>
          <a:p>
            <a:pPr algn="just">
              <a:lnSpc>
                <a:spcPct val="115000"/>
              </a:lnSpc>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a:t>
            </a:r>
            <a:r>
              <a:rPr lang="fr-FR" sz="1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leçons tirées de la mise en œuvre de la réforme des états financiers</a:t>
            </a: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et les recommandations qui en découlent sont essentielles pour l’amélioration du processus et garantir la pérennité des réformes dans ce domaine de la gestion des finances publiques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nécessité de formaliser les travaux relatifs à l’élaboration des états financiers,</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renforcement des compétences des acteurs impliqués, </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sensibilisation des pouvoirs publics sur la nécessité de disposer d’états financiers fiables en vue de leur certification,</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l’implication de toutes les parties prenantes afin que leur participation assure une meilleure qualité des données produites,</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l’intégration dans le Système Intégré de Gestion des Finances Publiques (SI N@FOLO) en cours de développement des besoins relatifs à la production des états financiers.</a:t>
            </a:r>
            <a:endParaRPr lang="fr-BF"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F" dirty="0"/>
          </a:p>
        </p:txBody>
      </p:sp>
      <p:sp>
        <p:nvSpPr>
          <p:cNvPr id="4" name="Espace réservé du numéro de diapositive 3"/>
          <p:cNvSpPr>
            <a:spLocks noGrp="1"/>
          </p:cNvSpPr>
          <p:nvPr>
            <p:ph type="sldNum" sz="quarter" idx="5"/>
          </p:nvPr>
        </p:nvSpPr>
        <p:spPr/>
        <p:txBody>
          <a:bodyPr/>
          <a:lstStyle/>
          <a:p>
            <a:fld id="{1DEA9CB8-8808-A047-9DAC-79B7CB1E7D86}" type="slidenum">
              <a:rPr lang="fr-BF" smtClean="0"/>
              <a:t>5</a:t>
            </a:fld>
            <a:endParaRPr lang="fr-BF"/>
          </a:p>
        </p:txBody>
      </p:sp>
    </p:spTree>
    <p:extLst>
      <p:ext uri="{BB962C8B-B14F-4D97-AF65-F5344CB8AC3E}">
        <p14:creationId xmlns:p14="http://schemas.microsoft.com/office/powerpoint/2010/main" val="142070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11/17/23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11/17/23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11/17/23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11/17/23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11/17/23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11/17/23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11/17/23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11/17/23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11/17/23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11/17/23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11/17/23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11/17/23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798228147"/>
              </p:ext>
            </p:extLst>
          </p:nvPr>
        </p:nvGraphicFramePr>
        <p:xfrm>
          <a:off x="1000897" y="719665"/>
          <a:ext cx="10256108" cy="283779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tx1"/>
                          </a:solidFill>
                          <a:effectLst/>
                          <a:latin typeface="Arial Rounded MT Bold" panose="020F0704030504030204" pitchFamily="34" charset="77"/>
                          <a:ea typeface="+mn-ea"/>
                          <a:cs typeface="Arial" panose="020B0604020202020204" pitchFamily="34" charset="0"/>
                        </a:rPr>
                        <a:t>COMMISSION 4</a:t>
                      </a:r>
                      <a:endParaRPr lang="fr-FR" sz="1800" b="1" kern="1200" dirty="0">
                        <a:solidFill>
                          <a:schemeClr val="tx1"/>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Comptabilité publique et états financiers </a:t>
                      </a:r>
                      <a:endParaRPr lang="fr-FR" sz="2800" dirty="0">
                        <a:solidFill>
                          <a:schemeClr val="tx1"/>
                        </a:solidFill>
                        <a:effectLst/>
                      </a:endParaRP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1800" b="1" i="1" kern="1200" dirty="0">
                          <a:solidFill>
                            <a:schemeClr val="dk1"/>
                          </a:solidFill>
                          <a:effectLst/>
                          <a:latin typeface="+mn-lt"/>
                          <a:ea typeface="+mn-ea"/>
                          <a:cs typeface="+mn-cs"/>
                        </a:rPr>
                        <a:t>Production et analyse des états financiers selon les directives communautaires </a:t>
                      </a:r>
                    </a:p>
                    <a:p>
                      <a:pPr algn="ctr"/>
                      <a:r>
                        <a:rPr lang="fr-FR" sz="1800" b="1" i="1" kern="1200" dirty="0">
                          <a:solidFill>
                            <a:schemeClr val="dk1"/>
                          </a:solidFill>
                          <a:effectLst/>
                          <a:latin typeface="+mn-lt"/>
                          <a:ea typeface="+mn-ea"/>
                          <a:cs typeface="+mn-cs"/>
                        </a:rPr>
                        <a:t>et les normes internationales </a:t>
                      </a:r>
                      <a:endParaRPr lang="fr-FR" sz="2000" b="1" dirty="0">
                        <a:effectLst/>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3"/>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2431435"/>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BF" sz="5200" b="1" dirty="0">
                <a:latin typeface="Arial" panose="020B0604020202020204" pitchFamily="34" charset="0"/>
                <a:ea typeface="Calibri" panose="020F0502020204030204" pitchFamily="34" charset="0"/>
              </a:rPr>
              <a:t>P</a:t>
            </a:r>
            <a:r>
              <a:rPr lang="fr-BF" sz="4400" b="1" dirty="0">
                <a:latin typeface="Arial" panose="020B0604020202020204" pitchFamily="34" charset="0"/>
                <a:ea typeface="Calibri" panose="020F0502020204030204" pitchFamily="34" charset="0"/>
              </a:rPr>
              <a:t>roduction des états financiers prévus par la LOLF</a:t>
            </a:r>
            <a:r>
              <a:rPr lang="fr-BF" sz="4400" dirty="0"/>
              <a:t> </a:t>
            </a:r>
            <a:br>
              <a:rPr lang="fr-FR" sz="44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44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Burkina Faso </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400110"/>
          </a:xfrm>
          <a:prstGeom prst="rect">
            <a:avLst/>
          </a:prstGeom>
          <a:noFill/>
        </p:spPr>
        <p:txBody>
          <a:bodyPr wrap="square" rtlCol="0">
            <a:spAutoFit/>
          </a:bodyPr>
          <a:lstStyle/>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Jean Yves BELEM, Fondé de pouvoirs de l’Agent comptable central du Trésor</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0BAD47-EFF6-C591-C941-B52255B69145}"/>
              </a:ext>
            </a:extLst>
          </p:cNvPr>
          <p:cNvSpPr txBox="1">
            <a:spLocks/>
          </p:cNvSpPr>
          <p:nvPr/>
        </p:nvSpPr>
        <p:spPr>
          <a:xfrm>
            <a:off x="336495" y="212728"/>
            <a:ext cx="11632351" cy="421419"/>
          </a:xfrm>
          <a:prstGeom prst="rect">
            <a:avLst/>
          </a:prstGeom>
          <a:solidFill>
            <a:srgbClr val="00B0F0"/>
          </a:solidFill>
          <a:ln>
            <a:solidFill>
              <a:schemeClr val="bg1"/>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F"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Conception et contenu des réformes </a:t>
            </a:r>
            <a:endParaRPr lang="fr-BF" sz="1600" dirty="0">
              <a:solidFill>
                <a:schemeClr val="bg1"/>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89BD3C85-FD2C-A888-EBCC-D9B8066C41EA}"/>
              </a:ext>
            </a:extLst>
          </p:cNvPr>
          <p:cNvSpPr txBox="1">
            <a:spLocks/>
          </p:cNvSpPr>
          <p:nvPr/>
        </p:nvSpPr>
        <p:spPr>
          <a:xfrm>
            <a:off x="336494" y="745947"/>
            <a:ext cx="11632351" cy="114816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BF" sz="1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NATURE ET AMPLEUR DU PROBLÈME</a:t>
            </a:r>
            <a:endParaRPr lang="fr-BF" sz="18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542925" indent="-219075" algn="just"/>
            <a:r>
              <a:rPr lang="fr-FR" sz="1600" dirty="0">
                <a:solidFill>
                  <a:srgbClr val="374151"/>
                </a:solidFill>
                <a:latin typeface="Arial" panose="020B0604020202020204" pitchFamily="34" charset="0"/>
                <a:cs typeface="Arial" panose="020B0604020202020204" pitchFamily="34" charset="0"/>
              </a:rPr>
              <a:t>Enjeux associés à la gestion des finances publiques. </a:t>
            </a:r>
          </a:p>
          <a:p>
            <a:pPr marL="542925" indent="-219075" algn="just"/>
            <a:r>
              <a:rPr lang="fr-FR" sz="1600" dirty="0">
                <a:solidFill>
                  <a:srgbClr val="374151"/>
                </a:solidFill>
                <a:latin typeface="Arial" panose="020B0604020202020204" pitchFamily="34" charset="0"/>
                <a:cs typeface="Arial" panose="020B0604020202020204" pitchFamily="34" charset="0"/>
              </a:rPr>
              <a:t>Exigence visant à remédier aux lacunes en matière de transparence financière.</a:t>
            </a:r>
            <a:endParaRPr lang="fr-BF"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contenu 2">
            <a:extLst>
              <a:ext uri="{FF2B5EF4-FFF2-40B4-BE49-F238E27FC236}">
                <a16:creationId xmlns:a16="http://schemas.microsoft.com/office/drawing/2014/main" id="{CF071F42-E1B1-8AFB-9B01-64AF74A498AE}"/>
              </a:ext>
            </a:extLst>
          </p:cNvPr>
          <p:cNvSpPr txBox="1"/>
          <p:nvPr/>
        </p:nvSpPr>
        <p:spPr>
          <a:xfrm>
            <a:off x="336494" y="2005915"/>
            <a:ext cx="11472329" cy="193233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5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BF" sz="1900" b="1" dirty="0">
                <a:solidFill>
                  <a:srgbClr val="FF0000"/>
                </a:solidFill>
                <a:latin typeface="Arial" panose="020B0604020202020204" pitchFamily="34" charset="0"/>
                <a:ea typeface="Times New Roman" panose="02020603050405020304" pitchFamily="18" charset="0"/>
                <a:cs typeface="Arial" panose="020B0604020202020204" pitchFamily="34" charset="0"/>
              </a:rPr>
              <a:t>SOURCES D’INSPIRATION DE MISE EN ŒUVRE DE LA RÉFORME</a:t>
            </a:r>
          </a:p>
          <a:p>
            <a:pPr marL="542925" indent="-219075" algn="just">
              <a:lnSpc>
                <a:spcPct val="100000"/>
              </a:lnSpc>
            </a:pPr>
            <a:r>
              <a:rPr lang="fr-FR" sz="1700" dirty="0">
                <a:solidFill>
                  <a:srgbClr val="374151"/>
                </a:solidFill>
                <a:latin typeface="Arial" panose="020B0604020202020204" pitchFamily="34" charset="0"/>
                <a:cs typeface="Arial" panose="020B0604020202020204" pitchFamily="34" charset="0"/>
              </a:rPr>
              <a:t>D</a:t>
            </a:r>
            <a:r>
              <a:rPr lang="fr-FR" sz="1700" b="0" i="0" dirty="0">
                <a:solidFill>
                  <a:srgbClr val="374151"/>
                </a:solidFill>
                <a:effectLst/>
                <a:latin typeface="Arial" panose="020B0604020202020204" pitchFamily="34" charset="0"/>
                <a:cs typeface="Arial" panose="020B0604020202020204" pitchFamily="34" charset="0"/>
              </a:rPr>
              <a:t>ispositions de la LOLF, qui exigent l'inclusion des états financiers dans le projet de loi de règlement.</a:t>
            </a:r>
          </a:p>
          <a:p>
            <a:pPr marL="542925" indent="-219075" algn="just">
              <a:lnSpc>
                <a:spcPct val="100000"/>
              </a:lnSpc>
            </a:pPr>
            <a:r>
              <a:rPr lang="fr-FR" sz="1700" dirty="0">
                <a:solidFill>
                  <a:srgbClr val="374151"/>
                </a:solidFill>
                <a:latin typeface="Arial" panose="020B0604020202020204" pitchFamily="34" charset="0"/>
                <a:cs typeface="Arial" panose="020B0604020202020204" pitchFamily="34" charset="0"/>
              </a:rPr>
              <a:t>R</a:t>
            </a:r>
            <a:r>
              <a:rPr lang="fr-FR" sz="1700" b="0" i="0" dirty="0">
                <a:solidFill>
                  <a:srgbClr val="374151"/>
                </a:solidFill>
                <a:effectLst/>
                <a:latin typeface="Arial" panose="020B0604020202020204" pitchFamily="34" charset="0"/>
                <a:cs typeface="Arial" panose="020B0604020202020204" pitchFamily="34" charset="0"/>
              </a:rPr>
              <a:t>éférentiel des normes comptables, sur le guide didactique de la directive n° 09/2009/CM/UEMOA.</a:t>
            </a:r>
          </a:p>
          <a:p>
            <a:pPr marL="542925" indent="-219075" algn="just">
              <a:lnSpc>
                <a:spcPct val="100000"/>
              </a:lnSpc>
            </a:pPr>
            <a:r>
              <a:rPr lang="fr-FR" sz="1700" dirty="0">
                <a:solidFill>
                  <a:srgbClr val="374151"/>
                </a:solidFill>
                <a:latin typeface="Arial" panose="020B0604020202020204" pitchFamily="34" charset="0"/>
                <a:cs typeface="Arial" panose="020B0604020202020204" pitchFamily="34" charset="0"/>
              </a:rPr>
              <a:t>N</a:t>
            </a:r>
            <a:r>
              <a:rPr lang="fr-FR" sz="1700" b="0" i="0" dirty="0">
                <a:solidFill>
                  <a:srgbClr val="374151"/>
                </a:solidFill>
                <a:effectLst/>
                <a:latin typeface="Arial" panose="020B0604020202020204" pitchFamily="34" charset="0"/>
                <a:cs typeface="Arial" panose="020B0604020202020204" pitchFamily="34" charset="0"/>
              </a:rPr>
              <a:t>ormes IPSAS (Normes comptables internationales pour le secteur public), </a:t>
            </a:r>
          </a:p>
          <a:p>
            <a:pPr marL="542925" indent="-219075" algn="just">
              <a:lnSpc>
                <a:spcPct val="100000"/>
              </a:lnSpc>
            </a:pPr>
            <a:r>
              <a:rPr lang="fr-FR" sz="1700" dirty="0">
                <a:solidFill>
                  <a:srgbClr val="374151"/>
                </a:solidFill>
                <a:latin typeface="Arial" panose="020B0604020202020204" pitchFamily="34" charset="0"/>
                <a:cs typeface="Arial" panose="020B0604020202020204" pitchFamily="34" charset="0"/>
              </a:rPr>
              <a:t>R</a:t>
            </a:r>
            <a:r>
              <a:rPr lang="fr-FR" sz="1700" b="0" i="0" dirty="0">
                <a:solidFill>
                  <a:srgbClr val="374151"/>
                </a:solidFill>
                <a:effectLst/>
                <a:latin typeface="Arial" panose="020B0604020202020204" pitchFamily="34" charset="0"/>
                <a:cs typeface="Arial" panose="020B0604020202020204" pitchFamily="34" charset="0"/>
              </a:rPr>
              <a:t>ecommandations résultant des travaux collaboratifs avec des partenaires techniques</a:t>
            </a:r>
            <a:r>
              <a:rPr lang="fr-FR" sz="1800" b="0" i="0" dirty="0">
                <a:solidFill>
                  <a:srgbClr val="374151"/>
                </a:solidFill>
                <a:effectLst/>
                <a:latin typeface="Arial" panose="020B0604020202020204" pitchFamily="34" charset="0"/>
                <a:cs typeface="Arial" panose="020B0604020202020204" pitchFamily="34" charset="0"/>
              </a:rPr>
              <a:t>.</a:t>
            </a:r>
          </a:p>
        </p:txBody>
      </p:sp>
      <p:sp>
        <p:nvSpPr>
          <p:cNvPr id="5" name="Espace réservé du contenu 2">
            <a:extLst>
              <a:ext uri="{FF2B5EF4-FFF2-40B4-BE49-F238E27FC236}">
                <a16:creationId xmlns:a16="http://schemas.microsoft.com/office/drawing/2014/main" id="{C3F442A7-6F8B-5DF9-FD63-77E8D7D8E08F}"/>
              </a:ext>
            </a:extLst>
          </p:cNvPr>
          <p:cNvSpPr txBox="1"/>
          <p:nvPr/>
        </p:nvSpPr>
        <p:spPr>
          <a:xfrm>
            <a:off x="320918" y="4020510"/>
            <a:ext cx="11472329" cy="136126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BF" sz="1800" b="1" dirty="0">
                <a:solidFill>
                  <a:srgbClr val="FF0000"/>
                </a:solidFill>
                <a:latin typeface="Arial" panose="020B0604020202020204" pitchFamily="34" charset="0"/>
                <a:ea typeface="Times New Roman" panose="02020603050405020304" pitchFamily="18" charset="0"/>
                <a:cs typeface="Arial" panose="020B0604020202020204" pitchFamily="34" charset="0"/>
              </a:rPr>
              <a:t>MÉCANISME DE CONCEPTION </a:t>
            </a:r>
          </a:p>
          <a:p>
            <a:pPr marL="647700" indent="-285750"/>
            <a:r>
              <a:rPr lang="fr-FR" sz="1600" dirty="0">
                <a:solidFill>
                  <a:srgbClr val="374151"/>
                </a:solidFill>
                <a:latin typeface="Arial" panose="020B0604020202020204" pitchFamily="34" charset="0"/>
                <a:cs typeface="Arial" panose="020B0604020202020204" pitchFamily="34" charset="0"/>
              </a:rPr>
              <a:t>Coordination du processus annuel de production des états financiers par l</a:t>
            </a:r>
            <a:r>
              <a:rPr lang="fr-FR" sz="1600" b="0" i="0" dirty="0">
                <a:solidFill>
                  <a:srgbClr val="374151"/>
                </a:solidFill>
                <a:effectLst/>
                <a:latin typeface="Arial" panose="020B0604020202020204" pitchFamily="34" charset="0"/>
                <a:cs typeface="Arial" panose="020B0604020202020204" pitchFamily="34" charset="0"/>
              </a:rPr>
              <a:t>'Agent comptable central du Trésor,</a:t>
            </a:r>
            <a:endParaRPr lang="fr-FR" sz="1600" dirty="0">
              <a:solidFill>
                <a:srgbClr val="374151"/>
              </a:solidFill>
              <a:latin typeface="Arial" panose="020B0604020202020204" pitchFamily="34" charset="0"/>
              <a:cs typeface="Arial" panose="020B0604020202020204" pitchFamily="34" charset="0"/>
            </a:endParaRPr>
          </a:p>
          <a:p>
            <a:pPr marL="647700" indent="-285750" algn="just"/>
            <a:r>
              <a:rPr lang="fr-FR" sz="1600" dirty="0">
                <a:solidFill>
                  <a:srgbClr val="374151"/>
                </a:solidFill>
                <a:latin typeface="Arial" panose="020B0604020202020204" pitchFamily="34" charset="0"/>
                <a:cs typeface="Arial" panose="020B0604020202020204" pitchFamily="34" charset="0"/>
              </a:rPr>
              <a:t>Tenue des travaux de</a:t>
            </a:r>
            <a:r>
              <a:rPr lang="fr-FR" sz="1600" b="0" i="0" dirty="0">
                <a:solidFill>
                  <a:srgbClr val="374151"/>
                </a:solidFill>
                <a:effectLst/>
                <a:latin typeface="Arial" panose="020B0604020202020204" pitchFamily="34" charset="0"/>
                <a:cs typeface="Arial" panose="020B0604020202020204" pitchFamily="34" charset="0"/>
              </a:rPr>
              <a:t> clôture comptable (janvier à mai) et de</a:t>
            </a:r>
            <a:r>
              <a:rPr lang="fr-FR" sz="1600" dirty="0">
                <a:solidFill>
                  <a:srgbClr val="374151"/>
                </a:solidFill>
                <a:latin typeface="Arial" panose="020B0604020202020204" pitchFamily="34" charset="0"/>
                <a:cs typeface="Arial" panose="020B0604020202020204" pitchFamily="34" charset="0"/>
              </a:rPr>
              <a:t> l’atelier de production du projet de loi de règlement (juin),</a:t>
            </a:r>
            <a:endParaRPr lang="fr-FR" sz="1600" b="0" i="0" dirty="0">
              <a:solidFill>
                <a:srgbClr val="374151"/>
              </a:solidFill>
              <a:effectLst/>
              <a:latin typeface="Arial" panose="020B0604020202020204" pitchFamily="34" charset="0"/>
              <a:cs typeface="Arial" panose="020B0604020202020204" pitchFamily="34" charset="0"/>
            </a:endParaRPr>
          </a:p>
          <a:p>
            <a:pPr marL="647700" indent="-285750" algn="just"/>
            <a:r>
              <a:rPr lang="fr-FR" sz="1600" dirty="0">
                <a:solidFill>
                  <a:srgbClr val="374151"/>
                </a:solidFill>
                <a:latin typeface="Arial" panose="020B0604020202020204" pitchFamily="34" charset="0"/>
                <a:cs typeface="Arial" panose="020B0604020202020204" pitchFamily="34" charset="0"/>
              </a:rPr>
              <a:t>Validation des </a:t>
            </a:r>
            <a:r>
              <a:rPr lang="fr-FR" sz="1600" b="0" i="0" dirty="0">
                <a:solidFill>
                  <a:srgbClr val="374151"/>
                </a:solidFill>
                <a:effectLst/>
                <a:latin typeface="Arial" panose="020B0604020202020204" pitchFamily="34" charset="0"/>
                <a:cs typeface="Arial" panose="020B0604020202020204" pitchFamily="34" charset="0"/>
              </a:rPr>
              <a:t>projets d'états financiers et de rapport de </a:t>
            </a:r>
            <a:r>
              <a:rPr lang="fr-FR" sz="1600" dirty="0">
                <a:solidFill>
                  <a:srgbClr val="374151"/>
                </a:solidFill>
                <a:latin typeface="Arial" panose="020B0604020202020204" pitchFamily="34" charset="0"/>
                <a:cs typeface="Arial" panose="020B0604020202020204" pitchFamily="34" charset="0"/>
              </a:rPr>
              <a:t>présentation.</a:t>
            </a:r>
            <a:endParaRPr lang="fr-FR" sz="1600" b="0" i="0" dirty="0">
              <a:solidFill>
                <a:srgbClr val="374151"/>
              </a:solidFill>
              <a:effectLst/>
              <a:latin typeface="Arial" panose="020B0604020202020204" pitchFamily="34" charset="0"/>
              <a:cs typeface="Arial" panose="020B0604020202020204" pitchFamily="34" charset="0"/>
            </a:endParaRPr>
          </a:p>
        </p:txBody>
      </p:sp>
      <p:sp>
        <p:nvSpPr>
          <p:cNvPr id="6" name="Espace réservé du contenu 2">
            <a:extLst>
              <a:ext uri="{FF2B5EF4-FFF2-40B4-BE49-F238E27FC236}">
                <a16:creationId xmlns:a16="http://schemas.microsoft.com/office/drawing/2014/main" id="{386D6B15-8507-E70E-16A6-F148E5F94C71}"/>
              </a:ext>
            </a:extLst>
          </p:cNvPr>
          <p:cNvSpPr txBox="1"/>
          <p:nvPr/>
        </p:nvSpPr>
        <p:spPr>
          <a:xfrm>
            <a:off x="320918" y="5466887"/>
            <a:ext cx="11503480" cy="136126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BF" sz="1800" b="1" dirty="0">
                <a:solidFill>
                  <a:srgbClr val="FF0000"/>
                </a:solidFill>
                <a:latin typeface="Arial" panose="020B0604020202020204" pitchFamily="34" charset="0"/>
                <a:ea typeface="Times New Roman" panose="02020603050405020304" pitchFamily="18" charset="0"/>
                <a:cs typeface="Arial" panose="020B0604020202020204" pitchFamily="34" charset="0"/>
              </a:rPr>
              <a:t>BONNES PRATIQUES</a:t>
            </a:r>
          </a:p>
          <a:p>
            <a:pPr marL="542925" indent="-219075" algn="just"/>
            <a:r>
              <a:rPr lang="fr-FR" sz="1600" dirty="0">
                <a:solidFill>
                  <a:srgbClr val="343541"/>
                </a:solidFill>
                <a:latin typeface="Arial" panose="020B0604020202020204" pitchFamily="34" charset="0"/>
                <a:cs typeface="Arial" panose="020B0604020202020204" pitchFamily="34" charset="0"/>
              </a:rPr>
              <a:t>Démarche d’enrichissement progressif du Bilan d’ouverture de l’Etat,</a:t>
            </a:r>
          </a:p>
          <a:p>
            <a:pPr marL="542925" indent="-219075" algn="just"/>
            <a:r>
              <a:rPr lang="fr-FR" sz="1600" i="0" dirty="0">
                <a:solidFill>
                  <a:srgbClr val="343541"/>
                </a:solidFill>
                <a:effectLst/>
                <a:latin typeface="Arial" panose="020B0604020202020204" pitchFamily="34" charset="0"/>
                <a:cs typeface="Arial" panose="020B0604020202020204" pitchFamily="34" charset="0"/>
              </a:rPr>
              <a:t>Définition d’u</a:t>
            </a:r>
            <a:r>
              <a:rPr lang="fr-FR" sz="1600" dirty="0">
                <a:solidFill>
                  <a:srgbClr val="343541"/>
                </a:solidFill>
                <a:latin typeface="Arial" panose="020B0604020202020204" pitchFamily="34" charset="0"/>
                <a:cs typeface="Arial" panose="020B0604020202020204" pitchFamily="34" charset="0"/>
              </a:rPr>
              <a:t>n </a:t>
            </a:r>
            <a:r>
              <a:rPr lang="fr-FR" sz="1600" i="0" dirty="0">
                <a:solidFill>
                  <a:srgbClr val="343541"/>
                </a:solidFill>
                <a:effectLst/>
                <a:latin typeface="Arial" panose="020B0604020202020204" pitchFamily="34" charset="0"/>
                <a:cs typeface="Arial" panose="020B0604020202020204" pitchFamily="34" charset="0"/>
              </a:rPr>
              <a:t>seuil d’immobilisation à 300.000 F </a:t>
            </a:r>
            <a:r>
              <a:rPr lang="fr-FR" sz="1600" i="0" dirty="0" err="1">
                <a:solidFill>
                  <a:srgbClr val="343541"/>
                </a:solidFill>
                <a:effectLst/>
                <a:latin typeface="Arial" panose="020B0604020202020204" pitchFamily="34" charset="0"/>
                <a:cs typeface="Arial" panose="020B0604020202020204" pitchFamily="34" charset="0"/>
              </a:rPr>
              <a:t>cfa</a:t>
            </a:r>
            <a:r>
              <a:rPr lang="fr-FR" sz="1600" i="0" dirty="0">
                <a:solidFill>
                  <a:srgbClr val="343541"/>
                </a:solidFill>
                <a:effectLst/>
                <a:latin typeface="Arial" panose="020B0604020202020204" pitchFamily="34" charset="0"/>
                <a:cs typeface="Arial" panose="020B0604020202020204" pitchFamily="34" charset="0"/>
              </a:rPr>
              <a:t> HT,</a:t>
            </a:r>
          </a:p>
          <a:p>
            <a:pPr marL="542925" indent="-219075" algn="just"/>
            <a:r>
              <a:rPr lang="fr-FR" sz="1600" dirty="0">
                <a:solidFill>
                  <a:srgbClr val="343541"/>
                </a:solidFill>
                <a:latin typeface="Arial" panose="020B0604020202020204" pitchFamily="34" charset="0"/>
                <a:cs typeface="Arial" panose="020B0604020202020204" pitchFamily="34" charset="0"/>
              </a:rPr>
              <a:t>Nomination de comptables principaux des matières pour la gestion des matières.</a:t>
            </a:r>
          </a:p>
          <a:p>
            <a:pPr marL="0" algn="just"/>
            <a:endParaRPr lang="fr-FR" sz="1400" dirty="0">
              <a:solidFill>
                <a:srgbClr val="343541"/>
              </a:solidFill>
              <a:latin typeface="+mj-lt"/>
            </a:endParaRPr>
          </a:p>
        </p:txBody>
      </p:sp>
    </p:spTree>
    <p:extLst>
      <p:ext uri="{BB962C8B-B14F-4D97-AF65-F5344CB8AC3E}">
        <p14:creationId xmlns:p14="http://schemas.microsoft.com/office/powerpoint/2010/main" val="354412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566BDF64-8274-7A06-D772-E99DDDBC4730}"/>
              </a:ext>
            </a:extLst>
          </p:cNvPr>
          <p:cNvSpPr>
            <a:spLocks noGrp="1"/>
          </p:cNvSpPr>
          <p:nvPr>
            <p:ph type="title"/>
          </p:nvPr>
        </p:nvSpPr>
        <p:spPr>
          <a:xfrm>
            <a:off x="593117" y="396451"/>
            <a:ext cx="11154501" cy="390951"/>
          </a:xfrm>
          <a:solidFill>
            <a:srgbClr val="00B0F0"/>
          </a:solidFill>
        </p:spPr>
        <p:txBody>
          <a:bodyPr>
            <a:noAutofit/>
          </a:bodyPr>
          <a:lstStyle/>
          <a:p>
            <a:r>
              <a:rPr lang="fr-BF"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Mise en place de la réforme </a:t>
            </a:r>
            <a:endParaRPr lang="fr-BF" sz="2400" dirty="0">
              <a:solidFill>
                <a:schemeClr val="bg1"/>
              </a:solidFill>
              <a:latin typeface="Arial" panose="020B0604020202020204" pitchFamily="34" charset="0"/>
              <a:cs typeface="Arial" panose="020B0604020202020204" pitchFamily="34" charset="0"/>
            </a:endParaRPr>
          </a:p>
        </p:txBody>
      </p:sp>
      <p:sp>
        <p:nvSpPr>
          <p:cNvPr id="9" name="Espace réservé du contenu 2">
            <a:extLst>
              <a:ext uri="{FF2B5EF4-FFF2-40B4-BE49-F238E27FC236}">
                <a16:creationId xmlns:a16="http://schemas.microsoft.com/office/drawing/2014/main" id="{9B476512-425A-610B-771F-3B1EE90CB31D}"/>
              </a:ext>
            </a:extLst>
          </p:cNvPr>
          <p:cNvSpPr>
            <a:spLocks noGrp="1"/>
          </p:cNvSpPr>
          <p:nvPr>
            <p:ph idx="1"/>
          </p:nvPr>
        </p:nvSpPr>
        <p:spPr>
          <a:xfrm>
            <a:off x="593118" y="891504"/>
            <a:ext cx="11154500" cy="2266644"/>
          </a:xfrm>
          <a:noFill/>
          <a:ln w="28575">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lnSpc>
                <a:spcPct val="110000"/>
              </a:lnSpc>
              <a:spcBef>
                <a:spcPts val="0"/>
              </a:spcBef>
              <a:buNone/>
            </a:pPr>
            <a:r>
              <a:rPr lang="fr-BF" sz="5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EFFORTS DE RÉFORME QUI SOUS-TENDENT L’ACTION </a:t>
            </a:r>
            <a:endParaRPr lang="fr-BF" sz="5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0" indent="0" algn="ctr">
              <a:lnSpc>
                <a:spcPct val="110000"/>
              </a:lnSpc>
              <a:buNone/>
            </a:pPr>
            <a:endParaRPr lang="fr-BF" sz="16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0"/>
              </a:spcBef>
            </a:pPr>
            <a:r>
              <a:rPr lang="fr-BF" sz="6400" dirty="0">
                <a:solidFill>
                  <a:srgbClr val="374151"/>
                </a:solidFill>
                <a:latin typeface="Arial" panose="020B0604020202020204" pitchFamily="34" charset="0"/>
                <a:ea typeface="Times New Roman" panose="02020603050405020304" pitchFamily="18" charset="0"/>
                <a:cs typeface="Arial" panose="020B0604020202020204" pitchFamily="34" charset="0"/>
              </a:rPr>
              <a:t>A</a:t>
            </a:r>
            <a:r>
              <a:rPr lang="fr-BF"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doption de textes législatifs et réglementaires spécifiques, </a:t>
            </a:r>
            <a:r>
              <a:rPr lang="fr-FR"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relatives </a:t>
            </a:r>
            <a:r>
              <a:rPr lang="fr-BF"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notamment :</a:t>
            </a:r>
            <a:endParaRPr lang="fr-BF" sz="6400" dirty="0">
              <a:effectLst/>
              <a:latin typeface="Arial" panose="020B0604020202020204" pitchFamily="34" charset="0"/>
              <a:ea typeface="Times New Roman" panose="02020603050405020304" pitchFamily="18" charset="0"/>
              <a:cs typeface="Arial" panose="020B0604020202020204" pitchFamily="34" charset="0"/>
            </a:endParaRPr>
          </a:p>
          <a:p>
            <a:pPr marL="803275" lvl="0" indent="0" algn="just">
              <a:lnSpc>
                <a:spcPct val="110000"/>
              </a:lnSpc>
              <a:spcBef>
                <a:spcPts val="400"/>
              </a:spcBef>
              <a:buSzPts val="1000"/>
              <a:buNone/>
            </a:pPr>
            <a:r>
              <a:rPr lang="fr-FR"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au </a:t>
            </a:r>
            <a:r>
              <a:rPr lang="fr-BF"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référentiel des normes comptables de l'État</a:t>
            </a:r>
            <a:r>
              <a:rPr lang="fr-FR"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a:t>
            </a:r>
            <a:endParaRPr lang="fr-BF"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endParaRPr>
          </a:p>
          <a:p>
            <a:pPr marL="803275" lvl="0" indent="0" algn="just">
              <a:lnSpc>
                <a:spcPct val="110000"/>
              </a:lnSpc>
              <a:spcBef>
                <a:spcPts val="400"/>
              </a:spcBef>
              <a:buSzPts val="1000"/>
              <a:buNone/>
            </a:pPr>
            <a:r>
              <a:rPr lang="fr-FR"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aux </a:t>
            </a:r>
            <a:r>
              <a:rPr lang="fr-BF"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règles d'amortissement des matières de l'État et des autres organismes publics</a:t>
            </a:r>
            <a:r>
              <a:rPr lang="fr-FR"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 </a:t>
            </a:r>
            <a:endParaRPr lang="fr-BF"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pPr>
            <a:r>
              <a:rPr lang="fr-FR" sz="6400" dirty="0">
                <a:solidFill>
                  <a:srgbClr val="374151"/>
                </a:solidFill>
                <a:latin typeface="Arial" panose="020B0604020202020204" pitchFamily="34" charset="0"/>
                <a:ea typeface="Times New Roman" panose="02020603050405020304" pitchFamily="18" charset="0"/>
                <a:cs typeface="Arial" panose="020B0604020202020204" pitchFamily="34" charset="0"/>
              </a:rPr>
              <a:t>De</a:t>
            </a:r>
            <a:r>
              <a:rPr lang="fr-BF"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veloppement d’un</a:t>
            </a:r>
            <a:r>
              <a:rPr lang="fr-FR"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 </a:t>
            </a:r>
            <a:r>
              <a:rPr lang="fr-BF" sz="6400" dirty="0">
                <a:solidFill>
                  <a:srgbClr val="374151"/>
                </a:solidFill>
                <a:latin typeface="Arial" panose="020B0604020202020204" pitchFamily="34" charset="0"/>
                <a:ea typeface="Times New Roman" panose="02020603050405020304" pitchFamily="18" charset="0"/>
                <a:cs typeface="Arial" panose="020B0604020202020204" pitchFamily="34" charset="0"/>
              </a:rPr>
              <a:t>module pour la production des états financiers </a:t>
            </a:r>
            <a:r>
              <a:rPr lang="fr-FR"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dans le logiciel de la comptabilité générale</a:t>
            </a:r>
            <a:r>
              <a:rPr lang="fr-BF"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 ainsi que des interfaces entre les </a:t>
            </a:r>
            <a:r>
              <a:rPr lang="fr-FR"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SI de la </a:t>
            </a:r>
            <a:r>
              <a:rPr lang="fr-BF"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comptable matière et </a:t>
            </a:r>
            <a:r>
              <a:rPr lang="fr-FR"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celui </a:t>
            </a:r>
            <a:r>
              <a:rPr lang="fr-BF"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de la comptabilité générale. </a:t>
            </a:r>
            <a:endParaRPr lang="fr-BF" sz="6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pPr>
            <a:r>
              <a:rPr lang="fr-FR"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A</a:t>
            </a:r>
            <a:r>
              <a:rPr lang="fr-BF" sz="6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ctions de communication et de sensibilisation auprès des autorités du ministère des finances</a:t>
            </a:r>
            <a:endParaRPr lang="fr-BF" sz="6400" dirty="0">
              <a:solidFill>
                <a:srgbClr val="FF0000"/>
              </a:solidFill>
            </a:endParaRPr>
          </a:p>
        </p:txBody>
      </p:sp>
      <p:sp>
        <p:nvSpPr>
          <p:cNvPr id="10" name="Espace réservé du contenu 2">
            <a:extLst>
              <a:ext uri="{FF2B5EF4-FFF2-40B4-BE49-F238E27FC236}">
                <a16:creationId xmlns:a16="http://schemas.microsoft.com/office/drawing/2014/main" id="{BFDB64AA-C7A7-85F0-C868-D8D2F7603B79}"/>
              </a:ext>
            </a:extLst>
          </p:cNvPr>
          <p:cNvSpPr txBox="1"/>
          <p:nvPr/>
        </p:nvSpPr>
        <p:spPr>
          <a:xfrm>
            <a:off x="593117" y="3262250"/>
            <a:ext cx="11154501" cy="1332811"/>
          </a:xfrm>
          <a:prstGeom prst="rect">
            <a:avLst/>
          </a:prstGeom>
          <a:noFill/>
          <a:ln w="9525">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fr-BF"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RÉSULTATS OBTENUS / NON ATTEINT</a:t>
            </a:r>
            <a:endParaRPr lang="fr-FR" sz="14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pPr>
            <a:r>
              <a:rPr lang="fr-BF" sz="1600" dirty="0">
                <a:solidFill>
                  <a:srgbClr val="374151"/>
                </a:solidFill>
                <a:latin typeface="Arial" panose="020B0604020202020204" pitchFamily="34" charset="0"/>
                <a:ea typeface="Times New Roman" panose="02020603050405020304" pitchFamily="18" charset="0"/>
                <a:cs typeface="Arial" panose="020B0604020202020204" pitchFamily="34" charset="0"/>
              </a:rPr>
              <a:t>Q</a:t>
            </a:r>
            <a:r>
              <a:rPr lang="fr-BF" sz="16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uatre états financiers sur cinq sont régulièrement produits, </a:t>
            </a:r>
            <a:r>
              <a:rPr lang="fr-BF" sz="1600" dirty="0">
                <a:solidFill>
                  <a:srgbClr val="374151"/>
                </a:solidFill>
                <a:latin typeface="Arial" panose="020B0604020202020204" pitchFamily="34" charset="0"/>
                <a:ea typeface="Times New Roman" panose="02020603050405020304" pitchFamily="18" charset="0"/>
                <a:cs typeface="Arial" panose="020B0604020202020204" pitchFamily="34" charset="0"/>
              </a:rPr>
              <a:t>c</a:t>
            </a:r>
            <a:r>
              <a:rPr lang="fr-BF" sz="16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ependant, le tableau des flux de trésorerie (TFT) n'est pas produit.</a:t>
            </a:r>
            <a:endParaRPr lang="fr-BF"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pPr>
            <a:r>
              <a:rPr lang="fr-BF" sz="1600" dirty="0">
                <a:solidFill>
                  <a:srgbClr val="374151"/>
                </a:solidFill>
                <a:latin typeface="Arial" panose="020B0604020202020204" pitchFamily="34" charset="0"/>
                <a:ea typeface="Times New Roman" panose="02020603050405020304" pitchFamily="18" charset="0"/>
                <a:cs typeface="Arial" panose="020B0604020202020204" pitchFamily="34" charset="0"/>
              </a:rPr>
              <a:t>I</a:t>
            </a:r>
            <a:r>
              <a:rPr lang="fr-BF" sz="16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nsuffisances </a:t>
            </a:r>
            <a:r>
              <a:rPr lang="fr-FR" sz="16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relatives aux </a:t>
            </a:r>
            <a:r>
              <a:rPr lang="fr-BF" sz="16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normes comptables, notamment l'absence d'amortissements et de provisions</a:t>
            </a:r>
            <a:endParaRPr lang="fr-BF"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Espace réservé du contenu 2">
            <a:extLst>
              <a:ext uri="{FF2B5EF4-FFF2-40B4-BE49-F238E27FC236}">
                <a16:creationId xmlns:a16="http://schemas.microsoft.com/office/drawing/2014/main" id="{A5368E87-6EE6-6526-DED7-6A7E3D4EF7AF}"/>
              </a:ext>
            </a:extLst>
          </p:cNvPr>
          <p:cNvSpPr txBox="1"/>
          <p:nvPr/>
        </p:nvSpPr>
        <p:spPr>
          <a:xfrm>
            <a:off x="593117" y="4699163"/>
            <a:ext cx="11154501" cy="1910644"/>
          </a:xfrm>
          <a:prstGeom prst="rect">
            <a:avLst/>
          </a:prstGeom>
          <a:noFill/>
          <a:ln w="9525">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5833"/>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fr-BF"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BF"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ANALYSE DES ÉCARTS</a:t>
            </a:r>
            <a:endParaRPr lang="fr-BF" sz="1500" dirty="0">
              <a:solidFill>
                <a:srgbClr val="FF0000"/>
              </a:solidFill>
              <a:latin typeface="Arial" panose="020B0604020202020204" pitchFamily="34" charset="0"/>
              <a:cs typeface="Arial" panose="020B0604020202020204" pitchFamily="34" charset="0"/>
            </a:endParaRPr>
          </a:p>
          <a:p>
            <a:pPr algn="just">
              <a:lnSpc>
                <a:spcPct val="110000"/>
              </a:lnSpc>
            </a:pPr>
            <a:r>
              <a:rPr lang="fr-FR" sz="1700" dirty="0">
                <a:solidFill>
                  <a:srgbClr val="374151"/>
                </a:solidFill>
                <a:latin typeface="Arial" panose="020B0604020202020204" pitchFamily="34" charset="0"/>
                <a:cs typeface="Arial" panose="020B0604020202020204" pitchFamily="34" charset="0"/>
              </a:rPr>
              <a:t>S</a:t>
            </a:r>
            <a:r>
              <a:rPr lang="fr-FR" sz="1700" i="0" dirty="0">
                <a:solidFill>
                  <a:srgbClr val="374151"/>
                </a:solidFill>
                <a:effectLst/>
                <a:latin typeface="Arial" panose="020B0604020202020204" pitchFamily="34" charset="0"/>
                <a:cs typeface="Arial" panose="020B0604020202020204" pitchFamily="34" charset="0"/>
              </a:rPr>
              <a:t>ystème d'information comptable (SI comptable) non adapté </a:t>
            </a:r>
            <a:r>
              <a:rPr lang="fr-FR" sz="1700" b="0" i="0" dirty="0">
                <a:solidFill>
                  <a:srgbClr val="374151"/>
                </a:solidFill>
                <a:effectLst/>
                <a:latin typeface="Arial" panose="020B0604020202020204" pitchFamily="34" charset="0"/>
                <a:cs typeface="Arial" panose="020B0604020202020204" pitchFamily="34" charset="0"/>
              </a:rPr>
              <a:t>pour enregistrer de manière appropriée les flux de trésorerie réels conformément aux trois catégories du TFT,</a:t>
            </a:r>
          </a:p>
          <a:p>
            <a:pPr algn="just">
              <a:lnSpc>
                <a:spcPct val="110000"/>
              </a:lnSpc>
            </a:pPr>
            <a:r>
              <a:rPr lang="fr-FR" sz="1700" dirty="0">
                <a:solidFill>
                  <a:srgbClr val="374151"/>
                </a:solidFill>
                <a:latin typeface="Arial" panose="020B0604020202020204" pitchFamily="34" charset="0"/>
                <a:cs typeface="Arial" panose="020B0604020202020204" pitchFamily="34" charset="0"/>
              </a:rPr>
              <a:t>Assainissement insuffisant des comptes de l’Etat antérieurs à la production des états financiers,</a:t>
            </a:r>
          </a:p>
          <a:p>
            <a:pPr algn="just">
              <a:lnSpc>
                <a:spcPct val="110000"/>
              </a:lnSpc>
            </a:pPr>
            <a:r>
              <a:rPr lang="fr-FR" sz="1700" dirty="0">
                <a:solidFill>
                  <a:srgbClr val="374151"/>
                </a:solidFill>
                <a:latin typeface="Arial" panose="020B0604020202020204" pitchFamily="34" charset="0"/>
                <a:cs typeface="Arial" panose="020B0604020202020204" pitchFamily="34" charset="0"/>
              </a:rPr>
              <a:t>C</a:t>
            </a:r>
            <a:r>
              <a:rPr lang="fr-FR" sz="1700" b="0" i="0" dirty="0">
                <a:solidFill>
                  <a:srgbClr val="374151"/>
                </a:solidFill>
                <a:effectLst/>
                <a:latin typeface="Arial" panose="020B0604020202020204" pitchFamily="34" charset="0"/>
                <a:cs typeface="Arial" panose="020B0604020202020204" pitchFamily="34" charset="0"/>
              </a:rPr>
              <a:t>oordination insuffisante de la réforme comptable.</a:t>
            </a:r>
          </a:p>
          <a:p>
            <a:pPr marL="0" indent="0">
              <a:buFont typeface="Arial" panose="020B0604020202020204" pitchFamily="34" charset="0"/>
              <a:buNone/>
            </a:pPr>
            <a:endParaRPr lang="fr-BF" sz="1200" dirty="0">
              <a:solidFill>
                <a:srgbClr val="FF0000"/>
              </a:solidFill>
            </a:endParaRPr>
          </a:p>
        </p:txBody>
      </p:sp>
    </p:spTree>
    <p:extLst>
      <p:ext uri="{BB962C8B-B14F-4D97-AF65-F5344CB8AC3E}">
        <p14:creationId xmlns:p14="http://schemas.microsoft.com/office/powerpoint/2010/main" val="20777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58AD248-E2CF-FA3B-2B52-EA024363E026}"/>
              </a:ext>
            </a:extLst>
          </p:cNvPr>
          <p:cNvSpPr txBox="1">
            <a:spLocks/>
          </p:cNvSpPr>
          <p:nvPr/>
        </p:nvSpPr>
        <p:spPr>
          <a:xfrm>
            <a:off x="838200" y="286871"/>
            <a:ext cx="10863304" cy="475129"/>
          </a:xfrm>
          <a:prstGeom prst="rect">
            <a:avLst/>
          </a:prstGeom>
          <a:solidFill>
            <a:srgbClr val="00B0F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F"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Risques et difficultés associés </a:t>
            </a:r>
            <a:endParaRPr lang="fr-BF" sz="2400" dirty="0">
              <a:solidFill>
                <a:schemeClr val="bg1"/>
              </a:solidFill>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EA855FF4-9F91-33C6-F287-82C06C5AFD87}"/>
              </a:ext>
            </a:extLst>
          </p:cNvPr>
          <p:cNvSpPr txBox="1">
            <a:spLocks/>
          </p:cNvSpPr>
          <p:nvPr/>
        </p:nvSpPr>
        <p:spPr>
          <a:xfrm>
            <a:off x="838199" y="960099"/>
            <a:ext cx="10679144" cy="2501558"/>
          </a:xfrm>
          <a:prstGeom prst="rect">
            <a:avLst/>
          </a:prstGeom>
          <a:noFill/>
          <a:ln w="9525">
            <a:solidFill>
              <a:schemeClr val="accent1"/>
            </a:solidFill>
          </a:ln>
        </p:spPr>
        <p:style>
          <a:lnRef idx="2">
            <a:schemeClr val="dk1"/>
          </a:lnRef>
          <a:fillRef idx="1">
            <a:schemeClr val="lt1"/>
          </a:fillRef>
          <a:effectRef idx="0">
            <a:schemeClr val="dk1"/>
          </a:effectRef>
          <a:fontRef idx="minor">
            <a:schemeClr val="dk1"/>
          </a:fontRef>
        </p:style>
        <p:txBody>
          <a:bodyPr>
            <a:normAutofit fontScale="91667"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RISQUES ENVISAGÉS </a:t>
            </a:r>
            <a:endParaRPr lang="fr-BF" sz="2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673100" indent="-271463"/>
            <a:r>
              <a:rPr lang="fr-FR" sz="2000" dirty="0" err="1">
                <a:solidFill>
                  <a:srgbClr val="374151"/>
                </a:solidFill>
                <a:latin typeface="Arial" panose="020B0604020202020204" pitchFamily="34" charset="0"/>
                <a:ea typeface="Calibri" panose="020F0502020204030204" pitchFamily="34" charset="0"/>
                <a:cs typeface="Arial" panose="020B0604020202020204" pitchFamily="34" charset="0"/>
              </a:rPr>
              <a:t>lnsuffisance</a:t>
            </a:r>
            <a:r>
              <a:rPr lang="fr-FR" sz="2000" dirty="0">
                <a:solidFill>
                  <a:srgbClr val="374151"/>
                </a:solidFill>
                <a:latin typeface="Arial" panose="020B0604020202020204" pitchFamily="34" charset="0"/>
                <a:ea typeface="Calibri" panose="020F0502020204030204" pitchFamily="34" charset="0"/>
                <a:cs typeface="Arial" panose="020B0604020202020204" pitchFamily="34" charset="0"/>
              </a:rPr>
              <a:t> de la coordination de la réforme comptable,</a:t>
            </a:r>
            <a:endParaRPr lang="fr-BF" sz="2000" dirty="0">
              <a:latin typeface="Arial" panose="020B0604020202020204" pitchFamily="34" charset="0"/>
              <a:ea typeface="Calibri" panose="020F0502020204030204" pitchFamily="34" charset="0"/>
              <a:cs typeface="Arial" panose="020B0604020202020204" pitchFamily="34" charset="0"/>
            </a:endParaRPr>
          </a:p>
          <a:p>
            <a:pPr marL="673100" indent="-271463"/>
            <a:r>
              <a:rPr lang="fr-FR" sz="2000" dirty="0">
                <a:solidFill>
                  <a:srgbClr val="374151"/>
                </a:solidFill>
                <a:latin typeface="Arial" panose="020B0604020202020204" pitchFamily="34" charset="0"/>
                <a:ea typeface="Calibri" panose="020F0502020204030204" pitchFamily="34" charset="0"/>
                <a:cs typeface="Arial" panose="020B0604020202020204" pitchFamily="34" charset="0"/>
              </a:rPr>
              <a:t>Non-conformité aux normes comptables,</a:t>
            </a:r>
            <a:endParaRPr lang="fr-BF" sz="2000" dirty="0">
              <a:latin typeface="Arial" panose="020B0604020202020204" pitchFamily="34" charset="0"/>
              <a:ea typeface="Calibri" panose="020F0502020204030204" pitchFamily="34" charset="0"/>
              <a:cs typeface="Arial" panose="020B0604020202020204" pitchFamily="34" charset="0"/>
            </a:endParaRPr>
          </a:p>
          <a:p>
            <a:pPr marL="673100" indent="-271463"/>
            <a:r>
              <a:rPr lang="fr-FR" sz="2000" dirty="0">
                <a:solidFill>
                  <a:srgbClr val="374151"/>
                </a:solidFill>
                <a:latin typeface="Arial" panose="020B0604020202020204" pitchFamily="34" charset="0"/>
                <a:ea typeface="Calibri" panose="020F0502020204030204" pitchFamily="34" charset="0"/>
                <a:cs typeface="Arial" panose="020B0604020202020204" pitchFamily="34" charset="0"/>
              </a:rPr>
              <a:t>Insuffisance de la formation des acteurs concernés par le processus.</a:t>
            </a:r>
            <a:endParaRPr lang="fr-BF"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RISQUES SURVENUS </a:t>
            </a:r>
            <a:endParaRPr lang="fr-BF" sz="2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635000" indent="-233363"/>
            <a:r>
              <a:rPr lang="fr-FR" sz="2000" dirty="0">
                <a:solidFill>
                  <a:srgbClr val="374151"/>
                </a:solidFill>
                <a:latin typeface="Arial" panose="020B0604020202020204" pitchFamily="34" charset="0"/>
                <a:ea typeface="Calibri" panose="020F0502020204030204" pitchFamily="34" charset="0"/>
                <a:cs typeface="Arial" panose="020B0604020202020204" pitchFamily="34" charset="0"/>
              </a:rPr>
              <a:t>Non-conformité aux normes comptables de certaines données,</a:t>
            </a:r>
            <a:endParaRPr lang="fr-BF" sz="2000" dirty="0">
              <a:latin typeface="Arial" panose="020B0604020202020204" pitchFamily="34" charset="0"/>
              <a:ea typeface="Calibri" panose="020F0502020204030204" pitchFamily="34" charset="0"/>
              <a:cs typeface="Arial" panose="020B0604020202020204" pitchFamily="34" charset="0"/>
            </a:endParaRPr>
          </a:p>
          <a:p>
            <a:pPr marL="635000" indent="-233363"/>
            <a:r>
              <a:rPr lang="fr-FR" sz="2000" dirty="0">
                <a:solidFill>
                  <a:srgbClr val="374151"/>
                </a:solidFill>
                <a:latin typeface="Arial" panose="020B0604020202020204" pitchFamily="34" charset="0"/>
                <a:ea typeface="Calibri" panose="020F0502020204030204" pitchFamily="34" charset="0"/>
                <a:cs typeface="Arial" panose="020B0604020202020204" pitchFamily="34" charset="0"/>
              </a:rPr>
              <a:t>Retards dans la transmission des données.</a:t>
            </a:r>
            <a:endParaRPr lang="fr-BF" sz="2000" dirty="0">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fr-BF" sz="1200" dirty="0">
              <a:solidFill>
                <a:srgbClr val="FF0000"/>
              </a:solidFill>
            </a:endParaRPr>
          </a:p>
        </p:txBody>
      </p:sp>
      <p:sp>
        <p:nvSpPr>
          <p:cNvPr id="6" name="Espace réservé du contenu 2">
            <a:extLst>
              <a:ext uri="{FF2B5EF4-FFF2-40B4-BE49-F238E27FC236}">
                <a16:creationId xmlns:a16="http://schemas.microsoft.com/office/drawing/2014/main" id="{87D3ACD1-BA7B-7C04-8595-D8802AE734D0}"/>
              </a:ext>
            </a:extLst>
          </p:cNvPr>
          <p:cNvSpPr txBox="1"/>
          <p:nvPr/>
        </p:nvSpPr>
        <p:spPr>
          <a:xfrm>
            <a:off x="838199" y="3735954"/>
            <a:ext cx="10679143" cy="2835175"/>
          </a:xfrm>
          <a:prstGeom prst="rect">
            <a:avLst/>
          </a:prstGeom>
          <a:noFill/>
          <a:ln w="9525">
            <a:solidFill>
              <a:srgbClr val="7030A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fr-FR" sz="1800" b="1" dirty="0">
                <a:solidFill>
                  <a:srgbClr val="FF0000"/>
                </a:solidFill>
                <a:latin typeface="Arial" panose="020B0604020202020204" pitchFamily="34" charset="0"/>
                <a:cs typeface="Arial" panose="020B0604020202020204" pitchFamily="34" charset="0"/>
              </a:rPr>
              <a:t>PROCESSUS DE DÉTECTION DES RISQUES </a:t>
            </a:r>
          </a:p>
          <a:p>
            <a:pPr marL="582613" indent="-220663" algn="just">
              <a:lnSpc>
                <a:spcPct val="100000"/>
              </a:lnSpc>
            </a:pPr>
            <a:r>
              <a:rPr lang="fr-FR" sz="1800" dirty="0">
                <a:solidFill>
                  <a:srgbClr val="374151"/>
                </a:solidFill>
                <a:latin typeface="Arial" panose="020B0604020202020204" pitchFamily="34" charset="0"/>
                <a:cs typeface="Arial" panose="020B0604020202020204" pitchFamily="34" charset="0"/>
              </a:rPr>
              <a:t>Risques potentiels ont été identifiés lors de la planification de la production des états financiers par les parties prenantes impliquées dans le processus.</a:t>
            </a:r>
          </a:p>
          <a:p>
            <a:pPr marL="0" indent="0" algn="just">
              <a:lnSpc>
                <a:spcPct val="100000"/>
              </a:lnSpc>
              <a:buNone/>
            </a:pPr>
            <a:r>
              <a:rPr lang="fr-FR" sz="1800" b="1" dirty="0">
                <a:solidFill>
                  <a:srgbClr val="FF0000"/>
                </a:solidFill>
                <a:latin typeface="Arial" panose="020B0604020202020204" pitchFamily="34" charset="0"/>
                <a:cs typeface="Arial" panose="020B0604020202020204" pitchFamily="34" charset="0"/>
              </a:rPr>
              <a:t>SOLUTIONS APPORTÉES </a:t>
            </a:r>
            <a:endParaRPr lang="fr-BF" sz="1800" b="1" dirty="0">
              <a:solidFill>
                <a:srgbClr val="FF0000"/>
              </a:solidFill>
              <a:latin typeface="Arial" panose="020B0604020202020204" pitchFamily="34" charset="0"/>
              <a:cs typeface="Arial" panose="020B0604020202020204" pitchFamily="34" charset="0"/>
            </a:endParaRPr>
          </a:p>
          <a:p>
            <a:pPr marL="542925" lvl="0" indent="-219075" algn="just">
              <a:lnSpc>
                <a:spcPct val="100000"/>
              </a:lnSpc>
            </a:pPr>
            <a:r>
              <a:rPr lang="fr-FR" sz="1800" dirty="0">
                <a:solidFill>
                  <a:srgbClr val="374151"/>
                </a:solidFill>
                <a:latin typeface="Arial" panose="020B0604020202020204" pitchFamily="34" charset="0"/>
                <a:cs typeface="Arial" panose="020B0604020202020204" pitchFamily="34" charset="0"/>
              </a:rPr>
              <a:t>Séances de formation ont été menées afin d’améliorer les compétences des parties prenantes impliquées dans la production des données,</a:t>
            </a:r>
            <a:endParaRPr lang="fr-BF" sz="1800" dirty="0">
              <a:solidFill>
                <a:srgbClr val="374151"/>
              </a:solidFill>
              <a:latin typeface="Arial" panose="020B0604020202020204" pitchFamily="34" charset="0"/>
              <a:cs typeface="Arial" panose="020B0604020202020204" pitchFamily="34" charset="0"/>
            </a:endParaRPr>
          </a:p>
          <a:p>
            <a:pPr marL="542925" lvl="0" indent="-219075" algn="just">
              <a:lnSpc>
                <a:spcPct val="100000"/>
              </a:lnSpc>
            </a:pPr>
            <a:r>
              <a:rPr lang="fr-FR" sz="1800" dirty="0">
                <a:solidFill>
                  <a:srgbClr val="374151"/>
                </a:solidFill>
                <a:latin typeface="Arial" panose="020B0604020202020204" pitchFamily="34" charset="0"/>
                <a:cs typeface="Arial" panose="020B0604020202020204" pitchFamily="34" charset="0"/>
              </a:rPr>
              <a:t>Développement d’interfaces entre logiciels pour récupérer les données provenant d’acteurs externes au Trésor Public afin de réduire les risques d’altération des données.</a:t>
            </a:r>
            <a:endParaRPr lang="fr-BF" sz="1800" dirty="0">
              <a:solidFill>
                <a:srgbClr val="374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01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F3C49B4-7B43-4CB5-D6A0-4291F585D669}"/>
              </a:ext>
            </a:extLst>
          </p:cNvPr>
          <p:cNvSpPr txBox="1">
            <a:spLocks/>
          </p:cNvSpPr>
          <p:nvPr/>
        </p:nvSpPr>
        <p:spPr>
          <a:xfrm>
            <a:off x="304062" y="161365"/>
            <a:ext cx="11583876" cy="380782"/>
          </a:xfrm>
          <a:prstGeom prst="rect">
            <a:avLst/>
          </a:prstGeom>
          <a:solidFill>
            <a:srgbClr val="00B0F0"/>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F"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Perspectives et recommandations </a:t>
            </a:r>
            <a:endParaRPr lang="fr-BF" sz="1600" dirty="0">
              <a:latin typeface="Arial" panose="020B0604020202020204" pitchFamily="34" charset="0"/>
              <a:cs typeface="Arial" panose="020B0604020202020204" pitchFamily="34" charset="0"/>
            </a:endParaRPr>
          </a:p>
        </p:txBody>
      </p:sp>
      <p:sp>
        <p:nvSpPr>
          <p:cNvPr id="2" name="Espace réservé du contenu 2">
            <a:extLst>
              <a:ext uri="{FF2B5EF4-FFF2-40B4-BE49-F238E27FC236}">
                <a16:creationId xmlns:a16="http://schemas.microsoft.com/office/drawing/2014/main" id="{99E97E2A-A316-721B-B226-8799757F4E9C}"/>
              </a:ext>
            </a:extLst>
          </p:cNvPr>
          <p:cNvSpPr txBox="1">
            <a:spLocks/>
          </p:cNvSpPr>
          <p:nvPr/>
        </p:nvSpPr>
        <p:spPr>
          <a:xfrm>
            <a:off x="304062" y="735566"/>
            <a:ext cx="11713767" cy="1766283"/>
          </a:xfrm>
          <a:prstGeom prst="rect">
            <a:avLst/>
          </a:prstGeom>
          <a:noFill/>
          <a:ln w="9525">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9167"/>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BF"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APPROPRIATION DES RÉFORMES PAR LES ACTEURS NATIONAUX ET PÉRENNITÉ</a:t>
            </a:r>
            <a:endParaRPr lang="fr-BF" sz="2000" dirty="0">
              <a:solidFill>
                <a:srgbClr val="FF0000"/>
              </a:solidFill>
              <a:latin typeface="Arial" panose="020B0604020202020204" pitchFamily="34" charset="0"/>
              <a:cs typeface="Arial" panose="020B0604020202020204" pitchFamily="34" charset="0"/>
            </a:endParaRPr>
          </a:p>
          <a:p>
            <a:pPr marL="3175" indent="-342900">
              <a:buSzPts val="1000"/>
              <a:tabLst>
                <a:tab pos="349250" algn="l"/>
              </a:tabLst>
            </a:pPr>
            <a:r>
              <a:rPr lang="fr-FR" sz="2000" dirty="0">
                <a:solidFill>
                  <a:srgbClr val="374151"/>
                </a:solidFill>
                <a:latin typeface="Arial" panose="020B0604020202020204" pitchFamily="34" charset="0"/>
                <a:cs typeface="Arial" panose="020B0604020202020204" pitchFamily="34" charset="0"/>
              </a:rPr>
              <a:t>I</a:t>
            </a:r>
            <a:r>
              <a:rPr lang="fr-BF" sz="2000" dirty="0">
                <a:solidFill>
                  <a:srgbClr val="374151"/>
                </a:solidFill>
                <a:latin typeface="Arial" panose="020B0604020202020204" pitchFamily="34" charset="0"/>
                <a:cs typeface="Arial" panose="020B0604020202020204" pitchFamily="34" charset="0"/>
              </a:rPr>
              <a:t>mplication des parties prenantes, telles que les organes de contrôle, les auditeurs externes, et la société civile, </a:t>
            </a:r>
            <a:r>
              <a:rPr lang="fr-FR" sz="2000" dirty="0">
                <a:solidFill>
                  <a:srgbClr val="374151"/>
                </a:solidFill>
                <a:latin typeface="Arial" panose="020B0604020202020204" pitchFamily="34" charset="0"/>
                <a:cs typeface="Arial" panose="020B0604020202020204" pitchFamily="34" charset="0"/>
              </a:rPr>
              <a:t>afin de</a:t>
            </a:r>
            <a:r>
              <a:rPr lang="fr-BF" sz="2000" dirty="0">
                <a:solidFill>
                  <a:srgbClr val="374151"/>
                </a:solidFill>
                <a:latin typeface="Arial" panose="020B0604020202020204" pitchFamily="34" charset="0"/>
                <a:cs typeface="Arial" panose="020B0604020202020204" pitchFamily="34" charset="0"/>
              </a:rPr>
              <a:t> renforcer la transparence et la responsabilité,</a:t>
            </a:r>
          </a:p>
          <a:p>
            <a:pPr marL="3175" indent="-342900">
              <a:buSzPts val="1000"/>
              <a:tabLst>
                <a:tab pos="349250" algn="l"/>
              </a:tabLst>
            </a:pPr>
            <a:r>
              <a:rPr lang="fr-FR" sz="2000" dirty="0">
                <a:solidFill>
                  <a:srgbClr val="374151"/>
                </a:solidFill>
                <a:latin typeface="Arial" panose="020B0604020202020204" pitchFamily="34" charset="0"/>
                <a:cs typeface="Arial" panose="020B0604020202020204" pitchFamily="34" charset="0"/>
              </a:rPr>
              <a:t>Mise en place d’un c</a:t>
            </a:r>
            <a:r>
              <a:rPr lang="fr-BF" sz="2000" dirty="0">
                <a:solidFill>
                  <a:srgbClr val="374151"/>
                </a:solidFill>
                <a:latin typeface="Arial" panose="020B0604020202020204" pitchFamily="34" charset="0"/>
                <a:cs typeface="Arial" panose="020B0604020202020204" pitchFamily="34" charset="0"/>
              </a:rPr>
              <a:t>adre légal cohérent</a:t>
            </a:r>
            <a:r>
              <a:rPr lang="fr-FR" sz="2000" dirty="0">
                <a:solidFill>
                  <a:srgbClr val="374151"/>
                </a:solidFill>
                <a:latin typeface="Arial" panose="020B0604020202020204" pitchFamily="34" charset="0"/>
                <a:cs typeface="Arial" panose="020B0604020202020204" pitchFamily="34" charset="0"/>
              </a:rPr>
              <a:t> et </a:t>
            </a:r>
            <a:r>
              <a:rPr lang="fr-BF" sz="2000" dirty="0">
                <a:solidFill>
                  <a:srgbClr val="374151"/>
                </a:solidFill>
                <a:latin typeface="Arial" panose="020B0604020202020204" pitchFamily="34" charset="0"/>
                <a:cs typeface="Arial" panose="020B0604020202020204" pitchFamily="34" charset="0"/>
              </a:rPr>
              <a:t>solide </a:t>
            </a:r>
            <a:r>
              <a:rPr lang="fr-FR" sz="2000" dirty="0">
                <a:solidFill>
                  <a:srgbClr val="374151"/>
                </a:solidFill>
                <a:latin typeface="Arial" panose="020B0604020202020204" pitchFamily="34" charset="0"/>
                <a:cs typeface="Arial" panose="020B0604020202020204" pitchFamily="34" charset="0"/>
              </a:rPr>
              <a:t>afin de s’a</a:t>
            </a:r>
            <a:r>
              <a:rPr lang="fr-BF" sz="2000" dirty="0">
                <a:solidFill>
                  <a:srgbClr val="374151"/>
                </a:solidFill>
                <a:latin typeface="Arial" panose="020B0604020202020204" pitchFamily="34" charset="0"/>
                <a:cs typeface="Arial" panose="020B0604020202020204" pitchFamily="34" charset="0"/>
              </a:rPr>
              <a:t>ssurer que les réformes sont ancré</a:t>
            </a:r>
            <a:r>
              <a:rPr lang="fr-FR" sz="2000" dirty="0">
                <a:solidFill>
                  <a:srgbClr val="374151"/>
                </a:solidFill>
                <a:latin typeface="Arial" panose="020B0604020202020204" pitchFamily="34" charset="0"/>
                <a:cs typeface="Arial" panose="020B0604020202020204" pitchFamily="34" charset="0"/>
              </a:rPr>
              <a:t>e</a:t>
            </a:r>
            <a:r>
              <a:rPr lang="fr-BF" sz="2000" dirty="0">
                <a:solidFill>
                  <a:srgbClr val="374151"/>
                </a:solidFill>
                <a:latin typeface="Arial" panose="020B0604020202020204" pitchFamily="34" charset="0"/>
                <a:cs typeface="Arial" panose="020B0604020202020204" pitchFamily="34" charset="0"/>
              </a:rPr>
              <a:t>s dans la loi et résistent aux fluctuations politiques.</a:t>
            </a:r>
          </a:p>
          <a:p>
            <a:pPr marL="0" indent="0">
              <a:lnSpc>
                <a:spcPct val="100000"/>
              </a:lnSpc>
              <a:buSzPts val="1000"/>
              <a:buFont typeface="Arial" panose="020B0604020202020204" pitchFamily="34" charset="0"/>
              <a:buNone/>
              <a:tabLst>
                <a:tab pos="457200" algn="l"/>
              </a:tabLst>
            </a:pPr>
            <a:endParaRPr lang="fr-BF" sz="1600" dirty="0">
              <a:solidFill>
                <a:srgbClr val="374151"/>
              </a:solidFill>
              <a:latin typeface="+mj-lt"/>
              <a:cs typeface="Segoe UI" panose="020B0502040204020203" pitchFamily="34" charset="0"/>
            </a:endParaRPr>
          </a:p>
        </p:txBody>
      </p:sp>
      <p:sp>
        <p:nvSpPr>
          <p:cNvPr id="3" name="Espace réservé du contenu 2">
            <a:extLst>
              <a:ext uri="{FF2B5EF4-FFF2-40B4-BE49-F238E27FC236}">
                <a16:creationId xmlns:a16="http://schemas.microsoft.com/office/drawing/2014/main" id="{3B4B516A-4D84-88E4-DD8A-630753A04509}"/>
              </a:ext>
            </a:extLst>
          </p:cNvPr>
          <p:cNvSpPr txBox="1"/>
          <p:nvPr/>
        </p:nvSpPr>
        <p:spPr>
          <a:xfrm>
            <a:off x="304061" y="2654552"/>
            <a:ext cx="11713767" cy="1766283"/>
          </a:xfrm>
          <a:prstGeom prst="rect">
            <a:avLst/>
          </a:prstGeom>
          <a:noFill/>
          <a:ln w="9525">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BF"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FACTEURS D’ADOPTION DE LA RÉFORME </a:t>
            </a:r>
            <a:endParaRPr lang="fr-BF" sz="2000" b="1" dirty="0">
              <a:solidFill>
                <a:srgbClr val="FF0000"/>
              </a:solidFill>
              <a:latin typeface="Arial" panose="020B0604020202020204" pitchFamily="34" charset="0"/>
              <a:cs typeface="Arial" panose="020B0604020202020204" pitchFamily="34" charset="0"/>
            </a:endParaRPr>
          </a:p>
          <a:p>
            <a:pPr marL="342900" lvl="1" indent="-342900">
              <a:spcBef>
                <a:spcPts val="1000"/>
              </a:spcBef>
              <a:buSzPts val="1000"/>
              <a:tabLst>
                <a:tab pos="914400" algn="l"/>
              </a:tabLst>
            </a:pPr>
            <a:r>
              <a:rPr lang="fr-BF" sz="2000" dirty="0">
                <a:solidFill>
                  <a:srgbClr val="374151"/>
                </a:solidFill>
                <a:latin typeface="Arial" panose="020B0604020202020204" pitchFamily="34" charset="0"/>
                <a:cs typeface="Arial" panose="020B0604020202020204" pitchFamily="34" charset="0"/>
              </a:rPr>
              <a:t>Engagement fort des dirigeants politiques en faveur de la réforme, </a:t>
            </a:r>
          </a:p>
          <a:p>
            <a:pPr marL="342900" lvl="1" indent="-342900">
              <a:spcBef>
                <a:spcPts val="1000"/>
              </a:spcBef>
              <a:buSzPts val="1000"/>
              <a:tabLst>
                <a:tab pos="914400" algn="l"/>
              </a:tabLst>
            </a:pPr>
            <a:r>
              <a:rPr lang="fr-FR" sz="2000" dirty="0">
                <a:solidFill>
                  <a:srgbClr val="374151"/>
                </a:solidFill>
                <a:latin typeface="Arial" panose="020B0604020202020204" pitchFamily="34" charset="0"/>
                <a:cs typeface="Arial" panose="020B0604020202020204" pitchFamily="34" charset="0"/>
              </a:rPr>
              <a:t>Certification par la Cour des comptes des états financiers</a:t>
            </a:r>
            <a:r>
              <a:rPr lang="fr-BF" sz="2000" dirty="0">
                <a:solidFill>
                  <a:srgbClr val="374151"/>
                </a:solidFill>
                <a:latin typeface="Arial" panose="020B0604020202020204" pitchFamily="34" charset="0"/>
                <a:cs typeface="Arial" panose="020B0604020202020204" pitchFamily="34" charset="0"/>
              </a:rPr>
              <a:t>.</a:t>
            </a:r>
          </a:p>
          <a:p>
            <a:pPr marL="342900" lvl="1" indent="-342900">
              <a:spcBef>
                <a:spcPts val="1000"/>
              </a:spcBef>
              <a:buSzPts val="1000"/>
              <a:tabLst>
                <a:tab pos="914400" algn="l"/>
              </a:tabLst>
            </a:pPr>
            <a:r>
              <a:rPr lang="fr-BF" sz="2000" dirty="0">
                <a:solidFill>
                  <a:srgbClr val="374151"/>
                </a:solidFill>
                <a:latin typeface="Arial" panose="020B0604020202020204" pitchFamily="34" charset="0"/>
                <a:cs typeface="Arial" panose="020B0604020202020204" pitchFamily="34" charset="0"/>
              </a:rPr>
              <a:t>Exigences de transparence et de responsabilité en matière de financement international.</a:t>
            </a:r>
          </a:p>
        </p:txBody>
      </p:sp>
      <p:sp>
        <p:nvSpPr>
          <p:cNvPr id="4" name="Espace réservé du contenu 2">
            <a:extLst>
              <a:ext uri="{FF2B5EF4-FFF2-40B4-BE49-F238E27FC236}">
                <a16:creationId xmlns:a16="http://schemas.microsoft.com/office/drawing/2014/main" id="{35611927-649C-B722-C9D3-2A974376A592}"/>
              </a:ext>
            </a:extLst>
          </p:cNvPr>
          <p:cNvSpPr txBox="1"/>
          <p:nvPr/>
        </p:nvSpPr>
        <p:spPr>
          <a:xfrm>
            <a:off x="304062" y="4564591"/>
            <a:ext cx="11713767" cy="2132044"/>
          </a:xfrm>
          <a:prstGeom prst="rect">
            <a:avLst/>
          </a:prstGeom>
          <a:noFill/>
          <a:ln w="9525">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BF"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LEÇONS ET RECOMMANDATIONS</a:t>
            </a:r>
            <a:endParaRPr lang="fr-FR"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tabLst>
                <a:tab pos="457200" algn="l"/>
              </a:tabLst>
            </a:pPr>
            <a:r>
              <a:rPr lang="fr-BF" sz="2000" dirty="0">
                <a:solidFill>
                  <a:srgbClr val="374151"/>
                </a:solidFill>
                <a:latin typeface="Arial" panose="020B0604020202020204" pitchFamily="34" charset="0"/>
                <a:ea typeface="Times New Roman" panose="02020603050405020304" pitchFamily="18" charset="0"/>
                <a:cs typeface="Arial" panose="020B0604020202020204" pitchFamily="34" charset="0"/>
              </a:rPr>
              <a:t>Renforcer les compétences des acteurs impliqués. </a:t>
            </a:r>
            <a:endParaRPr lang="fr-BF" sz="20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endParaRPr>
          </a:p>
          <a:p>
            <a:pPr>
              <a:tabLst>
                <a:tab pos="457200" algn="l"/>
              </a:tabLst>
            </a:pPr>
            <a:r>
              <a:rPr lang="fr-BF" sz="20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Sensibiliser les pouvoirs publics sur la necessité de disposer d’états financiers fiables en vue de la certification des comptes.</a:t>
            </a:r>
            <a:endParaRPr lang="fr-BF" sz="2000" dirty="0">
              <a:effectLst/>
              <a:latin typeface="Arial" panose="020B0604020202020204" pitchFamily="34" charset="0"/>
              <a:ea typeface="Times New Roman" panose="02020603050405020304" pitchFamily="18" charset="0"/>
              <a:cs typeface="Arial" panose="020B0604020202020204" pitchFamily="34" charset="0"/>
            </a:endParaRPr>
          </a:p>
          <a:p>
            <a:pPr>
              <a:tabLst>
                <a:tab pos="457200" algn="l"/>
              </a:tabLst>
            </a:pPr>
            <a:r>
              <a:rPr lang="fr-BF" sz="2000" dirty="0">
                <a:solidFill>
                  <a:srgbClr val="374151"/>
                </a:solidFill>
                <a:effectLst/>
                <a:latin typeface="Arial" panose="020B0604020202020204" pitchFamily="34" charset="0"/>
                <a:ea typeface="Times New Roman" panose="02020603050405020304" pitchFamily="18" charset="0"/>
                <a:cs typeface="Arial" panose="020B0604020202020204" pitchFamily="34" charset="0"/>
              </a:rPr>
              <a:t>Impliquer toutes les parties prenantes afin que leur participation assure une meilleure qualité des données produites</a:t>
            </a:r>
            <a:endParaRPr lang="fr-BF" sz="2000" dirty="0">
              <a:solidFill>
                <a:srgbClr val="FF0000"/>
              </a:solidFill>
              <a:latin typeface="TimesNewRomanPSMT"/>
              <a:ea typeface="Times New Roman" panose="02020603050405020304" pitchFamily="18" charset="0"/>
            </a:endParaRPr>
          </a:p>
          <a:p>
            <a:pPr marL="0" indent="0">
              <a:buFont typeface="Arial" panose="020B0604020202020204" pitchFamily="34" charset="0"/>
              <a:buNone/>
            </a:pPr>
            <a:endParaRPr lang="fr-BF" sz="1200" dirty="0">
              <a:latin typeface="TimesNewRomanPSMT"/>
            </a:endParaRPr>
          </a:p>
          <a:p>
            <a:pPr marL="0" indent="0">
              <a:buFont typeface="Arial" panose="020B0604020202020204" pitchFamily="34" charset="0"/>
              <a:buNone/>
            </a:pPr>
            <a:endParaRPr lang="fr-BF" sz="1200" dirty="0">
              <a:latin typeface="TimesNewRomanPSMT"/>
            </a:endParaRPr>
          </a:p>
          <a:p>
            <a:pPr marL="0" indent="0">
              <a:buFont typeface="Arial" panose="020B0604020202020204" pitchFamily="34" charset="0"/>
              <a:buNone/>
            </a:pPr>
            <a:endParaRPr lang="fr-BF" sz="1200" dirty="0">
              <a:latin typeface="TimesNewRomanPSMT"/>
            </a:endParaRPr>
          </a:p>
          <a:p>
            <a:pPr marL="0" indent="0">
              <a:buFont typeface="Arial" panose="020B0604020202020204" pitchFamily="34" charset="0"/>
              <a:buNone/>
            </a:pPr>
            <a:endParaRPr lang="fr-BF" sz="1200" dirty="0">
              <a:latin typeface="TimesNewRomanPSMT"/>
            </a:endParaRPr>
          </a:p>
          <a:p>
            <a:pPr marL="0" indent="0">
              <a:buFont typeface="Arial" panose="020B0604020202020204" pitchFamily="34" charset="0"/>
              <a:buNone/>
            </a:pPr>
            <a:endParaRPr lang="fr-BF" sz="1200" dirty="0">
              <a:solidFill>
                <a:srgbClr val="FF0000"/>
              </a:solidFill>
            </a:endParaRPr>
          </a:p>
        </p:txBody>
      </p:sp>
    </p:spTree>
    <p:extLst>
      <p:ext uri="{BB962C8B-B14F-4D97-AF65-F5344CB8AC3E}">
        <p14:creationId xmlns:p14="http://schemas.microsoft.com/office/powerpoint/2010/main" val="159329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2510</TotalTime>
  <Words>2782</Words>
  <Application>Microsoft Macintosh PowerPoint</Application>
  <PresentationFormat>Widescreen</PresentationFormat>
  <Paragraphs>183</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Arial Rounded MT Bold</vt:lpstr>
      <vt:lpstr>Calibri</vt:lpstr>
      <vt:lpstr>Calibri Light</vt:lpstr>
      <vt:lpstr>Symbol</vt:lpstr>
      <vt:lpstr>Times New Roman</vt:lpstr>
      <vt:lpstr>TimesNewRomanPSMT</vt:lpstr>
      <vt:lpstr>Office Theme</vt:lpstr>
      <vt:lpstr>PowerPoint Presentation</vt:lpstr>
      <vt:lpstr>PowerPoint Presentation</vt:lpstr>
      <vt:lpstr>Mise en place de la réforme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40</cp:revision>
  <dcterms:created xsi:type="dcterms:W3CDTF">2023-11-05T21:43:48Z</dcterms:created>
  <dcterms:modified xsi:type="dcterms:W3CDTF">2023-11-17T07:33:47Z</dcterms:modified>
</cp:coreProperties>
</file>