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58" r:id="rId4"/>
    <p:sldId id="259" r:id="rId5"/>
    <p:sldId id="273" r:id="rId6"/>
    <p:sldId id="262" r:id="rId7"/>
    <p:sldId id="263" r:id="rId8"/>
    <p:sldId id="264" r:id="rId9"/>
    <p:sldId id="265" r:id="rId10"/>
    <p:sldId id="26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38"/>
    <p:restoredTop sz="94650"/>
  </p:normalViewPr>
  <p:slideViewPr>
    <p:cSldViewPr snapToGrid="0">
      <p:cViewPr varScale="1">
        <p:scale>
          <a:sx n="120" d="100"/>
          <a:sy n="120" d="100"/>
        </p:scale>
        <p:origin x="208"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35BB1B-B6E2-4AB2-BCAB-67ACB1D1A977}" type="datetimeFigureOut">
              <a:rPr lang="fr-FR" smtClean="0"/>
              <a:t>13/11/2023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8E21B3-D7EA-4939-8241-7CEC7A94E7E5}" type="slidenum">
              <a:rPr lang="fr-FR" smtClean="0"/>
              <a:t>‹#›</a:t>
            </a:fld>
            <a:endParaRPr lang="fr-FR"/>
          </a:p>
        </p:txBody>
      </p:sp>
    </p:spTree>
    <p:extLst>
      <p:ext uri="{BB962C8B-B14F-4D97-AF65-F5344CB8AC3E}">
        <p14:creationId xmlns:p14="http://schemas.microsoft.com/office/powerpoint/2010/main" val="2303344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600" b="1" dirty="0">
                <a:latin typeface="Arial" panose="020B0604020202020204" pitchFamily="34" charset="0"/>
                <a:cs typeface="Arial" panose="020B0604020202020204" pitchFamily="34" charset="0"/>
              </a:rPr>
              <a:t>L’essentiel de ces applications informatiques est développé avec le </a:t>
            </a:r>
            <a:r>
              <a:rPr lang="fr-FR" sz="1800" b="1" dirty="0">
                <a:latin typeface="Arial" panose="020B0604020202020204" pitchFamily="34" charset="0"/>
                <a:cs typeface="Arial" panose="020B0604020202020204" pitchFamily="34" charset="0"/>
              </a:rPr>
              <a:t>concours</a:t>
            </a:r>
            <a:r>
              <a:rPr lang="fr-FR" sz="1600" b="1" dirty="0">
                <a:latin typeface="Arial" panose="020B0604020202020204" pitchFamily="34" charset="0"/>
                <a:cs typeface="Arial" panose="020B0604020202020204" pitchFamily="34" charset="0"/>
              </a:rPr>
              <a:t> de l’Union Européenne.</a:t>
            </a:r>
          </a:p>
        </p:txBody>
      </p:sp>
      <p:sp>
        <p:nvSpPr>
          <p:cNvPr id="4" name="Espace réservé du numéro de diapositive 3"/>
          <p:cNvSpPr>
            <a:spLocks noGrp="1"/>
          </p:cNvSpPr>
          <p:nvPr>
            <p:ph type="sldNum" sz="quarter" idx="10"/>
          </p:nvPr>
        </p:nvSpPr>
        <p:spPr/>
        <p:txBody>
          <a:bodyPr/>
          <a:lstStyle/>
          <a:p>
            <a:fld id="{F28E21B3-D7EA-4939-8241-7CEC7A94E7E5}" type="slidenum">
              <a:rPr lang="fr-FR" smtClean="0"/>
              <a:t>5</a:t>
            </a:fld>
            <a:endParaRPr lang="fr-FR"/>
          </a:p>
        </p:txBody>
      </p:sp>
    </p:spTree>
    <p:extLst>
      <p:ext uri="{BB962C8B-B14F-4D97-AF65-F5344CB8AC3E}">
        <p14:creationId xmlns:p14="http://schemas.microsoft.com/office/powerpoint/2010/main" val="1867613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400" b="1" dirty="0" err="1">
                <a:latin typeface="Arial" panose="020B0604020202020204" pitchFamily="34" charset="0"/>
                <a:cs typeface="Arial" panose="020B0604020202020204" pitchFamily="34" charset="0"/>
              </a:rPr>
              <a:t>Sim_Ba</a:t>
            </a:r>
            <a:r>
              <a:rPr lang="fr-FR" sz="1400" b="0" dirty="0">
                <a:latin typeface="Arial" panose="020B0604020202020204" pitchFamily="34" charset="0"/>
                <a:cs typeface="Arial" panose="020B0604020202020204" pitchFamily="34" charset="0"/>
              </a:rPr>
              <a:t>, en cours de déploiement grâce à l’appui de la</a:t>
            </a:r>
            <a:r>
              <a:rPr lang="fr-FR" sz="1400" b="0" baseline="0" dirty="0">
                <a:latin typeface="Arial" panose="020B0604020202020204" pitchFamily="34" charset="0"/>
                <a:cs typeface="Arial" panose="020B0604020202020204" pitchFamily="34" charset="0"/>
              </a:rPr>
              <a:t> Banque mondiale est une application intégrée de gestion des finances publiques, </a:t>
            </a:r>
            <a:r>
              <a:rPr lang="fr-FR" sz="1400" b="1" baseline="0" dirty="0">
                <a:latin typeface="Arial" panose="020B0604020202020204" pitchFamily="34" charset="0"/>
                <a:cs typeface="Arial" panose="020B0604020202020204" pitchFamily="34" charset="0"/>
              </a:rPr>
              <a:t>utilisée pour la préparation et l’exécution du budget de l’Etat.</a:t>
            </a:r>
            <a:endParaRPr lang="fr-FR" sz="1400" b="1" dirty="0">
              <a:latin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F28E21B3-D7EA-4939-8241-7CEC7A94E7E5}" type="slidenum">
              <a:rPr lang="fr-FR" smtClean="0"/>
              <a:t>6</a:t>
            </a:fld>
            <a:endParaRPr lang="fr-FR"/>
          </a:p>
        </p:txBody>
      </p:sp>
    </p:spTree>
    <p:extLst>
      <p:ext uri="{BB962C8B-B14F-4D97-AF65-F5344CB8AC3E}">
        <p14:creationId xmlns:p14="http://schemas.microsoft.com/office/powerpoint/2010/main" val="3189475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F565E-0E80-EBD4-567A-E151E7A7B93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2E09522-CA6A-6719-987A-6C0101FB71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E0BEB6B-D5AD-C453-3699-A20DA6F5A5F5}"/>
              </a:ext>
            </a:extLst>
          </p:cNvPr>
          <p:cNvSpPr>
            <a:spLocks noGrp="1"/>
          </p:cNvSpPr>
          <p:nvPr>
            <p:ph type="dt" sz="half" idx="10"/>
          </p:nvPr>
        </p:nvSpPr>
        <p:spPr/>
        <p:txBody>
          <a:bodyPr/>
          <a:lstStyle/>
          <a:p>
            <a:fld id="{F9876205-AED9-EA47-9C03-8C278AD7864E}" type="datetimeFigureOut">
              <a:rPr lang="en-US" smtClean="0"/>
              <a:t>11/13/23</a:t>
            </a:fld>
            <a:endParaRPr lang="en-US"/>
          </a:p>
        </p:txBody>
      </p:sp>
      <p:sp>
        <p:nvSpPr>
          <p:cNvPr id="5" name="Footer Placeholder 4">
            <a:extLst>
              <a:ext uri="{FF2B5EF4-FFF2-40B4-BE49-F238E27FC236}">
                <a16:creationId xmlns:a16="http://schemas.microsoft.com/office/drawing/2014/main" id="{2BB2380C-829C-4914-E524-68634554DB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C0C987-B537-BB78-FD91-C269E1B707EC}"/>
              </a:ext>
            </a:extLst>
          </p:cNvPr>
          <p:cNvSpPr>
            <a:spLocks noGrp="1"/>
          </p:cNvSpPr>
          <p:nvPr>
            <p:ph type="sldNum" sz="quarter" idx="12"/>
          </p:nvPr>
        </p:nvSpPr>
        <p:spPr/>
        <p:txBody>
          <a:bodyPr/>
          <a:lstStyle/>
          <a:p>
            <a:fld id="{F094C3A4-1FBB-144E-B1D2-95FEBCDB02F5}" type="slidenum">
              <a:rPr lang="en-US" smtClean="0"/>
              <a:t>‹#›</a:t>
            </a:fld>
            <a:endParaRPr lang="en-US"/>
          </a:p>
        </p:txBody>
      </p:sp>
    </p:spTree>
    <p:extLst>
      <p:ext uri="{BB962C8B-B14F-4D97-AF65-F5344CB8AC3E}">
        <p14:creationId xmlns:p14="http://schemas.microsoft.com/office/powerpoint/2010/main" val="801794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E0B12-82E2-314C-E351-A95E66C69E1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AAB46F2-1D64-A7B2-1E75-B0643232FD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8706BD-0AE7-0A39-52B1-5FD44A05A925}"/>
              </a:ext>
            </a:extLst>
          </p:cNvPr>
          <p:cNvSpPr>
            <a:spLocks noGrp="1"/>
          </p:cNvSpPr>
          <p:nvPr>
            <p:ph type="dt" sz="half" idx="10"/>
          </p:nvPr>
        </p:nvSpPr>
        <p:spPr/>
        <p:txBody>
          <a:bodyPr/>
          <a:lstStyle/>
          <a:p>
            <a:fld id="{F9876205-AED9-EA47-9C03-8C278AD7864E}" type="datetimeFigureOut">
              <a:rPr lang="en-US" smtClean="0"/>
              <a:t>11/13/23</a:t>
            </a:fld>
            <a:endParaRPr lang="en-US"/>
          </a:p>
        </p:txBody>
      </p:sp>
      <p:sp>
        <p:nvSpPr>
          <p:cNvPr id="5" name="Footer Placeholder 4">
            <a:extLst>
              <a:ext uri="{FF2B5EF4-FFF2-40B4-BE49-F238E27FC236}">
                <a16:creationId xmlns:a16="http://schemas.microsoft.com/office/drawing/2014/main" id="{00D3A4E2-C0DB-318E-E0E3-8E1181771C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82C8CC-2849-AEA3-0CF1-17B2B5DB4084}"/>
              </a:ext>
            </a:extLst>
          </p:cNvPr>
          <p:cNvSpPr>
            <a:spLocks noGrp="1"/>
          </p:cNvSpPr>
          <p:nvPr>
            <p:ph type="sldNum" sz="quarter" idx="12"/>
          </p:nvPr>
        </p:nvSpPr>
        <p:spPr/>
        <p:txBody>
          <a:bodyPr/>
          <a:lstStyle/>
          <a:p>
            <a:fld id="{F094C3A4-1FBB-144E-B1D2-95FEBCDB02F5}" type="slidenum">
              <a:rPr lang="en-US" smtClean="0"/>
              <a:t>‹#›</a:t>
            </a:fld>
            <a:endParaRPr lang="en-US"/>
          </a:p>
        </p:txBody>
      </p:sp>
    </p:spTree>
    <p:extLst>
      <p:ext uri="{BB962C8B-B14F-4D97-AF65-F5344CB8AC3E}">
        <p14:creationId xmlns:p14="http://schemas.microsoft.com/office/powerpoint/2010/main" val="1123842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422C68-EAF1-7214-D19F-D962C2FF0FA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C3C5093-30F4-012C-7502-550D1DE77FA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618E8F-2F2D-90F9-6308-CD6D26AF8272}"/>
              </a:ext>
            </a:extLst>
          </p:cNvPr>
          <p:cNvSpPr>
            <a:spLocks noGrp="1"/>
          </p:cNvSpPr>
          <p:nvPr>
            <p:ph type="dt" sz="half" idx="10"/>
          </p:nvPr>
        </p:nvSpPr>
        <p:spPr/>
        <p:txBody>
          <a:bodyPr/>
          <a:lstStyle/>
          <a:p>
            <a:fld id="{F9876205-AED9-EA47-9C03-8C278AD7864E}" type="datetimeFigureOut">
              <a:rPr lang="en-US" smtClean="0"/>
              <a:t>11/13/23</a:t>
            </a:fld>
            <a:endParaRPr lang="en-US"/>
          </a:p>
        </p:txBody>
      </p:sp>
      <p:sp>
        <p:nvSpPr>
          <p:cNvPr id="5" name="Footer Placeholder 4">
            <a:extLst>
              <a:ext uri="{FF2B5EF4-FFF2-40B4-BE49-F238E27FC236}">
                <a16:creationId xmlns:a16="http://schemas.microsoft.com/office/drawing/2014/main" id="{76E2BF92-FDF2-F190-6EDD-CD5C512DF7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8503F0-8873-5363-A8F9-1333CBB9DF43}"/>
              </a:ext>
            </a:extLst>
          </p:cNvPr>
          <p:cNvSpPr>
            <a:spLocks noGrp="1"/>
          </p:cNvSpPr>
          <p:nvPr>
            <p:ph type="sldNum" sz="quarter" idx="12"/>
          </p:nvPr>
        </p:nvSpPr>
        <p:spPr/>
        <p:txBody>
          <a:bodyPr/>
          <a:lstStyle/>
          <a:p>
            <a:fld id="{F094C3A4-1FBB-144E-B1D2-95FEBCDB02F5}" type="slidenum">
              <a:rPr lang="en-US" smtClean="0"/>
              <a:t>‹#›</a:t>
            </a:fld>
            <a:endParaRPr lang="en-US"/>
          </a:p>
        </p:txBody>
      </p:sp>
    </p:spTree>
    <p:extLst>
      <p:ext uri="{BB962C8B-B14F-4D97-AF65-F5344CB8AC3E}">
        <p14:creationId xmlns:p14="http://schemas.microsoft.com/office/powerpoint/2010/main" val="3930820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1A3E9-487B-CB8F-1075-5A7C88B645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E475E9-550C-F0BE-C3F2-C321FFE543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94463F-8F22-CC59-3C18-B97F26D27E61}"/>
              </a:ext>
            </a:extLst>
          </p:cNvPr>
          <p:cNvSpPr>
            <a:spLocks noGrp="1"/>
          </p:cNvSpPr>
          <p:nvPr>
            <p:ph type="dt" sz="half" idx="10"/>
          </p:nvPr>
        </p:nvSpPr>
        <p:spPr/>
        <p:txBody>
          <a:bodyPr/>
          <a:lstStyle/>
          <a:p>
            <a:fld id="{F9876205-AED9-EA47-9C03-8C278AD7864E}" type="datetimeFigureOut">
              <a:rPr lang="en-US" smtClean="0"/>
              <a:t>11/13/23</a:t>
            </a:fld>
            <a:endParaRPr lang="en-US"/>
          </a:p>
        </p:txBody>
      </p:sp>
      <p:sp>
        <p:nvSpPr>
          <p:cNvPr id="5" name="Footer Placeholder 4">
            <a:extLst>
              <a:ext uri="{FF2B5EF4-FFF2-40B4-BE49-F238E27FC236}">
                <a16:creationId xmlns:a16="http://schemas.microsoft.com/office/drawing/2014/main" id="{ECD1A733-89B1-3816-25C4-D6B1828EA6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D00EF0-33A2-1EE8-5B94-0C5DA3D40173}"/>
              </a:ext>
            </a:extLst>
          </p:cNvPr>
          <p:cNvSpPr>
            <a:spLocks noGrp="1"/>
          </p:cNvSpPr>
          <p:nvPr>
            <p:ph type="sldNum" sz="quarter" idx="12"/>
          </p:nvPr>
        </p:nvSpPr>
        <p:spPr/>
        <p:txBody>
          <a:bodyPr/>
          <a:lstStyle/>
          <a:p>
            <a:fld id="{F094C3A4-1FBB-144E-B1D2-95FEBCDB02F5}" type="slidenum">
              <a:rPr lang="en-US" smtClean="0"/>
              <a:t>‹#›</a:t>
            </a:fld>
            <a:endParaRPr lang="en-US"/>
          </a:p>
        </p:txBody>
      </p:sp>
    </p:spTree>
    <p:extLst>
      <p:ext uri="{BB962C8B-B14F-4D97-AF65-F5344CB8AC3E}">
        <p14:creationId xmlns:p14="http://schemas.microsoft.com/office/powerpoint/2010/main" val="2261773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327D8-62A0-8732-5908-C41CC8A4F74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9E7850A-E6E3-1B11-B5DD-8278A6D226A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8AEFE3B-9829-4B9A-E4A8-0CCCB95BEECA}"/>
              </a:ext>
            </a:extLst>
          </p:cNvPr>
          <p:cNvSpPr>
            <a:spLocks noGrp="1"/>
          </p:cNvSpPr>
          <p:nvPr>
            <p:ph type="dt" sz="half" idx="10"/>
          </p:nvPr>
        </p:nvSpPr>
        <p:spPr/>
        <p:txBody>
          <a:bodyPr/>
          <a:lstStyle/>
          <a:p>
            <a:fld id="{F9876205-AED9-EA47-9C03-8C278AD7864E}" type="datetimeFigureOut">
              <a:rPr lang="en-US" smtClean="0"/>
              <a:t>11/13/23</a:t>
            </a:fld>
            <a:endParaRPr lang="en-US"/>
          </a:p>
        </p:txBody>
      </p:sp>
      <p:sp>
        <p:nvSpPr>
          <p:cNvPr id="5" name="Footer Placeholder 4">
            <a:extLst>
              <a:ext uri="{FF2B5EF4-FFF2-40B4-BE49-F238E27FC236}">
                <a16:creationId xmlns:a16="http://schemas.microsoft.com/office/drawing/2014/main" id="{5C801D77-D043-6757-1B57-454F5FCC38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AAFB97-3B5D-74AE-3473-D5AB211C5751}"/>
              </a:ext>
            </a:extLst>
          </p:cNvPr>
          <p:cNvSpPr>
            <a:spLocks noGrp="1"/>
          </p:cNvSpPr>
          <p:nvPr>
            <p:ph type="sldNum" sz="quarter" idx="12"/>
          </p:nvPr>
        </p:nvSpPr>
        <p:spPr/>
        <p:txBody>
          <a:bodyPr/>
          <a:lstStyle/>
          <a:p>
            <a:fld id="{F094C3A4-1FBB-144E-B1D2-95FEBCDB02F5}" type="slidenum">
              <a:rPr lang="en-US" smtClean="0"/>
              <a:t>‹#›</a:t>
            </a:fld>
            <a:endParaRPr lang="en-US"/>
          </a:p>
        </p:txBody>
      </p:sp>
    </p:spTree>
    <p:extLst>
      <p:ext uri="{BB962C8B-B14F-4D97-AF65-F5344CB8AC3E}">
        <p14:creationId xmlns:p14="http://schemas.microsoft.com/office/powerpoint/2010/main" val="2727416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04598-5A09-DD83-BFFF-7E25B28C65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A181D2-7BF2-27EA-B2C2-FC4387873FC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2E1D77-22A0-0441-95D1-A765BF48EF8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038CC0E-3897-0B5D-FE17-1420CCBDE535}"/>
              </a:ext>
            </a:extLst>
          </p:cNvPr>
          <p:cNvSpPr>
            <a:spLocks noGrp="1"/>
          </p:cNvSpPr>
          <p:nvPr>
            <p:ph type="dt" sz="half" idx="10"/>
          </p:nvPr>
        </p:nvSpPr>
        <p:spPr/>
        <p:txBody>
          <a:bodyPr/>
          <a:lstStyle/>
          <a:p>
            <a:fld id="{F9876205-AED9-EA47-9C03-8C278AD7864E}" type="datetimeFigureOut">
              <a:rPr lang="en-US" smtClean="0"/>
              <a:t>11/13/23</a:t>
            </a:fld>
            <a:endParaRPr lang="en-US"/>
          </a:p>
        </p:txBody>
      </p:sp>
      <p:sp>
        <p:nvSpPr>
          <p:cNvPr id="6" name="Footer Placeholder 5">
            <a:extLst>
              <a:ext uri="{FF2B5EF4-FFF2-40B4-BE49-F238E27FC236}">
                <a16:creationId xmlns:a16="http://schemas.microsoft.com/office/drawing/2014/main" id="{29AD6C96-9720-3F80-D2E5-BA56A9AF1E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B21BEE-A804-D03C-C1A9-503CDACC2017}"/>
              </a:ext>
            </a:extLst>
          </p:cNvPr>
          <p:cNvSpPr>
            <a:spLocks noGrp="1"/>
          </p:cNvSpPr>
          <p:nvPr>
            <p:ph type="sldNum" sz="quarter" idx="12"/>
          </p:nvPr>
        </p:nvSpPr>
        <p:spPr/>
        <p:txBody>
          <a:bodyPr/>
          <a:lstStyle/>
          <a:p>
            <a:fld id="{F094C3A4-1FBB-144E-B1D2-95FEBCDB02F5}" type="slidenum">
              <a:rPr lang="en-US" smtClean="0"/>
              <a:t>‹#›</a:t>
            </a:fld>
            <a:endParaRPr lang="en-US"/>
          </a:p>
        </p:txBody>
      </p:sp>
    </p:spTree>
    <p:extLst>
      <p:ext uri="{BB962C8B-B14F-4D97-AF65-F5344CB8AC3E}">
        <p14:creationId xmlns:p14="http://schemas.microsoft.com/office/powerpoint/2010/main" val="4267693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A467E-C599-2CE3-BAAB-0FC74F89F20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B16ADB5-38C3-6FBD-80E8-07103BCD71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17FB1E-D35E-521E-7E56-619D4E63366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BA3992A-B87B-5E55-AC2F-F61CD1D21E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030EF6B-4C25-85B7-2C22-E0CE872D65F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AD09972-287C-CD4B-F27C-1265ED61DC8D}"/>
              </a:ext>
            </a:extLst>
          </p:cNvPr>
          <p:cNvSpPr>
            <a:spLocks noGrp="1"/>
          </p:cNvSpPr>
          <p:nvPr>
            <p:ph type="dt" sz="half" idx="10"/>
          </p:nvPr>
        </p:nvSpPr>
        <p:spPr/>
        <p:txBody>
          <a:bodyPr/>
          <a:lstStyle/>
          <a:p>
            <a:fld id="{F9876205-AED9-EA47-9C03-8C278AD7864E}" type="datetimeFigureOut">
              <a:rPr lang="en-US" smtClean="0"/>
              <a:t>11/13/23</a:t>
            </a:fld>
            <a:endParaRPr lang="en-US"/>
          </a:p>
        </p:txBody>
      </p:sp>
      <p:sp>
        <p:nvSpPr>
          <p:cNvPr id="8" name="Footer Placeholder 7">
            <a:extLst>
              <a:ext uri="{FF2B5EF4-FFF2-40B4-BE49-F238E27FC236}">
                <a16:creationId xmlns:a16="http://schemas.microsoft.com/office/drawing/2014/main" id="{496C3800-C9B1-9508-407B-C04E39CAAAD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EE1B7A7-4FA9-F3E4-9D5E-FB632C163F2B}"/>
              </a:ext>
            </a:extLst>
          </p:cNvPr>
          <p:cNvSpPr>
            <a:spLocks noGrp="1"/>
          </p:cNvSpPr>
          <p:nvPr>
            <p:ph type="sldNum" sz="quarter" idx="12"/>
          </p:nvPr>
        </p:nvSpPr>
        <p:spPr/>
        <p:txBody>
          <a:bodyPr/>
          <a:lstStyle/>
          <a:p>
            <a:fld id="{F094C3A4-1FBB-144E-B1D2-95FEBCDB02F5}" type="slidenum">
              <a:rPr lang="en-US" smtClean="0"/>
              <a:t>‹#›</a:t>
            </a:fld>
            <a:endParaRPr lang="en-US"/>
          </a:p>
        </p:txBody>
      </p:sp>
    </p:spTree>
    <p:extLst>
      <p:ext uri="{BB962C8B-B14F-4D97-AF65-F5344CB8AC3E}">
        <p14:creationId xmlns:p14="http://schemas.microsoft.com/office/powerpoint/2010/main" val="2607368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43B43-B503-B981-581D-FA11DDAF30B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192C-6E59-89FA-302B-A455E505A0B3}"/>
              </a:ext>
            </a:extLst>
          </p:cNvPr>
          <p:cNvSpPr>
            <a:spLocks noGrp="1"/>
          </p:cNvSpPr>
          <p:nvPr>
            <p:ph type="dt" sz="half" idx="10"/>
          </p:nvPr>
        </p:nvSpPr>
        <p:spPr/>
        <p:txBody>
          <a:bodyPr/>
          <a:lstStyle/>
          <a:p>
            <a:fld id="{F9876205-AED9-EA47-9C03-8C278AD7864E}" type="datetimeFigureOut">
              <a:rPr lang="en-US" smtClean="0"/>
              <a:t>11/13/23</a:t>
            </a:fld>
            <a:endParaRPr lang="en-US"/>
          </a:p>
        </p:txBody>
      </p:sp>
      <p:sp>
        <p:nvSpPr>
          <p:cNvPr id="4" name="Footer Placeholder 3">
            <a:extLst>
              <a:ext uri="{FF2B5EF4-FFF2-40B4-BE49-F238E27FC236}">
                <a16:creationId xmlns:a16="http://schemas.microsoft.com/office/drawing/2014/main" id="{A8DBC6C3-0E2D-0874-3D9E-4FF3A742246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E50FD18-AA83-A795-C44E-84E3E52AA12B}"/>
              </a:ext>
            </a:extLst>
          </p:cNvPr>
          <p:cNvSpPr>
            <a:spLocks noGrp="1"/>
          </p:cNvSpPr>
          <p:nvPr>
            <p:ph type="sldNum" sz="quarter" idx="12"/>
          </p:nvPr>
        </p:nvSpPr>
        <p:spPr/>
        <p:txBody>
          <a:bodyPr/>
          <a:lstStyle/>
          <a:p>
            <a:fld id="{F094C3A4-1FBB-144E-B1D2-95FEBCDB02F5}" type="slidenum">
              <a:rPr lang="en-US" smtClean="0"/>
              <a:t>‹#›</a:t>
            </a:fld>
            <a:endParaRPr lang="en-US"/>
          </a:p>
        </p:txBody>
      </p:sp>
    </p:spTree>
    <p:extLst>
      <p:ext uri="{BB962C8B-B14F-4D97-AF65-F5344CB8AC3E}">
        <p14:creationId xmlns:p14="http://schemas.microsoft.com/office/powerpoint/2010/main" val="1027280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98FDEB-0994-A973-7455-BE1A796F98BF}"/>
              </a:ext>
            </a:extLst>
          </p:cNvPr>
          <p:cNvSpPr>
            <a:spLocks noGrp="1"/>
          </p:cNvSpPr>
          <p:nvPr>
            <p:ph type="dt" sz="half" idx="10"/>
          </p:nvPr>
        </p:nvSpPr>
        <p:spPr/>
        <p:txBody>
          <a:bodyPr/>
          <a:lstStyle/>
          <a:p>
            <a:fld id="{F9876205-AED9-EA47-9C03-8C278AD7864E}" type="datetimeFigureOut">
              <a:rPr lang="en-US" smtClean="0"/>
              <a:t>11/13/23</a:t>
            </a:fld>
            <a:endParaRPr lang="en-US"/>
          </a:p>
        </p:txBody>
      </p:sp>
      <p:sp>
        <p:nvSpPr>
          <p:cNvPr id="3" name="Footer Placeholder 2">
            <a:extLst>
              <a:ext uri="{FF2B5EF4-FFF2-40B4-BE49-F238E27FC236}">
                <a16:creationId xmlns:a16="http://schemas.microsoft.com/office/drawing/2014/main" id="{44AB0EF7-548A-58B9-0E4F-BC78D2A8BA6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55A091A-1E18-C742-0D03-90F142A846D8}"/>
              </a:ext>
            </a:extLst>
          </p:cNvPr>
          <p:cNvSpPr>
            <a:spLocks noGrp="1"/>
          </p:cNvSpPr>
          <p:nvPr>
            <p:ph type="sldNum" sz="quarter" idx="12"/>
          </p:nvPr>
        </p:nvSpPr>
        <p:spPr/>
        <p:txBody>
          <a:bodyPr/>
          <a:lstStyle/>
          <a:p>
            <a:fld id="{F094C3A4-1FBB-144E-B1D2-95FEBCDB02F5}" type="slidenum">
              <a:rPr lang="en-US" smtClean="0"/>
              <a:t>‹#›</a:t>
            </a:fld>
            <a:endParaRPr lang="en-US"/>
          </a:p>
        </p:txBody>
      </p:sp>
    </p:spTree>
    <p:extLst>
      <p:ext uri="{BB962C8B-B14F-4D97-AF65-F5344CB8AC3E}">
        <p14:creationId xmlns:p14="http://schemas.microsoft.com/office/powerpoint/2010/main" val="1098908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0D99D-32D3-C97E-B038-78FCBDF3AA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9BDD8AD-111C-BAF7-5D58-9A4B16F503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C8C9AB-0EBD-C7B4-87C1-F35DD6D548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4B04B3-007D-1010-7C8C-6E2DE814E02D}"/>
              </a:ext>
            </a:extLst>
          </p:cNvPr>
          <p:cNvSpPr>
            <a:spLocks noGrp="1"/>
          </p:cNvSpPr>
          <p:nvPr>
            <p:ph type="dt" sz="half" idx="10"/>
          </p:nvPr>
        </p:nvSpPr>
        <p:spPr/>
        <p:txBody>
          <a:bodyPr/>
          <a:lstStyle/>
          <a:p>
            <a:fld id="{F9876205-AED9-EA47-9C03-8C278AD7864E}" type="datetimeFigureOut">
              <a:rPr lang="en-US" smtClean="0"/>
              <a:t>11/13/23</a:t>
            </a:fld>
            <a:endParaRPr lang="en-US"/>
          </a:p>
        </p:txBody>
      </p:sp>
      <p:sp>
        <p:nvSpPr>
          <p:cNvPr id="6" name="Footer Placeholder 5">
            <a:extLst>
              <a:ext uri="{FF2B5EF4-FFF2-40B4-BE49-F238E27FC236}">
                <a16:creationId xmlns:a16="http://schemas.microsoft.com/office/drawing/2014/main" id="{6F445962-B318-77E5-E867-3EB006579C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57DEF3-F1C3-811E-1B80-6E535E1C01BA}"/>
              </a:ext>
            </a:extLst>
          </p:cNvPr>
          <p:cNvSpPr>
            <a:spLocks noGrp="1"/>
          </p:cNvSpPr>
          <p:nvPr>
            <p:ph type="sldNum" sz="quarter" idx="12"/>
          </p:nvPr>
        </p:nvSpPr>
        <p:spPr/>
        <p:txBody>
          <a:bodyPr/>
          <a:lstStyle/>
          <a:p>
            <a:fld id="{F094C3A4-1FBB-144E-B1D2-95FEBCDB02F5}" type="slidenum">
              <a:rPr lang="en-US" smtClean="0"/>
              <a:t>‹#›</a:t>
            </a:fld>
            <a:endParaRPr lang="en-US"/>
          </a:p>
        </p:txBody>
      </p:sp>
    </p:spTree>
    <p:extLst>
      <p:ext uri="{BB962C8B-B14F-4D97-AF65-F5344CB8AC3E}">
        <p14:creationId xmlns:p14="http://schemas.microsoft.com/office/powerpoint/2010/main" val="2114295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7F404-A94E-BAB9-AF21-DC6FD5B7F4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93B957B-1572-74E2-2F44-36E44997B6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55E1BB4-5A07-C06C-8245-49A1D483AD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87AC50-38FF-27FB-2008-7A747F872B98}"/>
              </a:ext>
            </a:extLst>
          </p:cNvPr>
          <p:cNvSpPr>
            <a:spLocks noGrp="1"/>
          </p:cNvSpPr>
          <p:nvPr>
            <p:ph type="dt" sz="half" idx="10"/>
          </p:nvPr>
        </p:nvSpPr>
        <p:spPr/>
        <p:txBody>
          <a:bodyPr/>
          <a:lstStyle/>
          <a:p>
            <a:fld id="{F9876205-AED9-EA47-9C03-8C278AD7864E}" type="datetimeFigureOut">
              <a:rPr lang="en-US" smtClean="0"/>
              <a:t>11/13/23</a:t>
            </a:fld>
            <a:endParaRPr lang="en-US"/>
          </a:p>
        </p:txBody>
      </p:sp>
      <p:sp>
        <p:nvSpPr>
          <p:cNvPr id="6" name="Footer Placeholder 5">
            <a:extLst>
              <a:ext uri="{FF2B5EF4-FFF2-40B4-BE49-F238E27FC236}">
                <a16:creationId xmlns:a16="http://schemas.microsoft.com/office/drawing/2014/main" id="{F7888180-F244-DF56-9CD9-7B1B0E10EE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867613-CE47-5D84-8DF4-A1E9E6EB69E8}"/>
              </a:ext>
            </a:extLst>
          </p:cNvPr>
          <p:cNvSpPr>
            <a:spLocks noGrp="1"/>
          </p:cNvSpPr>
          <p:nvPr>
            <p:ph type="sldNum" sz="quarter" idx="12"/>
          </p:nvPr>
        </p:nvSpPr>
        <p:spPr/>
        <p:txBody>
          <a:bodyPr/>
          <a:lstStyle/>
          <a:p>
            <a:fld id="{F094C3A4-1FBB-144E-B1D2-95FEBCDB02F5}" type="slidenum">
              <a:rPr lang="en-US" smtClean="0"/>
              <a:t>‹#›</a:t>
            </a:fld>
            <a:endParaRPr lang="en-US"/>
          </a:p>
        </p:txBody>
      </p:sp>
    </p:spTree>
    <p:extLst>
      <p:ext uri="{BB962C8B-B14F-4D97-AF65-F5344CB8AC3E}">
        <p14:creationId xmlns:p14="http://schemas.microsoft.com/office/powerpoint/2010/main" val="801262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E0FF4C-4F31-6460-03B9-E8740E2C3F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02FE335-4404-B47A-1614-73CEF2153D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E12510-DDF1-4DC5-8086-5E0F3B5A45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876205-AED9-EA47-9C03-8C278AD7864E}" type="datetimeFigureOut">
              <a:rPr lang="en-US" smtClean="0"/>
              <a:t>11/13/23</a:t>
            </a:fld>
            <a:endParaRPr lang="en-US"/>
          </a:p>
        </p:txBody>
      </p:sp>
      <p:sp>
        <p:nvSpPr>
          <p:cNvPr id="5" name="Footer Placeholder 4">
            <a:extLst>
              <a:ext uri="{FF2B5EF4-FFF2-40B4-BE49-F238E27FC236}">
                <a16:creationId xmlns:a16="http://schemas.microsoft.com/office/drawing/2014/main" id="{3763D578-52D1-8BE4-67F0-AEF83FDDF4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4A00C09-E143-163D-D178-A7D60CD4FC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94C3A4-1FBB-144E-B1D2-95FEBCDB02F5}" type="slidenum">
              <a:rPr lang="en-US" smtClean="0"/>
              <a:t>‹#›</a:t>
            </a:fld>
            <a:endParaRPr lang="en-US"/>
          </a:p>
        </p:txBody>
      </p:sp>
    </p:spTree>
    <p:extLst>
      <p:ext uri="{BB962C8B-B14F-4D97-AF65-F5344CB8AC3E}">
        <p14:creationId xmlns:p14="http://schemas.microsoft.com/office/powerpoint/2010/main" val="2372581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F9DB670A-3965-B51D-78A2-F1F4F0DD6A73}"/>
              </a:ext>
            </a:extLst>
          </p:cNvPr>
          <p:cNvGraphicFramePr>
            <a:graphicFrameLocks noGrp="1"/>
          </p:cNvGraphicFramePr>
          <p:nvPr>
            <p:extLst>
              <p:ext uri="{D42A27DB-BD31-4B8C-83A1-F6EECF244321}">
                <p14:modId xmlns:p14="http://schemas.microsoft.com/office/powerpoint/2010/main" val="1445160627"/>
              </p:ext>
            </p:extLst>
          </p:nvPr>
        </p:nvGraphicFramePr>
        <p:xfrm>
          <a:off x="843379" y="461639"/>
          <a:ext cx="10546672" cy="3462291"/>
        </p:xfrm>
        <a:graphic>
          <a:graphicData uri="http://schemas.openxmlformats.org/drawingml/2006/table">
            <a:tbl>
              <a:tblPr firstRow="1" bandRow="1">
                <a:tableStyleId>{5C22544A-7EE6-4342-B048-85BDC9FD1C3A}</a:tableStyleId>
              </a:tblPr>
              <a:tblGrid>
                <a:gridCol w="2147455">
                  <a:extLst>
                    <a:ext uri="{9D8B030D-6E8A-4147-A177-3AD203B41FA5}">
                      <a16:colId xmlns:a16="http://schemas.microsoft.com/office/drawing/2014/main" val="392324398"/>
                    </a:ext>
                  </a:extLst>
                </a:gridCol>
                <a:gridCol w="8399217">
                  <a:extLst>
                    <a:ext uri="{9D8B030D-6E8A-4147-A177-3AD203B41FA5}">
                      <a16:colId xmlns:a16="http://schemas.microsoft.com/office/drawing/2014/main" val="3542095450"/>
                    </a:ext>
                  </a:extLst>
                </a:gridCol>
              </a:tblGrid>
              <a:tr h="2087615">
                <a:tc rowSpan="2">
                  <a:txBody>
                    <a:bodyPr/>
                    <a:lstStyle/>
                    <a:p>
                      <a:endParaRPr lang="en-US" dirty="0"/>
                    </a:p>
                  </a:txBody>
                  <a:tcPr>
                    <a:noFill/>
                  </a:tcPr>
                </a:tc>
                <a:tc>
                  <a:txBody>
                    <a:bodyPr/>
                    <a:lstStyle/>
                    <a:p>
                      <a:pPr algn="ctr"/>
                      <a:r>
                        <a:rPr lang="fr-FR" sz="4800" b="1" i="1" u="sng" kern="1200" dirty="0">
                          <a:solidFill>
                            <a:schemeClr val="accent1">
                              <a:lumMod val="75000"/>
                            </a:schemeClr>
                          </a:solidFill>
                          <a:effectLst/>
                          <a:latin typeface="Arial Rounded MT Bold" panose="020F0704030504030204" pitchFamily="34" charset="77"/>
                          <a:ea typeface="+mn-ea"/>
                          <a:cs typeface="Arial" panose="020B0604020202020204" pitchFamily="34" charset="0"/>
                        </a:rPr>
                        <a:t>COMMISSION 2 :</a:t>
                      </a:r>
                      <a:endParaRPr lang="fr-FR" sz="1800" b="1" kern="1200" dirty="0">
                        <a:solidFill>
                          <a:schemeClr val="accent1">
                            <a:lumMod val="75000"/>
                          </a:schemeClr>
                        </a:solidFill>
                        <a:effectLst/>
                        <a:latin typeface="Arial Rounded MT Bold" panose="020F0704030504030204" pitchFamily="34" charset="77"/>
                        <a:ea typeface="+mn-ea"/>
                        <a:cs typeface="Arial" panose="020B0604020202020204" pitchFamily="34" charset="0"/>
                      </a:endParaRPr>
                    </a:p>
                    <a:p>
                      <a:pPr algn="ctr"/>
                      <a:endParaRPr lang="fr-FR" sz="1800" b="1" kern="1200" dirty="0">
                        <a:solidFill>
                          <a:schemeClr val="accent1">
                            <a:lumMod val="75000"/>
                          </a:schemeClr>
                        </a:solidFill>
                        <a:effectLst/>
                        <a:latin typeface="Arial" panose="020B0604020202020204" pitchFamily="34" charset="0"/>
                        <a:ea typeface="+mn-ea"/>
                        <a:cs typeface="Arial" panose="020B0604020202020204" pitchFamily="34" charset="0"/>
                      </a:endParaRPr>
                    </a:p>
                    <a:p>
                      <a:pPr algn="ctr"/>
                      <a:r>
                        <a:rPr lang="fr-FR" sz="2800" b="1" kern="1200" dirty="0">
                          <a:solidFill>
                            <a:schemeClr val="accent1">
                              <a:lumMod val="75000"/>
                            </a:schemeClr>
                          </a:solidFill>
                          <a:effectLst/>
                          <a:latin typeface="Arial Rounded MT Bold" panose="020F0704030504030204" pitchFamily="34" charset="77"/>
                          <a:ea typeface="+mn-ea"/>
                          <a:cs typeface="Arial" panose="020B0604020202020204" pitchFamily="34" charset="0"/>
                        </a:rPr>
                        <a:t>Mobilisation</a:t>
                      </a:r>
                      <a:r>
                        <a:rPr lang="fr-FR" sz="2800" b="1" kern="1200" baseline="0" dirty="0">
                          <a:solidFill>
                            <a:schemeClr val="accent1">
                              <a:lumMod val="75000"/>
                            </a:schemeClr>
                          </a:solidFill>
                          <a:effectLst/>
                          <a:latin typeface="Arial Rounded MT Bold" panose="020F0704030504030204" pitchFamily="34" charset="77"/>
                          <a:ea typeface="+mn-ea"/>
                          <a:cs typeface="Arial" panose="020B0604020202020204" pitchFamily="34" charset="0"/>
                        </a:rPr>
                        <a:t> des ressources internes</a:t>
                      </a:r>
                      <a:r>
                        <a:rPr lang="fr-FR" sz="2800" b="1" kern="1200" dirty="0">
                          <a:solidFill>
                            <a:schemeClr val="accent1">
                              <a:lumMod val="75000"/>
                            </a:schemeClr>
                          </a:solidFill>
                          <a:effectLst/>
                          <a:latin typeface="Arial Rounded MT Bold" panose="020F0704030504030204" pitchFamily="34" charset="77"/>
                          <a:ea typeface="+mn-ea"/>
                          <a:cs typeface="Arial" panose="020B0604020202020204" pitchFamily="34" charset="0"/>
                        </a:rPr>
                        <a:t> </a:t>
                      </a:r>
                      <a:r>
                        <a:rPr lang="en-US" sz="2800" dirty="0">
                          <a:solidFill>
                            <a:schemeClr val="accent1">
                              <a:lumMod val="75000"/>
                            </a:schemeClr>
                          </a:solidFill>
                          <a:effectLst/>
                          <a:latin typeface="Arial Rounded MT Bold" panose="020F0704030504030204" pitchFamily="34" charset="77"/>
                          <a:cs typeface="Arial" panose="020B0604020202020204" pitchFamily="34" charset="0"/>
                        </a:rPr>
                        <a:t> </a:t>
                      </a:r>
                    </a:p>
                    <a:p>
                      <a:pPr algn="ctr"/>
                      <a:endParaRPr lang="en-US" sz="3200" dirty="0">
                        <a:solidFill>
                          <a:schemeClr val="tx1"/>
                        </a:solidFill>
                      </a:endParaRPr>
                    </a:p>
                  </a:txBody>
                  <a:tcPr>
                    <a:noFill/>
                  </a:tcPr>
                </a:tc>
                <a:extLst>
                  <a:ext uri="{0D108BD9-81ED-4DB2-BD59-A6C34878D82A}">
                    <a16:rowId xmlns:a16="http://schemas.microsoft.com/office/drawing/2014/main" val="2137600984"/>
                  </a:ext>
                </a:extLst>
              </a:tr>
              <a:tr h="1374676">
                <a:tc vMerge="1">
                  <a:txBody>
                    <a:bodyPr/>
                    <a:lstStyle/>
                    <a:p>
                      <a:endParaRPr lang="en-US" dirty="0"/>
                    </a:p>
                  </a:txBody>
                  <a:tcPr/>
                </a:tc>
                <a:tc>
                  <a:txBody>
                    <a:bodyPr/>
                    <a:lstStyle/>
                    <a:p>
                      <a:pPr algn="ctr"/>
                      <a:r>
                        <a:rPr lang="fr-FR" sz="3200" b="1"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b="1"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L</a:t>
                      </a:r>
                      <a:r>
                        <a:rPr lang="fr-FR" sz="3200" b="1"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a modernisation des administrations douanière et fiscale en Centrafrique » </a:t>
                      </a:r>
                      <a:endParaRPr lang="en-US" sz="3200" b="1" kern="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anchor="ctr">
                    <a:solidFill>
                      <a:schemeClr val="accent2">
                        <a:lumMod val="60000"/>
                        <a:lumOff val="40000"/>
                      </a:schemeClr>
                    </a:solidFill>
                  </a:tcPr>
                </a:tc>
                <a:extLst>
                  <a:ext uri="{0D108BD9-81ED-4DB2-BD59-A6C34878D82A}">
                    <a16:rowId xmlns:a16="http://schemas.microsoft.com/office/drawing/2014/main" val="2981548855"/>
                  </a:ext>
                </a:extLst>
              </a:tr>
            </a:tbl>
          </a:graphicData>
        </a:graphic>
      </p:graphicFrame>
      <p:pic>
        <p:nvPicPr>
          <p:cNvPr id="8" name="Picture 7" descr="A map of africa with white lines&#10;&#10;Description automatically generated">
            <a:extLst>
              <a:ext uri="{FF2B5EF4-FFF2-40B4-BE49-F238E27FC236}">
                <a16:creationId xmlns:a16="http://schemas.microsoft.com/office/drawing/2014/main" id="{70064C0F-BC49-1FCC-E0A3-24D08669FE26}"/>
              </a:ext>
            </a:extLst>
          </p:cNvPr>
          <p:cNvPicPr>
            <a:picLocks noChangeAspect="1"/>
          </p:cNvPicPr>
          <p:nvPr/>
        </p:nvPicPr>
        <p:blipFill>
          <a:blip r:embed="rId2"/>
          <a:stretch>
            <a:fillRect/>
          </a:stretch>
        </p:blipFill>
        <p:spPr>
          <a:xfrm>
            <a:off x="934995" y="902043"/>
            <a:ext cx="2290119" cy="2655416"/>
          </a:xfrm>
          <a:prstGeom prst="rect">
            <a:avLst/>
          </a:prstGeom>
        </p:spPr>
      </p:pic>
      <p:sp>
        <p:nvSpPr>
          <p:cNvPr id="13" name="TextBox 12">
            <a:extLst>
              <a:ext uri="{FF2B5EF4-FFF2-40B4-BE49-F238E27FC236}">
                <a16:creationId xmlns:a16="http://schemas.microsoft.com/office/drawing/2014/main" id="{B8ED2684-B167-F0CF-3A74-000201DD2C02}"/>
              </a:ext>
            </a:extLst>
          </p:cNvPr>
          <p:cNvSpPr txBox="1"/>
          <p:nvPr/>
        </p:nvSpPr>
        <p:spPr>
          <a:xfrm>
            <a:off x="1068041" y="4446753"/>
            <a:ext cx="10322010" cy="707886"/>
          </a:xfrm>
          <a:prstGeom prst="rect">
            <a:avLst/>
          </a:prstGeom>
          <a:noFill/>
        </p:spPr>
        <p:txBody>
          <a:bodyPr wrap="square" rtlCol="0">
            <a:spAutoFit/>
          </a:bodyPr>
          <a:lstStyle/>
          <a:p>
            <a:pPr algn="r"/>
            <a:r>
              <a:rPr lang="fr-FR" sz="20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Franck-Anthony </a:t>
            </a:r>
            <a:r>
              <a:rPr lang="fr-FR" sz="2000" b="1"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NGANAWARA</a:t>
            </a:r>
            <a:r>
              <a:rPr lang="fr-FR" sz="20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000" b="1"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Coordonnateur</a:t>
            </a:r>
            <a:r>
              <a:rPr lang="fr-FR" sz="20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de la Cellule chargée du Suivi </a:t>
            </a:r>
          </a:p>
          <a:p>
            <a:pPr algn="r"/>
            <a:r>
              <a:rPr lang="fr-FR" sz="20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des Réformes Economiques et Financières (CS-REF)</a:t>
            </a:r>
            <a:endParaRPr lang="en-US" sz="2000" kern="1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652634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map of africa with white lines and a blue background&#10;&#10;Description automatically generated">
            <a:extLst>
              <a:ext uri="{FF2B5EF4-FFF2-40B4-BE49-F238E27FC236}">
                <a16:creationId xmlns:a16="http://schemas.microsoft.com/office/drawing/2014/main" id="{A6629E75-F29B-2CFB-0D58-96BA2D475444}"/>
              </a:ext>
            </a:extLst>
          </p:cNvPr>
          <p:cNvPicPr>
            <a:picLocks noChangeAspect="1"/>
          </p:cNvPicPr>
          <p:nvPr/>
        </p:nvPicPr>
        <p:blipFill>
          <a:blip r:embed="rId2"/>
          <a:stretch>
            <a:fillRect/>
          </a:stretch>
        </p:blipFill>
        <p:spPr>
          <a:xfrm>
            <a:off x="3836458" y="431800"/>
            <a:ext cx="4519083" cy="3666599"/>
          </a:xfrm>
          <a:prstGeom prst="rect">
            <a:avLst/>
          </a:prstGeom>
        </p:spPr>
      </p:pic>
      <p:sp>
        <p:nvSpPr>
          <p:cNvPr id="4" name="TextBox 3">
            <a:extLst>
              <a:ext uri="{FF2B5EF4-FFF2-40B4-BE49-F238E27FC236}">
                <a16:creationId xmlns:a16="http://schemas.microsoft.com/office/drawing/2014/main" id="{F7B0A771-6D9A-11AC-7B35-BF83BDBC32D3}"/>
              </a:ext>
            </a:extLst>
          </p:cNvPr>
          <p:cNvSpPr txBox="1"/>
          <p:nvPr/>
        </p:nvSpPr>
        <p:spPr>
          <a:xfrm>
            <a:off x="1896533" y="4707467"/>
            <a:ext cx="8398935" cy="646331"/>
          </a:xfrm>
          <a:prstGeom prst="rect">
            <a:avLst/>
          </a:prstGeom>
          <a:noFill/>
        </p:spPr>
        <p:txBody>
          <a:bodyPr wrap="square" rtlCol="0">
            <a:spAutoFit/>
          </a:bodyPr>
          <a:lstStyle/>
          <a:p>
            <a:pPr algn="ctr"/>
            <a:r>
              <a:rPr lang="en-US" sz="3600" dirty="0">
                <a:latin typeface="Arial Rounded MT Bold" panose="020F0704030504030204" pitchFamily="34" charset="77"/>
              </a:rPr>
              <a:t>MERCI POUR VOTRE ATTENTION</a:t>
            </a:r>
          </a:p>
        </p:txBody>
      </p:sp>
    </p:spTree>
    <p:extLst>
      <p:ext uri="{BB962C8B-B14F-4D97-AF65-F5344CB8AC3E}">
        <p14:creationId xmlns:p14="http://schemas.microsoft.com/office/powerpoint/2010/main" val="4096696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797850"/>
          </a:xfrm>
        </p:spPr>
        <p:txBody>
          <a:bodyPr/>
          <a:lstStyle/>
          <a:p>
            <a:r>
              <a:rPr lang="fr-BE" b="1" dirty="0">
                <a:latin typeface="Arial" panose="020B0604020202020204" pitchFamily="34" charset="0"/>
                <a:cs typeface="Arial" panose="020B0604020202020204" pitchFamily="34" charset="0"/>
              </a:rPr>
              <a:t>Plan du présentation</a:t>
            </a:r>
            <a:endParaRPr lang="fr-FR" dirty="0">
              <a:latin typeface="Arial" panose="020B0604020202020204" pitchFamily="34" charset="0"/>
              <a:cs typeface="Arial" panose="020B0604020202020204" pitchFamily="34" charset="0"/>
            </a:endParaRPr>
          </a:p>
        </p:txBody>
      </p:sp>
      <p:sp>
        <p:nvSpPr>
          <p:cNvPr id="3" name="Espace réservé du contenu 2"/>
          <p:cNvSpPr>
            <a:spLocks noGrp="1"/>
          </p:cNvSpPr>
          <p:nvPr>
            <p:ph idx="1"/>
          </p:nvPr>
        </p:nvSpPr>
        <p:spPr>
          <a:xfrm>
            <a:off x="838200" y="1313895"/>
            <a:ext cx="10515600" cy="4358936"/>
          </a:xfrm>
        </p:spPr>
        <p:txBody>
          <a:bodyPr/>
          <a:lstStyle/>
          <a:p>
            <a:pPr marL="0" indent="0">
              <a:buNone/>
            </a:pPr>
            <a:r>
              <a:rPr lang="fr-FR" sz="4400" b="1" dirty="0">
                <a:solidFill>
                  <a:srgbClr val="FF0000"/>
                </a:solidFill>
                <a:latin typeface="Arial" panose="020B0604020202020204" pitchFamily="34" charset="0"/>
                <a:ea typeface="+mj-ea"/>
                <a:cs typeface="Arial" panose="020B0604020202020204" pitchFamily="34" charset="0"/>
              </a:rPr>
              <a:t>Introduction</a:t>
            </a:r>
          </a:p>
          <a:p>
            <a:pPr marL="514350" indent="-514350">
              <a:buAutoNum type="arabicPeriod"/>
            </a:pPr>
            <a:r>
              <a:rPr lang="fr-FR" sz="4400" b="1" dirty="0">
                <a:latin typeface="Arial" panose="020B0604020202020204" pitchFamily="34" charset="0"/>
                <a:ea typeface="+mj-ea"/>
                <a:cs typeface="Arial" panose="020B0604020202020204" pitchFamily="34" charset="0"/>
              </a:rPr>
              <a:t>Conception et contenu des réformes</a:t>
            </a:r>
          </a:p>
          <a:p>
            <a:pPr marL="514350" indent="-514350">
              <a:buAutoNum type="arabicPeriod"/>
            </a:pPr>
            <a:r>
              <a:rPr lang="fr-FR" sz="4400" b="1" dirty="0">
                <a:latin typeface="Arial" panose="020B0604020202020204" pitchFamily="34" charset="0"/>
                <a:ea typeface="+mj-ea"/>
                <a:cs typeface="Arial" panose="020B0604020202020204" pitchFamily="34" charset="0"/>
              </a:rPr>
              <a:t>Mise en place de la réforme</a:t>
            </a:r>
          </a:p>
          <a:p>
            <a:pPr marL="514350" indent="-514350">
              <a:buAutoNum type="arabicPeriod"/>
            </a:pPr>
            <a:r>
              <a:rPr lang="fr-BE" sz="4400" b="1" dirty="0">
                <a:latin typeface="Arial" panose="020B0604020202020204" pitchFamily="34" charset="0"/>
                <a:ea typeface="+mj-ea"/>
                <a:cs typeface="Arial" panose="020B0604020202020204" pitchFamily="34" charset="0"/>
              </a:rPr>
              <a:t>Risques et difficultés associés  </a:t>
            </a:r>
          </a:p>
          <a:p>
            <a:pPr marL="514350" indent="-514350">
              <a:buAutoNum type="arabicPeriod"/>
            </a:pPr>
            <a:r>
              <a:rPr lang="fr-BE" sz="4400" b="1" dirty="0">
                <a:latin typeface="Arial" panose="020B0604020202020204" pitchFamily="34" charset="0"/>
                <a:ea typeface="+mj-ea"/>
                <a:cs typeface="Arial" panose="020B0604020202020204" pitchFamily="34" charset="0"/>
              </a:rPr>
              <a:t>Perspectives et recommandations </a:t>
            </a:r>
          </a:p>
          <a:p>
            <a:pPr marL="0" indent="0">
              <a:buNone/>
            </a:pPr>
            <a:r>
              <a:rPr lang="fr-BE" sz="4400" b="1" dirty="0">
                <a:solidFill>
                  <a:srgbClr val="FF0000"/>
                </a:solidFill>
                <a:latin typeface="Arial" panose="020B0604020202020204" pitchFamily="34" charset="0"/>
                <a:ea typeface="+mj-ea"/>
                <a:cs typeface="Arial" panose="020B0604020202020204" pitchFamily="34" charset="0"/>
              </a:rPr>
              <a:t>Conclusion </a:t>
            </a:r>
          </a:p>
          <a:p>
            <a:endParaRPr lang="fr-F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4125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3" name="Titre 2"/>
          <p:cNvSpPr>
            <a:spLocks noGrp="1"/>
          </p:cNvSpPr>
          <p:nvPr>
            <p:ph type="title"/>
          </p:nvPr>
        </p:nvSpPr>
        <p:spPr>
          <a:xfrm>
            <a:off x="838200" y="365125"/>
            <a:ext cx="10515600" cy="558153"/>
          </a:xfrm>
        </p:spPr>
        <p:txBody>
          <a:bodyPr>
            <a:normAutofit fontScale="90000"/>
          </a:bodyPr>
          <a:lstStyle/>
          <a:p>
            <a:r>
              <a:rPr lang="fr-FR" dirty="0">
                <a:solidFill>
                  <a:srgbClr val="FF0000"/>
                </a:solidFill>
                <a:latin typeface="Trebuchet MS" panose="020B0603020202020204" pitchFamily="34" charset="0"/>
              </a:rPr>
              <a:t>Introduction</a:t>
            </a:r>
            <a:endParaRPr lang="fr-FR" dirty="0">
              <a:solidFill>
                <a:srgbClr val="FF0000"/>
              </a:solidFill>
            </a:endParaRPr>
          </a:p>
        </p:txBody>
      </p:sp>
      <p:sp>
        <p:nvSpPr>
          <p:cNvPr id="4" name="Espace réservé du contenu 3"/>
          <p:cNvSpPr>
            <a:spLocks noGrp="1"/>
          </p:cNvSpPr>
          <p:nvPr>
            <p:ph sz="half" idx="1"/>
          </p:nvPr>
        </p:nvSpPr>
        <p:spPr>
          <a:xfrm>
            <a:off x="213064" y="923278"/>
            <a:ext cx="5806736" cy="5814873"/>
          </a:xfrm>
        </p:spPr>
        <p:txBody>
          <a:bodyPr>
            <a:noAutofit/>
          </a:bodyPr>
          <a:lstStyle/>
          <a:p>
            <a:pPr marL="0" indent="0" algn="just">
              <a:lnSpc>
                <a:spcPct val="115000"/>
              </a:lnSpc>
              <a:spcBef>
                <a:spcPct val="20000"/>
              </a:spcBef>
              <a:buClr>
                <a:srgbClr val="00783C"/>
              </a:buClr>
              <a:buNone/>
            </a:pPr>
            <a:r>
              <a:rPr lang="fr-FR" sz="1600" b="1" cap="all" dirty="0">
                <a:solidFill>
                  <a:srgbClr val="FF0000"/>
                </a:solidFill>
                <a:latin typeface="Arial" panose="020B0604020202020204" pitchFamily="34" charset="0"/>
                <a:cs typeface="Arial" panose="020B0604020202020204" pitchFamily="34" charset="0"/>
              </a:rPr>
              <a:t>Contexte </a:t>
            </a:r>
          </a:p>
          <a:p>
            <a:pPr marL="285750" indent="-285750" algn="just">
              <a:lnSpc>
                <a:spcPct val="115000"/>
              </a:lnSpc>
              <a:spcBef>
                <a:spcPct val="20000"/>
              </a:spcBef>
              <a:buClr>
                <a:srgbClr val="00783C"/>
              </a:buClr>
              <a:buFont typeface="Wingdings" panose="05000000000000000000" pitchFamily="2" charset="2"/>
              <a:buChar char="q"/>
            </a:pPr>
            <a:r>
              <a:rPr lang="fr-FR" sz="1400" b="1" dirty="0">
                <a:latin typeface="Arial" panose="020B0604020202020204" pitchFamily="34" charset="0"/>
                <a:cs typeface="Arial" panose="020B0604020202020204" pitchFamily="34" charset="0"/>
              </a:rPr>
              <a:t>crise militaro-politique de 2013 avec pour conséquences la remise en cause de la cohésion sociale et la destruction des unités économiques ;</a:t>
            </a:r>
          </a:p>
          <a:p>
            <a:pPr marL="285750" indent="-285750" algn="just">
              <a:lnSpc>
                <a:spcPct val="115000"/>
              </a:lnSpc>
              <a:spcBef>
                <a:spcPct val="20000"/>
              </a:spcBef>
              <a:buClr>
                <a:srgbClr val="00783C"/>
              </a:buClr>
              <a:buFont typeface="Wingdings" panose="05000000000000000000" pitchFamily="2" charset="2"/>
              <a:buChar char="q"/>
            </a:pPr>
            <a:r>
              <a:rPr lang="fr-FR" sz="1400" b="1" dirty="0">
                <a:latin typeface="Arial" panose="020B0604020202020204" pitchFamily="34" charset="0"/>
                <a:cs typeface="Arial" panose="020B0604020202020204" pitchFamily="34" charset="0"/>
              </a:rPr>
              <a:t>Destruction des acquis de développement mis en place avec le concours des Partenaires Techniques et Financiers (PTF) ;</a:t>
            </a:r>
          </a:p>
          <a:p>
            <a:pPr marL="285750" indent="-285750" algn="just">
              <a:lnSpc>
                <a:spcPct val="115000"/>
              </a:lnSpc>
              <a:spcBef>
                <a:spcPct val="20000"/>
              </a:spcBef>
              <a:buClr>
                <a:srgbClr val="00783C"/>
              </a:buClr>
              <a:buFont typeface="Wingdings" panose="05000000000000000000" pitchFamily="2" charset="2"/>
              <a:buChar char="q"/>
            </a:pPr>
            <a:r>
              <a:rPr lang="fr-FR" sz="1400" b="1" dirty="0">
                <a:latin typeface="Arial" panose="020B0604020202020204" pitchFamily="34" charset="0"/>
                <a:cs typeface="Arial" panose="020B0604020202020204" pitchFamily="34" charset="0"/>
              </a:rPr>
              <a:t>Récession inédite (-37% du PIB en 2013) et aggravation de la précarité sociale et augmentation des besoins humanitaires ;</a:t>
            </a:r>
          </a:p>
          <a:p>
            <a:pPr marL="285750" indent="-285750" algn="just">
              <a:lnSpc>
                <a:spcPct val="115000"/>
              </a:lnSpc>
              <a:spcBef>
                <a:spcPct val="20000"/>
              </a:spcBef>
              <a:buClr>
                <a:srgbClr val="00783C"/>
              </a:buClr>
              <a:buFont typeface="Wingdings" panose="05000000000000000000" pitchFamily="2" charset="2"/>
              <a:buChar char="q"/>
            </a:pPr>
            <a:r>
              <a:rPr lang="fr-FR" sz="1400" b="1" dirty="0">
                <a:latin typeface="Arial" panose="020B0604020202020204" pitchFamily="34" charset="0"/>
                <a:cs typeface="Arial" panose="020B0604020202020204" pitchFamily="34" charset="0"/>
              </a:rPr>
              <a:t>Succession d’autres chocs (Coronavirus, guerre en Ukraine, suspension des appuis budgétaires, rareté de financements et hausse des taux d’intérêts, changement climatique …).</a:t>
            </a:r>
          </a:p>
          <a:p>
            <a:pPr marL="0" indent="0" algn="just">
              <a:lnSpc>
                <a:spcPct val="115000"/>
              </a:lnSpc>
              <a:spcBef>
                <a:spcPct val="20000"/>
              </a:spcBef>
              <a:buClr>
                <a:srgbClr val="00783C"/>
              </a:buClr>
              <a:buNone/>
            </a:pPr>
            <a:r>
              <a:rPr lang="fr-FR" sz="1600" b="1" cap="all" dirty="0">
                <a:solidFill>
                  <a:srgbClr val="FF0000"/>
                </a:solidFill>
                <a:latin typeface="Arial" panose="020B0604020202020204" pitchFamily="34" charset="0"/>
                <a:cs typeface="Arial" panose="020B0604020202020204" pitchFamily="34" charset="0"/>
              </a:rPr>
              <a:t>Etat des lieux  </a:t>
            </a:r>
          </a:p>
          <a:p>
            <a:pPr marL="285750" lvl="1" indent="-285750" algn="just">
              <a:lnSpc>
                <a:spcPct val="115000"/>
              </a:lnSpc>
              <a:spcBef>
                <a:spcPct val="20000"/>
              </a:spcBef>
              <a:buClr>
                <a:srgbClr val="00783C"/>
              </a:buClr>
              <a:buFont typeface="Wingdings" panose="05000000000000000000" pitchFamily="2" charset="2"/>
              <a:buChar char="q"/>
            </a:pPr>
            <a:r>
              <a:rPr lang="fr-FR" sz="1400" b="1" dirty="0">
                <a:latin typeface="Arial" panose="020B0604020202020204" pitchFamily="34" charset="0"/>
                <a:cs typeface="Arial" panose="020B0604020202020204" pitchFamily="34" charset="0"/>
              </a:rPr>
              <a:t>une faible capacité des ressources humaines du Département ;</a:t>
            </a:r>
          </a:p>
          <a:p>
            <a:pPr marL="285750" lvl="1" indent="-285750" algn="just">
              <a:lnSpc>
                <a:spcPct val="115000"/>
              </a:lnSpc>
              <a:spcBef>
                <a:spcPct val="20000"/>
              </a:spcBef>
              <a:buClr>
                <a:srgbClr val="00783C"/>
              </a:buClr>
              <a:buFont typeface="Wingdings" panose="05000000000000000000" pitchFamily="2" charset="2"/>
              <a:buChar char="q"/>
            </a:pPr>
            <a:r>
              <a:rPr lang="fr-FR" sz="1400" b="1" dirty="0">
                <a:latin typeface="Arial" panose="020B0604020202020204" pitchFamily="34" charset="0"/>
                <a:cs typeface="Arial" panose="020B0604020202020204" pitchFamily="34" charset="0"/>
              </a:rPr>
              <a:t>une faible pression fiscale (moins de 10% du PIB) ;</a:t>
            </a:r>
          </a:p>
          <a:p>
            <a:pPr marL="285750" lvl="1" indent="-285750" algn="just">
              <a:lnSpc>
                <a:spcPct val="115000"/>
              </a:lnSpc>
              <a:spcBef>
                <a:spcPct val="20000"/>
              </a:spcBef>
              <a:buClr>
                <a:srgbClr val="00783C"/>
              </a:buClr>
              <a:buFont typeface="Wingdings" panose="05000000000000000000" pitchFamily="2" charset="2"/>
              <a:buChar char="q"/>
            </a:pPr>
            <a:r>
              <a:rPr lang="fr-FR" sz="1400" b="1" dirty="0">
                <a:latin typeface="Arial" panose="020B0604020202020204" pitchFamily="34" charset="0"/>
                <a:cs typeface="Arial" panose="020B0604020202020204" pitchFamily="34" charset="0"/>
              </a:rPr>
              <a:t>une dépendance des appuis financiers extérieurs (Plus de 50% des ressources budgétaires) ;</a:t>
            </a:r>
          </a:p>
          <a:p>
            <a:pPr marL="285750" lvl="1" indent="-285750" algn="just">
              <a:lnSpc>
                <a:spcPct val="115000"/>
              </a:lnSpc>
              <a:spcBef>
                <a:spcPct val="20000"/>
              </a:spcBef>
              <a:buClr>
                <a:srgbClr val="00783C"/>
              </a:buClr>
              <a:buFont typeface="Wingdings" panose="05000000000000000000" pitchFamily="2" charset="2"/>
              <a:buChar char="q"/>
            </a:pPr>
            <a:r>
              <a:rPr lang="fr-FR" sz="1400" b="1" dirty="0">
                <a:latin typeface="Arial" panose="020B0604020202020204" pitchFamily="34" charset="0"/>
                <a:cs typeface="Arial" panose="020B0604020202020204" pitchFamily="34" charset="0"/>
              </a:rPr>
              <a:t>un niveau d’exonérations fiscales et douanières élevées (plus de 60% des recettes collectées) ;</a:t>
            </a:r>
          </a:p>
          <a:p>
            <a:pPr marL="285750" lvl="1" indent="-285750" algn="just">
              <a:lnSpc>
                <a:spcPct val="115000"/>
              </a:lnSpc>
              <a:spcBef>
                <a:spcPct val="20000"/>
              </a:spcBef>
              <a:buClr>
                <a:srgbClr val="00783C"/>
              </a:buClr>
              <a:buFont typeface="Wingdings" panose="05000000000000000000" pitchFamily="2" charset="2"/>
              <a:buChar char="q"/>
            </a:pPr>
            <a:r>
              <a:rPr lang="fr-FR" sz="1400" b="1" dirty="0">
                <a:latin typeface="Arial" panose="020B0604020202020204" pitchFamily="34" charset="0"/>
                <a:cs typeface="Arial" panose="020B0604020202020204" pitchFamily="34" charset="0"/>
              </a:rPr>
              <a:t>l'étroitesse de la base imposable ;</a:t>
            </a:r>
          </a:p>
          <a:p>
            <a:pPr marL="285750" lvl="1" indent="-285750" algn="just">
              <a:lnSpc>
                <a:spcPct val="115000"/>
              </a:lnSpc>
              <a:spcBef>
                <a:spcPct val="20000"/>
              </a:spcBef>
              <a:buClr>
                <a:srgbClr val="00783C"/>
              </a:buClr>
              <a:buFont typeface="Wingdings" panose="05000000000000000000" pitchFamily="2" charset="2"/>
              <a:buChar char="q"/>
            </a:pPr>
            <a:r>
              <a:rPr lang="fr-FR" sz="1400" b="1" dirty="0">
                <a:latin typeface="Arial" panose="020B0604020202020204" pitchFamily="34" charset="0"/>
                <a:cs typeface="Arial" panose="020B0604020202020204" pitchFamily="34" charset="0"/>
              </a:rPr>
              <a:t>un système d’information embryonnaire et peu performant, etc. </a:t>
            </a:r>
          </a:p>
          <a:p>
            <a:endParaRPr lang="fr-FR" sz="1200" dirty="0">
              <a:latin typeface="Arial" panose="020B0604020202020204" pitchFamily="34" charset="0"/>
              <a:cs typeface="Arial" panose="020B0604020202020204" pitchFamily="34" charset="0"/>
            </a:endParaRPr>
          </a:p>
        </p:txBody>
      </p:sp>
      <p:sp>
        <p:nvSpPr>
          <p:cNvPr id="5" name="Espace réservé du contenu 4"/>
          <p:cNvSpPr>
            <a:spLocks noGrp="1"/>
          </p:cNvSpPr>
          <p:nvPr>
            <p:ph sz="half" idx="2"/>
          </p:nvPr>
        </p:nvSpPr>
        <p:spPr>
          <a:xfrm>
            <a:off x="6172200" y="923278"/>
            <a:ext cx="5457548" cy="5934721"/>
          </a:xfrm>
        </p:spPr>
        <p:txBody>
          <a:bodyPr>
            <a:noAutofit/>
          </a:bodyPr>
          <a:lstStyle/>
          <a:p>
            <a:pPr marL="0" indent="0" algn="just">
              <a:lnSpc>
                <a:spcPct val="115000"/>
              </a:lnSpc>
              <a:spcBef>
                <a:spcPct val="20000"/>
              </a:spcBef>
              <a:buClr>
                <a:srgbClr val="00783C"/>
              </a:buClr>
              <a:buNone/>
            </a:pPr>
            <a:r>
              <a:rPr lang="fr-FR" sz="1600" b="1" cap="all" dirty="0">
                <a:solidFill>
                  <a:srgbClr val="FF0000"/>
                </a:solidFill>
                <a:latin typeface="Arial" panose="020B0604020202020204" pitchFamily="34" charset="0"/>
                <a:cs typeface="Arial" panose="020B0604020202020204" pitchFamily="34" charset="0"/>
              </a:rPr>
              <a:t>Source d’inspiration des reformes</a:t>
            </a:r>
          </a:p>
          <a:p>
            <a:pPr marL="285750" indent="-285750" algn="just">
              <a:lnSpc>
                <a:spcPct val="115000"/>
              </a:lnSpc>
              <a:spcBef>
                <a:spcPct val="20000"/>
              </a:spcBef>
              <a:buClr>
                <a:srgbClr val="00783C"/>
              </a:buClr>
              <a:buFont typeface="Wingdings" panose="05000000000000000000" pitchFamily="2" charset="2"/>
              <a:buChar char="q"/>
            </a:pPr>
            <a:r>
              <a:rPr lang="fr-FR" sz="1600" b="1" dirty="0">
                <a:latin typeface="Arial" panose="020B0604020202020204" pitchFamily="34" charset="0"/>
                <a:cs typeface="Arial" panose="020B0604020202020204" pitchFamily="34" charset="0"/>
              </a:rPr>
              <a:t>Retour à l’ordre constitutionnel en 2016 suite à l’organisation des élections générales (présidentielle et législatives) et son lot d’espoir ;</a:t>
            </a:r>
          </a:p>
          <a:p>
            <a:pPr marL="285750" indent="-285750" algn="just">
              <a:lnSpc>
                <a:spcPct val="115000"/>
              </a:lnSpc>
              <a:spcBef>
                <a:spcPct val="20000"/>
              </a:spcBef>
              <a:buClr>
                <a:srgbClr val="00783C"/>
              </a:buClr>
              <a:buFont typeface="Wingdings" panose="05000000000000000000" pitchFamily="2" charset="2"/>
              <a:buChar char="q"/>
            </a:pPr>
            <a:r>
              <a:rPr lang="fr-FR" sz="1600" b="1" dirty="0">
                <a:latin typeface="Arial" panose="020B0604020202020204" pitchFamily="34" charset="0"/>
                <a:cs typeface="Arial" panose="020B0604020202020204" pitchFamily="34" charset="0"/>
              </a:rPr>
              <a:t>Conception du Plan National de Relèvement et de Consolidation de la Paix pour la République Centrafricaine (RCPCA) en 2017 et organisation de la table ronde des bailleurs de fonds à Bruxelles (Belgique) ;</a:t>
            </a:r>
          </a:p>
          <a:p>
            <a:pPr marL="285750" indent="-285750" algn="just">
              <a:lnSpc>
                <a:spcPct val="115000"/>
              </a:lnSpc>
              <a:spcBef>
                <a:spcPct val="20000"/>
              </a:spcBef>
              <a:buClr>
                <a:srgbClr val="00783C"/>
              </a:buClr>
              <a:buFont typeface="Wingdings" panose="05000000000000000000" pitchFamily="2" charset="2"/>
              <a:buChar char="q"/>
            </a:pPr>
            <a:r>
              <a:rPr lang="fr-FR" sz="1600" b="1" dirty="0">
                <a:latin typeface="Arial" panose="020B0604020202020204" pitchFamily="34" charset="0"/>
                <a:cs typeface="Arial" panose="020B0604020202020204" pitchFamily="34" charset="0"/>
              </a:rPr>
              <a:t>Rapports d’assistance technique sur le secteur des finances publiques élaborés avec l’appui des PTF (BAD, BM, FMI, UE …) ;</a:t>
            </a:r>
          </a:p>
          <a:p>
            <a:pPr marL="285750" indent="-285750" algn="just">
              <a:lnSpc>
                <a:spcPct val="115000"/>
              </a:lnSpc>
              <a:spcBef>
                <a:spcPct val="20000"/>
              </a:spcBef>
              <a:buClr>
                <a:srgbClr val="00783C"/>
              </a:buClr>
              <a:buFont typeface="Wingdings" panose="05000000000000000000" pitchFamily="2" charset="2"/>
              <a:buChar char="q"/>
            </a:pPr>
            <a:r>
              <a:rPr lang="fr-FR" sz="1600" b="1" dirty="0">
                <a:latin typeface="Arial" panose="020B0604020202020204" pitchFamily="34" charset="0"/>
                <a:cs typeface="Arial" panose="020B0604020202020204" pitchFamily="34" charset="0"/>
              </a:rPr>
              <a:t>Nécessité de transposer les directives du cadre harmonisé de gestion des finances publiques de 2011 de la CEMAC;</a:t>
            </a:r>
          </a:p>
          <a:p>
            <a:pPr marL="285750" indent="-285750" algn="just">
              <a:lnSpc>
                <a:spcPct val="115000"/>
              </a:lnSpc>
              <a:spcBef>
                <a:spcPct val="20000"/>
              </a:spcBef>
              <a:buClr>
                <a:srgbClr val="00783C"/>
              </a:buClr>
              <a:buFont typeface="Wingdings" panose="05000000000000000000" pitchFamily="2" charset="2"/>
              <a:buChar char="q"/>
            </a:pPr>
            <a:r>
              <a:rPr lang="fr-FR" sz="1600" b="1" dirty="0">
                <a:latin typeface="Arial" panose="020B0604020202020204" pitchFamily="34" charset="0"/>
                <a:cs typeface="Arial" panose="020B0604020202020204" pitchFamily="34" charset="0"/>
              </a:rPr>
              <a:t>Rapports des missions d’assistance technique des PTF sur la problématique de mobilisation des ressources intérieures ;</a:t>
            </a:r>
          </a:p>
          <a:p>
            <a:pPr marL="285750" indent="-285750" algn="just">
              <a:lnSpc>
                <a:spcPct val="115000"/>
              </a:lnSpc>
              <a:spcBef>
                <a:spcPct val="20000"/>
              </a:spcBef>
              <a:buClr>
                <a:srgbClr val="00783C"/>
              </a:buClr>
              <a:buFont typeface="Wingdings" panose="05000000000000000000" pitchFamily="2" charset="2"/>
              <a:buChar char="q"/>
            </a:pPr>
            <a:r>
              <a:rPr lang="fr-FR" sz="1600" b="1"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6220142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5" name="Titre 4"/>
          <p:cNvSpPr>
            <a:spLocks noGrp="1"/>
          </p:cNvSpPr>
          <p:nvPr>
            <p:ph type="title"/>
          </p:nvPr>
        </p:nvSpPr>
        <p:spPr>
          <a:xfrm>
            <a:off x="839788" y="159799"/>
            <a:ext cx="10789960" cy="873294"/>
          </a:xfrm>
        </p:spPr>
        <p:txBody>
          <a:bodyPr>
            <a:normAutofit fontScale="90000"/>
          </a:bodyPr>
          <a:lstStyle/>
          <a:p>
            <a:r>
              <a:rPr lang="fr-FR" b="1" dirty="0">
                <a:latin typeface="Arial" panose="020B0604020202020204" pitchFamily="34" charset="0"/>
                <a:cs typeface="Arial" panose="020B0604020202020204" pitchFamily="34" charset="0"/>
              </a:rPr>
              <a:t>1. Conception et contenu des réformes (1/2)</a:t>
            </a:r>
            <a:endParaRPr lang="fr-FR" dirty="0"/>
          </a:p>
        </p:txBody>
      </p:sp>
      <p:sp>
        <p:nvSpPr>
          <p:cNvPr id="6" name="Espace réservé du texte 5"/>
          <p:cNvSpPr>
            <a:spLocks noGrp="1"/>
          </p:cNvSpPr>
          <p:nvPr>
            <p:ph type="body" idx="1"/>
          </p:nvPr>
        </p:nvSpPr>
        <p:spPr>
          <a:xfrm>
            <a:off x="914400" y="1033878"/>
            <a:ext cx="10515600" cy="804585"/>
          </a:xfrm>
        </p:spPr>
        <p:txBody>
          <a:bodyPr>
            <a:normAutofit fontScale="92500" lnSpcReduction="20000"/>
          </a:bodyPr>
          <a:lstStyle/>
          <a:p>
            <a:pPr algn="just"/>
            <a:r>
              <a:rPr lang="fr-BE" b="0" dirty="0">
                <a:latin typeface="Times New Roman" panose="02020603050405020304" pitchFamily="18" charset="0"/>
                <a:cs typeface="Times New Roman" panose="02020603050405020304" pitchFamily="18" charset="0"/>
              </a:rPr>
              <a:t>Le programme de réformes pour la modernisation des administrations douanière et fiscale a été conçu par le Gouvernement avec le concours des PTF. Les principales mesures sont données ci-dessous. </a:t>
            </a:r>
          </a:p>
        </p:txBody>
      </p:sp>
      <p:sp>
        <p:nvSpPr>
          <p:cNvPr id="7" name="Espace réservé du contenu 6"/>
          <p:cNvSpPr>
            <a:spLocks noGrp="1"/>
          </p:cNvSpPr>
          <p:nvPr>
            <p:ph sz="half" idx="2"/>
          </p:nvPr>
        </p:nvSpPr>
        <p:spPr>
          <a:xfrm>
            <a:off x="368424" y="1838463"/>
            <a:ext cx="5518181" cy="4668870"/>
          </a:xfrm>
        </p:spPr>
        <p:txBody>
          <a:bodyPr>
            <a:noAutofit/>
          </a:bodyPr>
          <a:lstStyle/>
          <a:p>
            <a:pPr marL="285750" indent="-285750" algn="just">
              <a:lnSpc>
                <a:spcPct val="107000"/>
              </a:lnSpc>
              <a:buFont typeface="Wingdings" pitchFamily="2" charset="2"/>
              <a:buChar char=""/>
            </a:pPr>
            <a:r>
              <a:rPr lang="fr-FR" sz="1200" b="1" kern="100" dirty="0">
                <a:solidFill>
                  <a:srgbClr val="FF0000"/>
                </a:solidFill>
                <a:latin typeface="Arial" panose="020B0604020202020204" pitchFamily="34" charset="0"/>
                <a:ea typeface="Calibri" panose="020F0502020204030204" pitchFamily="34" charset="0"/>
                <a:cs typeface="Arial" panose="020B0604020202020204" pitchFamily="34" charset="0"/>
              </a:rPr>
              <a:t>Sur le plan fiscal (non exhaustif) :</a:t>
            </a:r>
          </a:p>
          <a:p>
            <a:pPr marL="742950" lvl="1" indent="-285750" algn="just">
              <a:lnSpc>
                <a:spcPct val="107000"/>
              </a:lnSpc>
              <a:buFont typeface="Wingdings" pitchFamily="2" charset="2"/>
              <a:buChar char=""/>
            </a:pPr>
            <a:r>
              <a:rPr lang="fr-FR" sz="1100" kern="100" dirty="0">
                <a:latin typeface="Arial" panose="020B0604020202020204" pitchFamily="34" charset="0"/>
                <a:ea typeface="Calibri" panose="020F0502020204030204" pitchFamily="34" charset="0"/>
                <a:cs typeface="Arial" panose="020B0604020202020204" pitchFamily="34" charset="0"/>
              </a:rPr>
              <a:t>l’instauration d'une procédure de déclaration pré-remplie en matière de la contribution foncière des propriétés ; </a:t>
            </a:r>
          </a:p>
          <a:p>
            <a:pPr marL="742950" lvl="1" indent="-285750" algn="just">
              <a:lnSpc>
                <a:spcPct val="107000"/>
              </a:lnSpc>
              <a:buFont typeface="Wingdings" pitchFamily="2" charset="2"/>
              <a:buChar char=""/>
            </a:pPr>
            <a:r>
              <a:rPr lang="fr-FR" sz="1100" kern="100" dirty="0">
                <a:latin typeface="Arial" panose="020B0604020202020204" pitchFamily="34" charset="0"/>
                <a:ea typeface="Calibri" panose="020F0502020204030204" pitchFamily="34" charset="0"/>
                <a:cs typeface="Arial" panose="020B0604020202020204" pitchFamily="34" charset="0"/>
              </a:rPr>
              <a:t>l’instauration du rescrit fiscal ;</a:t>
            </a:r>
          </a:p>
          <a:p>
            <a:pPr marL="742950" lvl="1" indent="-285750" algn="just">
              <a:lnSpc>
                <a:spcPct val="107000"/>
              </a:lnSpc>
              <a:buFont typeface="Wingdings" pitchFamily="2" charset="2"/>
              <a:buChar char=""/>
            </a:pPr>
            <a:r>
              <a:rPr lang="fr-FR" sz="1100" kern="100" dirty="0">
                <a:latin typeface="Arial" panose="020B0604020202020204" pitchFamily="34" charset="0"/>
                <a:ea typeface="Calibri" panose="020F0502020204030204" pitchFamily="34" charset="0"/>
                <a:cs typeface="Arial" panose="020B0604020202020204" pitchFamily="34" charset="0"/>
              </a:rPr>
              <a:t>l’instauration en matière du droit d'accises du taux de 2% applicable sur le chiffre d'affaires des entreprises de communication téléphonique mobile ;</a:t>
            </a:r>
          </a:p>
          <a:p>
            <a:pPr marL="742950" lvl="1" indent="-285750" algn="just">
              <a:lnSpc>
                <a:spcPct val="107000"/>
              </a:lnSpc>
              <a:buFont typeface="Wingdings" pitchFamily="2" charset="2"/>
              <a:buChar char=""/>
            </a:pPr>
            <a:r>
              <a:rPr lang="fr-FR" sz="1100" kern="100" dirty="0">
                <a:latin typeface="Arial" panose="020B0604020202020204" pitchFamily="34" charset="0"/>
                <a:ea typeface="Calibri" panose="020F0502020204030204" pitchFamily="34" charset="0"/>
                <a:cs typeface="Arial" panose="020B0604020202020204" pitchFamily="34" charset="0"/>
              </a:rPr>
              <a:t>l’instauration de la procédure de paiement différée de la TVA ;</a:t>
            </a:r>
          </a:p>
          <a:p>
            <a:pPr marL="742950" lvl="1" indent="-285750" algn="just">
              <a:lnSpc>
                <a:spcPct val="107000"/>
              </a:lnSpc>
              <a:buFont typeface="Wingdings" pitchFamily="2" charset="2"/>
              <a:buChar char=""/>
            </a:pPr>
            <a:r>
              <a:rPr lang="fr-FR" sz="1100" kern="100" dirty="0">
                <a:latin typeface="Arial" panose="020B0604020202020204" pitchFamily="34" charset="0"/>
                <a:ea typeface="Calibri" panose="020F0502020204030204" pitchFamily="34" charset="0"/>
                <a:cs typeface="Arial" panose="020B0604020202020204" pitchFamily="34" charset="0"/>
              </a:rPr>
              <a:t>l’instauration du droit d'accises spécifique sur les boissons alcoolisées et les tabacs ;</a:t>
            </a:r>
          </a:p>
          <a:p>
            <a:pPr marL="742950" lvl="1" indent="-285750" algn="just">
              <a:lnSpc>
                <a:spcPct val="107000"/>
              </a:lnSpc>
              <a:buFont typeface="Wingdings" pitchFamily="2" charset="2"/>
              <a:buChar char=""/>
            </a:pPr>
            <a:r>
              <a:rPr lang="fr-FR" sz="1100" kern="100" dirty="0">
                <a:latin typeface="Arial" panose="020B0604020202020204" pitchFamily="34" charset="0"/>
                <a:ea typeface="Calibri" panose="020F0502020204030204" pitchFamily="34" charset="0"/>
                <a:cs typeface="Arial" panose="020B0604020202020204" pitchFamily="34" charset="0"/>
              </a:rPr>
              <a:t>la réintroduction de la taxe sur la circulation des véhicules à moteur ;</a:t>
            </a:r>
          </a:p>
          <a:p>
            <a:pPr marL="742950" lvl="1" indent="-285750" algn="just">
              <a:lnSpc>
                <a:spcPct val="107000"/>
              </a:lnSpc>
              <a:buFont typeface="Wingdings" pitchFamily="2" charset="2"/>
              <a:buChar char=""/>
            </a:pPr>
            <a:r>
              <a:rPr lang="fr-FR" sz="1100" kern="100" dirty="0">
                <a:latin typeface="Arial" panose="020B0604020202020204" pitchFamily="34" charset="0"/>
                <a:ea typeface="Calibri" panose="020F0502020204030204" pitchFamily="34" charset="0"/>
                <a:cs typeface="Arial" panose="020B0604020202020204" pitchFamily="34" charset="0"/>
              </a:rPr>
              <a:t>imposition au taux de 15% des loyers des immeubles dans le cadre des opérations ne relevant pas des BIC;</a:t>
            </a:r>
          </a:p>
          <a:p>
            <a:pPr marL="742950" lvl="1" indent="-285750" algn="just">
              <a:lnSpc>
                <a:spcPct val="107000"/>
              </a:lnSpc>
              <a:buFont typeface="Wingdings" pitchFamily="2" charset="2"/>
              <a:buChar char=""/>
            </a:pPr>
            <a:r>
              <a:rPr lang="fr-FR" sz="1100" kern="100" dirty="0">
                <a:latin typeface="Arial" panose="020B0604020202020204" pitchFamily="34" charset="0"/>
                <a:ea typeface="Calibri" panose="020F0502020204030204" pitchFamily="34" charset="0"/>
                <a:cs typeface="Arial" panose="020B0604020202020204" pitchFamily="34" charset="0"/>
              </a:rPr>
              <a:t>l’introduction du mode de déclaration et de paiement par voie électronique dans la législation ;</a:t>
            </a:r>
          </a:p>
          <a:p>
            <a:pPr marL="742950" lvl="1" indent="-285750" algn="just">
              <a:lnSpc>
                <a:spcPct val="107000"/>
              </a:lnSpc>
              <a:buFont typeface="Wingdings" pitchFamily="2" charset="2"/>
              <a:buChar char=""/>
            </a:pPr>
            <a:r>
              <a:rPr lang="fr-FR" sz="1100" kern="100" dirty="0">
                <a:latin typeface="Arial" panose="020B0604020202020204" pitchFamily="34" charset="0"/>
                <a:ea typeface="Calibri" panose="020F0502020204030204" pitchFamily="34" charset="0"/>
                <a:cs typeface="Arial" panose="020B0604020202020204" pitchFamily="34" charset="0"/>
              </a:rPr>
              <a:t>l’instauration d'une taxation additionnelle au taux de 5% sur la valeur en douane des marchandises importées avec un minimum de perception de un million applicable aux entreprises ne figurant pas sur la liste des entreprises réputées actives ;</a:t>
            </a:r>
          </a:p>
          <a:p>
            <a:pPr marL="742950" lvl="1" indent="-285750" algn="just">
              <a:lnSpc>
                <a:spcPct val="107000"/>
              </a:lnSpc>
              <a:buFont typeface="Wingdings" pitchFamily="2" charset="2"/>
              <a:buChar char=""/>
            </a:pPr>
            <a:r>
              <a:rPr lang="fr-FR" sz="1100" kern="100" dirty="0">
                <a:latin typeface="Arial" panose="020B0604020202020204" pitchFamily="34" charset="0"/>
                <a:ea typeface="Calibri" panose="020F0502020204030204" pitchFamily="34" charset="0"/>
                <a:cs typeface="Arial" panose="020B0604020202020204" pitchFamily="34" charset="0"/>
              </a:rPr>
              <a:t>l’instauration d'une pénalité de 10% sur la valeur en douane des marchandises importées avec un minimum de perception </a:t>
            </a:r>
            <a:r>
              <a:rPr lang="fr-FR" sz="1100" b="1" kern="100" dirty="0">
                <a:latin typeface="Arial" panose="020B0604020202020204" pitchFamily="34" charset="0"/>
                <a:ea typeface="Calibri" panose="020F0502020204030204" pitchFamily="34" charset="0"/>
                <a:cs typeface="Arial" panose="020B0604020202020204" pitchFamily="34" charset="0"/>
              </a:rPr>
              <a:t>d’un million </a:t>
            </a:r>
            <a:r>
              <a:rPr lang="fr-FR" sz="1100" kern="100" dirty="0">
                <a:latin typeface="Arial" panose="020B0604020202020204" pitchFamily="34" charset="0"/>
                <a:ea typeface="Calibri" panose="020F0502020204030204" pitchFamily="34" charset="0"/>
                <a:cs typeface="Arial" panose="020B0604020202020204" pitchFamily="34" charset="0"/>
              </a:rPr>
              <a:t>applicable aux entreprises ne figurant pas sur la liste des entreprises réputées actives, etc.</a:t>
            </a:r>
            <a:endParaRPr lang="fr-BE" sz="1100" dirty="0">
              <a:latin typeface="Arial" panose="020B0604020202020204" pitchFamily="34" charset="0"/>
              <a:cs typeface="Arial" panose="020B0604020202020204" pitchFamily="34" charset="0"/>
            </a:endParaRPr>
          </a:p>
        </p:txBody>
      </p:sp>
      <p:sp>
        <p:nvSpPr>
          <p:cNvPr id="9" name="Espace réservé du contenu 8"/>
          <p:cNvSpPr>
            <a:spLocks noGrp="1"/>
          </p:cNvSpPr>
          <p:nvPr>
            <p:ph sz="quarter" idx="4"/>
          </p:nvPr>
        </p:nvSpPr>
        <p:spPr>
          <a:xfrm>
            <a:off x="5961217" y="1839248"/>
            <a:ext cx="6130169" cy="4872270"/>
          </a:xfrm>
        </p:spPr>
        <p:txBody>
          <a:bodyPr>
            <a:noAutofit/>
          </a:bodyPr>
          <a:lstStyle/>
          <a:p>
            <a:pPr marL="285750" lvl="1" indent="-285750" algn="just">
              <a:lnSpc>
                <a:spcPct val="87000"/>
              </a:lnSpc>
              <a:spcBef>
                <a:spcPts val="1000"/>
              </a:spcBef>
              <a:buFont typeface="Wingdings" pitchFamily="2" charset="2"/>
              <a:buChar char=""/>
            </a:pPr>
            <a:r>
              <a:rPr lang="fr-FR" sz="1200" b="1" kern="100" dirty="0">
                <a:solidFill>
                  <a:srgbClr val="FF0000"/>
                </a:solidFill>
                <a:latin typeface="Arial" panose="020B0604020202020204" pitchFamily="34" charset="0"/>
                <a:ea typeface="Calibri" panose="020F0502020204030204" pitchFamily="34" charset="0"/>
                <a:cs typeface="Arial" panose="020B0604020202020204" pitchFamily="34" charset="0"/>
              </a:rPr>
              <a:t>En matière douanière (non exhaustif) :</a:t>
            </a:r>
          </a:p>
          <a:p>
            <a:pPr marL="742950" lvl="1" indent="-285750" algn="just">
              <a:lnSpc>
                <a:spcPct val="87000"/>
              </a:lnSpc>
              <a:buFont typeface="Wingdings" pitchFamily="2" charset="2"/>
              <a:buChar char=""/>
            </a:pPr>
            <a:r>
              <a:rPr lang="fr-FR" sz="1100" kern="100" dirty="0">
                <a:latin typeface="Arial" panose="020B0604020202020204" pitchFamily="34" charset="0"/>
                <a:ea typeface="Calibri" panose="020F0502020204030204" pitchFamily="34" charset="0"/>
                <a:cs typeface="Arial" panose="020B0604020202020204" pitchFamily="34" charset="0"/>
              </a:rPr>
              <a:t>l’imposition de la TVA sur des produits exonérés de l'application de  cette fiscalité ;</a:t>
            </a:r>
          </a:p>
          <a:p>
            <a:pPr marL="742950" lvl="1" indent="-285750" algn="just">
              <a:lnSpc>
                <a:spcPct val="87000"/>
              </a:lnSpc>
              <a:buFont typeface="Wingdings" pitchFamily="2" charset="2"/>
              <a:buChar char=""/>
            </a:pPr>
            <a:r>
              <a:rPr lang="fr-FR" sz="1100" kern="100" dirty="0">
                <a:latin typeface="Arial" panose="020B0604020202020204" pitchFamily="34" charset="0"/>
                <a:ea typeface="Calibri" panose="020F0502020204030204" pitchFamily="34" charset="0"/>
                <a:cs typeface="Arial" panose="020B0604020202020204" pitchFamily="34" charset="0"/>
              </a:rPr>
              <a:t>l’interdiction de la retenue à la source TVA à titre de compensation, des recettes de l’Etat par les sociétés de distribution de produits pétrolier ;</a:t>
            </a:r>
          </a:p>
          <a:p>
            <a:pPr marL="742950" lvl="1" indent="-285750" algn="just">
              <a:lnSpc>
                <a:spcPct val="87000"/>
              </a:lnSpc>
              <a:buFont typeface="Wingdings" pitchFamily="2" charset="2"/>
              <a:buChar char=""/>
            </a:pPr>
            <a:r>
              <a:rPr lang="fr-FR" sz="1100" kern="100" dirty="0">
                <a:latin typeface="Arial" panose="020B0604020202020204" pitchFamily="34" charset="0"/>
                <a:ea typeface="Calibri" panose="020F0502020204030204" pitchFamily="34" charset="0"/>
                <a:cs typeface="Arial" panose="020B0604020202020204" pitchFamily="34" charset="0"/>
              </a:rPr>
              <a:t>l’application du tarif des douanes CEMAC 2012 à l’import ;</a:t>
            </a:r>
          </a:p>
          <a:p>
            <a:pPr marL="742950" lvl="1" indent="-285750" algn="just">
              <a:lnSpc>
                <a:spcPct val="87000"/>
              </a:lnSpc>
              <a:buFont typeface="Wingdings" pitchFamily="2" charset="2"/>
              <a:buChar char=""/>
            </a:pPr>
            <a:r>
              <a:rPr lang="fr-FR" sz="1100" kern="100" dirty="0">
                <a:latin typeface="Arial" panose="020B0604020202020204" pitchFamily="34" charset="0"/>
                <a:ea typeface="Calibri" panose="020F0502020204030204" pitchFamily="34" charset="0"/>
                <a:cs typeface="Arial" panose="020B0604020202020204" pitchFamily="34" charset="0"/>
              </a:rPr>
              <a:t>l’apposition du visa préalable sur les textes comportant mesures dérogatoires par le Comité interministériel chargé des exonérations fiscales et douanières (CICEFD) ;</a:t>
            </a:r>
          </a:p>
          <a:p>
            <a:pPr marL="742950" lvl="1" indent="-285750" algn="just">
              <a:lnSpc>
                <a:spcPct val="87000"/>
              </a:lnSpc>
              <a:buFont typeface="Wingdings" pitchFamily="2" charset="2"/>
              <a:buChar char=""/>
            </a:pPr>
            <a:r>
              <a:rPr lang="fr-FR" sz="1100" kern="100" dirty="0">
                <a:latin typeface="Arial" panose="020B0604020202020204" pitchFamily="34" charset="0"/>
                <a:ea typeface="Calibri" panose="020F0502020204030204" pitchFamily="34" charset="0"/>
                <a:cs typeface="Arial" panose="020B0604020202020204" pitchFamily="34" charset="0"/>
              </a:rPr>
              <a:t>l’approbation par la Douane de la liste des matériels exonérés des ONG ;</a:t>
            </a:r>
          </a:p>
          <a:p>
            <a:pPr marL="742950" lvl="1" indent="-285750" algn="just">
              <a:lnSpc>
                <a:spcPct val="87000"/>
              </a:lnSpc>
              <a:buFont typeface="Wingdings" pitchFamily="2" charset="2"/>
              <a:buChar char=""/>
            </a:pPr>
            <a:r>
              <a:rPr lang="fr-FR" sz="1100" kern="100" dirty="0">
                <a:latin typeface="Arial" panose="020B0604020202020204" pitchFamily="34" charset="0"/>
                <a:ea typeface="Calibri" panose="020F0502020204030204" pitchFamily="34" charset="0"/>
                <a:cs typeface="Arial" panose="020B0604020202020204" pitchFamily="34" charset="0"/>
              </a:rPr>
              <a:t>la définition de critères restrictifs et transparents d’octroi des exonérations ;</a:t>
            </a:r>
          </a:p>
          <a:p>
            <a:pPr marL="742950" lvl="1" indent="-285750" algn="just">
              <a:lnSpc>
                <a:spcPct val="87000"/>
              </a:lnSpc>
              <a:buFont typeface="Wingdings" pitchFamily="2" charset="2"/>
              <a:buChar char=""/>
            </a:pPr>
            <a:r>
              <a:rPr lang="fr-FR" sz="1100" kern="100" dirty="0">
                <a:latin typeface="Arial" panose="020B0604020202020204" pitchFamily="34" charset="0"/>
                <a:ea typeface="Calibri" panose="020F0502020204030204" pitchFamily="34" charset="0"/>
                <a:cs typeface="Arial" panose="020B0604020202020204" pitchFamily="34" charset="0"/>
              </a:rPr>
              <a:t>le renforcement des missions de contrôle de destination privilégié ;</a:t>
            </a:r>
          </a:p>
          <a:p>
            <a:pPr marL="742950" lvl="1" indent="-285750" algn="just">
              <a:lnSpc>
                <a:spcPct val="87000"/>
              </a:lnSpc>
              <a:buFont typeface="Wingdings" pitchFamily="2" charset="2"/>
              <a:buChar char=""/>
            </a:pPr>
            <a:r>
              <a:rPr lang="fr-FR" sz="1100" kern="100" dirty="0">
                <a:latin typeface="Arial" panose="020B0604020202020204" pitchFamily="34" charset="0"/>
                <a:ea typeface="Calibri" panose="020F0502020204030204" pitchFamily="34" charset="0"/>
                <a:cs typeface="Arial" panose="020B0604020202020204" pitchFamily="34" charset="0"/>
              </a:rPr>
              <a:t>le renforcement du suivi des marchandises en transit sur le territoire national ;</a:t>
            </a:r>
          </a:p>
          <a:p>
            <a:pPr marL="742950" lvl="1" indent="-285750" algn="just">
              <a:lnSpc>
                <a:spcPct val="87000"/>
              </a:lnSpc>
              <a:buFont typeface="Wingdings" pitchFamily="2" charset="2"/>
              <a:buChar char=""/>
            </a:pPr>
            <a:r>
              <a:rPr lang="fr-FR" sz="1100" kern="100" dirty="0">
                <a:latin typeface="Arial" panose="020B0604020202020204" pitchFamily="34" charset="0"/>
                <a:ea typeface="Calibri" panose="020F0502020204030204" pitchFamily="34" charset="0"/>
                <a:cs typeface="Arial" panose="020B0604020202020204" pitchFamily="34" charset="0"/>
              </a:rPr>
              <a:t>le renforcement des contrôles des régimes suspensifs ;</a:t>
            </a:r>
          </a:p>
          <a:p>
            <a:pPr marL="742950" lvl="1" indent="-285750" algn="just">
              <a:lnSpc>
                <a:spcPct val="87000"/>
              </a:lnSpc>
              <a:buFont typeface="Wingdings" pitchFamily="2" charset="2"/>
              <a:buChar char=""/>
            </a:pPr>
            <a:r>
              <a:rPr lang="fr-FR" sz="1100" kern="100" dirty="0">
                <a:latin typeface="Arial" panose="020B0604020202020204" pitchFamily="34" charset="0"/>
                <a:ea typeface="Calibri" panose="020F0502020204030204" pitchFamily="34" charset="0"/>
                <a:cs typeface="Arial" panose="020B0604020202020204" pitchFamily="34" charset="0"/>
              </a:rPr>
              <a:t>l’abrogation des dispositions relatives à l'exonération sur certains produits pétroliers (Jet A1)  ;</a:t>
            </a:r>
          </a:p>
          <a:p>
            <a:pPr marL="742950" lvl="1" indent="-285750" algn="just">
              <a:lnSpc>
                <a:spcPct val="87000"/>
              </a:lnSpc>
              <a:buFont typeface="Wingdings" pitchFamily="2" charset="2"/>
              <a:buChar char=""/>
            </a:pPr>
            <a:r>
              <a:rPr lang="fr-FR" sz="1100" kern="100" dirty="0">
                <a:latin typeface="Arial" panose="020B0604020202020204" pitchFamily="34" charset="0"/>
                <a:ea typeface="Calibri" panose="020F0502020204030204" pitchFamily="34" charset="0"/>
                <a:cs typeface="Arial" panose="020B0604020202020204" pitchFamily="34" charset="0"/>
              </a:rPr>
              <a:t>l’institution de droits d'accises additionnels sur de certains produits (tabac, bières, vin et liqueurs) ;</a:t>
            </a:r>
          </a:p>
          <a:p>
            <a:pPr marL="742950" lvl="1" indent="-285750" algn="just">
              <a:lnSpc>
                <a:spcPct val="87000"/>
              </a:lnSpc>
              <a:buFont typeface="Wingdings" pitchFamily="2" charset="2"/>
              <a:buChar char=""/>
            </a:pPr>
            <a:r>
              <a:rPr lang="fr-FR" sz="1100" kern="100" dirty="0">
                <a:latin typeface="Arial" panose="020B0604020202020204" pitchFamily="34" charset="0"/>
                <a:ea typeface="Calibri" panose="020F0502020204030204" pitchFamily="34" charset="0"/>
                <a:cs typeface="Arial" panose="020B0604020202020204" pitchFamily="34" charset="0"/>
              </a:rPr>
              <a:t>le paiement d’une amende égale à 20% du montant en cause en  cas de non ou fausse déclaration en douane. (art.17 LF 2019) ;</a:t>
            </a:r>
          </a:p>
          <a:p>
            <a:pPr marL="742950" lvl="1" indent="-285750" algn="just">
              <a:lnSpc>
                <a:spcPct val="87000"/>
              </a:lnSpc>
              <a:buFont typeface="Wingdings" pitchFamily="2" charset="2"/>
              <a:buChar char=""/>
            </a:pPr>
            <a:r>
              <a:rPr lang="fr-FR" sz="1100" kern="100" dirty="0">
                <a:latin typeface="Arial" panose="020B0604020202020204" pitchFamily="34" charset="0"/>
                <a:ea typeface="Calibri" panose="020F0502020204030204" pitchFamily="34" charset="0"/>
                <a:cs typeface="Arial" panose="020B0604020202020204" pitchFamily="34" charset="0"/>
              </a:rPr>
              <a:t>l’exclusion du bénéfice des exonérations douanières des pièces détachées de tous types, les téléphones portables GSM ou satellitaires (Cf. Art.18 LF 2019) ;</a:t>
            </a:r>
          </a:p>
          <a:p>
            <a:pPr marL="742950" lvl="1" indent="-285750" algn="just">
              <a:lnSpc>
                <a:spcPct val="87000"/>
              </a:lnSpc>
              <a:buFont typeface="Wingdings" pitchFamily="2" charset="2"/>
              <a:buChar char=""/>
            </a:pPr>
            <a:r>
              <a:rPr lang="fr-FR" sz="1100" kern="100" dirty="0">
                <a:latin typeface="Arial" panose="020B0604020202020204" pitchFamily="34" charset="0"/>
                <a:ea typeface="Calibri" panose="020F0502020204030204" pitchFamily="34" charset="0"/>
                <a:cs typeface="Arial" panose="020B0604020202020204" pitchFamily="34" charset="0"/>
              </a:rPr>
              <a:t>l’interdiction de la mainlevée sur les marchandises en transit à destination de la RCA, à l’exception de celles accordées aux Entreprises agréées par la Douane, contre garantie des droits et taxes ;</a:t>
            </a:r>
          </a:p>
          <a:p>
            <a:pPr marL="742950" lvl="1" indent="-285750" algn="just">
              <a:lnSpc>
                <a:spcPct val="87000"/>
              </a:lnSpc>
              <a:buFont typeface="Wingdings" pitchFamily="2" charset="2"/>
              <a:buChar char=""/>
            </a:pPr>
            <a:r>
              <a:rPr lang="fr-FR" sz="1100" kern="100" dirty="0">
                <a:latin typeface="Arial" panose="020B0604020202020204" pitchFamily="34" charset="0"/>
                <a:ea typeface="Calibri" panose="020F0502020204030204" pitchFamily="34" charset="0"/>
                <a:cs typeface="Arial" panose="020B0604020202020204" pitchFamily="34" charset="0"/>
              </a:rPr>
              <a:t>l’obligation de production d’une Déclaration de Valeur (DV) lors des formalités déclaratives en Douane pour toutes les importations et exportations de marchandises (Cf. Art.20 LF 2020), etc.</a:t>
            </a:r>
          </a:p>
          <a:p>
            <a:endParaRPr lang="fr-FR"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3296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5" name="Titre 4"/>
          <p:cNvSpPr>
            <a:spLocks noGrp="1"/>
          </p:cNvSpPr>
          <p:nvPr>
            <p:ph type="title"/>
          </p:nvPr>
        </p:nvSpPr>
        <p:spPr>
          <a:xfrm>
            <a:off x="839788" y="159799"/>
            <a:ext cx="10789960" cy="873294"/>
          </a:xfrm>
        </p:spPr>
        <p:txBody>
          <a:bodyPr>
            <a:normAutofit fontScale="90000"/>
          </a:bodyPr>
          <a:lstStyle/>
          <a:p>
            <a:r>
              <a:rPr lang="fr-FR" b="1" dirty="0">
                <a:latin typeface="Arial" panose="020B0604020202020204" pitchFamily="34" charset="0"/>
                <a:cs typeface="Arial" panose="020B0604020202020204" pitchFamily="34" charset="0"/>
              </a:rPr>
              <a:t>1. Conception et contenu des réformes (2/2)</a:t>
            </a:r>
            <a:endParaRPr lang="fr-FR" dirty="0"/>
          </a:p>
        </p:txBody>
      </p:sp>
      <p:sp>
        <p:nvSpPr>
          <p:cNvPr id="6" name="Espace réservé du texte 5"/>
          <p:cNvSpPr>
            <a:spLocks noGrp="1"/>
          </p:cNvSpPr>
          <p:nvPr>
            <p:ph type="body" idx="1"/>
          </p:nvPr>
        </p:nvSpPr>
        <p:spPr>
          <a:xfrm>
            <a:off x="541832" y="1033093"/>
            <a:ext cx="11345957" cy="1433673"/>
          </a:xfrm>
        </p:spPr>
        <p:txBody>
          <a:bodyPr>
            <a:noAutofit/>
          </a:bodyPr>
          <a:lstStyle/>
          <a:p>
            <a:pPr algn="just"/>
            <a:r>
              <a:rPr lang="fr-BE" sz="1800" b="0" dirty="0">
                <a:latin typeface="Arial" panose="020B0604020202020204" pitchFamily="34" charset="0"/>
                <a:cs typeface="Arial" panose="020B0604020202020204" pitchFamily="34" charset="0"/>
              </a:rPr>
              <a:t>Pour permettre à l’Etat d’augmenter le taux de pression fiscale, améliorer la productivité des Agents du Fisc et de la Douane et lutter contre les erreurs humaines et la corruption, le Gouvernement Centrafricain à miser sur des réformes axées sur la digitalisation.</a:t>
            </a:r>
          </a:p>
          <a:p>
            <a:pPr algn="just"/>
            <a:r>
              <a:rPr lang="fr-BE" sz="1800" b="0" dirty="0">
                <a:latin typeface="Arial" panose="020B0604020202020204" pitchFamily="34" charset="0"/>
                <a:cs typeface="Arial" panose="020B0604020202020204" pitchFamily="34" charset="0"/>
              </a:rPr>
              <a:t>Plusieurs applications métiers ont été développés en support à l’implémentation des différentes mesures de réformes, suite à plusieurs missions de diagnostic effectuées avec le concours des PTF.</a:t>
            </a:r>
            <a:endParaRPr lang="fr-BE" b="0" dirty="0">
              <a:latin typeface="Arial" panose="020B0604020202020204" pitchFamily="34" charset="0"/>
              <a:cs typeface="Arial" panose="020B0604020202020204" pitchFamily="34" charset="0"/>
            </a:endParaRPr>
          </a:p>
        </p:txBody>
      </p:sp>
      <p:sp>
        <p:nvSpPr>
          <p:cNvPr id="7" name="Espace réservé du contenu 6"/>
          <p:cNvSpPr>
            <a:spLocks noGrp="1"/>
          </p:cNvSpPr>
          <p:nvPr>
            <p:ph sz="half" idx="2"/>
          </p:nvPr>
        </p:nvSpPr>
        <p:spPr>
          <a:xfrm>
            <a:off x="541832" y="2630996"/>
            <a:ext cx="11256886" cy="2971531"/>
          </a:xfrm>
        </p:spPr>
        <p:txBody>
          <a:bodyPr>
            <a:noAutofit/>
          </a:bodyPr>
          <a:lstStyle/>
          <a:p>
            <a:pPr marL="285750" indent="-285750" algn="just">
              <a:lnSpc>
                <a:spcPct val="107000"/>
              </a:lnSpc>
              <a:buFont typeface="Wingdings" pitchFamily="2" charset="2"/>
              <a:buChar char=""/>
            </a:pPr>
            <a:endParaRPr lang="fr-BE" sz="1100" dirty="0">
              <a:latin typeface="Arial" panose="020B0604020202020204" pitchFamily="34" charset="0"/>
              <a:cs typeface="Arial" panose="020B0604020202020204" pitchFamily="34" charset="0"/>
            </a:endParaRPr>
          </a:p>
        </p:txBody>
      </p:sp>
      <p:sp>
        <p:nvSpPr>
          <p:cNvPr id="8" name="Dodecagon 21"/>
          <p:cNvSpPr/>
          <p:nvPr/>
        </p:nvSpPr>
        <p:spPr>
          <a:xfrm>
            <a:off x="2563124" y="2883577"/>
            <a:ext cx="2408350" cy="1351434"/>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a:solidFill>
                  <a:schemeClr val="accent1">
                    <a:lumMod val="50000"/>
                  </a:schemeClr>
                </a:solidFill>
                <a:latin typeface="Arial" panose="020B0604020202020204" pitchFamily="34" charset="0"/>
                <a:cs typeface="Arial" panose="020B0604020202020204" pitchFamily="34" charset="0"/>
              </a:rPr>
              <a:t>SYDONIA WORLD</a:t>
            </a:r>
            <a:endParaRPr lang="en-GB" dirty="0">
              <a:solidFill>
                <a:schemeClr val="accent1">
                  <a:lumMod val="50000"/>
                </a:schemeClr>
              </a:solidFill>
              <a:latin typeface="Arial" panose="020B0604020202020204" pitchFamily="34" charset="0"/>
              <a:cs typeface="Arial" panose="020B0604020202020204" pitchFamily="34" charset="0"/>
            </a:endParaRPr>
          </a:p>
        </p:txBody>
      </p:sp>
      <p:sp>
        <p:nvSpPr>
          <p:cNvPr id="10" name="Dodecagon 24"/>
          <p:cNvSpPr/>
          <p:nvPr/>
        </p:nvSpPr>
        <p:spPr>
          <a:xfrm>
            <a:off x="541833" y="2900018"/>
            <a:ext cx="2273052" cy="1351434"/>
          </a:xfrm>
          <a:prstGeom prst="dodec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a:latin typeface="Arial" panose="020B0604020202020204" pitchFamily="34" charset="0"/>
                <a:cs typeface="Arial" panose="020B0604020202020204" pitchFamily="34" charset="0"/>
              </a:rPr>
              <a:t>PEFA</a:t>
            </a:r>
            <a:endParaRPr lang="en-GB" dirty="0">
              <a:latin typeface="Arial" panose="020B0604020202020204" pitchFamily="34" charset="0"/>
              <a:cs typeface="Arial" panose="020B0604020202020204" pitchFamily="34" charset="0"/>
            </a:endParaRPr>
          </a:p>
        </p:txBody>
      </p:sp>
      <p:sp>
        <p:nvSpPr>
          <p:cNvPr id="11" name="Dodecagon 25"/>
          <p:cNvSpPr/>
          <p:nvPr/>
        </p:nvSpPr>
        <p:spPr>
          <a:xfrm>
            <a:off x="6624541" y="2900017"/>
            <a:ext cx="2273052" cy="1351434"/>
          </a:xfrm>
          <a:prstGeom prst="dodecag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a:latin typeface="Arial" panose="020B0604020202020204" pitchFamily="34" charset="0"/>
                <a:cs typeface="Arial" panose="020B0604020202020204" pitchFamily="34" charset="0"/>
              </a:rPr>
              <a:t>E-</a:t>
            </a:r>
            <a:r>
              <a:rPr lang="fr-BE" dirty="0" err="1">
                <a:latin typeface="Arial" panose="020B0604020202020204" pitchFamily="34" charset="0"/>
                <a:cs typeface="Arial" panose="020B0604020202020204" pitchFamily="34" charset="0"/>
              </a:rPr>
              <a:t>TAX</a:t>
            </a:r>
            <a:endParaRPr lang="en-GB" dirty="0">
              <a:latin typeface="Arial" panose="020B0604020202020204" pitchFamily="34" charset="0"/>
              <a:cs typeface="Arial" panose="020B0604020202020204" pitchFamily="34" charset="0"/>
            </a:endParaRPr>
          </a:p>
        </p:txBody>
      </p:sp>
      <p:sp>
        <p:nvSpPr>
          <p:cNvPr id="12" name="Dodecagon 26"/>
          <p:cNvSpPr/>
          <p:nvPr/>
        </p:nvSpPr>
        <p:spPr>
          <a:xfrm>
            <a:off x="8730824" y="2900016"/>
            <a:ext cx="2978823" cy="1351434"/>
          </a:xfrm>
          <a:prstGeom prst="dodecag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400" dirty="0">
                <a:latin typeface="Arial" panose="020B0604020202020204" pitchFamily="34" charset="0"/>
                <a:cs typeface="Arial" panose="020B0604020202020204" pitchFamily="34" charset="0"/>
              </a:rPr>
              <a:t>MENUES_RECETTES</a:t>
            </a:r>
            <a:endParaRPr lang="en-GB" sz="1400" dirty="0">
              <a:latin typeface="Arial" panose="020B0604020202020204" pitchFamily="34" charset="0"/>
              <a:cs typeface="Arial" panose="020B0604020202020204" pitchFamily="34" charset="0"/>
            </a:endParaRPr>
          </a:p>
        </p:txBody>
      </p:sp>
      <p:sp>
        <p:nvSpPr>
          <p:cNvPr id="13" name="Dodecagon 27"/>
          <p:cNvSpPr/>
          <p:nvPr/>
        </p:nvSpPr>
        <p:spPr>
          <a:xfrm>
            <a:off x="4719713" y="2920314"/>
            <a:ext cx="2273052" cy="1351434"/>
          </a:xfrm>
          <a:prstGeom prst="dodecagon">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a:latin typeface="Arial" panose="020B0604020202020204" pitchFamily="34" charset="0"/>
                <a:cs typeface="Arial" panose="020B0604020202020204" pitchFamily="34" charset="0"/>
              </a:rPr>
              <a:t>E-TVA</a:t>
            </a:r>
            <a:endParaRPr lang="en-GB" dirty="0">
              <a:latin typeface="Arial" panose="020B0604020202020204" pitchFamily="34" charset="0"/>
              <a:cs typeface="Arial" panose="020B0604020202020204" pitchFamily="34" charset="0"/>
            </a:endParaRPr>
          </a:p>
        </p:txBody>
      </p:sp>
      <p:cxnSp>
        <p:nvCxnSpPr>
          <p:cNvPr id="14" name="Straight Arrow Connector 29"/>
          <p:cNvCxnSpPr/>
          <p:nvPr/>
        </p:nvCxnSpPr>
        <p:spPr>
          <a:xfrm flipH="1">
            <a:off x="1695913" y="4247933"/>
            <a:ext cx="20781" cy="58340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33"/>
          <p:cNvCxnSpPr/>
          <p:nvPr/>
        </p:nvCxnSpPr>
        <p:spPr>
          <a:xfrm flipH="1">
            <a:off x="3754074" y="4235011"/>
            <a:ext cx="20781" cy="58340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34"/>
          <p:cNvCxnSpPr>
            <a:endCxn id="21" idx="0"/>
          </p:cNvCxnSpPr>
          <p:nvPr/>
        </p:nvCxnSpPr>
        <p:spPr>
          <a:xfrm flipH="1">
            <a:off x="5886768" y="4264307"/>
            <a:ext cx="28005" cy="6997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35"/>
          <p:cNvCxnSpPr/>
          <p:nvPr/>
        </p:nvCxnSpPr>
        <p:spPr>
          <a:xfrm flipH="1">
            <a:off x="7913999" y="4294512"/>
            <a:ext cx="17708" cy="66958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36"/>
          <p:cNvCxnSpPr/>
          <p:nvPr/>
        </p:nvCxnSpPr>
        <p:spPr>
          <a:xfrm>
            <a:off x="10172589" y="4271748"/>
            <a:ext cx="4916" cy="69235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9" name="Flowchart: Punched Tape 39"/>
          <p:cNvSpPr/>
          <p:nvPr/>
        </p:nvSpPr>
        <p:spPr>
          <a:xfrm>
            <a:off x="541833" y="4740249"/>
            <a:ext cx="2036356" cy="2117751"/>
          </a:xfrm>
          <a:prstGeom prst="flowChartPunchedTape">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fr-FR" sz="1400" b="1" i="1" dirty="0">
                <a:solidFill>
                  <a:schemeClr val="tx2"/>
                </a:solidFill>
                <a:latin typeface="Arial" panose="020B0604020202020204" pitchFamily="34" charset="0"/>
                <a:cs typeface="Arial" panose="020B0604020202020204" pitchFamily="34" charset="0"/>
              </a:rPr>
              <a:t>Évaluation de la performance des dépenses publiques et de la responsabilité financière </a:t>
            </a:r>
            <a:endParaRPr lang="en-GB" sz="1400" dirty="0">
              <a:solidFill>
                <a:schemeClr val="tx2"/>
              </a:solidFill>
              <a:latin typeface="Arial" panose="020B0604020202020204" pitchFamily="34" charset="0"/>
              <a:cs typeface="Arial" panose="020B0604020202020204" pitchFamily="34" charset="0"/>
            </a:endParaRPr>
          </a:p>
        </p:txBody>
      </p:sp>
      <p:sp>
        <p:nvSpPr>
          <p:cNvPr id="20" name="Flowchart: Punched Tape 40"/>
          <p:cNvSpPr/>
          <p:nvPr/>
        </p:nvSpPr>
        <p:spPr>
          <a:xfrm>
            <a:off x="2563124" y="4723807"/>
            <a:ext cx="2329202" cy="1657193"/>
          </a:xfrm>
          <a:prstGeom prst="flowChartPunchedTape">
            <a:avLst/>
          </a:prstGeom>
          <a:solidFill>
            <a:srgbClr val="00B0F0"/>
          </a:solidFill>
        </p:spPr>
        <p:style>
          <a:lnRef idx="2">
            <a:schemeClr val="accent6"/>
          </a:lnRef>
          <a:fillRef idx="1">
            <a:schemeClr val="lt1"/>
          </a:fillRef>
          <a:effectRef idx="0">
            <a:schemeClr val="accent6"/>
          </a:effectRef>
          <a:fontRef idx="minor">
            <a:schemeClr val="dk1"/>
          </a:fontRef>
        </p:style>
        <p:txBody>
          <a:bodyPr rtlCol="0" anchor="ctr"/>
          <a:lstStyle/>
          <a:p>
            <a:pPr algn="just"/>
            <a:r>
              <a:rPr lang="fr-FR" sz="1200" b="1" i="1" dirty="0">
                <a:solidFill>
                  <a:schemeClr val="tx2"/>
                </a:solidFill>
                <a:latin typeface="Arial" panose="020B0604020202020204" pitchFamily="34" charset="0"/>
                <a:cs typeface="Arial" panose="020B0604020202020204" pitchFamily="34" charset="0"/>
              </a:rPr>
              <a:t>Automatisation des procédures douanières et l’introduction de la gestion électronique des documents «e-documents ».</a:t>
            </a:r>
          </a:p>
        </p:txBody>
      </p:sp>
      <p:sp>
        <p:nvSpPr>
          <p:cNvPr id="21" name="Flowchart: Punched Tape 41"/>
          <p:cNvSpPr/>
          <p:nvPr/>
        </p:nvSpPr>
        <p:spPr>
          <a:xfrm>
            <a:off x="4904990" y="4847708"/>
            <a:ext cx="1963555" cy="1163910"/>
          </a:xfrm>
          <a:prstGeom prst="flowChartPunchedTape">
            <a:avLst/>
          </a:prstGeom>
          <a:solidFill>
            <a:schemeClr val="accent2">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just"/>
            <a:r>
              <a:rPr lang="fr-FR" sz="1600" b="1" dirty="0">
                <a:latin typeface="Arial" panose="020B0604020202020204" pitchFamily="34" charset="0"/>
                <a:cs typeface="Arial" panose="020B0604020202020204" pitchFamily="34" charset="0"/>
              </a:rPr>
              <a:t> </a:t>
            </a:r>
            <a:r>
              <a:rPr lang="fr-FR" sz="1200" b="1" dirty="0">
                <a:latin typeface="Arial" panose="020B0604020202020204" pitchFamily="34" charset="0"/>
                <a:cs typeface="Arial" panose="020B0604020202020204" pitchFamily="34" charset="0"/>
              </a:rPr>
              <a:t>Mise en œuvre de la facturation électronique de la TVA </a:t>
            </a:r>
            <a:endParaRPr lang="en-GB" sz="1200" b="1" dirty="0">
              <a:latin typeface="Arial" panose="020B0604020202020204" pitchFamily="34" charset="0"/>
              <a:cs typeface="Arial" panose="020B0604020202020204" pitchFamily="34" charset="0"/>
            </a:endParaRPr>
          </a:p>
        </p:txBody>
      </p:sp>
      <p:sp>
        <p:nvSpPr>
          <p:cNvPr id="22" name="Flowchart: Punched Tape 42"/>
          <p:cNvSpPr/>
          <p:nvPr/>
        </p:nvSpPr>
        <p:spPr>
          <a:xfrm>
            <a:off x="6891551" y="4725296"/>
            <a:ext cx="2342096" cy="1293764"/>
          </a:xfrm>
          <a:prstGeom prst="flowChartPunchedTap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1400" b="1" i="1" dirty="0">
                <a:latin typeface="Arial" panose="020B0604020202020204" pitchFamily="34" charset="0"/>
                <a:cs typeface="Arial" panose="020B0604020202020204" pitchFamily="34" charset="0"/>
              </a:rPr>
              <a:t>Immatriculation en ligne, télédéclaration et télépaiement</a:t>
            </a:r>
            <a:endParaRPr lang="en-GB" sz="1400" dirty="0">
              <a:latin typeface="Arial" panose="020B0604020202020204" pitchFamily="34" charset="0"/>
              <a:cs typeface="Arial" panose="020B0604020202020204" pitchFamily="34" charset="0"/>
            </a:endParaRPr>
          </a:p>
        </p:txBody>
      </p:sp>
      <p:sp>
        <p:nvSpPr>
          <p:cNvPr id="23" name="Flowchart: Punched Tape 43"/>
          <p:cNvSpPr/>
          <p:nvPr/>
        </p:nvSpPr>
        <p:spPr>
          <a:xfrm>
            <a:off x="9269424" y="4725296"/>
            <a:ext cx="2539097" cy="1293764"/>
          </a:xfrm>
          <a:prstGeom prst="flowChartPunchedTape">
            <a:avLst/>
          </a:prstGeom>
          <a:solidFill>
            <a:schemeClr val="accent5">
              <a:lumMod val="60000"/>
              <a:lumOff val="40000"/>
            </a:schemeClr>
          </a:solidFill>
        </p:spPr>
        <p:style>
          <a:lnRef idx="2">
            <a:schemeClr val="accent6"/>
          </a:lnRef>
          <a:fillRef idx="1">
            <a:schemeClr val="lt1"/>
          </a:fillRef>
          <a:effectRef idx="0">
            <a:schemeClr val="accent6"/>
          </a:effectRef>
          <a:fontRef idx="minor">
            <a:schemeClr val="dk1"/>
          </a:fontRef>
        </p:style>
        <p:txBody>
          <a:bodyPr rtlCol="0" anchor="ctr"/>
          <a:lstStyle/>
          <a:p>
            <a:pPr algn="just"/>
            <a:r>
              <a:rPr lang="fr-FR" sz="1400" dirty="0">
                <a:latin typeface="Arial" panose="020B0604020202020204" pitchFamily="34" charset="0"/>
                <a:cs typeface="Arial" panose="020B0604020202020204" pitchFamily="34" charset="0"/>
              </a:rPr>
              <a:t>Centralisation des ressources sur le compte unique du Trésor à la Banque centrale (BEAC).</a:t>
            </a:r>
          </a:p>
        </p:txBody>
      </p:sp>
    </p:spTree>
    <p:extLst>
      <p:ext uri="{BB962C8B-B14F-4D97-AF65-F5344CB8AC3E}">
        <p14:creationId xmlns:p14="http://schemas.microsoft.com/office/powerpoint/2010/main" val="2876540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10" name="Titre 9"/>
          <p:cNvSpPr>
            <a:spLocks noGrp="1"/>
          </p:cNvSpPr>
          <p:nvPr>
            <p:ph type="title"/>
          </p:nvPr>
        </p:nvSpPr>
        <p:spPr>
          <a:xfrm>
            <a:off x="838200" y="365126"/>
            <a:ext cx="10515600" cy="682440"/>
          </a:xfrm>
        </p:spPr>
        <p:txBody>
          <a:bodyPr>
            <a:noAutofit/>
          </a:bodyPr>
          <a:lstStyle/>
          <a:p>
            <a:r>
              <a:rPr lang="fr-BE" b="1" dirty="0">
                <a:latin typeface="Arial" panose="020B0604020202020204" pitchFamily="34" charset="0"/>
                <a:cs typeface="Arial" panose="020B0604020202020204" pitchFamily="34" charset="0"/>
              </a:rPr>
              <a:t>2. </a:t>
            </a:r>
            <a:r>
              <a:rPr lang="fr-FR" b="1" dirty="0">
                <a:latin typeface="Arial" panose="020B0604020202020204" pitchFamily="34" charset="0"/>
                <a:cs typeface="Arial" panose="020B0604020202020204" pitchFamily="34" charset="0"/>
              </a:rPr>
              <a:t>Mise en place de la réforme</a:t>
            </a:r>
          </a:p>
        </p:txBody>
      </p:sp>
      <p:sp>
        <p:nvSpPr>
          <p:cNvPr id="12" name="Rounded Rectangle 10"/>
          <p:cNvSpPr/>
          <p:nvPr/>
        </p:nvSpPr>
        <p:spPr>
          <a:xfrm>
            <a:off x="100267" y="1355857"/>
            <a:ext cx="1844614" cy="91440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a:latin typeface="Arial" panose="020B0604020202020204" pitchFamily="34" charset="0"/>
                <a:cs typeface="Arial" panose="020B0604020202020204" pitchFamily="34" charset="0"/>
              </a:rPr>
              <a:t>PEFA</a:t>
            </a:r>
            <a:endParaRPr lang="en-GB" dirty="0">
              <a:latin typeface="Arial" panose="020B0604020202020204" pitchFamily="34" charset="0"/>
              <a:cs typeface="Arial" panose="020B0604020202020204" pitchFamily="34" charset="0"/>
            </a:endParaRPr>
          </a:p>
        </p:txBody>
      </p:sp>
      <p:sp>
        <p:nvSpPr>
          <p:cNvPr id="13" name="Rounded Rectangle 12"/>
          <p:cNvSpPr/>
          <p:nvPr/>
        </p:nvSpPr>
        <p:spPr>
          <a:xfrm>
            <a:off x="100267" y="2367039"/>
            <a:ext cx="1844614" cy="9144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BE" dirty="0">
                <a:latin typeface="Arial" panose="020B0604020202020204" pitchFamily="34" charset="0"/>
                <a:cs typeface="Arial" panose="020B0604020202020204" pitchFamily="34" charset="0"/>
              </a:rPr>
              <a:t>SYDONIA WOLRD</a:t>
            </a:r>
            <a:endParaRPr lang="en-GB" dirty="0">
              <a:latin typeface="Arial" panose="020B0604020202020204" pitchFamily="34" charset="0"/>
              <a:cs typeface="Arial" panose="020B0604020202020204" pitchFamily="34" charset="0"/>
            </a:endParaRPr>
          </a:p>
        </p:txBody>
      </p:sp>
      <p:sp>
        <p:nvSpPr>
          <p:cNvPr id="14" name="Rounded Rectangle 13"/>
          <p:cNvSpPr/>
          <p:nvPr/>
        </p:nvSpPr>
        <p:spPr>
          <a:xfrm>
            <a:off x="126648" y="3373560"/>
            <a:ext cx="1791855" cy="1087603"/>
          </a:xfrm>
          <a:prstGeom prst="roundRect">
            <a:avLst/>
          </a:prstGeom>
          <a:solidFill>
            <a:schemeClr val="accent2">
              <a:lumMod val="60000"/>
              <a:lumOff val="4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a:latin typeface="Arial" panose="020B0604020202020204" pitchFamily="34" charset="0"/>
                <a:cs typeface="Arial" panose="020B0604020202020204" pitchFamily="34" charset="0"/>
              </a:rPr>
              <a:t>E-TVA</a:t>
            </a:r>
            <a:endParaRPr lang="en-GB" dirty="0">
              <a:latin typeface="Arial" panose="020B0604020202020204" pitchFamily="34" charset="0"/>
              <a:cs typeface="Arial" panose="020B0604020202020204" pitchFamily="34" charset="0"/>
            </a:endParaRPr>
          </a:p>
        </p:txBody>
      </p:sp>
      <p:sp>
        <p:nvSpPr>
          <p:cNvPr id="15" name="Rounded Rectangle 14"/>
          <p:cNvSpPr/>
          <p:nvPr/>
        </p:nvSpPr>
        <p:spPr>
          <a:xfrm>
            <a:off x="73890" y="4695738"/>
            <a:ext cx="1791855" cy="1068744"/>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a:latin typeface="Arial" panose="020B0604020202020204" pitchFamily="34" charset="0"/>
                <a:cs typeface="Arial" panose="020B0604020202020204" pitchFamily="34" charset="0"/>
              </a:rPr>
              <a:t>E-</a:t>
            </a:r>
            <a:r>
              <a:rPr lang="fr-BE" dirty="0" err="1">
                <a:latin typeface="Arial" panose="020B0604020202020204" pitchFamily="34" charset="0"/>
                <a:cs typeface="Arial" panose="020B0604020202020204" pitchFamily="34" charset="0"/>
              </a:rPr>
              <a:t>TAX</a:t>
            </a:r>
            <a:endParaRPr lang="en-GB" dirty="0">
              <a:latin typeface="Arial" panose="020B0604020202020204" pitchFamily="34" charset="0"/>
              <a:cs typeface="Arial" panose="020B0604020202020204" pitchFamily="34" charset="0"/>
            </a:endParaRPr>
          </a:p>
        </p:txBody>
      </p:sp>
      <p:sp>
        <p:nvSpPr>
          <p:cNvPr id="16" name="Rounded Rectangle 15"/>
          <p:cNvSpPr/>
          <p:nvPr/>
        </p:nvSpPr>
        <p:spPr>
          <a:xfrm>
            <a:off x="126647" y="5846618"/>
            <a:ext cx="1791855" cy="95001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a:latin typeface="Arial" panose="020B0604020202020204" pitchFamily="34" charset="0"/>
                <a:cs typeface="Arial" panose="020B0604020202020204" pitchFamily="34" charset="0"/>
              </a:rPr>
              <a:t>MENUES RECETTES</a:t>
            </a:r>
            <a:endParaRPr lang="en-GB" dirty="0">
              <a:latin typeface="Arial" panose="020B0604020202020204" pitchFamily="34" charset="0"/>
              <a:cs typeface="Arial" panose="020B0604020202020204" pitchFamily="34" charset="0"/>
            </a:endParaRPr>
          </a:p>
        </p:txBody>
      </p:sp>
      <p:sp>
        <p:nvSpPr>
          <p:cNvPr id="17" name="Rounded Rectangle 16"/>
          <p:cNvSpPr/>
          <p:nvPr/>
        </p:nvSpPr>
        <p:spPr>
          <a:xfrm>
            <a:off x="2103232" y="1390976"/>
            <a:ext cx="9691604" cy="91440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dirty="0">
                <a:latin typeface="Arial" panose="020B0604020202020204" pitchFamily="34" charset="0"/>
                <a:cs typeface="Arial" panose="020B0604020202020204" pitchFamily="34" charset="0"/>
              </a:rPr>
              <a:t>L’évaluation est menée à l’initiative du Gouvernement de la </a:t>
            </a:r>
            <a:r>
              <a:rPr lang="fr-FR" dirty="0" err="1">
                <a:latin typeface="Arial" panose="020B0604020202020204" pitchFamily="34" charset="0"/>
                <a:cs typeface="Arial" panose="020B0604020202020204" pitchFamily="34" charset="0"/>
              </a:rPr>
              <a:t>RCA</a:t>
            </a:r>
            <a:r>
              <a:rPr lang="fr-FR" dirty="0">
                <a:latin typeface="Arial" panose="020B0604020202020204" pitchFamily="34" charset="0"/>
                <a:cs typeface="Arial" panose="020B0604020202020204" pitchFamily="34" charset="0"/>
              </a:rPr>
              <a:t> et financée par l’Union Européenne. Le rapport qui a été validé par le secrétariat PEFA est en cours de finalisation, Un atelier de présentation finale est prévu début décembre, ce qui finalisera le processus.</a:t>
            </a:r>
            <a:endParaRPr lang="en-GB" dirty="0">
              <a:latin typeface="Arial" panose="020B0604020202020204" pitchFamily="34" charset="0"/>
              <a:cs typeface="Arial" panose="020B0604020202020204" pitchFamily="34" charset="0"/>
            </a:endParaRPr>
          </a:p>
        </p:txBody>
      </p:sp>
      <p:sp>
        <p:nvSpPr>
          <p:cNvPr id="18" name="Rounded Rectangle 17"/>
          <p:cNvSpPr/>
          <p:nvPr/>
        </p:nvSpPr>
        <p:spPr>
          <a:xfrm>
            <a:off x="2190977" y="2429596"/>
            <a:ext cx="9691604" cy="9144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just"/>
            <a:r>
              <a:rPr lang="fr-BE" dirty="0">
                <a:latin typeface="Arial" panose="020B0604020202020204" pitchFamily="34" charset="0"/>
                <a:cs typeface="Arial" panose="020B0604020202020204" pitchFamily="34" charset="0"/>
              </a:rPr>
              <a:t>Financé par l’UE et mis en œuvre par la Conférence des Nations-Unies pour le Commerce et le Développement, SydoniaWord qui remplace désormais Sydonia+++ devenu caduque est actuellement opérationnel dans tous les postes douaniers de la RCA</a:t>
            </a:r>
          </a:p>
        </p:txBody>
      </p:sp>
      <p:sp>
        <p:nvSpPr>
          <p:cNvPr id="19" name="Rounded Rectangle 18"/>
          <p:cNvSpPr/>
          <p:nvPr/>
        </p:nvSpPr>
        <p:spPr>
          <a:xfrm>
            <a:off x="2190977" y="3440978"/>
            <a:ext cx="9691604" cy="113054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600" dirty="0">
                <a:solidFill>
                  <a:schemeClr val="tx1"/>
                </a:solidFill>
                <a:latin typeface="Arial" panose="020B0604020202020204" pitchFamily="34" charset="0"/>
                <a:cs typeface="Arial" panose="020B0604020202020204" pitchFamily="34" charset="0"/>
              </a:rPr>
              <a:t>Sur initiative du MFB et sur financement de l’UE, le système de caisse enregistreuse doit permettre d’enregistrer automatiquement toutes transactions commerciales, modifications de commande comprises, via la boîte noire ; Les données stockées dans la boîte noire sont ensuite transférées automatiquement vers Systémif (Le système informatique de l’administration Centrafricaine</a:t>
            </a:r>
            <a:r>
              <a:rPr lang="fr-FR" sz="1600" dirty="0">
                <a:latin typeface="Arial" panose="020B0604020202020204" pitchFamily="34" charset="0"/>
                <a:cs typeface="Arial" panose="020B0604020202020204" pitchFamily="34" charset="0"/>
              </a:rPr>
              <a:t>) </a:t>
            </a:r>
            <a:endParaRPr lang="en-GB" sz="1600" dirty="0">
              <a:latin typeface="Arial" panose="020B0604020202020204" pitchFamily="34" charset="0"/>
              <a:cs typeface="Arial" panose="020B0604020202020204" pitchFamily="34" charset="0"/>
            </a:endParaRPr>
          </a:p>
        </p:txBody>
      </p:sp>
      <p:sp>
        <p:nvSpPr>
          <p:cNvPr id="20" name="Rounded Rectangle 19"/>
          <p:cNvSpPr/>
          <p:nvPr/>
        </p:nvSpPr>
        <p:spPr>
          <a:xfrm>
            <a:off x="2190977" y="4695738"/>
            <a:ext cx="9691604" cy="1150880"/>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dirty="0">
                <a:latin typeface="Arial" panose="020B0604020202020204" pitchFamily="34" charset="0"/>
                <a:cs typeface="Arial" panose="020B0604020202020204" pitchFamily="34" charset="0"/>
              </a:rPr>
              <a:t>Financé par l’UE, </a:t>
            </a:r>
            <a:r>
              <a:rPr lang="fr-FR" dirty="0" err="1">
                <a:latin typeface="Arial" panose="020B0604020202020204" pitchFamily="34" charset="0"/>
                <a:cs typeface="Arial" panose="020B0604020202020204" pitchFamily="34" charset="0"/>
              </a:rPr>
              <a:t>e-Tax</a:t>
            </a:r>
            <a:r>
              <a:rPr lang="fr-FR" dirty="0">
                <a:latin typeface="Arial" panose="020B0604020202020204" pitchFamily="34" charset="0"/>
                <a:cs typeface="Arial" panose="020B0604020202020204" pitchFamily="34" charset="0"/>
              </a:rPr>
              <a:t> permet aux contribuables de déclarer et régler leurs impôts sur un compte en recettes dans une banque commerciale de la place avec nivellement sur le compte unique du Trésor à J+1 au titre de la convention de bancarisation en vigueur entre l’Etat et ces banques qui perçoivent à,40% des recettes qu’elles mobilisent pour l’Etat;</a:t>
            </a:r>
            <a:endParaRPr lang="en-GB" dirty="0">
              <a:latin typeface="Arial" panose="020B0604020202020204" pitchFamily="34" charset="0"/>
              <a:cs typeface="Arial" panose="020B0604020202020204" pitchFamily="34" charset="0"/>
            </a:endParaRPr>
          </a:p>
        </p:txBody>
      </p:sp>
      <p:sp>
        <p:nvSpPr>
          <p:cNvPr id="21" name="Rounded Rectangle 20"/>
          <p:cNvSpPr/>
          <p:nvPr/>
        </p:nvSpPr>
        <p:spPr>
          <a:xfrm>
            <a:off x="2190977" y="5943600"/>
            <a:ext cx="9691604" cy="9144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spcAft>
                <a:spcPts val="1200"/>
              </a:spcAft>
            </a:pPr>
            <a:r>
              <a:rPr lang="fr-FR" dirty="0">
                <a:latin typeface="Arial" panose="020B0604020202020204" pitchFamily="34" charset="0"/>
                <a:cs typeface="Arial" panose="020B0604020202020204" pitchFamily="34" charset="0"/>
              </a:rPr>
              <a:t>Cette reforme permet de centraliser les opérations de paiement des recettes créées par les ministères sectoriels afin d’avoir une vue globale et instantanée de ces ressources. </a:t>
            </a:r>
          </a:p>
        </p:txBody>
      </p:sp>
    </p:spTree>
    <p:extLst>
      <p:ext uri="{BB962C8B-B14F-4D97-AF65-F5344CB8AC3E}">
        <p14:creationId xmlns:p14="http://schemas.microsoft.com/office/powerpoint/2010/main" val="1647922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5C33E-66E1-46B0-8707-27672A8BD2DC}"/>
              </a:ext>
            </a:extLst>
          </p:cNvPr>
          <p:cNvSpPr>
            <a:spLocks noGrp="1"/>
          </p:cNvSpPr>
          <p:nvPr>
            <p:ph type="title"/>
          </p:nvPr>
        </p:nvSpPr>
        <p:spPr>
          <a:xfrm>
            <a:off x="838200" y="365126"/>
            <a:ext cx="10515600" cy="726828"/>
          </a:xfrm>
        </p:spPr>
        <p:txBody>
          <a:bodyPr/>
          <a:lstStyle/>
          <a:p>
            <a:r>
              <a:rPr lang="fr-BE" b="1" dirty="0">
                <a:latin typeface="Arial" panose="020B0604020202020204" pitchFamily="34" charset="0"/>
                <a:cs typeface="Arial" panose="020B0604020202020204" pitchFamily="34" charset="0"/>
              </a:rPr>
              <a:t>3. Risques et difficultés associés  </a:t>
            </a:r>
            <a:endParaRPr lang="en-US" b="1" dirty="0">
              <a:latin typeface="Arial" panose="020B0604020202020204" pitchFamily="34" charset="0"/>
              <a:cs typeface="Arial" panose="020B0604020202020204" pitchFamily="34" charset="0"/>
            </a:endParaRPr>
          </a:p>
        </p:txBody>
      </p:sp>
      <p:sp>
        <p:nvSpPr>
          <p:cNvPr id="5" name="Content Placeholder 2"/>
          <p:cNvSpPr txBox="1">
            <a:spLocks/>
          </p:cNvSpPr>
          <p:nvPr/>
        </p:nvSpPr>
        <p:spPr>
          <a:xfrm>
            <a:off x="838200" y="1296141"/>
            <a:ext cx="10515600" cy="51046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fr-BE" sz="3200" dirty="0">
                <a:latin typeface="Arial" panose="020B0604020202020204" pitchFamily="34" charset="0"/>
                <a:cs typeface="Arial" panose="020B0604020202020204" pitchFamily="34" charset="0"/>
              </a:rPr>
              <a:t>Réticence au changement;</a:t>
            </a:r>
          </a:p>
          <a:p>
            <a:pPr algn="just"/>
            <a:r>
              <a:rPr lang="fr-BE" sz="3200" dirty="0">
                <a:latin typeface="Arial" panose="020B0604020202020204" pitchFamily="34" charset="0"/>
                <a:cs typeface="Arial" panose="020B0604020202020204" pitchFamily="34" charset="0"/>
              </a:rPr>
              <a:t>Faible niveau de connectivité du pays (la mise en production de la fibre optique est une solution) ;</a:t>
            </a:r>
            <a:endParaRPr lang="en-GB" sz="3200" dirty="0">
              <a:latin typeface="Arial" panose="020B0604020202020204" pitchFamily="34" charset="0"/>
              <a:cs typeface="Arial" panose="020B0604020202020204" pitchFamily="34" charset="0"/>
            </a:endParaRPr>
          </a:p>
          <a:p>
            <a:pPr algn="just"/>
            <a:r>
              <a:rPr lang="fr-BE" sz="3200" dirty="0">
                <a:latin typeface="Arial" panose="020B0604020202020204" pitchFamily="34" charset="0"/>
                <a:cs typeface="Arial" panose="020B0604020202020204" pitchFamily="34" charset="0"/>
              </a:rPr>
              <a:t>Espace budgétaire limité pour l’acquisition des équipements (</a:t>
            </a:r>
            <a:r>
              <a:rPr lang="fr-FR" sz="3200" dirty="0">
                <a:latin typeface="Arial" panose="020B0604020202020204" pitchFamily="34" charset="0"/>
                <a:cs typeface="Arial" panose="020B0604020202020204" pitchFamily="34" charset="0"/>
              </a:rPr>
              <a:t>Hardware)</a:t>
            </a:r>
            <a:r>
              <a:rPr lang="fr-BE" sz="3200" dirty="0">
                <a:latin typeface="Arial" panose="020B0604020202020204" pitchFamily="34" charset="0"/>
                <a:cs typeface="Arial" panose="020B0604020202020204" pitchFamily="34" charset="0"/>
              </a:rPr>
              <a:t> nécessaires à la mise en œuvre des réformes ;   </a:t>
            </a:r>
            <a:endParaRPr lang="en-GB" sz="3200" dirty="0">
              <a:latin typeface="Arial" panose="020B0604020202020204" pitchFamily="34" charset="0"/>
              <a:cs typeface="Arial" panose="020B0604020202020204" pitchFamily="34" charset="0"/>
            </a:endParaRPr>
          </a:p>
          <a:p>
            <a:pPr algn="just"/>
            <a:r>
              <a:rPr lang="fr-BE" sz="3200" dirty="0">
                <a:latin typeface="Arial" panose="020B0604020202020204" pitchFamily="34" charset="0"/>
                <a:cs typeface="Arial" panose="020B0604020202020204" pitchFamily="34" charset="0"/>
              </a:rPr>
              <a:t>Manque d’équipements d’infrastructure, de réseau et de sécurité liés à l’hébergement des données ;</a:t>
            </a:r>
            <a:endParaRPr lang="en-GB" sz="3200" dirty="0">
              <a:latin typeface="Arial" panose="020B0604020202020204" pitchFamily="34" charset="0"/>
              <a:cs typeface="Arial" panose="020B0604020202020204" pitchFamily="34" charset="0"/>
            </a:endParaRPr>
          </a:p>
          <a:p>
            <a:pPr algn="just"/>
            <a:r>
              <a:rPr lang="fr-BE" sz="3200" dirty="0">
                <a:latin typeface="Arial" panose="020B0604020202020204" pitchFamily="34" charset="0"/>
                <a:cs typeface="Arial" panose="020B0604020202020204" pitchFamily="34" charset="0"/>
              </a:rPr>
              <a:t>Difficultés d’interconnexion avec les autres acteurs : banques, sociétés de téléphonie mobile, autres régies. </a:t>
            </a:r>
            <a:endParaRPr lang="en-GB"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8423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5C33E-66E1-46B0-8707-27672A8BD2DC}"/>
              </a:ext>
            </a:extLst>
          </p:cNvPr>
          <p:cNvSpPr>
            <a:spLocks noGrp="1"/>
          </p:cNvSpPr>
          <p:nvPr>
            <p:ph type="title"/>
          </p:nvPr>
        </p:nvSpPr>
        <p:spPr>
          <a:xfrm>
            <a:off x="838200" y="365125"/>
            <a:ext cx="10515600" cy="664685"/>
          </a:xfrm>
        </p:spPr>
        <p:txBody>
          <a:bodyPr>
            <a:normAutofit fontScale="90000"/>
          </a:bodyPr>
          <a:lstStyle/>
          <a:p>
            <a:r>
              <a:rPr lang="fr-BE"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4. Perspectives et recommandations </a:t>
            </a:r>
            <a:endParaRPr lang="en-US" dirty="0">
              <a:latin typeface="Arial" panose="020B0604020202020204" pitchFamily="34" charset="0"/>
              <a:cs typeface="Arial" panose="020B0604020202020204" pitchFamily="34" charset="0"/>
            </a:endParaRPr>
          </a:p>
        </p:txBody>
      </p:sp>
      <p:sp>
        <p:nvSpPr>
          <p:cNvPr id="6" name="Content Placeholder 2"/>
          <p:cNvSpPr>
            <a:spLocks noGrp="1"/>
          </p:cNvSpPr>
          <p:nvPr>
            <p:ph idx="1"/>
          </p:nvPr>
        </p:nvSpPr>
        <p:spPr>
          <a:xfrm>
            <a:off x="519764" y="1071418"/>
            <a:ext cx="11154372" cy="5679661"/>
          </a:xfrm>
        </p:spPr>
        <p:txBody>
          <a:bodyPr>
            <a:normAutofit lnSpcReduction="10000"/>
          </a:bodyPr>
          <a:lstStyle/>
          <a:p>
            <a:pPr marL="457200" lvl="1" indent="0" algn="just">
              <a:buNone/>
            </a:pPr>
            <a:endParaRPr lang="fr-BE" dirty="0">
              <a:latin typeface="Times New Roman" panose="02020603050405020304" pitchFamily="18" charset="0"/>
              <a:cs typeface="Times New Roman" panose="02020603050405020304" pitchFamily="18" charset="0"/>
            </a:endParaRPr>
          </a:p>
          <a:p>
            <a:pPr lvl="1" algn="just"/>
            <a:r>
              <a:rPr lang="fr-BE" sz="3200" dirty="0">
                <a:latin typeface="Arial" panose="020B0604020202020204" pitchFamily="34" charset="0"/>
                <a:cs typeface="Arial" panose="020B0604020202020204" pitchFamily="34" charset="0"/>
              </a:rPr>
              <a:t>Poursuivre l’assainissement des finances publiques pour améliorer la transparence et lutter contre la corruption ;</a:t>
            </a:r>
          </a:p>
          <a:p>
            <a:pPr lvl="1" algn="just"/>
            <a:r>
              <a:rPr lang="fr-BE" sz="3200" dirty="0">
                <a:latin typeface="Arial" panose="020B0604020202020204" pitchFamily="34" charset="0"/>
                <a:cs typeface="Arial" panose="020B0604020202020204" pitchFamily="34" charset="0"/>
              </a:rPr>
              <a:t>Digitaliser le système de gestion des finances publiques par l’intégration des différents systèmes (système intégré) ;</a:t>
            </a:r>
          </a:p>
          <a:p>
            <a:pPr lvl="1" algn="just"/>
            <a:r>
              <a:rPr lang="fr-BE" sz="3200" dirty="0">
                <a:latin typeface="Arial" panose="020B0604020202020204" pitchFamily="34" charset="0"/>
                <a:cs typeface="Arial" panose="020B0604020202020204" pitchFamily="34" charset="0"/>
              </a:rPr>
              <a:t>Augmenter les recettes domestiques en vue de réduire la dépendance du pays des financements extérieurs ; </a:t>
            </a:r>
          </a:p>
          <a:p>
            <a:pPr lvl="1" algn="just"/>
            <a:r>
              <a:rPr lang="fr-BE" sz="3200" dirty="0">
                <a:latin typeface="Arial" panose="020B0604020202020204" pitchFamily="34" charset="0"/>
                <a:cs typeface="Arial" panose="020B0604020202020204" pitchFamily="34" charset="0"/>
              </a:rPr>
              <a:t>améliorer le climat des affaires pour élargir la base imposable ;</a:t>
            </a:r>
          </a:p>
          <a:p>
            <a:pPr lvl="1" algn="just"/>
            <a:r>
              <a:rPr lang="fr-BE" sz="3200" dirty="0">
                <a:latin typeface="Arial" panose="020B0604020202020204" pitchFamily="34" charset="0"/>
                <a:cs typeface="Arial" panose="020B0604020202020204" pitchFamily="34" charset="0"/>
              </a:rPr>
              <a:t>limiter au maximum les interventions humaines à travers la digitalisation dans la collecte des recettes et l’exécution des dépenses (défis à relever).</a:t>
            </a:r>
            <a:endParaRPr lang="en-GB" sz="3200" dirty="0">
              <a:latin typeface="Arial" panose="020B0604020202020204" pitchFamily="34" charset="0"/>
              <a:cs typeface="Arial" panose="020B0604020202020204" pitchFamily="34" charset="0"/>
            </a:endParaRPr>
          </a:p>
          <a:p>
            <a:endParaRPr lang="fr-BE" dirty="0">
              <a:solidFill>
                <a:schemeClr val="accent1"/>
              </a:solidFill>
              <a:latin typeface="Trebuchet MS" panose="020B0603020202020204" pitchFamily="34" charset="0"/>
            </a:endParaRPr>
          </a:p>
          <a:p>
            <a:pPr lvl="1"/>
            <a:endParaRPr lang="fr-BE" dirty="0">
              <a:latin typeface="Trebuchet MS" panose="020B0603020202020204" pitchFamily="34" charset="0"/>
            </a:endParaRPr>
          </a:p>
          <a:p>
            <a:pPr marL="457200" lvl="1" indent="0">
              <a:buNone/>
            </a:pPr>
            <a:endParaRPr lang="fr-BE" dirty="0">
              <a:latin typeface="Trebuchet MS" panose="020B0603020202020204" pitchFamily="34" charset="0"/>
            </a:endParaRPr>
          </a:p>
          <a:p>
            <a:pPr marL="457200" lvl="1" indent="0">
              <a:buNone/>
            </a:pPr>
            <a:endParaRPr lang="fr-BE" dirty="0">
              <a:latin typeface="Trebuchet MS" panose="020B0603020202020204" pitchFamily="34" charset="0"/>
            </a:endParaRPr>
          </a:p>
          <a:p>
            <a:pPr marL="457200" lvl="1" indent="0">
              <a:buNone/>
            </a:pPr>
            <a:endParaRPr lang="en-GB" dirty="0">
              <a:latin typeface="Trebuchet MS" panose="020B0603020202020204" pitchFamily="34" charset="0"/>
            </a:endParaRPr>
          </a:p>
        </p:txBody>
      </p:sp>
    </p:spTree>
    <p:extLst>
      <p:ext uri="{BB962C8B-B14F-4D97-AF65-F5344CB8AC3E}">
        <p14:creationId xmlns:p14="http://schemas.microsoft.com/office/powerpoint/2010/main" val="32709220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5C33E-66E1-46B0-8707-27672A8BD2DC}"/>
              </a:ext>
            </a:extLst>
          </p:cNvPr>
          <p:cNvSpPr>
            <a:spLocks noGrp="1"/>
          </p:cNvSpPr>
          <p:nvPr>
            <p:ph type="title"/>
          </p:nvPr>
        </p:nvSpPr>
        <p:spPr>
          <a:xfrm>
            <a:off x="838200" y="365125"/>
            <a:ext cx="10515600" cy="646929"/>
          </a:xfrm>
        </p:spPr>
        <p:txBody>
          <a:bodyPr>
            <a:normAutofit fontScale="90000"/>
          </a:bodyPr>
          <a:lstStyle/>
          <a:p>
            <a:r>
              <a:rPr lang="fr-BE" b="1" dirty="0">
                <a:solidFill>
                  <a:srgbClr val="FF0000"/>
                </a:solidFill>
                <a:latin typeface="Arial" panose="020B0604020202020204" pitchFamily="34" charset="0"/>
                <a:cs typeface="Arial" panose="020B0604020202020204" pitchFamily="34" charset="0"/>
              </a:rPr>
              <a:t>Conclusion</a:t>
            </a:r>
            <a:endParaRPr lang="en-US" dirty="0">
              <a:solidFill>
                <a:srgbClr val="FF0000"/>
              </a:solidFill>
              <a:latin typeface="Arial" panose="020B0604020202020204" pitchFamily="34" charset="0"/>
              <a:cs typeface="Arial" panose="020B0604020202020204" pitchFamily="34" charset="0"/>
            </a:endParaRPr>
          </a:p>
        </p:txBody>
      </p:sp>
      <p:sp>
        <p:nvSpPr>
          <p:cNvPr id="6" name="Content Placeholder 2"/>
          <p:cNvSpPr>
            <a:spLocks noGrp="1"/>
          </p:cNvSpPr>
          <p:nvPr>
            <p:ph idx="1"/>
          </p:nvPr>
        </p:nvSpPr>
        <p:spPr>
          <a:xfrm>
            <a:off x="838200" y="1012054"/>
            <a:ext cx="10515600" cy="5495278"/>
          </a:xfrm>
        </p:spPr>
        <p:txBody>
          <a:bodyPr>
            <a:noAutofit/>
          </a:bodyPr>
          <a:lstStyle/>
          <a:p>
            <a:pPr algn="just">
              <a:spcAft>
                <a:spcPts val="600"/>
              </a:spcAft>
            </a:pPr>
            <a:r>
              <a:rPr lang="fr-FR" sz="2000" dirty="0">
                <a:latin typeface="Arial" panose="020B0604020202020204" pitchFamily="34" charset="0"/>
                <a:ea typeface="Times New Roman" panose="02020603050405020304" pitchFamily="18" charset="0"/>
                <a:cs typeface="Arial" panose="020B0604020202020204" pitchFamily="34" charset="0"/>
              </a:rPr>
              <a:t>Les réformes enclenchés ont été conçues à partir d’un état des lieux et aussi des missions d’assistance technique conduites par les </a:t>
            </a:r>
            <a:r>
              <a:rPr lang="fr-FR" sz="2000" dirty="0" err="1">
                <a:latin typeface="Arial" panose="020B0604020202020204" pitchFamily="34" charset="0"/>
                <a:ea typeface="Times New Roman" panose="02020603050405020304" pitchFamily="18" charset="0"/>
                <a:cs typeface="Arial" panose="020B0604020202020204" pitchFamily="34" charset="0"/>
              </a:rPr>
              <a:t>PTF</a:t>
            </a:r>
            <a:r>
              <a:rPr lang="fr-FR" sz="2000" dirty="0">
                <a:latin typeface="Arial" panose="020B0604020202020204" pitchFamily="34" charset="0"/>
                <a:ea typeface="Times New Roman" panose="02020603050405020304" pitchFamily="18" charset="0"/>
                <a:cs typeface="Arial" panose="020B0604020202020204" pitchFamily="34" charset="0"/>
              </a:rPr>
              <a:t> à la demande des Autorités. Elles s’inscrivaient dans une situation de nécessité car le Gouvernement n’avait pas d’autres alternatives. </a:t>
            </a:r>
            <a:endParaRPr lang="en-GB" sz="1200" dirty="0">
              <a:latin typeface="Arial" panose="020B0604020202020204" pitchFamily="34" charset="0"/>
              <a:ea typeface="Times New Roman" panose="02020603050405020304" pitchFamily="18" charset="0"/>
              <a:cs typeface="Arial" panose="020B0604020202020204" pitchFamily="34" charset="0"/>
            </a:endParaRPr>
          </a:p>
          <a:p>
            <a:pPr algn="just">
              <a:spcAft>
                <a:spcPts val="600"/>
              </a:spcAft>
            </a:pPr>
            <a:r>
              <a:rPr lang="fr-FR" sz="2000" dirty="0">
                <a:latin typeface="Arial" panose="020B0604020202020204" pitchFamily="34" charset="0"/>
                <a:ea typeface="Times New Roman" panose="02020603050405020304" pitchFamily="18" charset="0"/>
                <a:cs typeface="Arial" panose="020B0604020202020204" pitchFamily="34" charset="0"/>
              </a:rPr>
              <a:t>Ces réformes ont porté sur le cadre juridique, la modernisation de la collecte des droits et taxes douaniers et fiscaux, l’informatisation des </a:t>
            </a:r>
            <a:r>
              <a:rPr lang="fr-FR" sz="2000" dirty="0" err="1">
                <a:latin typeface="Arial" panose="020B0604020202020204" pitchFamily="34" charset="0"/>
                <a:ea typeface="Times New Roman" panose="02020603050405020304" pitchFamily="18" charset="0"/>
                <a:cs typeface="Arial" panose="020B0604020202020204" pitchFamily="34" charset="0"/>
              </a:rPr>
              <a:t>process</a:t>
            </a:r>
            <a:r>
              <a:rPr lang="fr-FR" sz="2000" dirty="0">
                <a:latin typeface="Arial" panose="020B0604020202020204" pitchFamily="34" charset="0"/>
                <a:ea typeface="Times New Roman" panose="02020603050405020304" pitchFamily="18" charset="0"/>
                <a:cs typeface="Arial" panose="020B0604020202020204" pitchFamily="34" charset="0"/>
              </a:rPr>
              <a:t> et processus ainsi que sur l’organisation de la fonction « contrôles fiscaux », </a:t>
            </a:r>
            <a:r>
              <a:rPr lang="fr-BE" sz="2000" dirty="0">
                <a:latin typeface="Arial" panose="020B0604020202020204" pitchFamily="34" charset="0"/>
                <a:ea typeface="Times New Roman" panose="02020603050405020304" pitchFamily="18" charset="0"/>
                <a:cs typeface="Arial" panose="020B0604020202020204" pitchFamily="34" charset="0"/>
              </a:rPr>
              <a:t>en tenant compte des directives CEMAC.</a:t>
            </a:r>
            <a:endParaRPr lang="en-GB" sz="1200" dirty="0">
              <a:latin typeface="Arial" panose="020B0604020202020204" pitchFamily="34" charset="0"/>
              <a:ea typeface="Times New Roman" panose="02020603050405020304" pitchFamily="18" charset="0"/>
              <a:cs typeface="Arial" panose="020B0604020202020204" pitchFamily="34" charset="0"/>
            </a:endParaRPr>
          </a:p>
          <a:p>
            <a:pPr algn="just">
              <a:spcAft>
                <a:spcPts val="600"/>
              </a:spcAft>
            </a:pPr>
            <a:r>
              <a:rPr lang="fr-FR" sz="2000" b="1" dirty="0">
                <a:latin typeface="Arial" panose="020B0604020202020204" pitchFamily="34" charset="0"/>
                <a:ea typeface="Times New Roman" panose="02020603050405020304" pitchFamily="18" charset="0"/>
                <a:cs typeface="Arial" panose="020B0604020202020204" pitchFamily="34" charset="0"/>
              </a:rPr>
              <a:t>Les résultats obtenus ont été satisfaisants bien que d’énormes défis existent encore. </a:t>
            </a:r>
            <a:endParaRPr lang="en-GB" sz="1200" b="1" dirty="0">
              <a:latin typeface="Arial" panose="020B0604020202020204" pitchFamily="34" charset="0"/>
              <a:ea typeface="Times New Roman" panose="02020603050405020304" pitchFamily="18" charset="0"/>
              <a:cs typeface="Arial" panose="020B0604020202020204" pitchFamily="34" charset="0"/>
            </a:endParaRPr>
          </a:p>
          <a:p>
            <a:pPr algn="just">
              <a:spcAft>
                <a:spcPts val="600"/>
              </a:spcAft>
            </a:pPr>
            <a:r>
              <a:rPr lang="fr-FR" sz="2000" b="1" dirty="0">
                <a:latin typeface="Arial" panose="020B0604020202020204" pitchFamily="34" charset="0"/>
                <a:ea typeface="Times New Roman" panose="02020603050405020304" pitchFamily="18" charset="0"/>
                <a:cs typeface="Arial" panose="020B0604020202020204" pitchFamily="34" charset="0"/>
              </a:rPr>
              <a:t>En perspective</a:t>
            </a:r>
            <a:r>
              <a:rPr lang="fr-FR" sz="2000" dirty="0">
                <a:latin typeface="Arial" panose="020B0604020202020204" pitchFamily="34" charset="0"/>
                <a:ea typeface="Times New Roman" panose="02020603050405020304" pitchFamily="18" charset="0"/>
                <a:cs typeface="Arial" panose="020B0604020202020204" pitchFamily="34" charset="0"/>
              </a:rPr>
              <a:t>, des chantiers complémentaires de réformes doivent être menés notamment pour améliorer le climat des affaires, rendre l’impôt plus transparent afin d’en assurer le consentement de la part des contribuables. C’est seulement à ce prix que les acquis des premières réformes seront consolidés tout en allant le plus loin possible pour mobiliser davantage de recettes intérieures dans un pays dépendant fortement de la fiscalité de porte où le tissu économique est encore embryonnaire et mérite à être développé par l’amélioration du climat des affaires./-</a:t>
            </a:r>
            <a:endParaRPr lang="en-GB" sz="120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1386000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950</TotalTime>
  <Words>1707</Words>
  <Application>Microsoft Macintosh PowerPoint</Application>
  <PresentationFormat>Widescreen</PresentationFormat>
  <Paragraphs>112</Paragraphs>
  <Slides>10</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Arial Rounded MT Bold</vt:lpstr>
      <vt:lpstr>Calibri</vt:lpstr>
      <vt:lpstr>Calibri Light</vt:lpstr>
      <vt:lpstr>Times New Roman</vt:lpstr>
      <vt:lpstr>Trebuchet MS</vt:lpstr>
      <vt:lpstr>Wingdings</vt:lpstr>
      <vt:lpstr>Office Theme</vt:lpstr>
      <vt:lpstr>PowerPoint Presentation</vt:lpstr>
      <vt:lpstr>Plan du présentation</vt:lpstr>
      <vt:lpstr>Introduction</vt:lpstr>
      <vt:lpstr>1. Conception et contenu des réformes (1/2)</vt:lpstr>
      <vt:lpstr>1. Conception et contenu des réformes (2/2)</vt:lpstr>
      <vt:lpstr>2. Mise en place de la réforme</vt:lpstr>
      <vt:lpstr>3. Risques et difficultés associés  </vt:lpstr>
      <vt:lpstr>4. Perspectives et recommandations </vt:lpstr>
      <vt:lpstr>Conclusion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Vincent Fruchart</dc:creator>
  <cp:lastModifiedBy>Jerome Dendura</cp:lastModifiedBy>
  <cp:revision>14</cp:revision>
  <dcterms:created xsi:type="dcterms:W3CDTF">2023-11-05T21:43:48Z</dcterms:created>
  <dcterms:modified xsi:type="dcterms:W3CDTF">2023-11-13T13:59:39Z</dcterms:modified>
</cp:coreProperties>
</file>