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445" r:id="rId3"/>
    <p:sldId id="258" r:id="rId4"/>
    <p:sldId id="260" r:id="rId5"/>
    <p:sldId id="263" r:id="rId6"/>
    <p:sldId id="268" r:id="rId7"/>
    <p:sldId id="265" r:id="rId8"/>
    <p:sldId id="267" r:id="rId9"/>
    <p:sldId id="264" r:id="rId10"/>
    <p:sldId id="271" r:id="rId11"/>
    <p:sldId id="270" r:id="rId12"/>
    <p:sldId id="439" r:id="rId13"/>
    <p:sldId id="266" r:id="rId14"/>
    <p:sldId id="269" r:id="rId15"/>
    <p:sldId id="440" r:id="rId16"/>
    <p:sldId id="441" r:id="rId17"/>
    <p:sldId id="443" r:id="rId18"/>
    <p:sldId id="442"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2C8C3D-95CC-7A75-A13B-F48A7F91E3DF}" name="CARRIAT Joséphine, CTP/GRD" initials="CJC" userId="S::Josephine.CARRIAT@oecd.org::fb9eb02a-b71d-472c-8434-5bdc282db0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EC63F"/>
    <a:srgbClr val="006299"/>
    <a:srgbClr val="DA2129"/>
    <a:srgbClr val="A053A1"/>
    <a:srgbClr val="FFFFFF"/>
    <a:srgbClr val="08B79C"/>
    <a:srgbClr val="D80E8C"/>
    <a:srgbClr val="C9C5DA"/>
    <a:srgbClr val="009AD0"/>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p:cViewPr varScale="1">
        <p:scale>
          <a:sx n="62" d="100"/>
          <a:sy n="62"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4BF56-F310-4299-B004-B4B8EFAE0245}"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F35678E5-9C19-4B07-8583-DB58499DBC0B}">
      <dgm:prSet phldrT="[Text]" custT="1"/>
      <dgm:spPr>
        <a:solidFill>
          <a:srgbClr val="006299"/>
        </a:solidFill>
        <a:effectLst>
          <a:outerShdw blurRad="50800" dist="38100" dir="2700000" algn="tl" rotWithShape="0">
            <a:prstClr val="black">
              <a:alpha val="40000"/>
            </a:prstClr>
          </a:outerShdw>
        </a:effectLst>
      </dgm:spPr>
      <dgm:t>
        <a:bodyPr/>
        <a:lstStyle/>
        <a:p>
          <a:r>
            <a:rPr lang="fr-FR" sz="1600" b="1" dirty="0">
              <a:latin typeface="Arial" panose="020B0604020202020204" pitchFamily="34" charset="0"/>
              <a:cs typeface="Arial" panose="020B0604020202020204" pitchFamily="34" charset="0"/>
            </a:rPr>
            <a:t>Principaux domaines d’intervention</a:t>
          </a:r>
          <a:endParaRPr lang="en-GB" sz="1600" b="1" dirty="0">
            <a:latin typeface="Arial" panose="020B0604020202020204" pitchFamily="34" charset="0"/>
            <a:cs typeface="Arial" panose="020B0604020202020204" pitchFamily="34" charset="0"/>
          </a:endParaRPr>
        </a:p>
      </dgm:t>
    </dgm:pt>
    <dgm:pt modelId="{71A3C58B-1942-48D4-B5A7-A4D80DCCC116}" type="parTrans" cxnId="{A1CAF3F2-D7C0-46FA-BADF-008029657205}">
      <dgm:prSet/>
      <dgm:spPr/>
      <dgm:t>
        <a:bodyPr/>
        <a:lstStyle/>
        <a:p>
          <a:endParaRPr lang="en-GB" sz="2000" b="1">
            <a:latin typeface="Arial" panose="020B0604020202020204" pitchFamily="34" charset="0"/>
            <a:cs typeface="Arial" panose="020B0604020202020204" pitchFamily="34" charset="0"/>
          </a:endParaRPr>
        </a:p>
      </dgm:t>
    </dgm:pt>
    <dgm:pt modelId="{76FE7502-F367-4438-AE3D-8844F0407C1C}" type="sibTrans" cxnId="{A1CAF3F2-D7C0-46FA-BADF-008029657205}">
      <dgm:prSet/>
      <dgm:spPr/>
      <dgm:t>
        <a:bodyPr/>
        <a:lstStyle/>
        <a:p>
          <a:endParaRPr lang="en-GB" sz="2000" b="1">
            <a:latin typeface="Arial" panose="020B0604020202020204" pitchFamily="34" charset="0"/>
            <a:cs typeface="Arial" panose="020B0604020202020204" pitchFamily="34" charset="0"/>
          </a:endParaRPr>
        </a:p>
      </dgm:t>
    </dgm:pt>
    <dgm:pt modelId="{6757DBD2-1574-4D27-9D2F-5682D3E223B2}">
      <dgm:prSet phldrT="[Text]" custT="1"/>
      <dgm:spPr>
        <a:solidFill>
          <a:srgbClr val="D70C8C"/>
        </a:solidFill>
        <a:effectLst>
          <a:outerShdw blurRad="50800" dist="38100" dir="2700000" algn="tl" rotWithShape="0">
            <a:prstClr val="black">
              <a:alpha val="40000"/>
            </a:prstClr>
          </a:outerShdw>
        </a:effectLst>
      </dgm:spPr>
      <dgm:t>
        <a:bodyPr/>
        <a:lstStyle/>
        <a:p>
          <a:r>
            <a:rPr lang="fr-FR" sz="1200" b="1" dirty="0">
              <a:latin typeface="Arial" panose="020B0604020202020204" pitchFamily="34" charset="0"/>
              <a:cs typeface="Arial" panose="020B0604020202020204" pitchFamily="34" charset="0"/>
            </a:rPr>
            <a:t>Prix de transfert</a:t>
          </a:r>
        </a:p>
      </dgm:t>
    </dgm:pt>
    <dgm:pt modelId="{62736C0D-7B08-4022-93F7-5BD729351252}" type="parTrans" cxnId="{79761EE9-6CE4-41DC-AACE-3D7BB75ED666}">
      <dgm:prSet custT="1"/>
      <dgm:spPr/>
      <dgm:t>
        <a:bodyPr/>
        <a:lstStyle/>
        <a:p>
          <a:endParaRPr lang="en-GB" sz="600" b="1">
            <a:latin typeface="Arial" panose="020B0604020202020204" pitchFamily="34" charset="0"/>
            <a:cs typeface="Arial" panose="020B0604020202020204" pitchFamily="34" charset="0"/>
          </a:endParaRPr>
        </a:p>
      </dgm:t>
    </dgm:pt>
    <dgm:pt modelId="{64005ED6-7FDA-4F5F-B929-7ACABDB69D7F}" type="sibTrans" cxnId="{79761EE9-6CE4-41DC-AACE-3D7BB75ED666}">
      <dgm:prSet/>
      <dgm:spPr/>
      <dgm:t>
        <a:bodyPr/>
        <a:lstStyle/>
        <a:p>
          <a:endParaRPr lang="en-GB" sz="2000" b="1">
            <a:latin typeface="Arial" panose="020B0604020202020204" pitchFamily="34" charset="0"/>
            <a:cs typeface="Arial" panose="020B0604020202020204" pitchFamily="34" charset="0"/>
          </a:endParaRPr>
        </a:p>
      </dgm:t>
    </dgm:pt>
    <dgm:pt modelId="{4CD48C57-A6EB-466D-9A61-4E982459F7E1}">
      <dgm:prSet phldrT="[Text]" custT="1"/>
      <dgm:spPr>
        <a:solidFill>
          <a:srgbClr val="03B89D"/>
        </a:solidFill>
        <a:effectLst>
          <a:outerShdw blurRad="50800" dist="38100" dir="2700000" algn="tl" rotWithShape="0">
            <a:prstClr val="black">
              <a:alpha val="40000"/>
            </a:prstClr>
          </a:outerShdw>
        </a:effectLst>
      </dgm:spPr>
      <dgm:t>
        <a:bodyPr/>
        <a:lstStyle/>
        <a:p>
          <a:r>
            <a:rPr lang="fr-FR" sz="1050" b="1" dirty="0">
              <a:latin typeface="Arial" panose="020B0604020202020204" pitchFamily="34" charset="0"/>
              <a:cs typeface="Arial" panose="020B0604020202020204" pitchFamily="34" charset="0"/>
            </a:rPr>
            <a:t>Règlement et prévention des différends</a:t>
          </a:r>
          <a:endParaRPr lang="en-GB" sz="1050" b="1" dirty="0">
            <a:latin typeface="Arial" panose="020B0604020202020204" pitchFamily="34" charset="0"/>
            <a:cs typeface="Arial" panose="020B0604020202020204" pitchFamily="34" charset="0"/>
          </a:endParaRPr>
        </a:p>
      </dgm:t>
    </dgm:pt>
    <dgm:pt modelId="{3326B4E5-0211-4D8C-96BA-CCDD779529BC}" type="parTrans" cxnId="{3602EEDF-4445-47B5-A3BD-3477AA4E4898}">
      <dgm:prSet custT="1">
        <dgm:style>
          <a:lnRef idx="1">
            <a:schemeClr val="accent5"/>
          </a:lnRef>
          <a:fillRef idx="0">
            <a:schemeClr val="accent5"/>
          </a:fillRef>
          <a:effectRef idx="0">
            <a:schemeClr val="accent5"/>
          </a:effectRef>
          <a:fontRef idx="minor">
            <a:schemeClr val="tx1"/>
          </a:fontRef>
        </dgm:style>
      </dgm:prSet>
      <dgm:spPr/>
      <dgm:t>
        <a:bodyPr/>
        <a:lstStyle/>
        <a:p>
          <a:endParaRPr lang="en-GB" sz="600" b="1">
            <a:latin typeface="Arial" panose="020B0604020202020204" pitchFamily="34" charset="0"/>
            <a:cs typeface="Arial" panose="020B0604020202020204" pitchFamily="34" charset="0"/>
          </a:endParaRPr>
        </a:p>
      </dgm:t>
    </dgm:pt>
    <dgm:pt modelId="{7367DBAF-8CBB-4A2A-A54D-995F34771286}" type="sibTrans" cxnId="{3602EEDF-4445-47B5-A3BD-3477AA4E4898}">
      <dgm:prSet/>
      <dgm:spPr/>
      <dgm:t>
        <a:bodyPr/>
        <a:lstStyle/>
        <a:p>
          <a:endParaRPr lang="en-GB" sz="2000" b="1">
            <a:latin typeface="Arial" panose="020B0604020202020204" pitchFamily="34" charset="0"/>
            <a:cs typeface="Arial" panose="020B0604020202020204" pitchFamily="34" charset="0"/>
          </a:endParaRPr>
        </a:p>
      </dgm:t>
    </dgm:pt>
    <dgm:pt modelId="{F72B271C-A6FC-446A-9720-80C992FA3E2F}">
      <dgm:prSet phldrT="[Text]" custT="1"/>
      <dgm:spPr>
        <a:solidFill>
          <a:srgbClr val="DA2128"/>
        </a:solidFill>
        <a:effectLst>
          <a:outerShdw blurRad="50800" dist="38100" dir="2700000" algn="tl" rotWithShape="0">
            <a:prstClr val="black">
              <a:alpha val="40000"/>
            </a:prstClr>
          </a:outerShdw>
        </a:effectLst>
      </dgm:spPr>
      <dgm:t>
        <a:bodyPr/>
        <a:lstStyle/>
        <a:p>
          <a:r>
            <a:rPr lang="fr-FR" sz="1050" b="1" noProof="0" dirty="0">
              <a:latin typeface="Arial" panose="020B0604020202020204" pitchFamily="34" charset="0"/>
              <a:cs typeface="Arial" panose="020B0604020202020204" pitchFamily="34" charset="0"/>
            </a:rPr>
            <a:t>Échange</a:t>
          </a:r>
          <a:r>
            <a:rPr lang="en-GB" sz="1050" b="1" dirty="0">
              <a:latin typeface="Arial" panose="020B0604020202020204" pitchFamily="34" charset="0"/>
              <a:cs typeface="Arial" panose="020B0604020202020204" pitchFamily="34" charset="0"/>
            </a:rPr>
            <a:t> de renseignement</a:t>
          </a:r>
        </a:p>
      </dgm:t>
    </dgm:pt>
    <dgm:pt modelId="{4CB69AD3-29CD-4A73-B8E6-48C5DD7B8070}" type="parTrans" cxnId="{3D1AEBE9-A439-470B-B4F0-B4CE2A0ED3D5}">
      <dgm:prSet custT="1"/>
      <dgm:spPr/>
      <dgm:t>
        <a:bodyPr/>
        <a:lstStyle/>
        <a:p>
          <a:endParaRPr lang="en-US" sz="600" b="1">
            <a:latin typeface="Arial" panose="020B0604020202020204" pitchFamily="34" charset="0"/>
            <a:cs typeface="Arial" panose="020B0604020202020204" pitchFamily="34" charset="0"/>
          </a:endParaRPr>
        </a:p>
      </dgm:t>
    </dgm:pt>
    <dgm:pt modelId="{FDB6BF59-F49D-4AA4-B79F-8E8C09D3410E}" type="sibTrans" cxnId="{3D1AEBE9-A439-470B-B4F0-B4CE2A0ED3D5}">
      <dgm:prSet/>
      <dgm:spPr/>
      <dgm:t>
        <a:bodyPr/>
        <a:lstStyle/>
        <a:p>
          <a:endParaRPr lang="en-US" sz="2000" b="1">
            <a:latin typeface="Arial" panose="020B0604020202020204" pitchFamily="34" charset="0"/>
            <a:cs typeface="Arial" panose="020B0604020202020204" pitchFamily="34" charset="0"/>
          </a:endParaRPr>
        </a:p>
      </dgm:t>
    </dgm:pt>
    <dgm:pt modelId="{7482F7B8-A369-46D8-8350-D963517D4F4C}">
      <dgm:prSet phldrT="[Text]" custT="1"/>
      <dgm:spPr>
        <a:solidFill>
          <a:srgbClr val="00B0F0"/>
        </a:solidFill>
        <a:effectLst>
          <a:outerShdw blurRad="50800" dist="38100" dir="2700000" algn="tl" rotWithShape="0">
            <a:prstClr val="black">
              <a:alpha val="40000"/>
            </a:prstClr>
          </a:outerShdw>
        </a:effectLst>
      </dgm:spPr>
      <dgm:t>
        <a:bodyPr/>
        <a:lstStyle/>
        <a:p>
          <a:r>
            <a:rPr lang="fr-FR" sz="1200" b="1" dirty="0">
              <a:latin typeface="Arial" panose="020B0604020202020204" pitchFamily="34" charset="0"/>
              <a:cs typeface="Arial" panose="020B0604020202020204" pitchFamily="34" charset="0"/>
            </a:rPr>
            <a:t>Conventions fiscales</a:t>
          </a:r>
        </a:p>
      </dgm:t>
    </dgm:pt>
    <dgm:pt modelId="{EC39A9EF-2824-4C4A-89C1-B6676A0A3A16}" type="parTrans" cxnId="{25898AEA-9FCF-47BF-9105-08B73E5E84AA}">
      <dgm:prSet custT="1"/>
      <dgm:spPr/>
      <dgm:t>
        <a:bodyPr/>
        <a:lstStyle/>
        <a:p>
          <a:endParaRPr lang="en-US" sz="600" b="1">
            <a:latin typeface="Arial" panose="020B0604020202020204" pitchFamily="34" charset="0"/>
            <a:cs typeface="Arial" panose="020B0604020202020204" pitchFamily="34" charset="0"/>
          </a:endParaRPr>
        </a:p>
      </dgm:t>
    </dgm:pt>
    <dgm:pt modelId="{44312162-893A-423C-8B25-F510AE53453B}" type="sibTrans" cxnId="{25898AEA-9FCF-47BF-9105-08B73E5E84AA}">
      <dgm:prSet/>
      <dgm:spPr/>
      <dgm:t>
        <a:bodyPr/>
        <a:lstStyle/>
        <a:p>
          <a:endParaRPr lang="en-US" sz="2000" b="1">
            <a:latin typeface="Arial" panose="020B0604020202020204" pitchFamily="34" charset="0"/>
            <a:cs typeface="Arial" panose="020B0604020202020204" pitchFamily="34" charset="0"/>
          </a:endParaRPr>
        </a:p>
      </dgm:t>
    </dgm:pt>
    <dgm:pt modelId="{92433818-68B3-4209-87CF-F875FFEDDD1B}" type="pres">
      <dgm:prSet presAssocID="{6F94BF56-F310-4299-B004-B4B8EFAE0245}" presName="cycle" presStyleCnt="0">
        <dgm:presLayoutVars>
          <dgm:chMax val="1"/>
          <dgm:dir/>
          <dgm:animLvl val="ctr"/>
          <dgm:resizeHandles val="exact"/>
        </dgm:presLayoutVars>
      </dgm:prSet>
      <dgm:spPr/>
    </dgm:pt>
    <dgm:pt modelId="{1E4A4F9B-EB5E-43BD-B41A-4A7AC1ED7DA8}" type="pres">
      <dgm:prSet presAssocID="{F35678E5-9C19-4B07-8583-DB58499DBC0B}" presName="centerShape" presStyleLbl="node0" presStyleIdx="0" presStyleCnt="1" custScaleX="139084" custScaleY="139083"/>
      <dgm:spPr/>
    </dgm:pt>
    <dgm:pt modelId="{07DE6409-17E1-4F7A-B17C-5278CD5B19E5}" type="pres">
      <dgm:prSet presAssocID="{62736C0D-7B08-4022-93F7-5BD729351252}" presName="Name9" presStyleLbl="parChTrans1D2" presStyleIdx="0" presStyleCnt="4"/>
      <dgm:spPr/>
    </dgm:pt>
    <dgm:pt modelId="{E553702E-0E7C-4809-9A58-8687D9106D49}" type="pres">
      <dgm:prSet presAssocID="{62736C0D-7B08-4022-93F7-5BD729351252}" presName="connTx" presStyleLbl="parChTrans1D2" presStyleIdx="0" presStyleCnt="4"/>
      <dgm:spPr/>
    </dgm:pt>
    <dgm:pt modelId="{D9FF54F8-E3B1-4A04-87D4-CD141FE4D060}" type="pres">
      <dgm:prSet presAssocID="{6757DBD2-1574-4D27-9D2F-5682D3E223B2}" presName="node" presStyleLbl="node1" presStyleIdx="0" presStyleCnt="4">
        <dgm:presLayoutVars>
          <dgm:bulletEnabled val="1"/>
        </dgm:presLayoutVars>
      </dgm:prSet>
      <dgm:spPr/>
    </dgm:pt>
    <dgm:pt modelId="{4328FADD-F9BD-4245-998D-C23363DE7A86}" type="pres">
      <dgm:prSet presAssocID="{EC39A9EF-2824-4C4A-89C1-B6676A0A3A16}" presName="Name9" presStyleLbl="parChTrans1D2" presStyleIdx="1" presStyleCnt="4"/>
      <dgm:spPr/>
    </dgm:pt>
    <dgm:pt modelId="{027C42B1-E1A1-4BBC-9ED7-B1369C9560AE}" type="pres">
      <dgm:prSet presAssocID="{EC39A9EF-2824-4C4A-89C1-B6676A0A3A16}" presName="connTx" presStyleLbl="parChTrans1D2" presStyleIdx="1" presStyleCnt="4"/>
      <dgm:spPr/>
    </dgm:pt>
    <dgm:pt modelId="{5C3D5D27-3723-4448-AF24-7144CF9D2533}" type="pres">
      <dgm:prSet presAssocID="{7482F7B8-A369-46D8-8350-D963517D4F4C}" presName="node" presStyleLbl="node1" presStyleIdx="1" presStyleCnt="4">
        <dgm:presLayoutVars>
          <dgm:bulletEnabled val="1"/>
        </dgm:presLayoutVars>
      </dgm:prSet>
      <dgm:spPr/>
    </dgm:pt>
    <dgm:pt modelId="{2F2A2598-AB99-48A1-AEE6-808BBFDCE425}" type="pres">
      <dgm:prSet presAssocID="{3326B4E5-0211-4D8C-96BA-CCDD779529BC}" presName="Name9" presStyleLbl="parChTrans1D2" presStyleIdx="2" presStyleCnt="4"/>
      <dgm:spPr/>
    </dgm:pt>
    <dgm:pt modelId="{625134E1-61F1-4A5C-BF5D-72DF12925D0D}" type="pres">
      <dgm:prSet presAssocID="{3326B4E5-0211-4D8C-96BA-CCDD779529BC}" presName="connTx" presStyleLbl="parChTrans1D2" presStyleIdx="2" presStyleCnt="4"/>
      <dgm:spPr/>
    </dgm:pt>
    <dgm:pt modelId="{60557903-BB25-47B5-B0F7-E4396FCA4698}" type="pres">
      <dgm:prSet presAssocID="{4CD48C57-A6EB-466D-9A61-4E982459F7E1}" presName="node" presStyleLbl="node1" presStyleIdx="2" presStyleCnt="4">
        <dgm:presLayoutVars>
          <dgm:bulletEnabled val="1"/>
        </dgm:presLayoutVars>
      </dgm:prSet>
      <dgm:spPr/>
    </dgm:pt>
    <dgm:pt modelId="{459D2D0A-EECA-47A2-AC8C-B0F3C8C7945A}" type="pres">
      <dgm:prSet presAssocID="{4CB69AD3-29CD-4A73-B8E6-48C5DD7B8070}" presName="Name9" presStyleLbl="parChTrans1D2" presStyleIdx="3" presStyleCnt="4"/>
      <dgm:spPr/>
    </dgm:pt>
    <dgm:pt modelId="{2318643D-9C7D-4FA2-81BA-A737B80458E2}" type="pres">
      <dgm:prSet presAssocID="{4CB69AD3-29CD-4A73-B8E6-48C5DD7B8070}" presName="connTx" presStyleLbl="parChTrans1D2" presStyleIdx="3" presStyleCnt="4"/>
      <dgm:spPr/>
    </dgm:pt>
    <dgm:pt modelId="{7852C72E-A4C8-4E8B-851C-80AE672D84F7}" type="pres">
      <dgm:prSet presAssocID="{F72B271C-A6FC-446A-9720-80C992FA3E2F}" presName="node" presStyleLbl="node1" presStyleIdx="3" presStyleCnt="4">
        <dgm:presLayoutVars>
          <dgm:bulletEnabled val="1"/>
        </dgm:presLayoutVars>
      </dgm:prSet>
      <dgm:spPr/>
    </dgm:pt>
  </dgm:ptLst>
  <dgm:cxnLst>
    <dgm:cxn modelId="{ACDBDA0E-7EB3-4BB2-B80A-341B3B08ECB3}" type="presOf" srcId="{4CB69AD3-29CD-4A73-B8E6-48C5DD7B8070}" destId="{459D2D0A-EECA-47A2-AC8C-B0F3C8C7945A}" srcOrd="0" destOrd="0" presId="urn:microsoft.com/office/officeart/2005/8/layout/radial1"/>
    <dgm:cxn modelId="{B13A1115-DA4A-4215-8A52-C2A9CFE263B3}" type="presOf" srcId="{4CB69AD3-29CD-4A73-B8E6-48C5DD7B8070}" destId="{2318643D-9C7D-4FA2-81BA-A737B80458E2}" srcOrd="1" destOrd="0" presId="urn:microsoft.com/office/officeart/2005/8/layout/radial1"/>
    <dgm:cxn modelId="{547E4261-DAE6-4238-8409-7D3C59D49E53}" type="presOf" srcId="{6F94BF56-F310-4299-B004-B4B8EFAE0245}" destId="{92433818-68B3-4209-87CF-F875FFEDDD1B}" srcOrd="0" destOrd="0" presId="urn:microsoft.com/office/officeart/2005/8/layout/radial1"/>
    <dgm:cxn modelId="{E189CC6B-597B-4B1F-9ECE-EB64B39F7031}" type="presOf" srcId="{62736C0D-7B08-4022-93F7-5BD729351252}" destId="{07DE6409-17E1-4F7A-B17C-5278CD5B19E5}" srcOrd="0" destOrd="0" presId="urn:microsoft.com/office/officeart/2005/8/layout/radial1"/>
    <dgm:cxn modelId="{344F4A70-3CD4-4054-8DDA-1B03D0CAD88B}" type="presOf" srcId="{7482F7B8-A369-46D8-8350-D963517D4F4C}" destId="{5C3D5D27-3723-4448-AF24-7144CF9D2533}" srcOrd="0" destOrd="0" presId="urn:microsoft.com/office/officeart/2005/8/layout/radial1"/>
    <dgm:cxn modelId="{C2898677-CFEF-4EEB-BC97-BF5CAFB0A19B}" type="presOf" srcId="{F35678E5-9C19-4B07-8583-DB58499DBC0B}" destId="{1E4A4F9B-EB5E-43BD-B41A-4A7AC1ED7DA8}" srcOrd="0" destOrd="0" presId="urn:microsoft.com/office/officeart/2005/8/layout/radial1"/>
    <dgm:cxn modelId="{3334AF77-53DC-49F4-A117-08C5059C9FA9}" type="presOf" srcId="{6757DBD2-1574-4D27-9D2F-5682D3E223B2}" destId="{D9FF54F8-E3B1-4A04-87D4-CD141FE4D060}" srcOrd="0" destOrd="0" presId="urn:microsoft.com/office/officeart/2005/8/layout/radial1"/>
    <dgm:cxn modelId="{BDB8E483-2108-4FC5-86B7-CB44A231CB48}" type="presOf" srcId="{3326B4E5-0211-4D8C-96BA-CCDD779529BC}" destId="{625134E1-61F1-4A5C-BF5D-72DF12925D0D}" srcOrd="1" destOrd="0" presId="urn:microsoft.com/office/officeart/2005/8/layout/radial1"/>
    <dgm:cxn modelId="{8E559790-0B31-43B8-B40A-5DF1FE541E32}" type="presOf" srcId="{EC39A9EF-2824-4C4A-89C1-B6676A0A3A16}" destId="{4328FADD-F9BD-4245-998D-C23363DE7A86}" srcOrd="0" destOrd="0" presId="urn:microsoft.com/office/officeart/2005/8/layout/radial1"/>
    <dgm:cxn modelId="{9E021CA0-4D0C-49CF-9CCB-6EECF0E34DDD}" type="presOf" srcId="{EC39A9EF-2824-4C4A-89C1-B6676A0A3A16}" destId="{027C42B1-E1A1-4BBC-9ED7-B1369C9560AE}" srcOrd="1" destOrd="0" presId="urn:microsoft.com/office/officeart/2005/8/layout/radial1"/>
    <dgm:cxn modelId="{D57048A4-E56B-41F0-8655-BCB8E345A09A}" type="presOf" srcId="{F72B271C-A6FC-446A-9720-80C992FA3E2F}" destId="{7852C72E-A4C8-4E8B-851C-80AE672D84F7}" srcOrd="0" destOrd="0" presId="urn:microsoft.com/office/officeart/2005/8/layout/radial1"/>
    <dgm:cxn modelId="{091827C6-232C-46D5-9220-22EE82AF9076}" type="presOf" srcId="{62736C0D-7B08-4022-93F7-5BD729351252}" destId="{E553702E-0E7C-4809-9A58-8687D9106D49}" srcOrd="1" destOrd="0" presId="urn:microsoft.com/office/officeart/2005/8/layout/radial1"/>
    <dgm:cxn modelId="{28054EDF-3DC4-47C5-ADB2-67B86462B82E}" type="presOf" srcId="{4CD48C57-A6EB-466D-9A61-4E982459F7E1}" destId="{60557903-BB25-47B5-B0F7-E4396FCA4698}" srcOrd="0" destOrd="0" presId="urn:microsoft.com/office/officeart/2005/8/layout/radial1"/>
    <dgm:cxn modelId="{3602EEDF-4445-47B5-A3BD-3477AA4E4898}" srcId="{F35678E5-9C19-4B07-8583-DB58499DBC0B}" destId="{4CD48C57-A6EB-466D-9A61-4E982459F7E1}" srcOrd="2" destOrd="0" parTransId="{3326B4E5-0211-4D8C-96BA-CCDD779529BC}" sibTransId="{7367DBAF-8CBB-4A2A-A54D-995F34771286}"/>
    <dgm:cxn modelId="{87FAE2E1-9F8B-48F9-B129-AE8EB350E970}" type="presOf" srcId="{3326B4E5-0211-4D8C-96BA-CCDD779529BC}" destId="{2F2A2598-AB99-48A1-AEE6-808BBFDCE425}" srcOrd="0" destOrd="0" presId="urn:microsoft.com/office/officeart/2005/8/layout/radial1"/>
    <dgm:cxn modelId="{79761EE9-6CE4-41DC-AACE-3D7BB75ED666}" srcId="{F35678E5-9C19-4B07-8583-DB58499DBC0B}" destId="{6757DBD2-1574-4D27-9D2F-5682D3E223B2}" srcOrd="0" destOrd="0" parTransId="{62736C0D-7B08-4022-93F7-5BD729351252}" sibTransId="{64005ED6-7FDA-4F5F-B929-7ACABDB69D7F}"/>
    <dgm:cxn modelId="{3D1AEBE9-A439-470B-B4F0-B4CE2A0ED3D5}" srcId="{F35678E5-9C19-4B07-8583-DB58499DBC0B}" destId="{F72B271C-A6FC-446A-9720-80C992FA3E2F}" srcOrd="3" destOrd="0" parTransId="{4CB69AD3-29CD-4A73-B8E6-48C5DD7B8070}" sibTransId="{FDB6BF59-F49D-4AA4-B79F-8E8C09D3410E}"/>
    <dgm:cxn modelId="{25898AEA-9FCF-47BF-9105-08B73E5E84AA}" srcId="{F35678E5-9C19-4B07-8583-DB58499DBC0B}" destId="{7482F7B8-A369-46D8-8350-D963517D4F4C}" srcOrd="1" destOrd="0" parTransId="{EC39A9EF-2824-4C4A-89C1-B6676A0A3A16}" sibTransId="{44312162-893A-423C-8B25-F510AE53453B}"/>
    <dgm:cxn modelId="{A1CAF3F2-D7C0-46FA-BADF-008029657205}" srcId="{6F94BF56-F310-4299-B004-B4B8EFAE0245}" destId="{F35678E5-9C19-4B07-8583-DB58499DBC0B}" srcOrd="0" destOrd="0" parTransId="{71A3C58B-1942-48D4-B5A7-A4D80DCCC116}" sibTransId="{76FE7502-F367-4438-AE3D-8844F0407C1C}"/>
    <dgm:cxn modelId="{ED0980E2-C1F3-40AB-A346-1B202E7F70CF}" type="presParOf" srcId="{92433818-68B3-4209-87CF-F875FFEDDD1B}" destId="{1E4A4F9B-EB5E-43BD-B41A-4A7AC1ED7DA8}" srcOrd="0" destOrd="0" presId="urn:microsoft.com/office/officeart/2005/8/layout/radial1"/>
    <dgm:cxn modelId="{EFA8193C-A3EE-4377-87EE-6DD9F37AB69E}" type="presParOf" srcId="{92433818-68B3-4209-87CF-F875FFEDDD1B}" destId="{07DE6409-17E1-4F7A-B17C-5278CD5B19E5}" srcOrd="1" destOrd="0" presId="urn:microsoft.com/office/officeart/2005/8/layout/radial1"/>
    <dgm:cxn modelId="{0449CC0D-64EA-493E-A449-4FE06B68225C}" type="presParOf" srcId="{07DE6409-17E1-4F7A-B17C-5278CD5B19E5}" destId="{E553702E-0E7C-4809-9A58-8687D9106D49}" srcOrd="0" destOrd="0" presId="urn:microsoft.com/office/officeart/2005/8/layout/radial1"/>
    <dgm:cxn modelId="{649B14CE-66A3-4558-BD5D-052179B24C26}" type="presParOf" srcId="{92433818-68B3-4209-87CF-F875FFEDDD1B}" destId="{D9FF54F8-E3B1-4A04-87D4-CD141FE4D060}" srcOrd="2" destOrd="0" presId="urn:microsoft.com/office/officeart/2005/8/layout/radial1"/>
    <dgm:cxn modelId="{DD9AC4DA-D578-4523-8502-2CF128270242}" type="presParOf" srcId="{92433818-68B3-4209-87CF-F875FFEDDD1B}" destId="{4328FADD-F9BD-4245-998D-C23363DE7A86}" srcOrd="3" destOrd="0" presId="urn:microsoft.com/office/officeart/2005/8/layout/radial1"/>
    <dgm:cxn modelId="{179C9F10-C194-497D-B47A-BB342FF885DE}" type="presParOf" srcId="{4328FADD-F9BD-4245-998D-C23363DE7A86}" destId="{027C42B1-E1A1-4BBC-9ED7-B1369C9560AE}" srcOrd="0" destOrd="0" presId="urn:microsoft.com/office/officeart/2005/8/layout/radial1"/>
    <dgm:cxn modelId="{91644258-0757-4C1B-9EB8-2F69092CDF35}" type="presParOf" srcId="{92433818-68B3-4209-87CF-F875FFEDDD1B}" destId="{5C3D5D27-3723-4448-AF24-7144CF9D2533}" srcOrd="4" destOrd="0" presId="urn:microsoft.com/office/officeart/2005/8/layout/radial1"/>
    <dgm:cxn modelId="{801AABE2-81AA-4828-B092-20E1F539CB2B}" type="presParOf" srcId="{92433818-68B3-4209-87CF-F875FFEDDD1B}" destId="{2F2A2598-AB99-48A1-AEE6-808BBFDCE425}" srcOrd="5" destOrd="0" presId="urn:microsoft.com/office/officeart/2005/8/layout/radial1"/>
    <dgm:cxn modelId="{1330E2ED-535B-4956-B319-37B9FE022416}" type="presParOf" srcId="{2F2A2598-AB99-48A1-AEE6-808BBFDCE425}" destId="{625134E1-61F1-4A5C-BF5D-72DF12925D0D}" srcOrd="0" destOrd="0" presId="urn:microsoft.com/office/officeart/2005/8/layout/radial1"/>
    <dgm:cxn modelId="{6CDCE49D-F351-42DA-9173-AC6F0B665EA6}" type="presParOf" srcId="{92433818-68B3-4209-87CF-F875FFEDDD1B}" destId="{60557903-BB25-47B5-B0F7-E4396FCA4698}" srcOrd="6" destOrd="0" presId="urn:microsoft.com/office/officeart/2005/8/layout/radial1"/>
    <dgm:cxn modelId="{B048053D-C96A-4D9D-A848-FCEC978443B8}" type="presParOf" srcId="{92433818-68B3-4209-87CF-F875FFEDDD1B}" destId="{459D2D0A-EECA-47A2-AC8C-B0F3C8C7945A}" srcOrd="7" destOrd="0" presId="urn:microsoft.com/office/officeart/2005/8/layout/radial1"/>
    <dgm:cxn modelId="{DDEBF38B-1111-40BC-B792-C607804A7BC6}" type="presParOf" srcId="{459D2D0A-EECA-47A2-AC8C-B0F3C8C7945A}" destId="{2318643D-9C7D-4FA2-81BA-A737B80458E2}" srcOrd="0" destOrd="0" presId="urn:microsoft.com/office/officeart/2005/8/layout/radial1"/>
    <dgm:cxn modelId="{BE9C6566-3139-4953-A152-41451F63D0AD}" type="presParOf" srcId="{92433818-68B3-4209-87CF-F875FFEDDD1B}" destId="{7852C72E-A4C8-4E8B-851C-80AE672D84F7}"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C9D3F-ED92-4022-85D2-6B60E7062222}" type="doc">
      <dgm:prSet loTypeId="urn:microsoft.com/office/officeart/2005/8/layout/hList7" loCatId="list" qsTypeId="urn:microsoft.com/office/officeart/2005/8/quickstyle/simple1" qsCatId="simple" csTypeId="urn:microsoft.com/office/officeart/2005/8/colors/colorful4" csCatId="colorful" phldr="1"/>
      <dgm:spPr/>
    </dgm:pt>
    <dgm:pt modelId="{71A442D1-E0C6-454E-80AE-38298F69297B}">
      <dgm:prSet phldrT="[Text]"/>
      <dgm:spPr>
        <a:solidFill>
          <a:schemeClr val="accent1">
            <a:lumMod val="75000"/>
          </a:schemeClr>
        </a:solidFill>
        <a:effectLst>
          <a:outerShdw blurRad="50800" dist="38100" dir="2700000" algn="tl" rotWithShape="0">
            <a:prstClr val="black">
              <a:alpha val="40000"/>
            </a:prstClr>
          </a:outerShdw>
        </a:effectLst>
      </dgm:spPr>
      <dgm:t>
        <a:bodyPr/>
        <a:lstStyle/>
        <a:p>
          <a:r>
            <a:rPr lang="fr-FR" b="1" dirty="0">
              <a:latin typeface="Arial" panose="020B0604020202020204" pitchFamily="34" charset="0"/>
              <a:cs typeface="Arial" panose="020B0604020202020204" pitchFamily="34" charset="0"/>
            </a:rPr>
            <a:t>Action 4: Limiter la déductibilité des intérêts et autres frais financiers qui érodent la base fiscale</a:t>
          </a:r>
          <a:endParaRPr lang="en-GB" b="1" dirty="0">
            <a:latin typeface="Arial" panose="020B0604020202020204" pitchFamily="34" charset="0"/>
            <a:cs typeface="Arial" panose="020B0604020202020204" pitchFamily="34" charset="0"/>
          </a:endParaRPr>
        </a:p>
      </dgm:t>
    </dgm:pt>
    <dgm:pt modelId="{B41FB77B-EFA8-4F2A-8AE8-8BDB1B321878}" type="parTrans" cxnId="{9B6C414F-3DC7-4088-8F1C-BCECE459E1A8}">
      <dgm:prSet/>
      <dgm:spPr/>
      <dgm:t>
        <a:bodyPr/>
        <a:lstStyle/>
        <a:p>
          <a:endParaRPr lang="en-GB" b="1">
            <a:latin typeface="Arial" panose="020B0604020202020204" pitchFamily="34" charset="0"/>
            <a:cs typeface="Arial" panose="020B0604020202020204" pitchFamily="34" charset="0"/>
          </a:endParaRPr>
        </a:p>
      </dgm:t>
    </dgm:pt>
    <dgm:pt modelId="{2148005B-3296-4E0F-BEB9-0058A222EEBF}" type="sibTrans" cxnId="{9B6C414F-3DC7-4088-8F1C-BCECE459E1A8}">
      <dgm:prSet/>
      <dgm:spPr/>
      <dgm:t>
        <a:bodyPr/>
        <a:lstStyle/>
        <a:p>
          <a:endParaRPr lang="en-GB" b="1">
            <a:latin typeface="Arial" panose="020B0604020202020204" pitchFamily="34" charset="0"/>
            <a:cs typeface="Arial" panose="020B0604020202020204" pitchFamily="34" charset="0"/>
          </a:endParaRPr>
        </a:p>
      </dgm:t>
    </dgm:pt>
    <dgm:pt modelId="{F40B9D83-3F82-4214-BABB-705416520364}">
      <dgm:prSet phldrT="[Text]"/>
      <dgm:spPr>
        <a:solidFill>
          <a:schemeClr val="accent5">
            <a:lumMod val="75000"/>
          </a:schemeClr>
        </a:solidFill>
        <a:effectLst>
          <a:outerShdw blurRad="50800" dist="38100" dir="2700000" algn="tl" rotWithShape="0">
            <a:prstClr val="black">
              <a:alpha val="40000"/>
            </a:prstClr>
          </a:outerShdw>
        </a:effectLst>
      </dgm:spPr>
      <dgm:t>
        <a:bodyPr/>
        <a:lstStyle/>
        <a:p>
          <a:r>
            <a:rPr lang="fr-FR" b="1" dirty="0">
              <a:latin typeface="Arial" panose="020B0604020202020204" pitchFamily="34" charset="0"/>
              <a:cs typeface="Arial" panose="020B0604020202020204" pitchFamily="34" charset="0"/>
            </a:rPr>
            <a:t>Action 5: Lutter contre les pratiques fiscales dommageables et renforcer la transparence</a:t>
          </a:r>
          <a:endParaRPr lang="en-GB" b="1" dirty="0">
            <a:latin typeface="Arial" panose="020B0604020202020204" pitchFamily="34" charset="0"/>
            <a:cs typeface="Arial" panose="020B0604020202020204" pitchFamily="34" charset="0"/>
          </a:endParaRPr>
        </a:p>
      </dgm:t>
    </dgm:pt>
    <dgm:pt modelId="{A7282CE5-2E6D-4E36-B137-3ADBB8F358C9}" type="parTrans" cxnId="{82CBCF29-4A9B-49CA-879E-D6CEB0172BEB}">
      <dgm:prSet/>
      <dgm:spPr/>
      <dgm:t>
        <a:bodyPr/>
        <a:lstStyle/>
        <a:p>
          <a:endParaRPr lang="en-GB" b="1">
            <a:latin typeface="Arial" panose="020B0604020202020204" pitchFamily="34" charset="0"/>
            <a:cs typeface="Arial" panose="020B0604020202020204" pitchFamily="34" charset="0"/>
          </a:endParaRPr>
        </a:p>
      </dgm:t>
    </dgm:pt>
    <dgm:pt modelId="{781EDD56-728A-4B03-886C-AB528A88D973}" type="sibTrans" cxnId="{82CBCF29-4A9B-49CA-879E-D6CEB0172BEB}">
      <dgm:prSet/>
      <dgm:spPr/>
      <dgm:t>
        <a:bodyPr/>
        <a:lstStyle/>
        <a:p>
          <a:endParaRPr lang="en-GB" b="1">
            <a:latin typeface="Arial" panose="020B0604020202020204" pitchFamily="34" charset="0"/>
            <a:cs typeface="Arial" panose="020B0604020202020204" pitchFamily="34" charset="0"/>
          </a:endParaRPr>
        </a:p>
      </dgm:t>
    </dgm:pt>
    <dgm:pt modelId="{D6E45968-7CC8-417E-94C7-790D8AE5174C}">
      <dgm:prSet phldrT="[Text]"/>
      <dgm:spPr>
        <a:solidFill>
          <a:schemeClr val="accent5"/>
        </a:solidFill>
        <a:effectLst>
          <a:outerShdw blurRad="50800" dist="38100" dir="2700000" algn="tl" rotWithShape="0">
            <a:prstClr val="black">
              <a:alpha val="40000"/>
            </a:prstClr>
          </a:outerShdw>
        </a:effectLst>
      </dgm:spPr>
      <dgm:t>
        <a:bodyPr/>
        <a:lstStyle/>
        <a:p>
          <a:r>
            <a:rPr lang="fr-FR" b="1" dirty="0">
              <a:latin typeface="Arial" panose="020B0604020202020204" pitchFamily="34" charset="0"/>
              <a:cs typeface="Arial" panose="020B0604020202020204" pitchFamily="34" charset="0"/>
            </a:rPr>
            <a:t>Action 6: Combattre l’utilisation abusive des conventions fiscales</a:t>
          </a:r>
          <a:endParaRPr lang="en-GB" b="1" dirty="0">
            <a:latin typeface="Arial" panose="020B0604020202020204" pitchFamily="34" charset="0"/>
            <a:cs typeface="Arial" panose="020B0604020202020204" pitchFamily="34" charset="0"/>
          </a:endParaRPr>
        </a:p>
      </dgm:t>
    </dgm:pt>
    <dgm:pt modelId="{41368E6C-FB0E-490E-A1E7-E11A5D97738E}" type="parTrans" cxnId="{96C36686-0F1F-48B9-AF95-2C8090406EEC}">
      <dgm:prSet/>
      <dgm:spPr/>
      <dgm:t>
        <a:bodyPr/>
        <a:lstStyle/>
        <a:p>
          <a:endParaRPr lang="en-GB" b="1">
            <a:latin typeface="Arial" panose="020B0604020202020204" pitchFamily="34" charset="0"/>
            <a:cs typeface="Arial" panose="020B0604020202020204" pitchFamily="34" charset="0"/>
          </a:endParaRPr>
        </a:p>
      </dgm:t>
    </dgm:pt>
    <dgm:pt modelId="{B1B3F089-71D2-48E3-AF19-240ECD4DADD3}" type="sibTrans" cxnId="{96C36686-0F1F-48B9-AF95-2C8090406EEC}">
      <dgm:prSet/>
      <dgm:spPr/>
      <dgm:t>
        <a:bodyPr/>
        <a:lstStyle/>
        <a:p>
          <a:endParaRPr lang="en-GB" b="1">
            <a:latin typeface="Arial" panose="020B0604020202020204" pitchFamily="34" charset="0"/>
            <a:cs typeface="Arial" panose="020B0604020202020204" pitchFamily="34" charset="0"/>
          </a:endParaRPr>
        </a:p>
      </dgm:t>
    </dgm:pt>
    <dgm:pt modelId="{FD31E15A-2A2D-43D5-B50A-9BA16FF4CDA2}">
      <dgm:prSet phldrT="[Text]"/>
      <dgm:spPr>
        <a:solidFill>
          <a:srgbClr val="0070C0"/>
        </a:solidFill>
        <a:effectLst>
          <a:outerShdw blurRad="50800" dist="38100" dir="2700000" algn="tl" rotWithShape="0">
            <a:prstClr val="black">
              <a:alpha val="40000"/>
            </a:prstClr>
          </a:outerShdw>
        </a:effectLst>
      </dgm:spPr>
      <dgm:t>
        <a:bodyPr/>
        <a:lstStyle/>
        <a:p>
          <a:r>
            <a:rPr lang="fr-FR" b="1" dirty="0">
              <a:latin typeface="Arial" panose="020B0604020202020204" pitchFamily="34" charset="0"/>
              <a:cs typeface="Arial" panose="020B0604020202020204" pitchFamily="34" charset="0"/>
            </a:rPr>
            <a:t>Action 13: Échanger les déclarations pays par pays</a:t>
          </a:r>
          <a:endParaRPr lang="en-GB" b="1" dirty="0">
            <a:latin typeface="Arial" panose="020B0604020202020204" pitchFamily="34" charset="0"/>
            <a:cs typeface="Arial" panose="020B0604020202020204" pitchFamily="34" charset="0"/>
          </a:endParaRPr>
        </a:p>
      </dgm:t>
    </dgm:pt>
    <dgm:pt modelId="{92690D83-4DC4-41C9-97FB-EAF9475727B0}" type="parTrans" cxnId="{883AA959-644D-4A21-89BB-DDCD78C064CD}">
      <dgm:prSet/>
      <dgm:spPr/>
      <dgm:t>
        <a:bodyPr/>
        <a:lstStyle/>
        <a:p>
          <a:endParaRPr lang="en-GB" b="1">
            <a:latin typeface="Arial" panose="020B0604020202020204" pitchFamily="34" charset="0"/>
            <a:cs typeface="Arial" panose="020B0604020202020204" pitchFamily="34" charset="0"/>
          </a:endParaRPr>
        </a:p>
      </dgm:t>
    </dgm:pt>
    <dgm:pt modelId="{24E5805D-CB4E-4C16-8DEE-B738F2B4AE46}" type="sibTrans" cxnId="{883AA959-644D-4A21-89BB-DDCD78C064CD}">
      <dgm:prSet/>
      <dgm:spPr/>
      <dgm:t>
        <a:bodyPr/>
        <a:lstStyle/>
        <a:p>
          <a:endParaRPr lang="en-GB" b="1">
            <a:latin typeface="Arial" panose="020B0604020202020204" pitchFamily="34" charset="0"/>
            <a:cs typeface="Arial" panose="020B0604020202020204" pitchFamily="34" charset="0"/>
          </a:endParaRPr>
        </a:p>
      </dgm:t>
    </dgm:pt>
    <dgm:pt modelId="{BFD17FAF-9F86-4901-98FB-36E561F99334}">
      <dgm:prSet phldrT="[Text]"/>
      <dgm:spPr>
        <a:solidFill>
          <a:srgbClr val="009AD0"/>
        </a:solidFill>
        <a:effectLst>
          <a:outerShdw blurRad="50800" dist="38100" dir="2700000" algn="tl" rotWithShape="0">
            <a:prstClr val="black">
              <a:alpha val="40000"/>
            </a:prstClr>
          </a:outerShdw>
        </a:effectLst>
      </dgm:spPr>
      <dgm:t>
        <a:bodyPr/>
        <a:lstStyle/>
        <a:p>
          <a:r>
            <a:rPr lang="fr-FR" b="1" dirty="0">
              <a:latin typeface="Arial" panose="020B0604020202020204" pitchFamily="34" charset="0"/>
              <a:cs typeface="Arial" panose="020B0604020202020204" pitchFamily="34" charset="0"/>
            </a:rPr>
            <a:t>Action 14: Accroître l’efficacité des mécanismes de règlement des différends</a:t>
          </a:r>
          <a:endParaRPr lang="en-GB" b="1" dirty="0">
            <a:latin typeface="Arial" panose="020B0604020202020204" pitchFamily="34" charset="0"/>
            <a:cs typeface="Arial" panose="020B0604020202020204" pitchFamily="34" charset="0"/>
          </a:endParaRPr>
        </a:p>
      </dgm:t>
    </dgm:pt>
    <dgm:pt modelId="{FD04DF52-A08D-495C-8053-53FAC0D05D85}" type="parTrans" cxnId="{8010648B-AE64-42D0-A35E-D2B982713CD3}">
      <dgm:prSet/>
      <dgm:spPr/>
      <dgm:t>
        <a:bodyPr/>
        <a:lstStyle/>
        <a:p>
          <a:endParaRPr lang="en-GB" b="1">
            <a:latin typeface="Arial" panose="020B0604020202020204" pitchFamily="34" charset="0"/>
            <a:cs typeface="Arial" panose="020B0604020202020204" pitchFamily="34" charset="0"/>
          </a:endParaRPr>
        </a:p>
      </dgm:t>
    </dgm:pt>
    <dgm:pt modelId="{5BDA8E8F-E907-49B2-B701-72DE8929ADB3}" type="sibTrans" cxnId="{8010648B-AE64-42D0-A35E-D2B982713CD3}">
      <dgm:prSet/>
      <dgm:spPr/>
      <dgm:t>
        <a:bodyPr/>
        <a:lstStyle/>
        <a:p>
          <a:endParaRPr lang="en-GB" b="1">
            <a:latin typeface="Arial" panose="020B0604020202020204" pitchFamily="34" charset="0"/>
            <a:cs typeface="Arial" panose="020B0604020202020204" pitchFamily="34" charset="0"/>
          </a:endParaRPr>
        </a:p>
      </dgm:t>
    </dgm:pt>
    <dgm:pt modelId="{207E3B42-E3C8-4AB3-9FDB-4344D30C59D0}" type="pres">
      <dgm:prSet presAssocID="{D0DC9D3F-ED92-4022-85D2-6B60E7062222}" presName="Name0" presStyleCnt="0">
        <dgm:presLayoutVars>
          <dgm:dir/>
          <dgm:resizeHandles val="exact"/>
        </dgm:presLayoutVars>
      </dgm:prSet>
      <dgm:spPr/>
    </dgm:pt>
    <dgm:pt modelId="{1A23CE32-67A5-4620-8A99-FDE4288C68EC}" type="pres">
      <dgm:prSet presAssocID="{D0DC9D3F-ED92-4022-85D2-6B60E7062222}" presName="fgShape" presStyleLbl="fgShp" presStyleIdx="0" presStyleCnt="1"/>
      <dgm:spPr>
        <a:solidFill>
          <a:schemeClr val="bg1">
            <a:lumMod val="95000"/>
          </a:schemeClr>
        </a:solidFill>
        <a:effectLst>
          <a:outerShdw blurRad="50800" dist="38100" dir="2700000" algn="tl" rotWithShape="0">
            <a:prstClr val="black">
              <a:alpha val="40000"/>
            </a:prstClr>
          </a:outerShdw>
        </a:effectLst>
      </dgm:spPr>
    </dgm:pt>
    <dgm:pt modelId="{BC22BC2B-133C-4043-B24A-0D7C980B89D4}" type="pres">
      <dgm:prSet presAssocID="{D0DC9D3F-ED92-4022-85D2-6B60E7062222}" presName="linComp" presStyleCnt="0"/>
      <dgm:spPr/>
    </dgm:pt>
    <dgm:pt modelId="{C0EAF3EB-829A-460F-BBCA-EE855DFA76D4}" type="pres">
      <dgm:prSet presAssocID="{71A442D1-E0C6-454E-80AE-38298F69297B}" presName="compNode" presStyleCnt="0"/>
      <dgm:spPr/>
    </dgm:pt>
    <dgm:pt modelId="{24C242F6-622A-4E2A-8ADC-6CF473CB78C3}" type="pres">
      <dgm:prSet presAssocID="{71A442D1-E0C6-454E-80AE-38298F69297B}" presName="bkgdShape" presStyleLbl="node1" presStyleIdx="0" presStyleCnt="5"/>
      <dgm:spPr/>
    </dgm:pt>
    <dgm:pt modelId="{5928A599-B5F0-4F00-B4F3-59DECA5F65B8}" type="pres">
      <dgm:prSet presAssocID="{71A442D1-E0C6-454E-80AE-38298F69297B}" presName="nodeTx" presStyleLbl="node1" presStyleIdx="0" presStyleCnt="5">
        <dgm:presLayoutVars>
          <dgm:bulletEnabled val="1"/>
        </dgm:presLayoutVars>
      </dgm:prSet>
      <dgm:spPr/>
    </dgm:pt>
    <dgm:pt modelId="{BE11CB44-980F-43C2-A1AC-79A85BCF2E60}" type="pres">
      <dgm:prSet presAssocID="{71A442D1-E0C6-454E-80AE-38298F69297B}" presName="invisiNode" presStyleLbl="node1" presStyleIdx="0" presStyleCnt="5"/>
      <dgm:spPr/>
    </dgm:pt>
    <dgm:pt modelId="{8F3E73BD-A831-4477-815E-4F52A8689004}" type="pres">
      <dgm:prSet presAssocID="{71A442D1-E0C6-454E-80AE-38298F69297B}"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ggy Bank outline"/>
        </a:ext>
      </dgm:extLst>
    </dgm:pt>
    <dgm:pt modelId="{1D701C9D-BB7C-41D1-B5B9-96BA16A63EA2}" type="pres">
      <dgm:prSet presAssocID="{2148005B-3296-4E0F-BEB9-0058A222EEBF}" presName="sibTrans" presStyleLbl="sibTrans2D1" presStyleIdx="0" presStyleCnt="0"/>
      <dgm:spPr/>
    </dgm:pt>
    <dgm:pt modelId="{9D8C1B40-3C39-41F2-8BF8-D1875AD2836C}" type="pres">
      <dgm:prSet presAssocID="{F40B9D83-3F82-4214-BABB-705416520364}" presName="compNode" presStyleCnt="0"/>
      <dgm:spPr/>
    </dgm:pt>
    <dgm:pt modelId="{F21104DD-7A6C-432D-87F2-67509B90520E}" type="pres">
      <dgm:prSet presAssocID="{F40B9D83-3F82-4214-BABB-705416520364}" presName="bkgdShape" presStyleLbl="node1" presStyleIdx="1" presStyleCnt="5"/>
      <dgm:spPr/>
    </dgm:pt>
    <dgm:pt modelId="{EE249420-3BEA-4C63-B7C2-02335B8A94CA}" type="pres">
      <dgm:prSet presAssocID="{F40B9D83-3F82-4214-BABB-705416520364}" presName="nodeTx" presStyleLbl="node1" presStyleIdx="1" presStyleCnt="5">
        <dgm:presLayoutVars>
          <dgm:bulletEnabled val="1"/>
        </dgm:presLayoutVars>
      </dgm:prSet>
      <dgm:spPr/>
    </dgm:pt>
    <dgm:pt modelId="{7DD4A17A-7A01-4DAF-8D29-CC332B55F7CE}" type="pres">
      <dgm:prSet presAssocID="{F40B9D83-3F82-4214-BABB-705416520364}" presName="invisiNode" presStyleLbl="node1" presStyleIdx="1" presStyleCnt="5"/>
      <dgm:spPr/>
    </dgm:pt>
    <dgm:pt modelId="{5757F8A0-4A15-423F-83F4-9A09BE4F417C}" type="pres">
      <dgm:prSet presAssocID="{F40B9D83-3F82-4214-BABB-705416520364}" presName="imagNode" presStyleLbl="fgImgPlace1" presStyleIdx="1" presStyleCnt="5" custLinFactNeighborY="-5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dgm:spPr>
      <dgm:extLst>
        <a:ext uri="{E40237B7-FDA0-4F09-8148-C483321AD2D9}">
          <dgm14:cNvPr xmlns:dgm14="http://schemas.microsoft.com/office/drawing/2010/diagram" id="0" name="" descr="Eye outline"/>
        </a:ext>
      </dgm:extLst>
    </dgm:pt>
    <dgm:pt modelId="{EDA47184-52D9-438B-B33F-6A524DA0FED6}" type="pres">
      <dgm:prSet presAssocID="{781EDD56-728A-4B03-886C-AB528A88D973}" presName="sibTrans" presStyleLbl="sibTrans2D1" presStyleIdx="0" presStyleCnt="0"/>
      <dgm:spPr/>
    </dgm:pt>
    <dgm:pt modelId="{8511934A-A547-4573-9E65-886D83F4C57D}" type="pres">
      <dgm:prSet presAssocID="{D6E45968-7CC8-417E-94C7-790D8AE5174C}" presName="compNode" presStyleCnt="0"/>
      <dgm:spPr/>
    </dgm:pt>
    <dgm:pt modelId="{4DA5C47F-42DA-466C-A469-B373990B257A}" type="pres">
      <dgm:prSet presAssocID="{D6E45968-7CC8-417E-94C7-790D8AE5174C}" presName="bkgdShape" presStyleLbl="node1" presStyleIdx="2" presStyleCnt="5"/>
      <dgm:spPr/>
    </dgm:pt>
    <dgm:pt modelId="{54EE9911-33CB-4F4B-BB98-606A7C5F6046}" type="pres">
      <dgm:prSet presAssocID="{D6E45968-7CC8-417E-94C7-790D8AE5174C}" presName="nodeTx" presStyleLbl="node1" presStyleIdx="2" presStyleCnt="5">
        <dgm:presLayoutVars>
          <dgm:bulletEnabled val="1"/>
        </dgm:presLayoutVars>
      </dgm:prSet>
      <dgm:spPr/>
    </dgm:pt>
    <dgm:pt modelId="{E9C8762F-0B87-4BAE-A46F-C20DF4FF0568}" type="pres">
      <dgm:prSet presAssocID="{D6E45968-7CC8-417E-94C7-790D8AE5174C}" presName="invisiNode" presStyleLbl="node1" presStyleIdx="2" presStyleCnt="5"/>
      <dgm:spPr/>
    </dgm:pt>
    <dgm:pt modelId="{39E0A572-BC35-444A-B11D-7A90F048FDDC}" type="pres">
      <dgm:prSet presAssocID="{D6E45968-7CC8-417E-94C7-790D8AE5174C}"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000" r="-3000"/>
          </a:stretch>
        </a:blipFill>
      </dgm:spPr>
      <dgm:extLst>
        <a:ext uri="{E40237B7-FDA0-4F09-8148-C483321AD2D9}">
          <dgm14:cNvPr xmlns:dgm14="http://schemas.microsoft.com/office/drawing/2010/diagram" id="0" name="" descr="Lecturer outline"/>
        </a:ext>
      </dgm:extLst>
    </dgm:pt>
    <dgm:pt modelId="{7A31FC64-53C1-415A-9FAA-E44280A30FA4}" type="pres">
      <dgm:prSet presAssocID="{B1B3F089-71D2-48E3-AF19-240ECD4DADD3}" presName="sibTrans" presStyleLbl="sibTrans2D1" presStyleIdx="0" presStyleCnt="0"/>
      <dgm:spPr/>
    </dgm:pt>
    <dgm:pt modelId="{11F8DF68-4ACC-4547-9D51-8269BD1E5BD4}" type="pres">
      <dgm:prSet presAssocID="{FD31E15A-2A2D-43D5-B50A-9BA16FF4CDA2}" presName="compNode" presStyleCnt="0"/>
      <dgm:spPr/>
    </dgm:pt>
    <dgm:pt modelId="{50BDAFED-49BD-4AE4-8D44-846C402392E0}" type="pres">
      <dgm:prSet presAssocID="{FD31E15A-2A2D-43D5-B50A-9BA16FF4CDA2}" presName="bkgdShape" presStyleLbl="node1" presStyleIdx="3" presStyleCnt="5"/>
      <dgm:spPr/>
    </dgm:pt>
    <dgm:pt modelId="{A3AFAD80-6DEA-4900-AB83-5630A77EDB40}" type="pres">
      <dgm:prSet presAssocID="{FD31E15A-2A2D-43D5-B50A-9BA16FF4CDA2}" presName="nodeTx" presStyleLbl="node1" presStyleIdx="3" presStyleCnt="5">
        <dgm:presLayoutVars>
          <dgm:bulletEnabled val="1"/>
        </dgm:presLayoutVars>
      </dgm:prSet>
      <dgm:spPr/>
    </dgm:pt>
    <dgm:pt modelId="{4D4E1EFE-40EC-4406-9741-B8E19E055D95}" type="pres">
      <dgm:prSet presAssocID="{FD31E15A-2A2D-43D5-B50A-9BA16FF4CDA2}" presName="invisiNode" presStyleLbl="node1" presStyleIdx="3" presStyleCnt="5"/>
      <dgm:spPr/>
    </dgm:pt>
    <dgm:pt modelId="{CAA3FF0C-1A7C-417B-B199-BF43442DA858}" type="pres">
      <dgm:prSet presAssocID="{FD31E15A-2A2D-43D5-B50A-9BA16FF4CDA2}"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ansfer outline"/>
        </a:ext>
      </dgm:extLst>
    </dgm:pt>
    <dgm:pt modelId="{A8FF63FF-2567-4FA3-A680-584434E0BC2F}" type="pres">
      <dgm:prSet presAssocID="{24E5805D-CB4E-4C16-8DEE-B738F2B4AE46}" presName="sibTrans" presStyleLbl="sibTrans2D1" presStyleIdx="0" presStyleCnt="0"/>
      <dgm:spPr/>
    </dgm:pt>
    <dgm:pt modelId="{67F0C14A-DA4B-4779-9A00-1918CCF78F69}" type="pres">
      <dgm:prSet presAssocID="{BFD17FAF-9F86-4901-98FB-36E561F99334}" presName="compNode" presStyleCnt="0"/>
      <dgm:spPr/>
    </dgm:pt>
    <dgm:pt modelId="{363B44D5-5EE2-4EF1-9270-5AD355E9345A}" type="pres">
      <dgm:prSet presAssocID="{BFD17FAF-9F86-4901-98FB-36E561F99334}" presName="bkgdShape" presStyleLbl="node1" presStyleIdx="4" presStyleCnt="5"/>
      <dgm:spPr/>
    </dgm:pt>
    <dgm:pt modelId="{C8056F16-BE1C-496B-90E2-C3FE7F9F6DDB}" type="pres">
      <dgm:prSet presAssocID="{BFD17FAF-9F86-4901-98FB-36E561F99334}" presName="nodeTx" presStyleLbl="node1" presStyleIdx="4" presStyleCnt="5">
        <dgm:presLayoutVars>
          <dgm:bulletEnabled val="1"/>
        </dgm:presLayoutVars>
      </dgm:prSet>
      <dgm:spPr/>
    </dgm:pt>
    <dgm:pt modelId="{52622226-E5FA-4246-B6CB-8522F264179B}" type="pres">
      <dgm:prSet presAssocID="{BFD17FAF-9F86-4901-98FB-36E561F99334}" presName="invisiNode" presStyleLbl="node1" presStyleIdx="4" presStyleCnt="5"/>
      <dgm:spPr/>
    </dgm:pt>
    <dgm:pt modelId="{5DB4EF67-0A89-42AF-9419-2A1CAB20E942}" type="pres">
      <dgm:prSet presAssocID="{BFD17FAF-9F86-4901-98FB-36E561F99334}" presName="imagNode" presStyleLbl="fgImgPlace1" presStyleIdx="4" presStyleCnt="5" custLinFactNeighborY="-509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andshake outline"/>
        </a:ext>
      </dgm:extLst>
    </dgm:pt>
  </dgm:ptLst>
  <dgm:cxnLst>
    <dgm:cxn modelId="{BE4B0008-1974-4D29-999E-B70915ACCC0B}" type="presOf" srcId="{71A442D1-E0C6-454E-80AE-38298F69297B}" destId="{24C242F6-622A-4E2A-8ADC-6CF473CB78C3}" srcOrd="0" destOrd="0" presId="urn:microsoft.com/office/officeart/2005/8/layout/hList7"/>
    <dgm:cxn modelId="{82CBCF29-4A9B-49CA-879E-D6CEB0172BEB}" srcId="{D0DC9D3F-ED92-4022-85D2-6B60E7062222}" destId="{F40B9D83-3F82-4214-BABB-705416520364}" srcOrd="1" destOrd="0" parTransId="{A7282CE5-2E6D-4E36-B137-3ADBB8F358C9}" sibTransId="{781EDD56-728A-4B03-886C-AB528A88D973}"/>
    <dgm:cxn modelId="{B20A5E2A-266F-4E81-BBF4-BFAABC50DFBD}" type="presOf" srcId="{D0DC9D3F-ED92-4022-85D2-6B60E7062222}" destId="{207E3B42-E3C8-4AB3-9FDB-4344D30C59D0}" srcOrd="0" destOrd="0" presId="urn:microsoft.com/office/officeart/2005/8/layout/hList7"/>
    <dgm:cxn modelId="{1DB1CA33-1908-4860-AA6F-6313EEA2D8AE}" type="presOf" srcId="{24E5805D-CB4E-4C16-8DEE-B738F2B4AE46}" destId="{A8FF63FF-2567-4FA3-A680-584434E0BC2F}" srcOrd="0" destOrd="0" presId="urn:microsoft.com/office/officeart/2005/8/layout/hList7"/>
    <dgm:cxn modelId="{8761985D-D7E3-4770-8FA0-A48863D65A14}" type="presOf" srcId="{D6E45968-7CC8-417E-94C7-790D8AE5174C}" destId="{4DA5C47F-42DA-466C-A469-B373990B257A}" srcOrd="0" destOrd="0" presId="urn:microsoft.com/office/officeart/2005/8/layout/hList7"/>
    <dgm:cxn modelId="{482F776A-D0DC-4F8B-8D68-101BEC9734DA}" type="presOf" srcId="{FD31E15A-2A2D-43D5-B50A-9BA16FF4CDA2}" destId="{A3AFAD80-6DEA-4900-AB83-5630A77EDB40}" srcOrd="1" destOrd="0" presId="urn:microsoft.com/office/officeart/2005/8/layout/hList7"/>
    <dgm:cxn modelId="{47F2A54D-7366-4052-9E1C-F1FC0DF647DE}" type="presOf" srcId="{BFD17FAF-9F86-4901-98FB-36E561F99334}" destId="{363B44D5-5EE2-4EF1-9270-5AD355E9345A}" srcOrd="0" destOrd="0" presId="urn:microsoft.com/office/officeart/2005/8/layout/hList7"/>
    <dgm:cxn modelId="{A7E0614E-CDBF-42EA-84A6-08E913D20B95}" type="presOf" srcId="{F40B9D83-3F82-4214-BABB-705416520364}" destId="{EE249420-3BEA-4C63-B7C2-02335B8A94CA}" srcOrd="1" destOrd="0" presId="urn:microsoft.com/office/officeart/2005/8/layout/hList7"/>
    <dgm:cxn modelId="{9B6C414F-3DC7-4088-8F1C-BCECE459E1A8}" srcId="{D0DC9D3F-ED92-4022-85D2-6B60E7062222}" destId="{71A442D1-E0C6-454E-80AE-38298F69297B}" srcOrd="0" destOrd="0" parTransId="{B41FB77B-EFA8-4F2A-8AE8-8BDB1B321878}" sibTransId="{2148005B-3296-4E0F-BEB9-0058A222EEBF}"/>
    <dgm:cxn modelId="{0E810C52-DA4A-483C-B071-4CAD15B59A8C}" type="presOf" srcId="{FD31E15A-2A2D-43D5-B50A-9BA16FF4CDA2}" destId="{50BDAFED-49BD-4AE4-8D44-846C402392E0}" srcOrd="0" destOrd="0" presId="urn:microsoft.com/office/officeart/2005/8/layout/hList7"/>
    <dgm:cxn modelId="{D3EB1A58-543D-43AC-AB9F-4FEBCEDA8C1F}" type="presOf" srcId="{781EDD56-728A-4B03-886C-AB528A88D973}" destId="{EDA47184-52D9-438B-B33F-6A524DA0FED6}" srcOrd="0" destOrd="0" presId="urn:microsoft.com/office/officeart/2005/8/layout/hList7"/>
    <dgm:cxn modelId="{883AA959-644D-4A21-89BB-DDCD78C064CD}" srcId="{D0DC9D3F-ED92-4022-85D2-6B60E7062222}" destId="{FD31E15A-2A2D-43D5-B50A-9BA16FF4CDA2}" srcOrd="3" destOrd="0" parTransId="{92690D83-4DC4-41C9-97FB-EAF9475727B0}" sibTransId="{24E5805D-CB4E-4C16-8DEE-B738F2B4AE46}"/>
    <dgm:cxn modelId="{C21B9382-FCF5-4E3B-996A-0EE2FFFDD619}" type="presOf" srcId="{71A442D1-E0C6-454E-80AE-38298F69297B}" destId="{5928A599-B5F0-4F00-B4F3-59DECA5F65B8}" srcOrd="1" destOrd="0" presId="urn:microsoft.com/office/officeart/2005/8/layout/hList7"/>
    <dgm:cxn modelId="{96C36686-0F1F-48B9-AF95-2C8090406EEC}" srcId="{D0DC9D3F-ED92-4022-85D2-6B60E7062222}" destId="{D6E45968-7CC8-417E-94C7-790D8AE5174C}" srcOrd="2" destOrd="0" parTransId="{41368E6C-FB0E-490E-A1E7-E11A5D97738E}" sibTransId="{B1B3F089-71D2-48E3-AF19-240ECD4DADD3}"/>
    <dgm:cxn modelId="{8010648B-AE64-42D0-A35E-D2B982713CD3}" srcId="{D0DC9D3F-ED92-4022-85D2-6B60E7062222}" destId="{BFD17FAF-9F86-4901-98FB-36E561F99334}" srcOrd="4" destOrd="0" parTransId="{FD04DF52-A08D-495C-8053-53FAC0D05D85}" sibTransId="{5BDA8E8F-E907-49B2-B701-72DE8929ADB3}"/>
    <dgm:cxn modelId="{D078E998-64C2-4AD5-975F-E3E26041D94E}" type="presOf" srcId="{B1B3F089-71D2-48E3-AF19-240ECD4DADD3}" destId="{7A31FC64-53C1-415A-9FAA-E44280A30FA4}" srcOrd="0" destOrd="0" presId="urn:microsoft.com/office/officeart/2005/8/layout/hList7"/>
    <dgm:cxn modelId="{44A2DDA4-51E7-4656-913C-41E0487B5BD1}" type="presOf" srcId="{D6E45968-7CC8-417E-94C7-790D8AE5174C}" destId="{54EE9911-33CB-4F4B-BB98-606A7C5F6046}" srcOrd="1" destOrd="0" presId="urn:microsoft.com/office/officeart/2005/8/layout/hList7"/>
    <dgm:cxn modelId="{30D62FA6-B3DB-44D8-8894-437BF6F07DA3}" type="presOf" srcId="{2148005B-3296-4E0F-BEB9-0058A222EEBF}" destId="{1D701C9D-BB7C-41D1-B5B9-96BA16A63EA2}" srcOrd="0" destOrd="0" presId="urn:microsoft.com/office/officeart/2005/8/layout/hList7"/>
    <dgm:cxn modelId="{7FADA5AB-654D-410B-9C13-E6598CA92260}" type="presOf" srcId="{BFD17FAF-9F86-4901-98FB-36E561F99334}" destId="{C8056F16-BE1C-496B-90E2-C3FE7F9F6DDB}" srcOrd="1" destOrd="0" presId="urn:microsoft.com/office/officeart/2005/8/layout/hList7"/>
    <dgm:cxn modelId="{9531D1DB-C278-41B6-ACC4-93EF06625DD1}" type="presOf" srcId="{F40B9D83-3F82-4214-BABB-705416520364}" destId="{F21104DD-7A6C-432D-87F2-67509B90520E}" srcOrd="0" destOrd="0" presId="urn:microsoft.com/office/officeart/2005/8/layout/hList7"/>
    <dgm:cxn modelId="{DF64D124-6321-464A-9316-29444EA5DB61}" type="presParOf" srcId="{207E3B42-E3C8-4AB3-9FDB-4344D30C59D0}" destId="{1A23CE32-67A5-4620-8A99-FDE4288C68EC}" srcOrd="0" destOrd="0" presId="urn:microsoft.com/office/officeart/2005/8/layout/hList7"/>
    <dgm:cxn modelId="{B54BA6AE-C24A-4E19-AE21-3E6358392295}" type="presParOf" srcId="{207E3B42-E3C8-4AB3-9FDB-4344D30C59D0}" destId="{BC22BC2B-133C-4043-B24A-0D7C980B89D4}" srcOrd="1" destOrd="0" presId="urn:microsoft.com/office/officeart/2005/8/layout/hList7"/>
    <dgm:cxn modelId="{F5751031-84D3-4622-8CFF-00C26E6FC1B5}" type="presParOf" srcId="{BC22BC2B-133C-4043-B24A-0D7C980B89D4}" destId="{C0EAF3EB-829A-460F-BBCA-EE855DFA76D4}" srcOrd="0" destOrd="0" presId="urn:microsoft.com/office/officeart/2005/8/layout/hList7"/>
    <dgm:cxn modelId="{036D57C8-7775-4452-A108-6133780E59C1}" type="presParOf" srcId="{C0EAF3EB-829A-460F-BBCA-EE855DFA76D4}" destId="{24C242F6-622A-4E2A-8ADC-6CF473CB78C3}" srcOrd="0" destOrd="0" presId="urn:microsoft.com/office/officeart/2005/8/layout/hList7"/>
    <dgm:cxn modelId="{870B4CDB-6A0B-4690-B865-E56768C68C99}" type="presParOf" srcId="{C0EAF3EB-829A-460F-BBCA-EE855DFA76D4}" destId="{5928A599-B5F0-4F00-B4F3-59DECA5F65B8}" srcOrd="1" destOrd="0" presId="urn:microsoft.com/office/officeart/2005/8/layout/hList7"/>
    <dgm:cxn modelId="{1AB6D064-3686-439E-B455-3ADE55455535}" type="presParOf" srcId="{C0EAF3EB-829A-460F-BBCA-EE855DFA76D4}" destId="{BE11CB44-980F-43C2-A1AC-79A85BCF2E60}" srcOrd="2" destOrd="0" presId="urn:microsoft.com/office/officeart/2005/8/layout/hList7"/>
    <dgm:cxn modelId="{987409DB-9D85-4537-8A8F-B952E540E209}" type="presParOf" srcId="{C0EAF3EB-829A-460F-BBCA-EE855DFA76D4}" destId="{8F3E73BD-A831-4477-815E-4F52A8689004}" srcOrd="3" destOrd="0" presId="urn:microsoft.com/office/officeart/2005/8/layout/hList7"/>
    <dgm:cxn modelId="{B7D21A24-A8A3-4737-BDA1-D6BE313C3933}" type="presParOf" srcId="{BC22BC2B-133C-4043-B24A-0D7C980B89D4}" destId="{1D701C9D-BB7C-41D1-B5B9-96BA16A63EA2}" srcOrd="1" destOrd="0" presId="urn:microsoft.com/office/officeart/2005/8/layout/hList7"/>
    <dgm:cxn modelId="{9853BF1F-BF81-4129-9C46-6C1DB8AEF5AB}" type="presParOf" srcId="{BC22BC2B-133C-4043-B24A-0D7C980B89D4}" destId="{9D8C1B40-3C39-41F2-8BF8-D1875AD2836C}" srcOrd="2" destOrd="0" presId="urn:microsoft.com/office/officeart/2005/8/layout/hList7"/>
    <dgm:cxn modelId="{82115396-83FF-4BB3-8136-E04297BBF292}" type="presParOf" srcId="{9D8C1B40-3C39-41F2-8BF8-D1875AD2836C}" destId="{F21104DD-7A6C-432D-87F2-67509B90520E}" srcOrd="0" destOrd="0" presId="urn:microsoft.com/office/officeart/2005/8/layout/hList7"/>
    <dgm:cxn modelId="{6BB26829-A3CC-44D2-9C3E-F7B54B720884}" type="presParOf" srcId="{9D8C1B40-3C39-41F2-8BF8-D1875AD2836C}" destId="{EE249420-3BEA-4C63-B7C2-02335B8A94CA}" srcOrd="1" destOrd="0" presId="urn:microsoft.com/office/officeart/2005/8/layout/hList7"/>
    <dgm:cxn modelId="{8145D6A0-FF17-4D2D-B7FE-59D6188E9519}" type="presParOf" srcId="{9D8C1B40-3C39-41F2-8BF8-D1875AD2836C}" destId="{7DD4A17A-7A01-4DAF-8D29-CC332B55F7CE}" srcOrd="2" destOrd="0" presId="urn:microsoft.com/office/officeart/2005/8/layout/hList7"/>
    <dgm:cxn modelId="{DAEC4DF6-F1DA-43F5-8931-CF08B10EA986}" type="presParOf" srcId="{9D8C1B40-3C39-41F2-8BF8-D1875AD2836C}" destId="{5757F8A0-4A15-423F-83F4-9A09BE4F417C}" srcOrd="3" destOrd="0" presId="urn:microsoft.com/office/officeart/2005/8/layout/hList7"/>
    <dgm:cxn modelId="{2A3E3AFC-AE61-4F81-8C9A-1F9531C9C231}" type="presParOf" srcId="{BC22BC2B-133C-4043-B24A-0D7C980B89D4}" destId="{EDA47184-52D9-438B-B33F-6A524DA0FED6}" srcOrd="3" destOrd="0" presId="urn:microsoft.com/office/officeart/2005/8/layout/hList7"/>
    <dgm:cxn modelId="{B567E995-E9AC-4C99-941D-E13A2E69B93A}" type="presParOf" srcId="{BC22BC2B-133C-4043-B24A-0D7C980B89D4}" destId="{8511934A-A547-4573-9E65-886D83F4C57D}" srcOrd="4" destOrd="0" presId="urn:microsoft.com/office/officeart/2005/8/layout/hList7"/>
    <dgm:cxn modelId="{351DB5C4-08AD-4323-A699-BF89FFC7686B}" type="presParOf" srcId="{8511934A-A547-4573-9E65-886D83F4C57D}" destId="{4DA5C47F-42DA-466C-A469-B373990B257A}" srcOrd="0" destOrd="0" presId="urn:microsoft.com/office/officeart/2005/8/layout/hList7"/>
    <dgm:cxn modelId="{7469FC7E-B1BD-4ECC-91BB-13E8187D621C}" type="presParOf" srcId="{8511934A-A547-4573-9E65-886D83F4C57D}" destId="{54EE9911-33CB-4F4B-BB98-606A7C5F6046}" srcOrd="1" destOrd="0" presId="urn:microsoft.com/office/officeart/2005/8/layout/hList7"/>
    <dgm:cxn modelId="{FF34F40D-9E09-4CA2-BE9D-C445325E901C}" type="presParOf" srcId="{8511934A-A547-4573-9E65-886D83F4C57D}" destId="{E9C8762F-0B87-4BAE-A46F-C20DF4FF0568}" srcOrd="2" destOrd="0" presId="urn:microsoft.com/office/officeart/2005/8/layout/hList7"/>
    <dgm:cxn modelId="{817AB39F-D584-4DD0-B7F9-A98D216A8C9A}" type="presParOf" srcId="{8511934A-A547-4573-9E65-886D83F4C57D}" destId="{39E0A572-BC35-444A-B11D-7A90F048FDDC}" srcOrd="3" destOrd="0" presId="urn:microsoft.com/office/officeart/2005/8/layout/hList7"/>
    <dgm:cxn modelId="{D928AD41-1507-4661-B6D0-3E24A4AC2A08}" type="presParOf" srcId="{BC22BC2B-133C-4043-B24A-0D7C980B89D4}" destId="{7A31FC64-53C1-415A-9FAA-E44280A30FA4}" srcOrd="5" destOrd="0" presId="urn:microsoft.com/office/officeart/2005/8/layout/hList7"/>
    <dgm:cxn modelId="{7BDA715E-F5A9-4A3C-AE43-A9F0039E2BC7}" type="presParOf" srcId="{BC22BC2B-133C-4043-B24A-0D7C980B89D4}" destId="{11F8DF68-4ACC-4547-9D51-8269BD1E5BD4}" srcOrd="6" destOrd="0" presId="urn:microsoft.com/office/officeart/2005/8/layout/hList7"/>
    <dgm:cxn modelId="{219A3E34-DDA2-48C9-A501-98E7A2674C81}" type="presParOf" srcId="{11F8DF68-4ACC-4547-9D51-8269BD1E5BD4}" destId="{50BDAFED-49BD-4AE4-8D44-846C402392E0}" srcOrd="0" destOrd="0" presId="urn:microsoft.com/office/officeart/2005/8/layout/hList7"/>
    <dgm:cxn modelId="{2ACB7162-62C6-4663-856C-E01E27F6D35D}" type="presParOf" srcId="{11F8DF68-4ACC-4547-9D51-8269BD1E5BD4}" destId="{A3AFAD80-6DEA-4900-AB83-5630A77EDB40}" srcOrd="1" destOrd="0" presId="urn:microsoft.com/office/officeart/2005/8/layout/hList7"/>
    <dgm:cxn modelId="{F07F1FEE-C696-4797-B246-F99617503B66}" type="presParOf" srcId="{11F8DF68-4ACC-4547-9D51-8269BD1E5BD4}" destId="{4D4E1EFE-40EC-4406-9741-B8E19E055D95}" srcOrd="2" destOrd="0" presId="urn:microsoft.com/office/officeart/2005/8/layout/hList7"/>
    <dgm:cxn modelId="{76B01BD5-5705-4387-92AA-7585642E64D2}" type="presParOf" srcId="{11F8DF68-4ACC-4547-9D51-8269BD1E5BD4}" destId="{CAA3FF0C-1A7C-417B-B199-BF43442DA858}" srcOrd="3" destOrd="0" presId="urn:microsoft.com/office/officeart/2005/8/layout/hList7"/>
    <dgm:cxn modelId="{099C8862-58B7-4E7C-B896-514AF164B61A}" type="presParOf" srcId="{BC22BC2B-133C-4043-B24A-0D7C980B89D4}" destId="{A8FF63FF-2567-4FA3-A680-584434E0BC2F}" srcOrd="7" destOrd="0" presId="urn:microsoft.com/office/officeart/2005/8/layout/hList7"/>
    <dgm:cxn modelId="{A820D00C-BD24-4228-9528-48B2F05C6E1C}" type="presParOf" srcId="{BC22BC2B-133C-4043-B24A-0D7C980B89D4}" destId="{67F0C14A-DA4B-4779-9A00-1918CCF78F69}" srcOrd="8" destOrd="0" presId="urn:microsoft.com/office/officeart/2005/8/layout/hList7"/>
    <dgm:cxn modelId="{2DF7DBA8-0EA5-4170-A525-51AB567408BD}" type="presParOf" srcId="{67F0C14A-DA4B-4779-9A00-1918CCF78F69}" destId="{363B44D5-5EE2-4EF1-9270-5AD355E9345A}" srcOrd="0" destOrd="0" presId="urn:microsoft.com/office/officeart/2005/8/layout/hList7"/>
    <dgm:cxn modelId="{0E876136-2EF7-4711-9E45-53E4F6B31894}" type="presParOf" srcId="{67F0C14A-DA4B-4779-9A00-1918CCF78F69}" destId="{C8056F16-BE1C-496B-90E2-C3FE7F9F6DDB}" srcOrd="1" destOrd="0" presId="urn:microsoft.com/office/officeart/2005/8/layout/hList7"/>
    <dgm:cxn modelId="{243B7FE3-77E3-46B4-947F-D02F64E4BE3B}" type="presParOf" srcId="{67F0C14A-DA4B-4779-9A00-1918CCF78F69}" destId="{52622226-E5FA-4246-B6CB-8522F264179B}" srcOrd="2" destOrd="0" presId="urn:microsoft.com/office/officeart/2005/8/layout/hList7"/>
    <dgm:cxn modelId="{DFD53E68-C9E7-40B4-8BE0-0DB991FCD6CB}" type="presParOf" srcId="{67F0C14A-DA4B-4779-9A00-1918CCF78F69}" destId="{5DB4EF67-0A89-42AF-9419-2A1CAB20E942}" srcOrd="3" destOrd="0" presId="urn:microsoft.com/office/officeart/2005/8/layout/hList7"/>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F0C80-3EBF-4839-B044-FB035374D102}"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3293C8A-1801-4A8B-AC8B-2A085CE0A3C3}">
      <dgm:prSet custT="1">
        <dgm:style>
          <a:lnRef idx="0">
            <a:scrgbClr r="0" g="0" b="0"/>
          </a:lnRef>
          <a:fillRef idx="0">
            <a:scrgbClr r="0" g="0" b="0"/>
          </a:fillRef>
          <a:effectRef idx="0">
            <a:scrgbClr r="0" g="0" b="0"/>
          </a:effectRef>
          <a:fontRef idx="minor">
            <a:schemeClr val="lt1"/>
          </a:fontRef>
        </dgm:style>
      </dgm:prSet>
      <dgm:spPr>
        <a:solidFill>
          <a:schemeClr val="accent1"/>
        </a:solidFill>
        <a:ln>
          <a:noFill/>
        </a:ln>
        <a:effectLst>
          <a:outerShdw blurRad="50800" dist="38100" dir="2700000" algn="tl" rotWithShape="0">
            <a:prstClr val="black">
              <a:alpha val="40000"/>
            </a:prstClr>
          </a:outerShdw>
        </a:effectLst>
      </dgm:spPr>
      <dgm:t>
        <a:bodyPr/>
        <a:lstStyle/>
        <a:p>
          <a:r>
            <a:rPr lang="fr-FR" sz="2000" b="1" dirty="0">
              <a:latin typeface="Arial" panose="020B0604020202020204" pitchFamily="34" charset="0"/>
              <a:cs typeface="Arial" panose="020B0604020202020204" pitchFamily="34" charset="0"/>
            </a:rPr>
            <a:t>Renforcer le cadre juridique</a:t>
          </a:r>
          <a:endParaRPr lang="en-US" sz="2000" b="1" dirty="0">
            <a:solidFill>
              <a:schemeClr val="bg1"/>
            </a:solidFill>
            <a:latin typeface="Arial" panose="020B0604020202020204" pitchFamily="34" charset="0"/>
            <a:cs typeface="Arial" panose="020B0604020202020204" pitchFamily="34" charset="0"/>
          </a:endParaRPr>
        </a:p>
      </dgm:t>
    </dgm:pt>
    <dgm:pt modelId="{50AD5F02-3C5A-40FA-A545-C08CEE2AF3F7}" type="parTrans" cxnId="{44110222-6960-4486-B71A-3564B345A0A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55792B77-DD7C-4615-87E8-9620014A0D12}" type="sibTrans" cxnId="{44110222-6960-4486-B71A-3564B345A0A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4B0F5626-0554-47B4-9A14-7957B9FC33E1}">
      <dgm:prSet custT="1">
        <dgm:style>
          <a:lnRef idx="3">
            <a:schemeClr val="lt1"/>
          </a:lnRef>
          <a:fillRef idx="1">
            <a:schemeClr val="accent5"/>
          </a:fillRef>
          <a:effectRef idx="1">
            <a:schemeClr val="accent5"/>
          </a:effectRef>
          <a:fontRef idx="minor">
            <a:schemeClr val="lt1"/>
          </a:fontRef>
        </dgm:style>
      </dgm:prSet>
      <dgm:spPr>
        <a:solidFill>
          <a:srgbClr val="00B0F0"/>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2 Directives (Prix de transfert et Bénéficiaire effectif) adoptées en juillet 2023</a:t>
          </a:r>
          <a:endParaRPr lang="en-US" sz="1000" b="1" dirty="0">
            <a:solidFill>
              <a:schemeClr val="bg1"/>
            </a:solidFill>
            <a:latin typeface="Arial" panose="020B0604020202020204" pitchFamily="34" charset="0"/>
            <a:cs typeface="Arial" panose="020B0604020202020204" pitchFamily="34" charset="0"/>
          </a:endParaRPr>
        </a:p>
      </dgm:t>
    </dgm:pt>
    <dgm:pt modelId="{7DE92793-22FB-437E-9AA8-AD455693FCBF}" type="parTrans" cxnId="{0D6D156A-6064-4304-981C-55BC2EE293D6}">
      <dgm:prSet/>
      <dgm:spPr/>
      <dgm:t>
        <a:bodyPr/>
        <a:lstStyle/>
        <a:p>
          <a:endParaRPr lang="en-GB"/>
        </a:p>
      </dgm:t>
    </dgm:pt>
    <dgm:pt modelId="{CA639C4E-4F32-4A76-AA3E-FE780A2C2EF9}" type="sibTrans" cxnId="{0D6D156A-6064-4304-981C-55BC2EE293D6}">
      <dgm:prSet/>
      <dgm:spPr/>
      <dgm:t>
        <a:bodyPr/>
        <a:lstStyle/>
        <a:p>
          <a:endParaRPr lang="en-GB"/>
        </a:p>
      </dgm:t>
    </dgm:pt>
    <dgm:pt modelId="{946B8EA2-FDEF-459E-A99C-887A10F14A42}">
      <dgm:prSet custT="1">
        <dgm:style>
          <a:lnRef idx="3">
            <a:schemeClr val="lt1"/>
          </a:lnRef>
          <a:fillRef idx="1">
            <a:schemeClr val="accent5"/>
          </a:fillRef>
          <a:effectRef idx="1">
            <a:schemeClr val="accent5"/>
          </a:effectRef>
          <a:fontRef idx="minor">
            <a:schemeClr val="lt1"/>
          </a:fontRef>
        </dgm:style>
      </dgm:prSet>
      <dgm:spPr>
        <a:solidFill>
          <a:srgbClr val="2553C7"/>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1 Acte additionnel (Échange de renseignement) </a:t>
          </a:r>
          <a:r>
            <a:rPr lang="fr-FR" sz="1000" b="1" dirty="0">
              <a:solidFill>
                <a:prstClr val="white"/>
              </a:solidFill>
              <a:latin typeface="Arial" panose="020B0604020202020204" pitchFamily="34" charset="0"/>
              <a:ea typeface="+mn-ea"/>
              <a:cs typeface="Arial" panose="020B0604020202020204" pitchFamily="34" charset="0"/>
            </a:rPr>
            <a:t>adopté en juillet 2023</a:t>
          </a:r>
          <a:endParaRPr lang="en-US" sz="1000" b="1" dirty="0">
            <a:solidFill>
              <a:prstClr val="white"/>
            </a:solidFill>
            <a:latin typeface="Arial" panose="020B0604020202020204" pitchFamily="34" charset="0"/>
            <a:ea typeface="+mn-ea"/>
            <a:cs typeface="Arial" panose="020B0604020202020204" pitchFamily="34" charset="0"/>
          </a:endParaRPr>
        </a:p>
      </dgm:t>
    </dgm:pt>
    <dgm:pt modelId="{43750F61-B444-4B4D-9AE2-5E17276F626F}" type="parTrans" cxnId="{45CF7E2A-D79E-4564-9A43-1B36CB4913D0}">
      <dgm:prSet/>
      <dgm:spPr/>
      <dgm:t>
        <a:bodyPr/>
        <a:lstStyle/>
        <a:p>
          <a:endParaRPr lang="en-GB"/>
        </a:p>
      </dgm:t>
    </dgm:pt>
    <dgm:pt modelId="{911279FC-5E96-40B5-A84E-F5F07CE78A4C}" type="sibTrans" cxnId="{45CF7E2A-D79E-4564-9A43-1B36CB4913D0}">
      <dgm:prSet/>
      <dgm:spPr/>
      <dgm:t>
        <a:bodyPr/>
        <a:lstStyle/>
        <a:p>
          <a:endParaRPr lang="en-GB"/>
        </a:p>
      </dgm:t>
    </dgm:pt>
    <dgm:pt modelId="{F923AEFD-A5B1-4127-AA4E-58918C6814A5}">
      <dgm:prSet custT="1"/>
      <dgm:spPr>
        <a:solidFill>
          <a:srgbClr val="8BC63E"/>
        </a:solidFill>
        <a:effectLst>
          <a:outerShdw blurRad="50800" dist="38100" dir="2700000" algn="tl" rotWithShape="0">
            <a:prstClr val="black">
              <a:alpha val="40000"/>
            </a:prstClr>
          </a:outerShdw>
        </a:effectLst>
      </dgm:spPr>
      <dgm:t>
        <a:bodyPr/>
        <a:lstStyle/>
        <a:p>
          <a:r>
            <a:rPr lang="fr-FR" sz="2000" b="1" dirty="0">
              <a:latin typeface="Arial" panose="020B0604020202020204" pitchFamily="34" charset="0"/>
              <a:cs typeface="Arial" panose="020B0604020202020204" pitchFamily="34" charset="0"/>
            </a:rPr>
            <a:t>Renforcer les capacités</a:t>
          </a:r>
          <a:endParaRPr lang="en-US" sz="2000" b="1" dirty="0">
            <a:latin typeface="Arial" panose="020B0604020202020204" pitchFamily="34" charset="0"/>
            <a:cs typeface="Arial" panose="020B0604020202020204" pitchFamily="34" charset="0"/>
          </a:endParaRPr>
        </a:p>
      </dgm:t>
    </dgm:pt>
    <dgm:pt modelId="{867ED824-E7DE-4474-B06C-160F3D4B11B7}" type="parTrans" cxnId="{5484F8CB-7704-41C9-B112-873C4AC52E0C}">
      <dgm:prSet/>
      <dgm:spPr/>
      <dgm:t>
        <a:bodyPr/>
        <a:lstStyle/>
        <a:p>
          <a:endParaRPr lang="en-GB"/>
        </a:p>
      </dgm:t>
    </dgm:pt>
    <dgm:pt modelId="{1A769E29-C342-4592-BF61-7AF14F3E9D2E}" type="sibTrans" cxnId="{5484F8CB-7704-41C9-B112-873C4AC52E0C}">
      <dgm:prSet/>
      <dgm:spPr/>
      <dgm:t>
        <a:bodyPr/>
        <a:lstStyle/>
        <a:p>
          <a:endParaRPr lang="en-GB"/>
        </a:p>
      </dgm:t>
    </dgm:pt>
    <dgm:pt modelId="{65C1B33F-617C-4445-ADF2-92FE1F14FAEE}">
      <dgm:prSet custT="1">
        <dgm:style>
          <a:lnRef idx="3">
            <a:schemeClr val="lt1"/>
          </a:lnRef>
          <a:fillRef idx="1">
            <a:schemeClr val="accent5"/>
          </a:fillRef>
          <a:effectRef idx="1">
            <a:schemeClr val="accent5"/>
          </a:effectRef>
          <a:fontRef idx="minor">
            <a:schemeClr val="lt1"/>
          </a:fontRef>
        </dgm:style>
      </dgm:prSet>
      <dgm:spPr>
        <a:solidFill>
          <a:srgbClr val="03B89D"/>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Création d’un réseau régional d’experts en prix de transfert</a:t>
          </a:r>
          <a:endParaRPr lang="en-US" sz="1000" b="1" dirty="0">
            <a:solidFill>
              <a:schemeClr val="bg1"/>
            </a:solidFill>
            <a:latin typeface="Arial" panose="020B0604020202020204" pitchFamily="34" charset="0"/>
            <a:cs typeface="Arial" panose="020B0604020202020204" pitchFamily="34" charset="0"/>
          </a:endParaRPr>
        </a:p>
      </dgm:t>
    </dgm:pt>
    <dgm:pt modelId="{CADDEB58-7BB6-4E66-BA22-82B9DABDC6CF}" type="parTrans" cxnId="{3F645BEA-EF2B-4F45-A1CF-CF3FA8C3C775}">
      <dgm:prSet/>
      <dgm:spPr/>
      <dgm:t>
        <a:bodyPr/>
        <a:lstStyle/>
        <a:p>
          <a:endParaRPr lang="en-GB"/>
        </a:p>
      </dgm:t>
    </dgm:pt>
    <dgm:pt modelId="{67AB8A21-04FF-42ED-809E-91D67B3D5460}" type="sibTrans" cxnId="{3F645BEA-EF2B-4F45-A1CF-CF3FA8C3C775}">
      <dgm:prSet/>
      <dgm:spPr/>
      <dgm:t>
        <a:bodyPr/>
        <a:lstStyle/>
        <a:p>
          <a:endParaRPr lang="en-GB"/>
        </a:p>
      </dgm:t>
    </dgm:pt>
    <dgm:pt modelId="{F72100DA-28F5-4976-8D0E-1A3A4DD67096}">
      <dgm:prSet custT="1">
        <dgm:style>
          <a:lnRef idx="3">
            <a:schemeClr val="lt1"/>
          </a:lnRef>
          <a:fillRef idx="1">
            <a:schemeClr val="accent5"/>
          </a:fillRef>
          <a:effectRef idx="1">
            <a:schemeClr val="accent5"/>
          </a:effectRef>
          <a:fontRef idx="minor">
            <a:schemeClr val="lt1"/>
          </a:fontRef>
        </dgm:style>
      </dgm:prSet>
      <dgm:spPr>
        <a:solidFill>
          <a:srgbClr val="03937D"/>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Cycle de formation sur l’échange de renseignement</a:t>
          </a:r>
          <a:endParaRPr lang="en-US" sz="1000" b="1" dirty="0">
            <a:solidFill>
              <a:schemeClr val="bg1"/>
            </a:solidFill>
            <a:latin typeface="Arial" panose="020B0604020202020204" pitchFamily="34" charset="0"/>
            <a:cs typeface="Arial" panose="020B0604020202020204" pitchFamily="34" charset="0"/>
          </a:endParaRPr>
        </a:p>
      </dgm:t>
    </dgm:pt>
    <dgm:pt modelId="{684126FB-7CD5-464A-B852-8B832EC47D21}" type="parTrans" cxnId="{E7FC9DF2-5389-49F4-80EC-ECBBED9418C7}">
      <dgm:prSet/>
      <dgm:spPr/>
      <dgm:t>
        <a:bodyPr/>
        <a:lstStyle/>
        <a:p>
          <a:endParaRPr lang="en-GB"/>
        </a:p>
      </dgm:t>
    </dgm:pt>
    <dgm:pt modelId="{897F453C-2C2C-4D30-BDB2-F1A59635DDE1}" type="sibTrans" cxnId="{E7FC9DF2-5389-49F4-80EC-ECBBED9418C7}">
      <dgm:prSet/>
      <dgm:spPr/>
      <dgm:t>
        <a:bodyPr/>
        <a:lstStyle/>
        <a:p>
          <a:endParaRPr lang="en-GB"/>
        </a:p>
      </dgm:t>
    </dgm:pt>
    <dgm:pt modelId="{9FCBD3B8-714C-4889-9581-CB66DE696696}">
      <dgm:prSet custT="1">
        <dgm:style>
          <a:lnRef idx="3">
            <a:schemeClr val="lt1"/>
          </a:lnRef>
          <a:fillRef idx="1">
            <a:schemeClr val="accent5"/>
          </a:fillRef>
          <a:effectRef idx="1">
            <a:schemeClr val="accent5"/>
          </a:effectRef>
          <a:fontRef idx="minor">
            <a:schemeClr val="lt1"/>
          </a:fontRef>
        </dgm:style>
      </dgm:prSet>
      <dgm:spPr>
        <a:solidFill>
          <a:srgbClr val="016E5C"/>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Formation portant sur la négociation des conventions fiscales internationales</a:t>
          </a:r>
          <a:endParaRPr lang="en-US" sz="1000" b="1" dirty="0">
            <a:solidFill>
              <a:schemeClr val="bg1"/>
            </a:solidFill>
            <a:latin typeface="Arial" panose="020B0604020202020204" pitchFamily="34" charset="0"/>
            <a:cs typeface="Arial" panose="020B0604020202020204" pitchFamily="34" charset="0"/>
          </a:endParaRPr>
        </a:p>
      </dgm:t>
    </dgm:pt>
    <dgm:pt modelId="{5796C9CE-8351-45C8-B4C5-E124359F50B2}" type="parTrans" cxnId="{D4CFEE68-8961-4082-B73B-9E692B7A2F08}">
      <dgm:prSet/>
      <dgm:spPr/>
      <dgm:t>
        <a:bodyPr/>
        <a:lstStyle/>
        <a:p>
          <a:endParaRPr lang="en-GB"/>
        </a:p>
      </dgm:t>
    </dgm:pt>
    <dgm:pt modelId="{F4BFEC31-C7D0-4A3C-9AAE-F2733842C098}" type="sibTrans" cxnId="{D4CFEE68-8961-4082-B73B-9E692B7A2F08}">
      <dgm:prSet/>
      <dgm:spPr/>
      <dgm:t>
        <a:bodyPr/>
        <a:lstStyle/>
        <a:p>
          <a:endParaRPr lang="en-GB"/>
        </a:p>
      </dgm:t>
    </dgm:pt>
    <dgm:pt modelId="{91ACCEEC-8C19-4939-AA7A-758BFCB657F5}">
      <dgm:prSet custT="1">
        <dgm:style>
          <a:lnRef idx="3">
            <a:schemeClr val="lt1"/>
          </a:lnRef>
          <a:fillRef idx="1">
            <a:schemeClr val="accent4"/>
          </a:fillRef>
          <a:effectRef idx="1">
            <a:schemeClr val="accent4"/>
          </a:effectRef>
          <a:fontRef idx="minor">
            <a:schemeClr val="lt1"/>
          </a:fontRef>
        </dgm:style>
      </dgm:prSet>
      <dgm:spPr>
        <a:solidFill>
          <a:srgbClr val="5F2860"/>
        </a:solidFill>
        <a:effectLst>
          <a:outerShdw blurRad="50800" dist="38100" dir="2700000" algn="tl" rotWithShape="0">
            <a:prstClr val="black">
              <a:alpha val="40000"/>
            </a:prstClr>
          </a:outerShdw>
        </a:effectLst>
      </dgm:spPr>
      <dgm:t>
        <a:bodyPr/>
        <a:lstStyle/>
        <a:p>
          <a:r>
            <a:rPr lang="fr-FR" sz="2000" b="1" dirty="0">
              <a:latin typeface="Arial" panose="020B0604020202020204" pitchFamily="34" charset="0"/>
              <a:cs typeface="Arial" panose="020B0604020202020204" pitchFamily="34" charset="0"/>
            </a:rPr>
            <a:t>Analyser et conseiller</a:t>
          </a:r>
          <a:endParaRPr lang="en-US" sz="2000" b="1" dirty="0">
            <a:latin typeface="Arial" panose="020B0604020202020204" pitchFamily="34" charset="0"/>
            <a:cs typeface="Arial" panose="020B0604020202020204" pitchFamily="34" charset="0"/>
          </a:endParaRPr>
        </a:p>
      </dgm:t>
    </dgm:pt>
    <dgm:pt modelId="{65B4191E-7C49-4586-865A-8926ED262A54}" type="parTrans" cxnId="{43B05B8F-DFAD-41C9-A900-D21388D709C1}">
      <dgm:prSet/>
      <dgm:spPr/>
      <dgm:t>
        <a:bodyPr/>
        <a:lstStyle/>
        <a:p>
          <a:endParaRPr lang="en-GB"/>
        </a:p>
      </dgm:t>
    </dgm:pt>
    <dgm:pt modelId="{E7D7B2D2-3C50-48EB-893C-C1BEDC792D5A}" type="sibTrans" cxnId="{43B05B8F-DFAD-41C9-A900-D21388D709C1}">
      <dgm:prSet/>
      <dgm:spPr/>
      <dgm:t>
        <a:bodyPr/>
        <a:lstStyle/>
        <a:p>
          <a:endParaRPr lang="en-GB"/>
        </a:p>
      </dgm:t>
    </dgm:pt>
    <dgm:pt modelId="{1A71A0E4-FA25-4E97-81BD-033134E347CC}">
      <dgm:prSet custT="1">
        <dgm:style>
          <a:lnRef idx="3">
            <a:schemeClr val="lt1"/>
          </a:lnRef>
          <a:fillRef idx="1">
            <a:schemeClr val="accent4"/>
          </a:fillRef>
          <a:effectRef idx="1">
            <a:schemeClr val="accent4"/>
          </a:effectRef>
          <a:fontRef idx="minor">
            <a:schemeClr val="lt1"/>
          </a:fontRef>
        </dgm:style>
      </dgm:prSet>
      <dgm:spPr>
        <a:solidFill>
          <a:srgbClr val="D70C8C"/>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Analyse du réseau de conventions fiscales des 16 États d’Afrique de l’Ouest</a:t>
          </a:r>
          <a:endParaRPr lang="en-US" sz="1000" b="1" dirty="0">
            <a:solidFill>
              <a:schemeClr val="bg1"/>
            </a:solidFill>
            <a:latin typeface="Arial" panose="020B0604020202020204" pitchFamily="34" charset="0"/>
            <a:cs typeface="Arial" panose="020B0604020202020204" pitchFamily="34" charset="0"/>
          </a:endParaRPr>
        </a:p>
      </dgm:t>
    </dgm:pt>
    <dgm:pt modelId="{50223749-6722-4DE1-B7D1-95168CA3356C}" type="parTrans" cxnId="{FBF5944B-736F-41F8-B38E-559C3039B587}">
      <dgm:prSet/>
      <dgm:spPr/>
      <dgm:t>
        <a:bodyPr/>
        <a:lstStyle/>
        <a:p>
          <a:endParaRPr lang="en-GB"/>
        </a:p>
      </dgm:t>
    </dgm:pt>
    <dgm:pt modelId="{09B15799-F61B-4335-870B-23E414EADC7C}" type="sibTrans" cxnId="{FBF5944B-736F-41F8-B38E-559C3039B587}">
      <dgm:prSet/>
      <dgm:spPr/>
      <dgm:t>
        <a:bodyPr/>
        <a:lstStyle/>
        <a:p>
          <a:endParaRPr lang="en-GB"/>
        </a:p>
      </dgm:t>
    </dgm:pt>
    <dgm:pt modelId="{CA6A148D-0D19-4D6B-B65A-9BFD6B0F0CF7}">
      <dgm:prSet custT="1">
        <dgm:style>
          <a:lnRef idx="3">
            <a:schemeClr val="lt1"/>
          </a:lnRef>
          <a:fillRef idx="1">
            <a:schemeClr val="accent6"/>
          </a:fillRef>
          <a:effectRef idx="1">
            <a:schemeClr val="accent6"/>
          </a:effectRef>
          <a:fontRef idx="minor">
            <a:schemeClr val="lt1"/>
          </a:fontRef>
        </dgm:style>
      </dgm:prSet>
      <dgm:spPr>
        <a:solidFill>
          <a:srgbClr val="A153A1"/>
        </a:solidFill>
        <a:effectLst>
          <a:outerShdw blurRad="50800" dist="38100" dir="2700000" algn="tl" rotWithShape="0">
            <a:prstClr val="black">
              <a:alpha val="40000"/>
            </a:prstClr>
          </a:outerShdw>
        </a:effectLst>
      </dgm:spPr>
      <dgm:t>
        <a:bodyPr/>
        <a:lstStyle/>
        <a:p>
          <a:r>
            <a:rPr lang="fr-FR" sz="1000" b="1" dirty="0">
              <a:solidFill>
                <a:schemeClr val="bg1"/>
              </a:solidFill>
              <a:latin typeface="Arial" panose="020B0604020202020204" pitchFamily="34" charset="0"/>
              <a:cs typeface="Arial" panose="020B0604020202020204" pitchFamily="34" charset="0"/>
            </a:rPr>
            <a:t>Rapports pays, contenant des recommandations pratiques portant sur chacune des conventions fiscales conclues par les 16 États, destinés aux négociateurs de conventions fiscales des 16 États</a:t>
          </a:r>
          <a:endParaRPr lang="en-US" sz="1000" b="1" dirty="0">
            <a:solidFill>
              <a:schemeClr val="bg1"/>
            </a:solidFill>
            <a:latin typeface="Arial" panose="020B0604020202020204" pitchFamily="34" charset="0"/>
            <a:cs typeface="Arial" panose="020B0604020202020204" pitchFamily="34" charset="0"/>
          </a:endParaRPr>
        </a:p>
      </dgm:t>
    </dgm:pt>
    <dgm:pt modelId="{2C308F54-FDDC-4ED8-8306-12A2F2EBAC92}" type="parTrans" cxnId="{3E795C9B-D693-4581-8412-FF5A3C6541B9}">
      <dgm:prSet/>
      <dgm:spPr/>
      <dgm:t>
        <a:bodyPr/>
        <a:lstStyle/>
        <a:p>
          <a:endParaRPr lang="en-GB"/>
        </a:p>
      </dgm:t>
    </dgm:pt>
    <dgm:pt modelId="{FB6B1A6D-AE9B-4DCF-9B6E-7929483F6990}" type="sibTrans" cxnId="{3E795C9B-D693-4581-8412-FF5A3C6541B9}">
      <dgm:prSet/>
      <dgm:spPr/>
      <dgm:t>
        <a:bodyPr/>
        <a:lstStyle/>
        <a:p>
          <a:endParaRPr lang="en-GB"/>
        </a:p>
      </dgm:t>
    </dgm:pt>
    <dgm:pt modelId="{519F355A-015B-4FB9-9FD2-9569731ED39F}" type="pres">
      <dgm:prSet presAssocID="{8C9F0C80-3EBF-4839-B044-FB035374D102}" presName="Name0" presStyleCnt="0">
        <dgm:presLayoutVars>
          <dgm:dir/>
          <dgm:animLvl val="lvl"/>
          <dgm:resizeHandles val="exact"/>
        </dgm:presLayoutVars>
      </dgm:prSet>
      <dgm:spPr/>
    </dgm:pt>
    <dgm:pt modelId="{1737B0BF-A6D5-41FF-9A06-515F86BE0535}" type="pres">
      <dgm:prSet presAssocID="{53293C8A-1801-4A8B-AC8B-2A085CE0A3C3}" presName="vertFlow" presStyleCnt="0"/>
      <dgm:spPr/>
    </dgm:pt>
    <dgm:pt modelId="{AD709F15-4A89-42BA-8090-E5B1612D69BE}" type="pres">
      <dgm:prSet presAssocID="{53293C8A-1801-4A8B-AC8B-2A085CE0A3C3}" presName="header" presStyleLbl="node1" presStyleIdx="0" presStyleCnt="3"/>
      <dgm:spPr/>
    </dgm:pt>
    <dgm:pt modelId="{A0917D50-D155-4B98-8B91-F5FF0600E4EA}" type="pres">
      <dgm:prSet presAssocID="{7DE92793-22FB-437E-9AA8-AD455693FCBF}" presName="parTrans" presStyleLbl="sibTrans2D1" presStyleIdx="0" presStyleCnt="7"/>
      <dgm:spPr/>
    </dgm:pt>
    <dgm:pt modelId="{FDB146D1-75CC-429F-9022-43717585EB7A}" type="pres">
      <dgm:prSet presAssocID="{4B0F5626-0554-47B4-9A14-7957B9FC33E1}" presName="child" presStyleLbl="alignAccFollowNode1" presStyleIdx="0" presStyleCnt="7">
        <dgm:presLayoutVars>
          <dgm:chMax val="0"/>
          <dgm:bulletEnabled val="1"/>
        </dgm:presLayoutVars>
      </dgm:prSet>
      <dgm:spPr/>
    </dgm:pt>
    <dgm:pt modelId="{9E822FF4-F66F-4E49-9DC6-BD84C7F5D100}" type="pres">
      <dgm:prSet presAssocID="{CA639C4E-4F32-4A76-AA3E-FE780A2C2EF9}" presName="sibTrans" presStyleLbl="sibTrans2D1" presStyleIdx="1" presStyleCnt="7"/>
      <dgm:spPr/>
    </dgm:pt>
    <dgm:pt modelId="{E3E8D8E2-1B3B-499F-A57B-AAF53BFAE1D6}" type="pres">
      <dgm:prSet presAssocID="{946B8EA2-FDEF-459E-A99C-887A10F14A42}" presName="child" presStyleLbl="alignAccFollowNode1" presStyleIdx="1" presStyleCnt="7">
        <dgm:presLayoutVars>
          <dgm:chMax val="0"/>
          <dgm:bulletEnabled val="1"/>
        </dgm:presLayoutVars>
      </dgm:prSet>
      <dgm:spPr/>
    </dgm:pt>
    <dgm:pt modelId="{C8642A7C-C1FF-4059-947E-E8C3CE541650}" type="pres">
      <dgm:prSet presAssocID="{53293C8A-1801-4A8B-AC8B-2A085CE0A3C3}" presName="hSp" presStyleCnt="0"/>
      <dgm:spPr/>
    </dgm:pt>
    <dgm:pt modelId="{F2D5B780-DAE9-420A-8305-CD108D6A47AA}" type="pres">
      <dgm:prSet presAssocID="{F923AEFD-A5B1-4127-AA4E-58918C6814A5}" presName="vertFlow" presStyleCnt="0"/>
      <dgm:spPr/>
    </dgm:pt>
    <dgm:pt modelId="{CF722DFA-EF0F-4FD9-9E3B-B8C360574270}" type="pres">
      <dgm:prSet presAssocID="{F923AEFD-A5B1-4127-AA4E-58918C6814A5}" presName="header" presStyleLbl="node1" presStyleIdx="1" presStyleCnt="3"/>
      <dgm:spPr/>
    </dgm:pt>
    <dgm:pt modelId="{CE3D2D7B-5AFE-4676-9036-7F4AC9D45A53}" type="pres">
      <dgm:prSet presAssocID="{CADDEB58-7BB6-4E66-BA22-82B9DABDC6CF}" presName="parTrans" presStyleLbl="sibTrans2D1" presStyleIdx="2" presStyleCnt="7"/>
      <dgm:spPr/>
    </dgm:pt>
    <dgm:pt modelId="{3C77D4E5-B043-4DF3-8D4E-D7F6583EBD26}" type="pres">
      <dgm:prSet presAssocID="{65C1B33F-617C-4445-ADF2-92FE1F14FAEE}" presName="child" presStyleLbl="alignAccFollowNode1" presStyleIdx="2" presStyleCnt="7">
        <dgm:presLayoutVars>
          <dgm:chMax val="0"/>
          <dgm:bulletEnabled val="1"/>
        </dgm:presLayoutVars>
      </dgm:prSet>
      <dgm:spPr/>
    </dgm:pt>
    <dgm:pt modelId="{E361222E-0875-4EA0-92EB-08D6B2EAA0F4}" type="pres">
      <dgm:prSet presAssocID="{67AB8A21-04FF-42ED-809E-91D67B3D5460}" presName="sibTrans" presStyleLbl="sibTrans2D1" presStyleIdx="3" presStyleCnt="7"/>
      <dgm:spPr/>
    </dgm:pt>
    <dgm:pt modelId="{B5216D8E-62BD-4EF1-8236-969615D77A87}" type="pres">
      <dgm:prSet presAssocID="{F72100DA-28F5-4976-8D0E-1A3A4DD67096}" presName="child" presStyleLbl="alignAccFollowNode1" presStyleIdx="3" presStyleCnt="7">
        <dgm:presLayoutVars>
          <dgm:chMax val="0"/>
          <dgm:bulletEnabled val="1"/>
        </dgm:presLayoutVars>
      </dgm:prSet>
      <dgm:spPr/>
    </dgm:pt>
    <dgm:pt modelId="{02857EF9-B097-47C0-A374-41B8ED697A1A}" type="pres">
      <dgm:prSet presAssocID="{897F453C-2C2C-4D30-BDB2-F1A59635DDE1}" presName="sibTrans" presStyleLbl="sibTrans2D1" presStyleIdx="4" presStyleCnt="7"/>
      <dgm:spPr/>
    </dgm:pt>
    <dgm:pt modelId="{5E152F5C-63DC-4216-9F05-006578F405F8}" type="pres">
      <dgm:prSet presAssocID="{9FCBD3B8-714C-4889-9581-CB66DE696696}" presName="child" presStyleLbl="alignAccFollowNode1" presStyleIdx="4" presStyleCnt="7">
        <dgm:presLayoutVars>
          <dgm:chMax val="0"/>
          <dgm:bulletEnabled val="1"/>
        </dgm:presLayoutVars>
      </dgm:prSet>
      <dgm:spPr/>
    </dgm:pt>
    <dgm:pt modelId="{90EB10F9-CF5B-47FA-AB45-B1F41476E3FC}" type="pres">
      <dgm:prSet presAssocID="{F923AEFD-A5B1-4127-AA4E-58918C6814A5}" presName="hSp" presStyleCnt="0"/>
      <dgm:spPr/>
    </dgm:pt>
    <dgm:pt modelId="{62719631-688A-489E-9D24-15B61F25D174}" type="pres">
      <dgm:prSet presAssocID="{91ACCEEC-8C19-4939-AA7A-758BFCB657F5}" presName="vertFlow" presStyleCnt="0"/>
      <dgm:spPr/>
    </dgm:pt>
    <dgm:pt modelId="{43D7268A-9BBB-459E-BF31-9DFFAE868397}" type="pres">
      <dgm:prSet presAssocID="{91ACCEEC-8C19-4939-AA7A-758BFCB657F5}" presName="header" presStyleLbl="node1" presStyleIdx="2" presStyleCnt="3"/>
      <dgm:spPr/>
    </dgm:pt>
    <dgm:pt modelId="{E9150710-B68D-4AA4-AD37-4A185222D4FA}" type="pres">
      <dgm:prSet presAssocID="{50223749-6722-4DE1-B7D1-95168CA3356C}" presName="parTrans" presStyleLbl="sibTrans2D1" presStyleIdx="5" presStyleCnt="7"/>
      <dgm:spPr/>
    </dgm:pt>
    <dgm:pt modelId="{892AA7ED-4595-4D13-9C77-B38CAEEB9E9E}" type="pres">
      <dgm:prSet presAssocID="{1A71A0E4-FA25-4E97-81BD-033134E347CC}" presName="child" presStyleLbl="alignAccFollowNode1" presStyleIdx="5" presStyleCnt="7">
        <dgm:presLayoutVars>
          <dgm:chMax val="0"/>
          <dgm:bulletEnabled val="1"/>
        </dgm:presLayoutVars>
      </dgm:prSet>
      <dgm:spPr/>
    </dgm:pt>
    <dgm:pt modelId="{E41CDDAF-09AA-4E11-923B-E23AB24D5E8B}" type="pres">
      <dgm:prSet presAssocID="{09B15799-F61B-4335-870B-23E414EADC7C}" presName="sibTrans" presStyleLbl="sibTrans2D1" presStyleIdx="6" presStyleCnt="7"/>
      <dgm:spPr/>
    </dgm:pt>
    <dgm:pt modelId="{5CD7DF78-C8BD-46DC-AA4E-F7DD23AC2E60}" type="pres">
      <dgm:prSet presAssocID="{CA6A148D-0D19-4D6B-B65A-9BFD6B0F0CF7}" presName="child" presStyleLbl="alignAccFollowNode1" presStyleIdx="6" presStyleCnt="7">
        <dgm:presLayoutVars>
          <dgm:chMax val="0"/>
          <dgm:bulletEnabled val="1"/>
        </dgm:presLayoutVars>
      </dgm:prSet>
      <dgm:spPr/>
    </dgm:pt>
  </dgm:ptLst>
  <dgm:cxnLst>
    <dgm:cxn modelId="{A7C56B09-390F-4CF7-B2C9-6C3EFB1A9AE0}" type="presOf" srcId="{CA639C4E-4F32-4A76-AA3E-FE780A2C2EF9}" destId="{9E822FF4-F66F-4E49-9DC6-BD84C7F5D100}" srcOrd="0" destOrd="0" presId="urn:microsoft.com/office/officeart/2005/8/layout/lProcess1"/>
    <dgm:cxn modelId="{AEB6BD0E-848B-4AF8-9E18-81E06678B178}" type="presOf" srcId="{1A71A0E4-FA25-4E97-81BD-033134E347CC}" destId="{892AA7ED-4595-4D13-9C77-B38CAEEB9E9E}" srcOrd="0" destOrd="0" presId="urn:microsoft.com/office/officeart/2005/8/layout/lProcess1"/>
    <dgm:cxn modelId="{90A3FF0F-38B9-45D0-AABB-B6EF49176D67}" type="presOf" srcId="{67AB8A21-04FF-42ED-809E-91D67B3D5460}" destId="{E361222E-0875-4EA0-92EB-08D6B2EAA0F4}" srcOrd="0" destOrd="0" presId="urn:microsoft.com/office/officeart/2005/8/layout/lProcess1"/>
    <dgm:cxn modelId="{44A24319-2E39-4019-9278-2B70F6785A84}" type="presOf" srcId="{09B15799-F61B-4335-870B-23E414EADC7C}" destId="{E41CDDAF-09AA-4E11-923B-E23AB24D5E8B}" srcOrd="0" destOrd="0" presId="urn:microsoft.com/office/officeart/2005/8/layout/lProcess1"/>
    <dgm:cxn modelId="{44110222-6960-4486-B71A-3564B345A0A4}" srcId="{8C9F0C80-3EBF-4839-B044-FB035374D102}" destId="{53293C8A-1801-4A8B-AC8B-2A085CE0A3C3}" srcOrd="0" destOrd="0" parTransId="{50AD5F02-3C5A-40FA-A545-C08CEE2AF3F7}" sibTransId="{55792B77-DD7C-4615-87E8-9620014A0D12}"/>
    <dgm:cxn modelId="{4A918726-96C6-4719-A6A9-130D0F5D7677}" type="presOf" srcId="{7DE92793-22FB-437E-9AA8-AD455693FCBF}" destId="{A0917D50-D155-4B98-8B91-F5FF0600E4EA}" srcOrd="0" destOrd="0" presId="urn:microsoft.com/office/officeart/2005/8/layout/lProcess1"/>
    <dgm:cxn modelId="{756BB127-CDE8-48B1-AE42-612CE983E231}" type="presOf" srcId="{50223749-6722-4DE1-B7D1-95168CA3356C}" destId="{E9150710-B68D-4AA4-AD37-4A185222D4FA}" srcOrd="0" destOrd="0" presId="urn:microsoft.com/office/officeart/2005/8/layout/lProcess1"/>
    <dgm:cxn modelId="{45CF7E2A-D79E-4564-9A43-1B36CB4913D0}" srcId="{53293C8A-1801-4A8B-AC8B-2A085CE0A3C3}" destId="{946B8EA2-FDEF-459E-A99C-887A10F14A42}" srcOrd="1" destOrd="0" parTransId="{43750F61-B444-4B4D-9AE2-5E17276F626F}" sibTransId="{911279FC-5E96-40B5-A84E-F5F07CE78A4C}"/>
    <dgm:cxn modelId="{C748902E-AAE8-44BF-BE82-C181FA983CF3}" type="presOf" srcId="{F72100DA-28F5-4976-8D0E-1A3A4DD67096}" destId="{B5216D8E-62BD-4EF1-8236-969615D77A87}" srcOrd="0" destOrd="0" presId="urn:microsoft.com/office/officeart/2005/8/layout/lProcess1"/>
    <dgm:cxn modelId="{2217F536-1DD6-49A1-B6C6-10979F674B68}" type="presOf" srcId="{946B8EA2-FDEF-459E-A99C-887A10F14A42}" destId="{E3E8D8E2-1B3B-499F-A57B-AAF53BFAE1D6}" srcOrd="0" destOrd="0" presId="urn:microsoft.com/office/officeart/2005/8/layout/lProcess1"/>
    <dgm:cxn modelId="{532A1C5B-8A1A-4CEE-8A6E-628697E52380}" type="presOf" srcId="{65C1B33F-617C-4445-ADF2-92FE1F14FAEE}" destId="{3C77D4E5-B043-4DF3-8D4E-D7F6583EBD26}" srcOrd="0" destOrd="0" presId="urn:microsoft.com/office/officeart/2005/8/layout/lProcess1"/>
    <dgm:cxn modelId="{DF12D447-EC5B-48F1-B7B0-8C455407C0DE}" type="presOf" srcId="{CA6A148D-0D19-4D6B-B65A-9BFD6B0F0CF7}" destId="{5CD7DF78-C8BD-46DC-AA4E-F7DD23AC2E60}" srcOrd="0" destOrd="0" presId="urn:microsoft.com/office/officeart/2005/8/layout/lProcess1"/>
    <dgm:cxn modelId="{B8668E68-6FF5-4744-91C7-A3A7E9A21F37}" type="presOf" srcId="{CADDEB58-7BB6-4E66-BA22-82B9DABDC6CF}" destId="{CE3D2D7B-5AFE-4676-9036-7F4AC9D45A53}" srcOrd="0" destOrd="0" presId="urn:microsoft.com/office/officeart/2005/8/layout/lProcess1"/>
    <dgm:cxn modelId="{D4CFEE68-8961-4082-B73B-9E692B7A2F08}" srcId="{F923AEFD-A5B1-4127-AA4E-58918C6814A5}" destId="{9FCBD3B8-714C-4889-9581-CB66DE696696}" srcOrd="2" destOrd="0" parTransId="{5796C9CE-8351-45C8-B4C5-E124359F50B2}" sibTransId="{F4BFEC31-C7D0-4A3C-9AAE-F2733842C098}"/>
    <dgm:cxn modelId="{0D6D156A-6064-4304-981C-55BC2EE293D6}" srcId="{53293C8A-1801-4A8B-AC8B-2A085CE0A3C3}" destId="{4B0F5626-0554-47B4-9A14-7957B9FC33E1}" srcOrd="0" destOrd="0" parTransId="{7DE92793-22FB-437E-9AA8-AD455693FCBF}" sibTransId="{CA639C4E-4F32-4A76-AA3E-FE780A2C2EF9}"/>
    <dgm:cxn modelId="{FBF5944B-736F-41F8-B38E-559C3039B587}" srcId="{91ACCEEC-8C19-4939-AA7A-758BFCB657F5}" destId="{1A71A0E4-FA25-4E97-81BD-033134E347CC}" srcOrd="0" destOrd="0" parTransId="{50223749-6722-4DE1-B7D1-95168CA3356C}" sibTransId="{09B15799-F61B-4335-870B-23E414EADC7C}"/>
    <dgm:cxn modelId="{2B9E4E59-3E51-49D7-BAFD-813E57DC7554}" type="presOf" srcId="{F923AEFD-A5B1-4127-AA4E-58918C6814A5}" destId="{CF722DFA-EF0F-4FD9-9E3B-B8C360574270}" srcOrd="0" destOrd="0" presId="urn:microsoft.com/office/officeart/2005/8/layout/lProcess1"/>
    <dgm:cxn modelId="{2183757E-CC74-480C-BB71-91D9BD9BB0CA}" type="presOf" srcId="{53293C8A-1801-4A8B-AC8B-2A085CE0A3C3}" destId="{AD709F15-4A89-42BA-8090-E5B1612D69BE}" srcOrd="0" destOrd="0" presId="urn:microsoft.com/office/officeart/2005/8/layout/lProcess1"/>
    <dgm:cxn modelId="{43B05B8F-DFAD-41C9-A900-D21388D709C1}" srcId="{8C9F0C80-3EBF-4839-B044-FB035374D102}" destId="{91ACCEEC-8C19-4939-AA7A-758BFCB657F5}" srcOrd="2" destOrd="0" parTransId="{65B4191E-7C49-4586-865A-8926ED262A54}" sibTransId="{E7D7B2D2-3C50-48EB-893C-C1BEDC792D5A}"/>
    <dgm:cxn modelId="{3E795C9B-D693-4581-8412-FF5A3C6541B9}" srcId="{91ACCEEC-8C19-4939-AA7A-758BFCB657F5}" destId="{CA6A148D-0D19-4D6B-B65A-9BFD6B0F0CF7}" srcOrd="1" destOrd="0" parTransId="{2C308F54-FDDC-4ED8-8306-12A2F2EBAC92}" sibTransId="{FB6B1A6D-AE9B-4DCF-9B6E-7929483F6990}"/>
    <dgm:cxn modelId="{CD46C1A6-8CE1-4ADA-ABAD-960C8BCCA084}" type="presOf" srcId="{8C9F0C80-3EBF-4839-B044-FB035374D102}" destId="{519F355A-015B-4FB9-9FD2-9569731ED39F}" srcOrd="0" destOrd="0" presId="urn:microsoft.com/office/officeart/2005/8/layout/lProcess1"/>
    <dgm:cxn modelId="{5484F8CB-7704-41C9-B112-873C4AC52E0C}" srcId="{8C9F0C80-3EBF-4839-B044-FB035374D102}" destId="{F923AEFD-A5B1-4127-AA4E-58918C6814A5}" srcOrd="1" destOrd="0" parTransId="{867ED824-E7DE-4474-B06C-160F3D4B11B7}" sibTransId="{1A769E29-C342-4592-BF61-7AF14F3E9D2E}"/>
    <dgm:cxn modelId="{64C125D1-7720-4C4B-AAB9-83A39223CEF6}" type="presOf" srcId="{9FCBD3B8-714C-4889-9581-CB66DE696696}" destId="{5E152F5C-63DC-4216-9F05-006578F405F8}" srcOrd="0" destOrd="0" presId="urn:microsoft.com/office/officeart/2005/8/layout/lProcess1"/>
    <dgm:cxn modelId="{59F3A1D1-5F6E-461C-8B0B-34A8CBF6687A}" type="presOf" srcId="{91ACCEEC-8C19-4939-AA7A-758BFCB657F5}" destId="{43D7268A-9BBB-459E-BF31-9DFFAE868397}" srcOrd="0" destOrd="0" presId="urn:microsoft.com/office/officeart/2005/8/layout/lProcess1"/>
    <dgm:cxn modelId="{D7551BD6-9032-4FC0-BE8B-260FD4868216}" type="presOf" srcId="{897F453C-2C2C-4D30-BDB2-F1A59635DDE1}" destId="{02857EF9-B097-47C0-A374-41B8ED697A1A}" srcOrd="0" destOrd="0" presId="urn:microsoft.com/office/officeart/2005/8/layout/lProcess1"/>
    <dgm:cxn modelId="{3F645BEA-EF2B-4F45-A1CF-CF3FA8C3C775}" srcId="{F923AEFD-A5B1-4127-AA4E-58918C6814A5}" destId="{65C1B33F-617C-4445-ADF2-92FE1F14FAEE}" srcOrd="0" destOrd="0" parTransId="{CADDEB58-7BB6-4E66-BA22-82B9DABDC6CF}" sibTransId="{67AB8A21-04FF-42ED-809E-91D67B3D5460}"/>
    <dgm:cxn modelId="{E7FC9DF2-5389-49F4-80EC-ECBBED9418C7}" srcId="{F923AEFD-A5B1-4127-AA4E-58918C6814A5}" destId="{F72100DA-28F5-4976-8D0E-1A3A4DD67096}" srcOrd="1" destOrd="0" parTransId="{684126FB-7CD5-464A-B852-8B832EC47D21}" sibTransId="{897F453C-2C2C-4D30-BDB2-F1A59635DDE1}"/>
    <dgm:cxn modelId="{D27C45F9-F3BA-4C00-8D9A-02A8A67A688D}" type="presOf" srcId="{4B0F5626-0554-47B4-9A14-7957B9FC33E1}" destId="{FDB146D1-75CC-429F-9022-43717585EB7A}" srcOrd="0" destOrd="0" presId="urn:microsoft.com/office/officeart/2005/8/layout/lProcess1"/>
    <dgm:cxn modelId="{EF1A72EB-BDA3-41A3-AD0D-A2E4DA53AE5A}" type="presParOf" srcId="{519F355A-015B-4FB9-9FD2-9569731ED39F}" destId="{1737B0BF-A6D5-41FF-9A06-515F86BE0535}" srcOrd="0" destOrd="0" presId="urn:microsoft.com/office/officeart/2005/8/layout/lProcess1"/>
    <dgm:cxn modelId="{CA543275-9711-4FBC-A6C1-323521FA4623}" type="presParOf" srcId="{1737B0BF-A6D5-41FF-9A06-515F86BE0535}" destId="{AD709F15-4A89-42BA-8090-E5B1612D69BE}" srcOrd="0" destOrd="0" presId="urn:microsoft.com/office/officeart/2005/8/layout/lProcess1"/>
    <dgm:cxn modelId="{91758CA1-5995-4AEC-8CF4-DAB60CABC945}" type="presParOf" srcId="{1737B0BF-A6D5-41FF-9A06-515F86BE0535}" destId="{A0917D50-D155-4B98-8B91-F5FF0600E4EA}" srcOrd="1" destOrd="0" presId="urn:microsoft.com/office/officeart/2005/8/layout/lProcess1"/>
    <dgm:cxn modelId="{25477729-9247-46FE-84B3-70C9EE1E477B}" type="presParOf" srcId="{1737B0BF-A6D5-41FF-9A06-515F86BE0535}" destId="{FDB146D1-75CC-429F-9022-43717585EB7A}" srcOrd="2" destOrd="0" presId="urn:microsoft.com/office/officeart/2005/8/layout/lProcess1"/>
    <dgm:cxn modelId="{8B93D1E3-68A3-423C-ACB1-FC7091F981D2}" type="presParOf" srcId="{1737B0BF-A6D5-41FF-9A06-515F86BE0535}" destId="{9E822FF4-F66F-4E49-9DC6-BD84C7F5D100}" srcOrd="3" destOrd="0" presId="urn:microsoft.com/office/officeart/2005/8/layout/lProcess1"/>
    <dgm:cxn modelId="{251178DE-C74F-43F3-9586-DED44B0B9C03}" type="presParOf" srcId="{1737B0BF-A6D5-41FF-9A06-515F86BE0535}" destId="{E3E8D8E2-1B3B-499F-A57B-AAF53BFAE1D6}" srcOrd="4" destOrd="0" presId="urn:microsoft.com/office/officeart/2005/8/layout/lProcess1"/>
    <dgm:cxn modelId="{300FC055-02EA-448B-ABDD-92CC9C992D99}" type="presParOf" srcId="{519F355A-015B-4FB9-9FD2-9569731ED39F}" destId="{C8642A7C-C1FF-4059-947E-E8C3CE541650}" srcOrd="1" destOrd="0" presId="urn:microsoft.com/office/officeart/2005/8/layout/lProcess1"/>
    <dgm:cxn modelId="{AEF70D5D-8FF8-451E-AA11-C8D80C973AD0}" type="presParOf" srcId="{519F355A-015B-4FB9-9FD2-9569731ED39F}" destId="{F2D5B780-DAE9-420A-8305-CD108D6A47AA}" srcOrd="2" destOrd="0" presId="urn:microsoft.com/office/officeart/2005/8/layout/lProcess1"/>
    <dgm:cxn modelId="{C7525B69-E102-4CFD-81CE-BD30619E4D8F}" type="presParOf" srcId="{F2D5B780-DAE9-420A-8305-CD108D6A47AA}" destId="{CF722DFA-EF0F-4FD9-9E3B-B8C360574270}" srcOrd="0" destOrd="0" presId="urn:microsoft.com/office/officeart/2005/8/layout/lProcess1"/>
    <dgm:cxn modelId="{6614C28E-BD2F-42C2-B329-8724AE2BB700}" type="presParOf" srcId="{F2D5B780-DAE9-420A-8305-CD108D6A47AA}" destId="{CE3D2D7B-5AFE-4676-9036-7F4AC9D45A53}" srcOrd="1" destOrd="0" presId="urn:microsoft.com/office/officeart/2005/8/layout/lProcess1"/>
    <dgm:cxn modelId="{676AFE71-CB33-46CA-ABD9-E26ACEAA2842}" type="presParOf" srcId="{F2D5B780-DAE9-420A-8305-CD108D6A47AA}" destId="{3C77D4E5-B043-4DF3-8D4E-D7F6583EBD26}" srcOrd="2" destOrd="0" presId="urn:microsoft.com/office/officeart/2005/8/layout/lProcess1"/>
    <dgm:cxn modelId="{E88FDA8B-7F62-44FD-8FBC-E354963DB161}" type="presParOf" srcId="{F2D5B780-DAE9-420A-8305-CD108D6A47AA}" destId="{E361222E-0875-4EA0-92EB-08D6B2EAA0F4}" srcOrd="3" destOrd="0" presId="urn:microsoft.com/office/officeart/2005/8/layout/lProcess1"/>
    <dgm:cxn modelId="{6D9C8C6C-4B4E-4621-BEB4-1A35469B3E51}" type="presParOf" srcId="{F2D5B780-DAE9-420A-8305-CD108D6A47AA}" destId="{B5216D8E-62BD-4EF1-8236-969615D77A87}" srcOrd="4" destOrd="0" presId="urn:microsoft.com/office/officeart/2005/8/layout/lProcess1"/>
    <dgm:cxn modelId="{6F8C197D-302A-4EC5-AE84-C8848DCDAFD3}" type="presParOf" srcId="{F2D5B780-DAE9-420A-8305-CD108D6A47AA}" destId="{02857EF9-B097-47C0-A374-41B8ED697A1A}" srcOrd="5" destOrd="0" presId="urn:microsoft.com/office/officeart/2005/8/layout/lProcess1"/>
    <dgm:cxn modelId="{53DFFDF8-2E29-431B-8106-CBC194065873}" type="presParOf" srcId="{F2D5B780-DAE9-420A-8305-CD108D6A47AA}" destId="{5E152F5C-63DC-4216-9F05-006578F405F8}" srcOrd="6" destOrd="0" presId="urn:microsoft.com/office/officeart/2005/8/layout/lProcess1"/>
    <dgm:cxn modelId="{194B5E56-81B6-402A-97BE-0033530FB7E8}" type="presParOf" srcId="{519F355A-015B-4FB9-9FD2-9569731ED39F}" destId="{90EB10F9-CF5B-47FA-AB45-B1F41476E3FC}" srcOrd="3" destOrd="0" presId="urn:microsoft.com/office/officeart/2005/8/layout/lProcess1"/>
    <dgm:cxn modelId="{894D762D-3109-4503-AB46-6EF25C6D3FFD}" type="presParOf" srcId="{519F355A-015B-4FB9-9FD2-9569731ED39F}" destId="{62719631-688A-489E-9D24-15B61F25D174}" srcOrd="4" destOrd="0" presId="urn:microsoft.com/office/officeart/2005/8/layout/lProcess1"/>
    <dgm:cxn modelId="{80ECC667-D4BE-41F3-A843-51711EF6236B}" type="presParOf" srcId="{62719631-688A-489E-9D24-15B61F25D174}" destId="{43D7268A-9BBB-459E-BF31-9DFFAE868397}" srcOrd="0" destOrd="0" presId="urn:microsoft.com/office/officeart/2005/8/layout/lProcess1"/>
    <dgm:cxn modelId="{567CCDBD-9257-4BCC-AFAA-6B5CBA9F6345}" type="presParOf" srcId="{62719631-688A-489E-9D24-15B61F25D174}" destId="{E9150710-B68D-4AA4-AD37-4A185222D4FA}" srcOrd="1" destOrd="0" presId="urn:microsoft.com/office/officeart/2005/8/layout/lProcess1"/>
    <dgm:cxn modelId="{14794B12-04BE-4B88-B966-553411C13E6B}" type="presParOf" srcId="{62719631-688A-489E-9D24-15B61F25D174}" destId="{892AA7ED-4595-4D13-9C77-B38CAEEB9E9E}" srcOrd="2" destOrd="0" presId="urn:microsoft.com/office/officeart/2005/8/layout/lProcess1"/>
    <dgm:cxn modelId="{A4A9304C-06C3-4066-B5F4-FA88ACC231BE}" type="presParOf" srcId="{62719631-688A-489E-9D24-15B61F25D174}" destId="{E41CDDAF-09AA-4E11-923B-E23AB24D5E8B}" srcOrd="3" destOrd="0" presId="urn:microsoft.com/office/officeart/2005/8/layout/lProcess1"/>
    <dgm:cxn modelId="{9C066BEB-5AEC-40CA-8F0D-DCD8C679ACD4}" type="presParOf" srcId="{62719631-688A-489E-9D24-15B61F25D174}" destId="{5CD7DF78-C8BD-46DC-AA4E-F7DD23AC2E60}" srcOrd="4" destOrd="0" presId="urn:microsoft.com/office/officeart/2005/8/layout/l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A4F9B-EB5E-43BD-B41A-4A7AC1ED7DA8}">
      <dsp:nvSpPr>
        <dsp:cNvPr id="0" name=""/>
        <dsp:cNvSpPr/>
      </dsp:nvSpPr>
      <dsp:spPr>
        <a:xfrm>
          <a:off x="2354052" y="1573326"/>
          <a:ext cx="1952200" cy="1952186"/>
        </a:xfrm>
        <a:prstGeom prst="ellipse">
          <a:avLst/>
        </a:prstGeom>
        <a:solidFill>
          <a:srgbClr val="006299"/>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Principaux domaines d’intervention</a:t>
          </a:r>
          <a:endParaRPr lang="en-GB" sz="1600" b="1" kern="1200" dirty="0">
            <a:latin typeface="Arial" panose="020B0604020202020204" pitchFamily="34" charset="0"/>
            <a:cs typeface="Arial" panose="020B0604020202020204" pitchFamily="34" charset="0"/>
          </a:endParaRPr>
        </a:p>
      </dsp:txBody>
      <dsp:txXfrm>
        <a:off x="2639945" y="1859217"/>
        <a:ext cx="1380414" cy="1380404"/>
      </dsp:txXfrm>
    </dsp:sp>
    <dsp:sp modelId="{07DE6409-17E1-4F7A-B17C-5278CD5B19E5}">
      <dsp:nvSpPr>
        <dsp:cNvPr id="0" name=""/>
        <dsp:cNvSpPr/>
      </dsp:nvSpPr>
      <dsp:spPr>
        <a:xfrm rot="16200000">
          <a:off x="3255607" y="1479815"/>
          <a:ext cx="149089" cy="37933"/>
        </a:xfrm>
        <a:custGeom>
          <a:avLst/>
          <a:gdLst/>
          <a:ahLst/>
          <a:cxnLst/>
          <a:rect l="0" t="0" r="0" b="0"/>
          <a:pathLst>
            <a:path>
              <a:moveTo>
                <a:pt x="0" y="18966"/>
              </a:moveTo>
              <a:lnTo>
                <a:pt x="149089" y="18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b="1" kern="1200">
            <a:latin typeface="Arial" panose="020B0604020202020204" pitchFamily="34" charset="0"/>
            <a:cs typeface="Arial" panose="020B0604020202020204" pitchFamily="34" charset="0"/>
          </a:endParaRPr>
        </a:p>
      </dsp:txBody>
      <dsp:txXfrm>
        <a:off x="3326425" y="1495054"/>
        <a:ext cx="7454" cy="7454"/>
      </dsp:txXfrm>
    </dsp:sp>
    <dsp:sp modelId="{D9FF54F8-E3B1-4A04-87D4-CD141FE4D060}">
      <dsp:nvSpPr>
        <dsp:cNvPr id="0" name=""/>
        <dsp:cNvSpPr/>
      </dsp:nvSpPr>
      <dsp:spPr>
        <a:xfrm>
          <a:off x="2628346" y="20624"/>
          <a:ext cx="1403612" cy="1403612"/>
        </a:xfrm>
        <a:prstGeom prst="ellipse">
          <a:avLst/>
        </a:prstGeom>
        <a:solidFill>
          <a:srgbClr val="D70C8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Prix de transfert</a:t>
          </a:r>
        </a:p>
      </dsp:txBody>
      <dsp:txXfrm>
        <a:off x="2833900" y="226178"/>
        <a:ext cx="992504" cy="992504"/>
      </dsp:txXfrm>
    </dsp:sp>
    <dsp:sp modelId="{4328FADD-F9BD-4245-998D-C23363DE7A86}">
      <dsp:nvSpPr>
        <dsp:cNvPr id="0" name=""/>
        <dsp:cNvSpPr/>
      </dsp:nvSpPr>
      <dsp:spPr>
        <a:xfrm>
          <a:off x="4306252" y="2530452"/>
          <a:ext cx="149082" cy="37933"/>
        </a:xfrm>
        <a:custGeom>
          <a:avLst/>
          <a:gdLst/>
          <a:ahLst/>
          <a:cxnLst/>
          <a:rect l="0" t="0" r="0" b="0"/>
          <a:pathLst>
            <a:path>
              <a:moveTo>
                <a:pt x="0" y="18966"/>
              </a:moveTo>
              <a:lnTo>
                <a:pt x="149082" y="18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4377066" y="2545692"/>
        <a:ext cx="7454" cy="7454"/>
      </dsp:txXfrm>
    </dsp:sp>
    <dsp:sp modelId="{5C3D5D27-3723-4448-AF24-7144CF9D2533}">
      <dsp:nvSpPr>
        <dsp:cNvPr id="0" name=""/>
        <dsp:cNvSpPr/>
      </dsp:nvSpPr>
      <dsp:spPr>
        <a:xfrm>
          <a:off x="4455334" y="1847613"/>
          <a:ext cx="1403612" cy="1403612"/>
        </a:xfrm>
        <a:prstGeom prst="ellipse">
          <a:avLst/>
        </a:prstGeom>
        <a:solidFill>
          <a:srgbClr val="00B0F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Conventions fiscales</a:t>
          </a:r>
        </a:p>
      </dsp:txBody>
      <dsp:txXfrm>
        <a:off x="4660888" y="2053167"/>
        <a:ext cx="992504" cy="992504"/>
      </dsp:txXfrm>
    </dsp:sp>
    <dsp:sp modelId="{2F2A2598-AB99-48A1-AEE6-808BBFDCE425}">
      <dsp:nvSpPr>
        <dsp:cNvPr id="0" name=""/>
        <dsp:cNvSpPr/>
      </dsp:nvSpPr>
      <dsp:spPr>
        <a:xfrm rot="5400000">
          <a:off x="3255607" y="3581090"/>
          <a:ext cx="149089" cy="37933"/>
        </a:xfrm>
        <a:custGeom>
          <a:avLst/>
          <a:gdLst/>
          <a:ahLst/>
          <a:cxnLst/>
          <a:rect l="0" t="0" r="0" b="0"/>
          <a:pathLst>
            <a:path>
              <a:moveTo>
                <a:pt x="0" y="18966"/>
              </a:moveTo>
              <a:lnTo>
                <a:pt x="149089" y="1896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b="1" kern="1200">
            <a:latin typeface="Arial" panose="020B0604020202020204" pitchFamily="34" charset="0"/>
            <a:cs typeface="Arial" panose="020B0604020202020204" pitchFamily="34" charset="0"/>
          </a:endParaRPr>
        </a:p>
      </dsp:txBody>
      <dsp:txXfrm>
        <a:off x="3326425" y="3596329"/>
        <a:ext cx="7454" cy="7454"/>
      </dsp:txXfrm>
    </dsp:sp>
    <dsp:sp modelId="{60557903-BB25-47B5-B0F7-E4396FCA4698}">
      <dsp:nvSpPr>
        <dsp:cNvPr id="0" name=""/>
        <dsp:cNvSpPr/>
      </dsp:nvSpPr>
      <dsp:spPr>
        <a:xfrm>
          <a:off x="2628346" y="3674601"/>
          <a:ext cx="1403612" cy="1403612"/>
        </a:xfrm>
        <a:prstGeom prst="ellipse">
          <a:avLst/>
        </a:prstGeom>
        <a:solidFill>
          <a:srgbClr val="03B89D"/>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b="1" kern="1200" dirty="0">
              <a:latin typeface="Arial" panose="020B0604020202020204" pitchFamily="34" charset="0"/>
              <a:cs typeface="Arial" panose="020B0604020202020204" pitchFamily="34" charset="0"/>
            </a:rPr>
            <a:t>Règlement et prévention des différends</a:t>
          </a:r>
          <a:endParaRPr lang="en-GB" sz="1050" b="1" kern="1200" dirty="0">
            <a:latin typeface="Arial" panose="020B0604020202020204" pitchFamily="34" charset="0"/>
            <a:cs typeface="Arial" panose="020B0604020202020204" pitchFamily="34" charset="0"/>
          </a:endParaRPr>
        </a:p>
      </dsp:txBody>
      <dsp:txXfrm>
        <a:off x="2833900" y="3880155"/>
        <a:ext cx="992504" cy="992504"/>
      </dsp:txXfrm>
    </dsp:sp>
    <dsp:sp modelId="{459D2D0A-EECA-47A2-AC8C-B0F3C8C7945A}">
      <dsp:nvSpPr>
        <dsp:cNvPr id="0" name=""/>
        <dsp:cNvSpPr/>
      </dsp:nvSpPr>
      <dsp:spPr>
        <a:xfrm rot="10800000">
          <a:off x="2204970" y="2530452"/>
          <a:ext cx="149082" cy="37933"/>
        </a:xfrm>
        <a:custGeom>
          <a:avLst/>
          <a:gdLst/>
          <a:ahLst/>
          <a:cxnLst/>
          <a:rect l="0" t="0" r="0" b="0"/>
          <a:pathLst>
            <a:path>
              <a:moveTo>
                <a:pt x="0" y="18966"/>
              </a:moveTo>
              <a:lnTo>
                <a:pt x="149082" y="18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2275784" y="2545692"/>
        <a:ext cx="7454" cy="7454"/>
      </dsp:txXfrm>
    </dsp:sp>
    <dsp:sp modelId="{7852C72E-A4C8-4E8B-851C-80AE672D84F7}">
      <dsp:nvSpPr>
        <dsp:cNvPr id="0" name=""/>
        <dsp:cNvSpPr/>
      </dsp:nvSpPr>
      <dsp:spPr>
        <a:xfrm>
          <a:off x="801357" y="1847613"/>
          <a:ext cx="1403612" cy="1403612"/>
        </a:xfrm>
        <a:prstGeom prst="ellipse">
          <a:avLst/>
        </a:prstGeom>
        <a:solidFill>
          <a:srgbClr val="DA2128"/>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b="1" kern="1200" noProof="0" dirty="0">
              <a:latin typeface="Arial" panose="020B0604020202020204" pitchFamily="34" charset="0"/>
              <a:cs typeface="Arial" panose="020B0604020202020204" pitchFamily="34" charset="0"/>
            </a:rPr>
            <a:t>Échange</a:t>
          </a:r>
          <a:r>
            <a:rPr lang="en-GB" sz="1050" b="1" kern="1200" dirty="0">
              <a:latin typeface="Arial" panose="020B0604020202020204" pitchFamily="34" charset="0"/>
              <a:cs typeface="Arial" panose="020B0604020202020204" pitchFamily="34" charset="0"/>
            </a:rPr>
            <a:t> de renseignement</a:t>
          </a:r>
        </a:p>
      </dsp:txBody>
      <dsp:txXfrm>
        <a:off x="1006911" y="2053167"/>
        <a:ext cx="992504" cy="992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242F6-622A-4E2A-8ADC-6CF473CB78C3}">
      <dsp:nvSpPr>
        <dsp:cNvPr id="0" name=""/>
        <dsp:cNvSpPr/>
      </dsp:nvSpPr>
      <dsp:spPr>
        <a:xfrm>
          <a:off x="0" y="0"/>
          <a:ext cx="2031675" cy="4302125"/>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Action 4: Limiter la déductibilité des intérêts et autres frais financiers qui érodent la base fiscale</a:t>
          </a:r>
          <a:endParaRPr lang="en-GB" sz="1600" b="1" kern="1200" dirty="0">
            <a:latin typeface="Arial" panose="020B0604020202020204" pitchFamily="34" charset="0"/>
            <a:cs typeface="Arial" panose="020B0604020202020204" pitchFamily="34" charset="0"/>
          </a:endParaRPr>
        </a:p>
      </dsp:txBody>
      <dsp:txXfrm>
        <a:off x="0" y="1720850"/>
        <a:ext cx="2031675" cy="1720850"/>
      </dsp:txXfrm>
    </dsp:sp>
    <dsp:sp modelId="{8F3E73BD-A831-4477-815E-4F52A8689004}">
      <dsp:nvSpPr>
        <dsp:cNvPr id="0" name=""/>
        <dsp:cNvSpPr/>
      </dsp:nvSpPr>
      <dsp:spPr>
        <a:xfrm>
          <a:off x="299533" y="258127"/>
          <a:ext cx="1432607" cy="143260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1104DD-7A6C-432D-87F2-67509B90520E}">
      <dsp:nvSpPr>
        <dsp:cNvPr id="0" name=""/>
        <dsp:cNvSpPr/>
      </dsp:nvSpPr>
      <dsp:spPr>
        <a:xfrm>
          <a:off x="2092625" y="0"/>
          <a:ext cx="2031675" cy="4302125"/>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Action 5: Lutter contre les pratiques fiscales dommageables et renforcer la transparence</a:t>
          </a:r>
          <a:endParaRPr lang="en-GB" sz="1600" b="1" kern="1200" dirty="0">
            <a:latin typeface="Arial" panose="020B0604020202020204" pitchFamily="34" charset="0"/>
            <a:cs typeface="Arial" panose="020B0604020202020204" pitchFamily="34" charset="0"/>
          </a:endParaRPr>
        </a:p>
      </dsp:txBody>
      <dsp:txXfrm>
        <a:off x="2092625" y="1720850"/>
        <a:ext cx="2031675" cy="1720850"/>
      </dsp:txXfrm>
    </dsp:sp>
    <dsp:sp modelId="{5757F8A0-4A15-423F-83F4-9A09BE4F417C}">
      <dsp:nvSpPr>
        <dsp:cNvPr id="0" name=""/>
        <dsp:cNvSpPr/>
      </dsp:nvSpPr>
      <dsp:spPr>
        <a:xfrm>
          <a:off x="2392159" y="185107"/>
          <a:ext cx="1432607" cy="143260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5C47F-42DA-466C-A469-B373990B257A}">
      <dsp:nvSpPr>
        <dsp:cNvPr id="0" name=""/>
        <dsp:cNvSpPr/>
      </dsp:nvSpPr>
      <dsp:spPr>
        <a:xfrm>
          <a:off x="4185251" y="0"/>
          <a:ext cx="2031675" cy="430212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Action 6: Combattre l’utilisation abusive des conventions fiscales</a:t>
          </a:r>
          <a:endParaRPr lang="en-GB" sz="1600" b="1" kern="1200" dirty="0">
            <a:latin typeface="Arial" panose="020B0604020202020204" pitchFamily="34" charset="0"/>
            <a:cs typeface="Arial" panose="020B0604020202020204" pitchFamily="34" charset="0"/>
          </a:endParaRPr>
        </a:p>
      </dsp:txBody>
      <dsp:txXfrm>
        <a:off x="4185251" y="1720850"/>
        <a:ext cx="2031675" cy="1720850"/>
      </dsp:txXfrm>
    </dsp:sp>
    <dsp:sp modelId="{39E0A572-BC35-444A-B11D-7A90F048FDDC}">
      <dsp:nvSpPr>
        <dsp:cNvPr id="0" name=""/>
        <dsp:cNvSpPr/>
      </dsp:nvSpPr>
      <dsp:spPr>
        <a:xfrm>
          <a:off x="4484785" y="258127"/>
          <a:ext cx="1432607" cy="143260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DAFED-49BD-4AE4-8D44-846C402392E0}">
      <dsp:nvSpPr>
        <dsp:cNvPr id="0" name=""/>
        <dsp:cNvSpPr/>
      </dsp:nvSpPr>
      <dsp:spPr>
        <a:xfrm>
          <a:off x="6277876" y="0"/>
          <a:ext cx="2031675" cy="430212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Action 13: Échanger les déclarations pays par pays</a:t>
          </a:r>
          <a:endParaRPr lang="en-GB" sz="1600" b="1" kern="1200" dirty="0">
            <a:latin typeface="Arial" panose="020B0604020202020204" pitchFamily="34" charset="0"/>
            <a:cs typeface="Arial" panose="020B0604020202020204" pitchFamily="34" charset="0"/>
          </a:endParaRPr>
        </a:p>
      </dsp:txBody>
      <dsp:txXfrm>
        <a:off x="6277876" y="1720850"/>
        <a:ext cx="2031675" cy="1720850"/>
      </dsp:txXfrm>
    </dsp:sp>
    <dsp:sp modelId="{CAA3FF0C-1A7C-417B-B199-BF43442DA858}">
      <dsp:nvSpPr>
        <dsp:cNvPr id="0" name=""/>
        <dsp:cNvSpPr/>
      </dsp:nvSpPr>
      <dsp:spPr>
        <a:xfrm>
          <a:off x="6577410" y="258127"/>
          <a:ext cx="1432607" cy="143260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B44D5-5EE2-4EF1-9270-5AD355E9345A}">
      <dsp:nvSpPr>
        <dsp:cNvPr id="0" name=""/>
        <dsp:cNvSpPr/>
      </dsp:nvSpPr>
      <dsp:spPr>
        <a:xfrm>
          <a:off x="8370502" y="0"/>
          <a:ext cx="2031675" cy="4302125"/>
        </a:xfrm>
        <a:prstGeom prst="roundRect">
          <a:avLst>
            <a:gd name="adj" fmla="val 10000"/>
          </a:avLst>
        </a:prstGeom>
        <a:solidFill>
          <a:srgbClr val="009AD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Action 14: Accroître l’efficacité des mécanismes de règlement des différends</a:t>
          </a:r>
          <a:endParaRPr lang="en-GB" sz="1600" b="1" kern="1200" dirty="0">
            <a:latin typeface="Arial" panose="020B0604020202020204" pitchFamily="34" charset="0"/>
            <a:cs typeface="Arial" panose="020B0604020202020204" pitchFamily="34" charset="0"/>
          </a:endParaRPr>
        </a:p>
      </dsp:txBody>
      <dsp:txXfrm>
        <a:off x="8370502" y="1720850"/>
        <a:ext cx="2031675" cy="1720850"/>
      </dsp:txXfrm>
    </dsp:sp>
    <dsp:sp modelId="{5DB4EF67-0A89-42AF-9419-2A1CAB20E942}">
      <dsp:nvSpPr>
        <dsp:cNvPr id="0" name=""/>
        <dsp:cNvSpPr/>
      </dsp:nvSpPr>
      <dsp:spPr>
        <a:xfrm>
          <a:off x="8670036" y="185107"/>
          <a:ext cx="1432607" cy="143260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3CE32-67A5-4620-8A99-FDE4288C68EC}">
      <dsp:nvSpPr>
        <dsp:cNvPr id="0" name=""/>
        <dsp:cNvSpPr/>
      </dsp:nvSpPr>
      <dsp:spPr>
        <a:xfrm>
          <a:off x="416087" y="3441700"/>
          <a:ext cx="9570003" cy="645318"/>
        </a:xfrm>
        <a:prstGeom prst="leftRightArrow">
          <a:avLst/>
        </a:prstGeom>
        <a:solidFill>
          <a:schemeClr val="bg1">
            <a:lumMod val="9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9F15-4A89-42BA-8090-E5B1612D69BE}">
      <dsp:nvSpPr>
        <dsp:cNvPr id="0" name=""/>
        <dsp:cNvSpPr/>
      </dsp:nvSpPr>
      <dsp:spPr>
        <a:xfrm>
          <a:off x="1859" y="620828"/>
          <a:ext cx="3023252" cy="755813"/>
        </a:xfrm>
        <a:prstGeom prst="roundRect">
          <a:avLst>
            <a:gd name="adj" fmla="val 10000"/>
          </a:avLst>
        </a:prstGeom>
        <a:solidFill>
          <a:schemeClr val="accent1"/>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Renforcer le cadre juridique</a:t>
          </a:r>
          <a:endParaRPr lang="en-US" sz="2000" b="1" kern="1200" dirty="0">
            <a:solidFill>
              <a:schemeClr val="bg1"/>
            </a:solidFill>
            <a:latin typeface="Arial" panose="020B0604020202020204" pitchFamily="34" charset="0"/>
            <a:cs typeface="Arial" panose="020B0604020202020204" pitchFamily="34" charset="0"/>
          </a:endParaRPr>
        </a:p>
      </dsp:txBody>
      <dsp:txXfrm>
        <a:off x="23996" y="642965"/>
        <a:ext cx="2978978" cy="711539"/>
      </dsp:txXfrm>
    </dsp:sp>
    <dsp:sp modelId="{A0917D50-D155-4B98-8B91-F5FF0600E4EA}">
      <dsp:nvSpPr>
        <dsp:cNvPr id="0" name=""/>
        <dsp:cNvSpPr/>
      </dsp:nvSpPr>
      <dsp:spPr>
        <a:xfrm rot="5400000">
          <a:off x="1447352" y="1442775"/>
          <a:ext cx="132267" cy="13226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B146D1-75CC-429F-9022-43717585EB7A}">
      <dsp:nvSpPr>
        <dsp:cNvPr id="0" name=""/>
        <dsp:cNvSpPr/>
      </dsp:nvSpPr>
      <dsp:spPr>
        <a:xfrm>
          <a:off x="1859" y="1641176"/>
          <a:ext cx="3023252" cy="755813"/>
        </a:xfrm>
        <a:prstGeom prst="roundRect">
          <a:avLst>
            <a:gd name="adj" fmla="val 10000"/>
          </a:avLst>
        </a:prstGeom>
        <a:solidFill>
          <a:srgbClr val="00B0F0"/>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2 Directives (Prix de transfert et Bénéficiaire effectif) adoptées en juillet 2023</a:t>
          </a:r>
          <a:endParaRPr lang="en-US" sz="1000" b="1" kern="1200" dirty="0">
            <a:solidFill>
              <a:schemeClr val="bg1"/>
            </a:solidFill>
            <a:latin typeface="Arial" panose="020B0604020202020204" pitchFamily="34" charset="0"/>
            <a:cs typeface="Arial" panose="020B0604020202020204" pitchFamily="34" charset="0"/>
          </a:endParaRPr>
        </a:p>
      </dsp:txBody>
      <dsp:txXfrm>
        <a:off x="23996" y="1663313"/>
        <a:ext cx="2978978" cy="711539"/>
      </dsp:txXfrm>
    </dsp:sp>
    <dsp:sp modelId="{9E822FF4-F66F-4E49-9DC6-BD84C7F5D100}">
      <dsp:nvSpPr>
        <dsp:cNvPr id="0" name=""/>
        <dsp:cNvSpPr/>
      </dsp:nvSpPr>
      <dsp:spPr>
        <a:xfrm rot="5400000">
          <a:off x="1447352" y="2463123"/>
          <a:ext cx="132267" cy="13226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8D8E2-1B3B-499F-A57B-AAF53BFAE1D6}">
      <dsp:nvSpPr>
        <dsp:cNvPr id="0" name=""/>
        <dsp:cNvSpPr/>
      </dsp:nvSpPr>
      <dsp:spPr>
        <a:xfrm>
          <a:off x="1859" y="2661524"/>
          <a:ext cx="3023252" cy="755813"/>
        </a:xfrm>
        <a:prstGeom prst="roundRect">
          <a:avLst>
            <a:gd name="adj" fmla="val 10000"/>
          </a:avLst>
        </a:prstGeom>
        <a:solidFill>
          <a:srgbClr val="2553C7"/>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1 Acte additionnel (Échange de renseignement) </a:t>
          </a:r>
          <a:r>
            <a:rPr lang="fr-FR" sz="1000" b="1" kern="1200" dirty="0">
              <a:solidFill>
                <a:prstClr val="white"/>
              </a:solidFill>
              <a:latin typeface="Arial" panose="020B0604020202020204" pitchFamily="34" charset="0"/>
              <a:ea typeface="+mn-ea"/>
              <a:cs typeface="Arial" panose="020B0604020202020204" pitchFamily="34" charset="0"/>
            </a:rPr>
            <a:t>adopté en juillet 2023</a:t>
          </a:r>
          <a:endParaRPr lang="en-US" sz="1000" b="1" kern="1200" dirty="0">
            <a:solidFill>
              <a:prstClr val="white"/>
            </a:solidFill>
            <a:latin typeface="Arial" panose="020B0604020202020204" pitchFamily="34" charset="0"/>
            <a:ea typeface="+mn-ea"/>
            <a:cs typeface="Arial" panose="020B0604020202020204" pitchFamily="34" charset="0"/>
          </a:endParaRPr>
        </a:p>
      </dsp:txBody>
      <dsp:txXfrm>
        <a:off x="23996" y="2683661"/>
        <a:ext cx="2978978" cy="711539"/>
      </dsp:txXfrm>
    </dsp:sp>
    <dsp:sp modelId="{CF722DFA-EF0F-4FD9-9E3B-B8C360574270}">
      <dsp:nvSpPr>
        <dsp:cNvPr id="0" name=""/>
        <dsp:cNvSpPr/>
      </dsp:nvSpPr>
      <dsp:spPr>
        <a:xfrm>
          <a:off x="3448367" y="620828"/>
          <a:ext cx="3023252" cy="755813"/>
        </a:xfrm>
        <a:prstGeom prst="roundRect">
          <a:avLst>
            <a:gd name="adj" fmla="val 10000"/>
          </a:avLst>
        </a:prstGeom>
        <a:solidFill>
          <a:srgbClr val="8BC63E"/>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Renforcer les capacités</a:t>
          </a:r>
          <a:endParaRPr lang="en-US" sz="2000" b="1" kern="1200" dirty="0">
            <a:latin typeface="Arial" panose="020B0604020202020204" pitchFamily="34" charset="0"/>
            <a:cs typeface="Arial" panose="020B0604020202020204" pitchFamily="34" charset="0"/>
          </a:endParaRPr>
        </a:p>
      </dsp:txBody>
      <dsp:txXfrm>
        <a:off x="3470504" y="642965"/>
        <a:ext cx="2978978" cy="711539"/>
      </dsp:txXfrm>
    </dsp:sp>
    <dsp:sp modelId="{CE3D2D7B-5AFE-4676-9036-7F4AC9D45A53}">
      <dsp:nvSpPr>
        <dsp:cNvPr id="0" name=""/>
        <dsp:cNvSpPr/>
      </dsp:nvSpPr>
      <dsp:spPr>
        <a:xfrm rot="5400000">
          <a:off x="4893860" y="1442775"/>
          <a:ext cx="132267" cy="13226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77D4E5-B043-4DF3-8D4E-D7F6583EBD26}">
      <dsp:nvSpPr>
        <dsp:cNvPr id="0" name=""/>
        <dsp:cNvSpPr/>
      </dsp:nvSpPr>
      <dsp:spPr>
        <a:xfrm>
          <a:off x="3448367" y="1641176"/>
          <a:ext cx="3023252" cy="755813"/>
        </a:xfrm>
        <a:prstGeom prst="roundRect">
          <a:avLst>
            <a:gd name="adj" fmla="val 10000"/>
          </a:avLst>
        </a:prstGeom>
        <a:solidFill>
          <a:srgbClr val="03B89D"/>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Création d’un réseau régional d’experts en prix de transfert</a:t>
          </a:r>
          <a:endParaRPr lang="en-US" sz="1000" b="1" kern="1200" dirty="0">
            <a:solidFill>
              <a:schemeClr val="bg1"/>
            </a:solidFill>
            <a:latin typeface="Arial" panose="020B0604020202020204" pitchFamily="34" charset="0"/>
            <a:cs typeface="Arial" panose="020B0604020202020204" pitchFamily="34" charset="0"/>
          </a:endParaRPr>
        </a:p>
      </dsp:txBody>
      <dsp:txXfrm>
        <a:off x="3470504" y="1663313"/>
        <a:ext cx="2978978" cy="711539"/>
      </dsp:txXfrm>
    </dsp:sp>
    <dsp:sp modelId="{E361222E-0875-4EA0-92EB-08D6B2EAA0F4}">
      <dsp:nvSpPr>
        <dsp:cNvPr id="0" name=""/>
        <dsp:cNvSpPr/>
      </dsp:nvSpPr>
      <dsp:spPr>
        <a:xfrm rot="5400000">
          <a:off x="4893860" y="2463123"/>
          <a:ext cx="132267" cy="13226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16D8E-62BD-4EF1-8236-969615D77A87}">
      <dsp:nvSpPr>
        <dsp:cNvPr id="0" name=""/>
        <dsp:cNvSpPr/>
      </dsp:nvSpPr>
      <dsp:spPr>
        <a:xfrm>
          <a:off x="3448367" y="2661524"/>
          <a:ext cx="3023252" cy="755813"/>
        </a:xfrm>
        <a:prstGeom prst="roundRect">
          <a:avLst>
            <a:gd name="adj" fmla="val 10000"/>
          </a:avLst>
        </a:prstGeom>
        <a:solidFill>
          <a:srgbClr val="03937D"/>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Cycle de formation sur l’échange de renseignement</a:t>
          </a:r>
          <a:endParaRPr lang="en-US" sz="1000" b="1" kern="1200" dirty="0">
            <a:solidFill>
              <a:schemeClr val="bg1"/>
            </a:solidFill>
            <a:latin typeface="Arial" panose="020B0604020202020204" pitchFamily="34" charset="0"/>
            <a:cs typeface="Arial" panose="020B0604020202020204" pitchFamily="34" charset="0"/>
          </a:endParaRPr>
        </a:p>
      </dsp:txBody>
      <dsp:txXfrm>
        <a:off x="3470504" y="2683661"/>
        <a:ext cx="2978978" cy="711539"/>
      </dsp:txXfrm>
    </dsp:sp>
    <dsp:sp modelId="{02857EF9-B097-47C0-A374-41B8ED697A1A}">
      <dsp:nvSpPr>
        <dsp:cNvPr id="0" name=""/>
        <dsp:cNvSpPr/>
      </dsp:nvSpPr>
      <dsp:spPr>
        <a:xfrm rot="5400000">
          <a:off x="4893860" y="3483471"/>
          <a:ext cx="132267" cy="13226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152F5C-63DC-4216-9F05-006578F405F8}">
      <dsp:nvSpPr>
        <dsp:cNvPr id="0" name=""/>
        <dsp:cNvSpPr/>
      </dsp:nvSpPr>
      <dsp:spPr>
        <a:xfrm>
          <a:off x="3448367" y="3681872"/>
          <a:ext cx="3023252" cy="755813"/>
        </a:xfrm>
        <a:prstGeom prst="roundRect">
          <a:avLst>
            <a:gd name="adj" fmla="val 10000"/>
          </a:avLst>
        </a:prstGeom>
        <a:solidFill>
          <a:srgbClr val="016E5C"/>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Formation portant sur la négociation des conventions fiscales internationales</a:t>
          </a:r>
          <a:endParaRPr lang="en-US" sz="1000" b="1" kern="1200" dirty="0">
            <a:solidFill>
              <a:schemeClr val="bg1"/>
            </a:solidFill>
            <a:latin typeface="Arial" panose="020B0604020202020204" pitchFamily="34" charset="0"/>
            <a:cs typeface="Arial" panose="020B0604020202020204" pitchFamily="34" charset="0"/>
          </a:endParaRPr>
        </a:p>
      </dsp:txBody>
      <dsp:txXfrm>
        <a:off x="3470504" y="3704009"/>
        <a:ext cx="2978978" cy="711539"/>
      </dsp:txXfrm>
    </dsp:sp>
    <dsp:sp modelId="{43D7268A-9BBB-459E-BF31-9DFFAE868397}">
      <dsp:nvSpPr>
        <dsp:cNvPr id="0" name=""/>
        <dsp:cNvSpPr/>
      </dsp:nvSpPr>
      <dsp:spPr>
        <a:xfrm>
          <a:off x="6894875" y="620828"/>
          <a:ext cx="3023252" cy="755813"/>
        </a:xfrm>
        <a:prstGeom prst="roundRect">
          <a:avLst>
            <a:gd name="adj" fmla="val 10000"/>
          </a:avLst>
        </a:prstGeom>
        <a:solidFill>
          <a:srgbClr val="5F2860"/>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Analyser et conseiller</a:t>
          </a:r>
          <a:endParaRPr lang="en-US" sz="2000" b="1" kern="1200" dirty="0">
            <a:latin typeface="Arial" panose="020B0604020202020204" pitchFamily="34" charset="0"/>
            <a:cs typeface="Arial" panose="020B0604020202020204" pitchFamily="34" charset="0"/>
          </a:endParaRPr>
        </a:p>
      </dsp:txBody>
      <dsp:txXfrm>
        <a:off x="6917012" y="642965"/>
        <a:ext cx="2978978" cy="711539"/>
      </dsp:txXfrm>
    </dsp:sp>
    <dsp:sp modelId="{E9150710-B68D-4AA4-AD37-4A185222D4FA}">
      <dsp:nvSpPr>
        <dsp:cNvPr id="0" name=""/>
        <dsp:cNvSpPr/>
      </dsp:nvSpPr>
      <dsp:spPr>
        <a:xfrm rot="5400000">
          <a:off x="8340368" y="1442775"/>
          <a:ext cx="132267" cy="13226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2AA7ED-4595-4D13-9C77-B38CAEEB9E9E}">
      <dsp:nvSpPr>
        <dsp:cNvPr id="0" name=""/>
        <dsp:cNvSpPr/>
      </dsp:nvSpPr>
      <dsp:spPr>
        <a:xfrm>
          <a:off x="6894875" y="1641176"/>
          <a:ext cx="3023252" cy="755813"/>
        </a:xfrm>
        <a:prstGeom prst="roundRect">
          <a:avLst>
            <a:gd name="adj" fmla="val 10000"/>
          </a:avLst>
        </a:prstGeom>
        <a:solidFill>
          <a:srgbClr val="D70C8C"/>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Analyse du réseau de conventions fiscales des 16 États d’Afrique de l’Ouest</a:t>
          </a:r>
          <a:endParaRPr lang="en-US" sz="1000" b="1" kern="1200" dirty="0">
            <a:solidFill>
              <a:schemeClr val="bg1"/>
            </a:solidFill>
            <a:latin typeface="Arial" panose="020B0604020202020204" pitchFamily="34" charset="0"/>
            <a:cs typeface="Arial" panose="020B0604020202020204" pitchFamily="34" charset="0"/>
          </a:endParaRPr>
        </a:p>
      </dsp:txBody>
      <dsp:txXfrm>
        <a:off x="6917012" y="1663313"/>
        <a:ext cx="2978978" cy="711539"/>
      </dsp:txXfrm>
    </dsp:sp>
    <dsp:sp modelId="{E41CDDAF-09AA-4E11-923B-E23AB24D5E8B}">
      <dsp:nvSpPr>
        <dsp:cNvPr id="0" name=""/>
        <dsp:cNvSpPr/>
      </dsp:nvSpPr>
      <dsp:spPr>
        <a:xfrm rot="5400000">
          <a:off x="8340368" y="2463123"/>
          <a:ext cx="132267" cy="13226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7DF78-C8BD-46DC-AA4E-F7DD23AC2E60}">
      <dsp:nvSpPr>
        <dsp:cNvPr id="0" name=""/>
        <dsp:cNvSpPr/>
      </dsp:nvSpPr>
      <dsp:spPr>
        <a:xfrm>
          <a:off x="6894875" y="2661524"/>
          <a:ext cx="3023252" cy="755813"/>
        </a:xfrm>
        <a:prstGeom prst="roundRect">
          <a:avLst>
            <a:gd name="adj" fmla="val 10000"/>
          </a:avLst>
        </a:prstGeom>
        <a:solidFill>
          <a:srgbClr val="A153A1"/>
        </a:solidFill>
        <a:ln w="1905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Arial" panose="020B0604020202020204" pitchFamily="34" charset="0"/>
              <a:cs typeface="Arial" panose="020B0604020202020204" pitchFamily="34" charset="0"/>
            </a:rPr>
            <a:t>Rapports pays, contenant des recommandations pratiques portant sur chacune des conventions fiscales conclues par les 16 États, destinés aux négociateurs de conventions fiscales des 16 États</a:t>
          </a:r>
          <a:endParaRPr lang="en-US" sz="1000" b="1" kern="1200" dirty="0">
            <a:solidFill>
              <a:schemeClr val="bg1"/>
            </a:solidFill>
            <a:latin typeface="Arial" panose="020B0604020202020204" pitchFamily="34" charset="0"/>
            <a:cs typeface="Arial" panose="020B0604020202020204" pitchFamily="34" charset="0"/>
          </a:endParaRPr>
        </a:p>
      </dsp:txBody>
      <dsp:txXfrm>
        <a:off x="6917012" y="2683661"/>
        <a:ext cx="2978978" cy="7115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4DE62-684E-4EF7-8F71-DD4999F26B7C}"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A10A7-7E5A-4DEB-B61C-7FCD8A031596}" type="slidenum">
              <a:rPr lang="en-GB" smtClean="0"/>
              <a:t>‹#›</a:t>
            </a:fld>
            <a:endParaRPr lang="en-GB"/>
          </a:p>
        </p:txBody>
      </p:sp>
    </p:spTree>
    <p:extLst>
      <p:ext uri="{BB962C8B-B14F-4D97-AF65-F5344CB8AC3E}">
        <p14:creationId xmlns:p14="http://schemas.microsoft.com/office/powerpoint/2010/main" val="396534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4A10A7-7E5A-4DEB-B61C-7FCD8A031596}" type="slidenum">
              <a:rPr lang="en-GB" smtClean="0"/>
              <a:t>11</a:t>
            </a:fld>
            <a:endParaRPr lang="en-GB"/>
          </a:p>
        </p:txBody>
      </p:sp>
    </p:spTree>
    <p:extLst>
      <p:ext uri="{BB962C8B-B14F-4D97-AF65-F5344CB8AC3E}">
        <p14:creationId xmlns:p14="http://schemas.microsoft.com/office/powerpoint/2010/main" val="176011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16000"/>
          </a:xfrm>
          <a:prstGeom prst="rect">
            <a:avLst/>
          </a:prstGeom>
        </p:spPr>
      </p:pic>
      <p:sp>
        <p:nvSpPr>
          <p:cNvPr id="5" name="Title 1"/>
          <p:cNvSpPr>
            <a:spLocks noGrp="1"/>
          </p:cNvSpPr>
          <p:nvPr>
            <p:ph type="title" hasCustomPrompt="1"/>
          </p:nvPr>
        </p:nvSpPr>
        <p:spPr>
          <a:xfrm>
            <a:off x="508800" y="0"/>
            <a:ext cx="10959008" cy="1017600"/>
          </a:xfrm>
          <a:prstGeom prst="rect">
            <a:avLst/>
          </a:prstGeom>
        </p:spPr>
        <p:txBody>
          <a:bodyPr lIns="0" tIns="0" rIns="0" bIns="0" anchor="ctr" anchorCtr="0"/>
          <a:lstStyle>
            <a:lvl1pPr algn="l">
              <a:defRPr sz="3733" b="1" i="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8108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07-Nov-2023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07-Nov-2023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30.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image" Target="../media/image3.png"/><Relationship Id="rId16"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microsoft.com/office/2007/relationships/hdphoto" Target="../media/hdphoto3.wdp"/><Relationship Id="rId15" Type="http://schemas.openxmlformats.org/officeDocument/2006/relationships/image" Target="../media/image37.png"/><Relationship Id="rId10" Type="http://schemas.microsoft.com/office/2007/relationships/hdphoto" Target="../media/hdphoto5.wdp"/><Relationship Id="rId4" Type="http://schemas.openxmlformats.org/officeDocument/2006/relationships/image" Target="../media/image31.png"/><Relationship Id="rId9" Type="http://schemas.openxmlformats.org/officeDocument/2006/relationships/image" Target="../media/image34.png"/><Relationship Id="rId1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https://europa.eu/european-union/sites/europaeu/files/docs/body/flag_yellow_low.jpg" TargetMode="External"/><Relationship Id="rId4" Type="http://schemas.openxmlformats.org/officeDocument/2006/relationships/image" Target="../media/image41.png"/><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https://europa.eu/european-union/sites/europaeu/files/docs/body/flag_yellow_low.jpg" TargetMode="External"/><Relationship Id="rId5" Type="http://schemas.openxmlformats.org/officeDocument/2006/relationships/diagramQuickStyle" Target="../diagrams/quickStyle3.xml"/><Relationship Id="rId10" Type="http://schemas.openxmlformats.org/officeDocument/2006/relationships/image" Target="../media/image46.jpeg"/><Relationship Id="rId4" Type="http://schemas.openxmlformats.org/officeDocument/2006/relationships/diagramLayout" Target="../diagrams/layout3.xml"/><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2.png"/><Relationship Id="rId12" Type="http://schemas.microsoft.com/office/2007/relationships/hdphoto" Target="../media/hdphoto13.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54.png"/><Relationship Id="rId5" Type="http://schemas.openxmlformats.org/officeDocument/2006/relationships/image" Target="../media/image51.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53.png"/><Relationship Id="rId14" Type="http://schemas.microsoft.com/office/2007/relationships/hdphoto" Target="../media/hdphoto14.wdp"/></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4056180250"/>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2</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Mobilisation des ressources internes</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2092881"/>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3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fr-FR" sz="2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mobilisation des ressources intérieures à travers la mise en place d’un système fiscal efficace et d’une transparence fiscale améliorée</a:t>
            </a:r>
            <a:br>
              <a:rPr lang="fr-FR" sz="2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2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OCDE –</a:t>
            </a:r>
            <a:endParaRPr lang="en-US" sz="28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Samia Abdelghani, Conseillère principale en fiscalité</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3652" y="266804"/>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Modules d’apprentissage en ligne disponibles en langue française</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8111560-61FC-1948-AAF7-F8A7EB4304BA}"/>
              </a:ext>
            </a:extLst>
          </p:cNvPr>
          <p:cNvSpPr/>
          <p:nvPr/>
        </p:nvSpPr>
        <p:spPr>
          <a:xfrm>
            <a:off x="6639969" y="2199428"/>
            <a:ext cx="833608" cy="861823"/>
          </a:xfrm>
          <a:prstGeom prst="ellipse">
            <a:avLst/>
          </a:prstGeom>
          <a:solidFill>
            <a:srgbClr val="A053A1"/>
          </a:solidFill>
          <a:ln>
            <a:solidFill>
              <a:srgbClr val="A05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324BB5-AC60-EB38-4BD1-DB9752C812D8}"/>
              </a:ext>
            </a:extLst>
          </p:cNvPr>
          <p:cNvGrpSpPr/>
          <p:nvPr/>
        </p:nvGrpSpPr>
        <p:grpSpPr>
          <a:xfrm>
            <a:off x="463851" y="1866917"/>
            <a:ext cx="1213097" cy="1207128"/>
            <a:chOff x="644326" y="1777529"/>
            <a:chExt cx="1366551" cy="1374159"/>
          </a:xfrm>
        </p:grpSpPr>
        <p:sp>
          <p:nvSpPr>
            <p:cNvPr id="8" name="Oval 7">
              <a:extLst>
                <a:ext uri="{FF2B5EF4-FFF2-40B4-BE49-F238E27FC236}">
                  <a16:creationId xmlns:a16="http://schemas.microsoft.com/office/drawing/2014/main" id="{A9E5C162-F240-A802-CAAB-C28B4F77F9EF}"/>
                </a:ext>
              </a:extLst>
            </p:cNvPr>
            <p:cNvSpPr/>
            <p:nvPr/>
          </p:nvSpPr>
          <p:spPr>
            <a:xfrm>
              <a:off x="877602" y="1913203"/>
              <a:ext cx="900000" cy="900000"/>
            </a:xfrm>
            <a:prstGeom prst="ellipse">
              <a:avLst/>
            </a:prstGeom>
            <a:solidFill>
              <a:srgbClr val="006299"/>
            </a:solidFill>
            <a:ln>
              <a:solidFill>
                <a:srgbClr val="00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09BCC7-F0D9-9121-CC75-108A96AA0D82}"/>
                </a:ext>
              </a:extLst>
            </p:cNvPr>
            <p:cNvSpPr txBox="1"/>
            <p:nvPr/>
          </p:nvSpPr>
          <p:spPr>
            <a:xfrm>
              <a:off x="644326" y="1777529"/>
              <a:ext cx="1366551" cy="1374159"/>
            </a:xfrm>
            <a:prstGeom prst="rect">
              <a:avLst/>
            </a:prstGeom>
            <a:noFill/>
          </p:spPr>
          <p:txBody>
            <a:bodyPr wrap="square" rtlCol="0">
              <a:prstTxWarp prst="textArchUp">
                <a:avLst>
                  <a:gd name="adj" fmla="val 8491715"/>
                </a:avLst>
              </a:prstTxWarp>
              <a:spAutoFit/>
            </a:bodyPr>
            <a:lstStyle/>
            <a:p>
              <a:pPr algn="ctr"/>
              <a:r>
                <a:rPr lang="en-GB" sz="1100" b="1" dirty="0">
                  <a:solidFill>
                    <a:srgbClr val="006299"/>
                  </a:solidFill>
                  <a:latin typeface="Arial" panose="020B0604020202020204" pitchFamily="34" charset="0"/>
                  <a:cs typeface="Arial" panose="020B0604020202020204" pitchFamily="34" charset="0"/>
                </a:rPr>
                <a:t>CONVENTIONS FISCALES</a:t>
              </a:r>
            </a:p>
          </p:txBody>
        </p:sp>
        <p:pic>
          <p:nvPicPr>
            <p:cNvPr id="10" name="Picture 9">
              <a:extLst>
                <a:ext uri="{FF2B5EF4-FFF2-40B4-BE49-F238E27FC236}">
                  <a16:creationId xmlns:a16="http://schemas.microsoft.com/office/drawing/2014/main" id="{2967FCE8-41DA-991E-8DC4-F30F7C1D7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25" y="2026133"/>
              <a:ext cx="655912" cy="655912"/>
            </a:xfrm>
            <a:prstGeom prst="rect">
              <a:avLst/>
            </a:prstGeom>
          </p:spPr>
        </p:pic>
      </p:grpSp>
      <p:grpSp>
        <p:nvGrpSpPr>
          <p:cNvPr id="11" name="Group 10">
            <a:extLst>
              <a:ext uri="{FF2B5EF4-FFF2-40B4-BE49-F238E27FC236}">
                <a16:creationId xmlns:a16="http://schemas.microsoft.com/office/drawing/2014/main" id="{3359D6A6-D48C-7F1B-F365-29C54C0CBF5E}"/>
              </a:ext>
            </a:extLst>
          </p:cNvPr>
          <p:cNvGrpSpPr/>
          <p:nvPr/>
        </p:nvGrpSpPr>
        <p:grpSpPr>
          <a:xfrm>
            <a:off x="496142" y="3123782"/>
            <a:ext cx="1213098" cy="1378916"/>
            <a:chOff x="541117" y="5021096"/>
            <a:chExt cx="1309714" cy="1440000"/>
          </a:xfrm>
        </p:grpSpPr>
        <p:sp>
          <p:nvSpPr>
            <p:cNvPr id="12" name="Oval 11">
              <a:extLst>
                <a:ext uri="{FF2B5EF4-FFF2-40B4-BE49-F238E27FC236}">
                  <a16:creationId xmlns:a16="http://schemas.microsoft.com/office/drawing/2014/main" id="{FF3B681F-E503-5E63-9F8F-7FD01B88DBB0}"/>
                </a:ext>
              </a:extLst>
            </p:cNvPr>
            <p:cNvSpPr/>
            <p:nvPr/>
          </p:nvSpPr>
          <p:spPr>
            <a:xfrm>
              <a:off x="744897" y="5137253"/>
              <a:ext cx="900000" cy="900000"/>
            </a:xfrm>
            <a:prstGeom prst="ellipse">
              <a:avLst/>
            </a:prstGeom>
            <a:solidFill>
              <a:srgbClr val="8EC63F"/>
            </a:solidFill>
            <a:ln>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EF72A8-22DD-D059-F5EE-E0516F4A294A}"/>
                </a:ext>
              </a:extLst>
            </p:cNvPr>
            <p:cNvSpPr txBox="1"/>
            <p:nvPr/>
          </p:nvSpPr>
          <p:spPr>
            <a:xfrm>
              <a:off x="541117" y="5021096"/>
              <a:ext cx="1309714" cy="1440000"/>
            </a:xfrm>
            <a:prstGeom prst="rect">
              <a:avLst/>
            </a:prstGeom>
            <a:noFill/>
          </p:spPr>
          <p:txBody>
            <a:bodyPr wrap="square" rtlCol="0">
              <a:prstTxWarp prst="textArchUp">
                <a:avLst>
                  <a:gd name="adj" fmla="val 9166357"/>
                </a:avLst>
              </a:prstTxWarp>
              <a:spAutoFit/>
            </a:bodyPr>
            <a:lstStyle/>
            <a:p>
              <a:pPr algn="ctr"/>
              <a:r>
                <a:rPr lang="en-GB" sz="1100" b="1" dirty="0">
                  <a:solidFill>
                    <a:srgbClr val="8EC63F"/>
                  </a:solidFill>
                  <a:latin typeface="Arial" panose="020B0604020202020204" pitchFamily="34" charset="0"/>
                  <a:cs typeface="Arial" panose="020B0604020202020204" pitchFamily="34" charset="0"/>
                </a:rPr>
                <a:t>PRIX DE TRANSFERT</a:t>
              </a:r>
            </a:p>
          </p:txBody>
        </p:sp>
        <p:pic>
          <p:nvPicPr>
            <p:cNvPr id="14" name="Transfer pricing">
              <a:extLst>
                <a:ext uri="{FF2B5EF4-FFF2-40B4-BE49-F238E27FC236}">
                  <a16:creationId xmlns:a16="http://schemas.microsoft.com/office/drawing/2014/main" id="{A362492E-2C36-F4B3-116E-FAA88AA603D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1225" y="5224658"/>
              <a:ext cx="706266" cy="706266"/>
            </a:xfrm>
            <a:prstGeom prst="rect">
              <a:avLst/>
            </a:prstGeom>
          </p:spPr>
        </p:pic>
      </p:grpSp>
      <p:sp>
        <p:nvSpPr>
          <p:cNvPr id="15" name="TextBox 14">
            <a:extLst>
              <a:ext uri="{FF2B5EF4-FFF2-40B4-BE49-F238E27FC236}">
                <a16:creationId xmlns:a16="http://schemas.microsoft.com/office/drawing/2014/main" id="{E11611ED-AFBD-CCC0-B410-B88DA13A52A5}"/>
              </a:ext>
            </a:extLst>
          </p:cNvPr>
          <p:cNvSpPr txBox="1"/>
          <p:nvPr/>
        </p:nvSpPr>
        <p:spPr>
          <a:xfrm>
            <a:off x="2048460" y="1926168"/>
            <a:ext cx="4047540" cy="578882"/>
          </a:xfrm>
          <a:prstGeom prst="roundRect">
            <a:avLst/>
          </a:prstGeom>
          <a:solidFill>
            <a:schemeClr val="bg1"/>
          </a:solidFill>
          <a:ln>
            <a:solidFill>
              <a:srgbClr val="006299"/>
            </a:solidFill>
          </a:ln>
          <a:effectLst>
            <a:outerShdw blurRad="50800" dist="38100" dir="2700000" algn="tl" rotWithShape="0">
              <a:prstClr val="black">
                <a:alpha val="40000"/>
              </a:prstClr>
            </a:outerShdw>
          </a:effectLst>
        </p:spPr>
        <p:txBody>
          <a:bodyPr wrap="square" rtlCol="0">
            <a:spAutoFit/>
          </a:bodyPr>
          <a:lstStyle/>
          <a:p>
            <a:pPr marL="285744" indent="-285744">
              <a:buFont typeface="Arial" panose="020B0604020202020204" pitchFamily="34" charset="0"/>
              <a:buChar char="•"/>
            </a:pPr>
            <a:r>
              <a:rPr lang="fr-FR" sz="1400" dirty="0">
                <a:solidFill>
                  <a:srgbClr val="006299"/>
                </a:solidFill>
                <a:latin typeface="Arial" panose="020B0604020202020204" pitchFamily="34" charset="0"/>
                <a:cs typeface="Arial" panose="020B0604020202020204" pitchFamily="34" charset="0"/>
              </a:rPr>
              <a:t>Introduction aux conventions fiscales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006299"/>
                </a:solidFill>
                <a:effectLst/>
                <a:uLnTx/>
                <a:uFillTx/>
                <a:latin typeface="Arial" panose="020B0604020202020204" pitchFamily="34" charset="0"/>
                <a:ea typeface="+mn-ea"/>
                <a:cs typeface="Arial" panose="020B0604020202020204" pitchFamily="34" charset="0"/>
              </a:rPr>
              <a:t>Instrument Multilatéral (IM)</a:t>
            </a:r>
            <a:endParaRPr kumimoji="0" lang="fr-FR" sz="1067" b="0" i="0" u="none" strike="noStrike" kern="1200" cap="none" spc="0" normalizeH="0" baseline="0" noProof="0" dirty="0">
              <a:ln>
                <a:noFill/>
              </a:ln>
              <a:solidFill>
                <a:srgbClr val="006299"/>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5D173CB-C178-5190-47BD-A71C48FF8EF5}"/>
              </a:ext>
            </a:extLst>
          </p:cNvPr>
          <p:cNvSpPr txBox="1"/>
          <p:nvPr/>
        </p:nvSpPr>
        <p:spPr>
          <a:xfrm>
            <a:off x="2027552" y="2857760"/>
            <a:ext cx="4096767" cy="1293971"/>
          </a:xfrm>
          <a:prstGeom prst="roundRect">
            <a:avLst/>
          </a:prstGeom>
          <a:solidFill>
            <a:schemeClr val="bg1"/>
          </a:solidFill>
          <a:ln>
            <a:solidFill>
              <a:srgbClr val="8EC63F"/>
            </a:solidFill>
          </a:ln>
          <a:effectLst>
            <a:outerShdw blurRad="50800" dist="38100" dir="2700000" algn="tl" rotWithShape="0">
              <a:prstClr val="black">
                <a:alpha val="40000"/>
              </a:prstClr>
            </a:outerShdw>
          </a:effectLst>
        </p:spPr>
        <p:txBody>
          <a:bodyPr wrap="square" rtlCol="0">
            <a:spAutoFit/>
          </a:bodyPr>
          <a:lstStyle/>
          <a:p>
            <a:pPr marL="285744" indent="-285744" algn="just">
              <a:buFont typeface="Arial" panose="020B0604020202020204" pitchFamily="34" charset="0"/>
              <a:buChar char="•"/>
            </a:pPr>
            <a:r>
              <a:rPr lang="fr-FR" sz="1400" dirty="0">
                <a:solidFill>
                  <a:srgbClr val="8EC63F"/>
                </a:solidFill>
                <a:latin typeface="Arial" panose="020B0604020202020204" pitchFamily="34" charset="0"/>
                <a:cs typeface="Arial" panose="020B0604020202020204" pitchFamily="34" charset="0"/>
              </a:rPr>
              <a:t>Concept de base en matière de prix de transfert</a:t>
            </a:r>
          </a:p>
          <a:p>
            <a:pPr marL="285744" indent="-285744" algn="just">
              <a:buFont typeface="Arial" panose="020B0604020202020204" pitchFamily="34" charset="0"/>
              <a:buChar char="•"/>
            </a:pPr>
            <a:r>
              <a:rPr lang="fr-FR" sz="1400" dirty="0">
                <a:solidFill>
                  <a:srgbClr val="8EC63F"/>
                </a:solidFill>
                <a:latin typeface="Arial" panose="020B0604020202020204" pitchFamily="34" charset="0"/>
                <a:cs typeface="Arial" panose="020B0604020202020204" pitchFamily="34" charset="0"/>
              </a:rPr>
              <a:t>Introduction aux prix de transfert</a:t>
            </a:r>
          </a:p>
          <a:p>
            <a:pPr marL="285744" indent="-285744" algn="just">
              <a:buFont typeface="Arial" panose="020B0604020202020204" pitchFamily="34" charset="0"/>
              <a:buChar char="•"/>
            </a:pPr>
            <a:r>
              <a:rPr lang="fr-FR" sz="1400" dirty="0">
                <a:solidFill>
                  <a:srgbClr val="8EC63F"/>
                </a:solidFill>
                <a:latin typeface="Arial" panose="020B0604020202020204" pitchFamily="34" charset="0"/>
                <a:cs typeface="Arial" panose="020B0604020202020204" pitchFamily="34" charset="0"/>
              </a:rPr>
              <a:t>Boite à outils pour faire face aux difficultés liées au manque de comparables  </a:t>
            </a:r>
          </a:p>
        </p:txBody>
      </p:sp>
      <p:grpSp>
        <p:nvGrpSpPr>
          <p:cNvPr id="20" name="Group 19">
            <a:extLst>
              <a:ext uri="{FF2B5EF4-FFF2-40B4-BE49-F238E27FC236}">
                <a16:creationId xmlns:a16="http://schemas.microsoft.com/office/drawing/2014/main" id="{2E63F7BE-E001-BB22-E3FA-4C40869472B3}"/>
              </a:ext>
            </a:extLst>
          </p:cNvPr>
          <p:cNvGrpSpPr/>
          <p:nvPr/>
        </p:nvGrpSpPr>
        <p:grpSpPr>
          <a:xfrm>
            <a:off x="6596664" y="5384719"/>
            <a:ext cx="1052535" cy="935422"/>
            <a:chOff x="505011" y="5287738"/>
            <a:chExt cx="1136362" cy="976860"/>
          </a:xfrm>
        </p:grpSpPr>
        <p:sp>
          <p:nvSpPr>
            <p:cNvPr id="21" name="Oval 20">
              <a:extLst>
                <a:ext uri="{FF2B5EF4-FFF2-40B4-BE49-F238E27FC236}">
                  <a16:creationId xmlns:a16="http://schemas.microsoft.com/office/drawing/2014/main" id="{DE8BD99D-2812-4C46-C8CC-2E9D60991396}"/>
                </a:ext>
              </a:extLst>
            </p:cNvPr>
            <p:cNvSpPr/>
            <p:nvPr/>
          </p:nvSpPr>
          <p:spPr>
            <a:xfrm>
              <a:off x="622650" y="5364598"/>
              <a:ext cx="900000" cy="900000"/>
            </a:xfrm>
            <a:prstGeom prst="ellipse">
              <a:avLst/>
            </a:prstGeom>
            <a:solidFill>
              <a:srgbClr val="08B79C"/>
            </a:solidFill>
            <a:ln>
              <a:solidFill>
                <a:srgbClr val="08B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47EEC72-D4BF-3FE2-5801-CA15319C9A9B}"/>
                </a:ext>
              </a:extLst>
            </p:cNvPr>
            <p:cNvSpPr txBox="1"/>
            <p:nvPr/>
          </p:nvSpPr>
          <p:spPr>
            <a:xfrm>
              <a:off x="505011" y="5287738"/>
              <a:ext cx="1136362" cy="895163"/>
            </a:xfrm>
            <a:prstGeom prst="rect">
              <a:avLst/>
            </a:prstGeom>
            <a:noFill/>
          </p:spPr>
          <p:txBody>
            <a:bodyPr wrap="square" rtlCol="0">
              <a:prstTxWarp prst="textArchUp">
                <a:avLst>
                  <a:gd name="adj" fmla="val 9618178"/>
                </a:avLst>
              </a:prstTxWarp>
              <a:spAutoFit/>
            </a:bodyPr>
            <a:lstStyle/>
            <a:p>
              <a:pPr algn="ctr"/>
              <a:r>
                <a:rPr lang="en-GB" sz="1600" b="1" dirty="0">
                  <a:solidFill>
                    <a:srgbClr val="08B79C"/>
                  </a:solidFill>
                  <a:latin typeface="Arial" panose="020B0604020202020204" pitchFamily="34" charset="0"/>
                  <a:cs typeface="Arial" panose="020B0604020202020204" pitchFamily="34" charset="0"/>
                </a:rPr>
                <a:t>BEPS</a:t>
              </a:r>
            </a:p>
          </p:txBody>
        </p:sp>
        <p:pic>
          <p:nvPicPr>
            <p:cNvPr id="23" name="Picture 22">
              <a:extLst>
                <a:ext uri="{FF2B5EF4-FFF2-40B4-BE49-F238E27FC236}">
                  <a16:creationId xmlns:a16="http://schemas.microsoft.com/office/drawing/2014/main" id="{07B18E9B-1990-8937-8649-D6F301CEA9C8}"/>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3719" y="5520159"/>
              <a:ext cx="638250" cy="638250"/>
            </a:xfrm>
            <a:prstGeom prst="rect">
              <a:avLst/>
            </a:prstGeom>
          </p:spPr>
        </p:pic>
        <p:pic>
          <p:nvPicPr>
            <p:cNvPr id="24" name="OECD">
              <a:extLst>
                <a:ext uri="{FF2B5EF4-FFF2-40B4-BE49-F238E27FC236}">
                  <a16:creationId xmlns:a16="http://schemas.microsoft.com/office/drawing/2014/main" id="{D7BB9149-9248-E7F8-19DA-A4EEDE2008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0771" b="18103"/>
            <a:stretch/>
          </p:blipFill>
          <p:spPr>
            <a:xfrm>
              <a:off x="934849" y="5749001"/>
              <a:ext cx="275991" cy="180566"/>
            </a:xfrm>
            <a:prstGeom prst="rect">
              <a:avLst/>
            </a:prstGeom>
          </p:spPr>
        </p:pic>
      </p:grpSp>
      <p:sp>
        <p:nvSpPr>
          <p:cNvPr id="25" name="TextBox 24">
            <a:extLst>
              <a:ext uri="{FF2B5EF4-FFF2-40B4-BE49-F238E27FC236}">
                <a16:creationId xmlns:a16="http://schemas.microsoft.com/office/drawing/2014/main" id="{AB1C28C6-B19F-922A-ABB6-B39C1258E864}"/>
              </a:ext>
            </a:extLst>
          </p:cNvPr>
          <p:cNvSpPr txBox="1"/>
          <p:nvPr/>
        </p:nvSpPr>
        <p:spPr>
          <a:xfrm>
            <a:off x="7905658" y="5623427"/>
            <a:ext cx="4126527" cy="578882"/>
          </a:xfrm>
          <a:prstGeom prst="roundRect">
            <a:avLst/>
          </a:prstGeom>
          <a:solidFill>
            <a:schemeClr val="bg1"/>
          </a:solidFill>
          <a:ln>
            <a:solidFill>
              <a:srgbClr val="08B79C"/>
            </a:solidFill>
          </a:ln>
          <a:effectLst>
            <a:outerShdw blurRad="50800" dist="38100" dir="2700000" algn="tl" rotWithShape="0">
              <a:prstClr val="black">
                <a:alpha val="40000"/>
              </a:prstClr>
            </a:outerShdw>
          </a:effectLst>
        </p:spPr>
        <p:txBody>
          <a:bodyPr wrap="square" rtlCol="0">
            <a:spAutoFit/>
          </a:bodyPr>
          <a:lstStyle/>
          <a:p>
            <a:pPr marL="285744" indent="-285744">
              <a:buFont typeface="Arial" panose="020B0604020202020204" pitchFamily="34" charset="0"/>
              <a:buChar char="•"/>
            </a:pPr>
            <a:r>
              <a:rPr lang="en-GB" sz="1400" dirty="0">
                <a:solidFill>
                  <a:srgbClr val="08B79C"/>
                </a:solidFill>
                <a:latin typeface="Arial" panose="020B0604020202020204" pitchFamily="34" charset="0"/>
                <a:cs typeface="Arial" panose="020B0604020202020204" pitchFamily="34" charset="0"/>
              </a:rPr>
              <a:t>Standards minimums BEPS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8B79C"/>
                </a:solidFill>
                <a:effectLst/>
                <a:uLnTx/>
                <a:uFillTx/>
                <a:latin typeface="Arial" panose="020B0604020202020204" pitchFamily="34" charset="0"/>
                <a:ea typeface="+mn-ea"/>
                <a:cs typeface="Arial" panose="020B0604020202020204" pitchFamily="34" charset="0"/>
              </a:rPr>
              <a:t>Actions  2, 3, 4 et 12 du Projet BEPS</a:t>
            </a:r>
          </a:p>
        </p:txBody>
      </p:sp>
      <p:sp>
        <p:nvSpPr>
          <p:cNvPr id="27" name="TextBox 26">
            <a:extLst>
              <a:ext uri="{FF2B5EF4-FFF2-40B4-BE49-F238E27FC236}">
                <a16:creationId xmlns:a16="http://schemas.microsoft.com/office/drawing/2014/main" id="{51EDD820-AF35-9C51-2EA9-DDA1767CD493}"/>
              </a:ext>
            </a:extLst>
          </p:cNvPr>
          <p:cNvSpPr txBox="1"/>
          <p:nvPr/>
        </p:nvSpPr>
        <p:spPr>
          <a:xfrm>
            <a:off x="6487837" y="2069734"/>
            <a:ext cx="1178626" cy="1241269"/>
          </a:xfrm>
          <a:prstGeom prst="rect">
            <a:avLst/>
          </a:prstGeom>
          <a:noFill/>
        </p:spPr>
        <p:txBody>
          <a:bodyPr wrap="square" rtlCol="0">
            <a:prstTxWarp prst="textArchUp">
              <a:avLst>
                <a:gd name="adj" fmla="val 10133674"/>
              </a:avLst>
            </a:prstTxWarp>
            <a:spAutoFit/>
          </a:bodyPr>
          <a:lstStyle/>
          <a:p>
            <a:pPr algn="ctr"/>
            <a:r>
              <a:rPr lang="en-GB" b="1" dirty="0">
                <a:solidFill>
                  <a:srgbClr val="A053A1"/>
                </a:solidFill>
                <a:latin typeface="Arial" panose="020B0604020202020204" pitchFamily="34" charset="0"/>
                <a:cs typeface="Arial" panose="020B0604020202020204" pitchFamily="34" charset="0"/>
              </a:rPr>
              <a:t>ECHANGE DE RENSEIGNEMENT</a:t>
            </a:r>
          </a:p>
        </p:txBody>
      </p:sp>
      <p:pic>
        <p:nvPicPr>
          <p:cNvPr id="28" name="Picture 27">
            <a:extLst>
              <a:ext uri="{FF2B5EF4-FFF2-40B4-BE49-F238E27FC236}">
                <a16:creationId xmlns:a16="http://schemas.microsoft.com/office/drawing/2014/main" id="{BD773E16-F3B8-A94D-15D7-214FE809C604}"/>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52106" y="5180749"/>
            <a:ext cx="556884" cy="592205"/>
          </a:xfrm>
          <a:prstGeom prst="rect">
            <a:avLst/>
          </a:prstGeom>
        </p:spPr>
      </p:pic>
      <p:sp>
        <p:nvSpPr>
          <p:cNvPr id="29" name="TextBox 28">
            <a:extLst>
              <a:ext uri="{FF2B5EF4-FFF2-40B4-BE49-F238E27FC236}">
                <a16:creationId xmlns:a16="http://schemas.microsoft.com/office/drawing/2014/main" id="{DA6F0941-525B-AA08-63E7-3AC1208830D9}"/>
              </a:ext>
            </a:extLst>
          </p:cNvPr>
          <p:cNvSpPr txBox="1"/>
          <p:nvPr/>
        </p:nvSpPr>
        <p:spPr>
          <a:xfrm>
            <a:off x="7905658" y="1920257"/>
            <a:ext cx="4085659" cy="1293971"/>
          </a:xfrm>
          <a:prstGeom prst="roundRect">
            <a:avLst/>
          </a:prstGeom>
          <a:solidFill>
            <a:schemeClr val="bg1"/>
          </a:solidFill>
          <a:ln>
            <a:solidFill>
              <a:srgbClr val="A053A1"/>
            </a:solidFill>
          </a:ln>
          <a:effectLst>
            <a:outerShdw blurRad="50800" dist="38100" dir="2700000" algn="tl" rotWithShape="0">
              <a:prstClr val="black">
                <a:alpha val="40000"/>
              </a:prstClr>
            </a:outerShdw>
          </a:effectLst>
        </p:spPr>
        <p:txBody>
          <a:bodyPr wrap="square" rtlCol="0">
            <a:spAutoFit/>
          </a:bodyPr>
          <a:lstStyle/>
          <a:p>
            <a:pPr marL="228594" indent="-228594">
              <a:buFont typeface="Arial" panose="020B0604020202020204" pitchFamily="34" charset="0"/>
              <a:buChar char="•"/>
            </a:pPr>
            <a:r>
              <a:rPr lang="fr-FR" sz="1400" dirty="0">
                <a:solidFill>
                  <a:srgbClr val="A053A1"/>
                </a:solidFill>
                <a:latin typeface="Arial" panose="020B0604020202020204" pitchFamily="34" charset="0"/>
                <a:cs typeface="Arial" panose="020B0604020202020204" pitchFamily="34" charset="0"/>
              </a:rPr>
              <a:t>Échange de renseignement comme outil de lutte contre la fraude fiscale</a:t>
            </a:r>
            <a:endParaRPr lang="en-GB" sz="1400" dirty="0">
              <a:solidFill>
                <a:srgbClr val="A053A1"/>
              </a:solidFill>
              <a:latin typeface="Arial" panose="020B0604020202020204" pitchFamily="34" charset="0"/>
              <a:cs typeface="Arial" panose="020B0604020202020204" pitchFamily="34" charset="0"/>
            </a:endParaRPr>
          </a:p>
          <a:p>
            <a:pPr marL="228594" indent="-228594">
              <a:buFont typeface="Arial" panose="020B0604020202020204" pitchFamily="34" charset="0"/>
              <a:buChar char="•"/>
            </a:pPr>
            <a:r>
              <a:rPr lang="fr-FR" sz="1400" dirty="0">
                <a:solidFill>
                  <a:srgbClr val="A053A1"/>
                </a:solidFill>
                <a:latin typeface="Arial" panose="020B0604020202020204" pitchFamily="34" charset="0"/>
                <a:cs typeface="Arial" panose="020B0604020202020204" pitchFamily="34" charset="0"/>
              </a:rPr>
              <a:t>Échange de renseignement sur demande</a:t>
            </a:r>
          </a:p>
          <a:p>
            <a:pPr marL="228594" indent="-228594">
              <a:buFont typeface="Arial" panose="020B0604020202020204" pitchFamily="34" charset="0"/>
              <a:buChar char="•"/>
            </a:pPr>
            <a:r>
              <a:rPr lang="fr-FR" sz="1400" dirty="0">
                <a:solidFill>
                  <a:srgbClr val="A053A1"/>
                </a:solidFill>
                <a:latin typeface="Arial" panose="020B0604020202020204" pitchFamily="34" charset="0"/>
                <a:cs typeface="Arial" panose="020B0604020202020204" pitchFamily="34" charset="0"/>
              </a:rPr>
              <a:t>Échange automatique de renseignement</a:t>
            </a:r>
          </a:p>
          <a:p>
            <a:pPr marL="228594" indent="-228594">
              <a:buFont typeface="Arial" panose="020B0604020202020204" pitchFamily="34" charset="0"/>
              <a:buChar char="•"/>
            </a:pPr>
            <a:r>
              <a:rPr lang="fr-FR" sz="1400" dirty="0">
                <a:solidFill>
                  <a:srgbClr val="A053A1"/>
                </a:solidFill>
                <a:latin typeface="Arial" panose="020B0604020202020204" pitchFamily="34" charset="0"/>
                <a:cs typeface="Arial" panose="020B0604020202020204" pitchFamily="34" charset="0"/>
              </a:rPr>
              <a:t>Bénéficiaire effectif</a:t>
            </a:r>
            <a:endParaRPr lang="en-GB" sz="1400" dirty="0">
              <a:solidFill>
                <a:srgbClr val="A053A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860D7B3-CE3D-C1FF-0F5D-21FA3C9B9435}"/>
              </a:ext>
            </a:extLst>
          </p:cNvPr>
          <p:cNvGrpSpPr/>
          <p:nvPr/>
        </p:nvGrpSpPr>
        <p:grpSpPr>
          <a:xfrm>
            <a:off x="526699" y="5676201"/>
            <a:ext cx="1076704" cy="1038053"/>
            <a:chOff x="714223" y="4660960"/>
            <a:chExt cx="1162457" cy="1084036"/>
          </a:xfrm>
        </p:grpSpPr>
        <p:sp>
          <p:nvSpPr>
            <p:cNvPr id="34" name="Oval 33">
              <a:extLst>
                <a:ext uri="{FF2B5EF4-FFF2-40B4-BE49-F238E27FC236}">
                  <a16:creationId xmlns:a16="http://schemas.microsoft.com/office/drawing/2014/main" id="{8F6E6BAE-63C1-D9C7-0E72-EE3EA3640A3A}"/>
                </a:ext>
              </a:extLst>
            </p:cNvPr>
            <p:cNvSpPr/>
            <p:nvPr/>
          </p:nvSpPr>
          <p:spPr>
            <a:xfrm>
              <a:off x="871652" y="4844996"/>
              <a:ext cx="900000" cy="900000"/>
            </a:xfrm>
            <a:prstGeom prst="ellipse">
              <a:avLst/>
            </a:prstGeom>
            <a:solidFill>
              <a:srgbClr val="FFC20A"/>
            </a:soli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FF967A3-6507-1CC6-BE68-D17EFE92484D}"/>
                </a:ext>
              </a:extLst>
            </p:cNvPr>
            <p:cNvSpPr txBox="1"/>
            <p:nvPr/>
          </p:nvSpPr>
          <p:spPr>
            <a:xfrm>
              <a:off x="714223" y="4660960"/>
              <a:ext cx="1162457" cy="895162"/>
            </a:xfrm>
            <a:prstGeom prst="rect">
              <a:avLst/>
            </a:prstGeom>
            <a:noFill/>
          </p:spPr>
          <p:txBody>
            <a:bodyPr wrap="square" rtlCol="0">
              <a:prstTxWarp prst="textArchUp">
                <a:avLst>
                  <a:gd name="adj" fmla="val 11262044"/>
                </a:avLst>
              </a:prstTxWarp>
              <a:spAutoFit/>
            </a:bodyPr>
            <a:lstStyle/>
            <a:p>
              <a:pPr algn="ctr"/>
              <a:r>
                <a:rPr lang="en-GB" sz="4267" b="1" dirty="0">
                  <a:solidFill>
                    <a:srgbClr val="FFC20A"/>
                  </a:solidFill>
                  <a:latin typeface="Arial" panose="020B0604020202020204" pitchFamily="34" charset="0"/>
                  <a:cs typeface="Arial" panose="020B0604020202020204" pitchFamily="34" charset="0"/>
                </a:rPr>
                <a:t>DELINQUANCE FISCALE</a:t>
              </a:r>
            </a:p>
          </p:txBody>
        </p:sp>
        <p:pic>
          <p:nvPicPr>
            <p:cNvPr id="36" name="Picture 4" descr="Fraud Icons - Download Free Vector Icons | Noun Project">
              <a:extLst>
                <a:ext uri="{FF2B5EF4-FFF2-40B4-BE49-F238E27FC236}">
                  <a16:creationId xmlns:a16="http://schemas.microsoft.com/office/drawing/2014/main" id="{E969CC9C-618C-64B7-7B4F-2AB26E461BCC}"/>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57581" y="4912455"/>
              <a:ext cx="748754" cy="74875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0F9F14A0-70B1-DDE9-E1D3-859E8E934CD1}"/>
              </a:ext>
            </a:extLst>
          </p:cNvPr>
          <p:cNvSpPr txBox="1"/>
          <p:nvPr/>
        </p:nvSpPr>
        <p:spPr>
          <a:xfrm>
            <a:off x="1916085" y="5624099"/>
            <a:ext cx="4208233" cy="1055608"/>
          </a:xfrm>
          <a:prstGeom prst="round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285744" indent="-285744" algn="just">
              <a:buFont typeface="Arial" panose="020B0604020202020204" pitchFamily="34" charset="0"/>
              <a:buChar char="•"/>
            </a:pPr>
            <a:r>
              <a:rPr lang="fr-FR" sz="1400" dirty="0">
                <a:solidFill>
                  <a:srgbClr val="FFC20A"/>
                </a:solidFill>
                <a:latin typeface="Arial" panose="020B0604020202020204" pitchFamily="34" charset="0"/>
                <a:cs typeface="Arial" panose="020B0604020202020204" pitchFamily="34" charset="0"/>
              </a:rPr>
              <a:t>Modèle de maturité en matière d'enquêtes sur les délits fiscaux</a:t>
            </a:r>
          </a:p>
          <a:p>
            <a:pPr marL="285744" marR="0" lvl="0" indent="-28574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FFC20A"/>
                </a:solidFill>
                <a:effectLst/>
                <a:uLnTx/>
                <a:uFillTx/>
                <a:latin typeface="Arial" panose="020B0604020202020204" pitchFamily="34" charset="0"/>
                <a:ea typeface="+mn-ea"/>
                <a:cs typeface="Arial" panose="020B0604020202020204" pitchFamily="34" charset="0"/>
              </a:rPr>
              <a:t>10 principes internationaux de lutte contre la délinquance fiscale </a:t>
            </a:r>
            <a:endParaRPr kumimoji="0" lang="en-GB" sz="1000" b="0" i="0" u="none" strike="noStrike" kern="1200" cap="none" spc="0" normalizeH="0" baseline="0" noProof="0" dirty="0">
              <a:ln>
                <a:noFill/>
              </a:ln>
              <a:solidFill>
                <a:srgbClr val="FFC20A"/>
              </a:solidFill>
              <a:effectLst/>
              <a:uLnTx/>
              <a:uFillTx/>
              <a:latin typeface="Arial" panose="020B0604020202020204" pitchFamily="34" charset="0"/>
              <a:ea typeface="+mn-ea"/>
              <a:cs typeface="Arial" panose="020B0604020202020204" pitchFamily="34" charset="0"/>
            </a:endParaRPr>
          </a:p>
        </p:txBody>
      </p:sp>
      <p:grpSp>
        <p:nvGrpSpPr>
          <p:cNvPr id="39" name="Group 38">
            <a:extLst>
              <a:ext uri="{FF2B5EF4-FFF2-40B4-BE49-F238E27FC236}">
                <a16:creationId xmlns:a16="http://schemas.microsoft.com/office/drawing/2014/main" id="{2293979D-53E9-74A0-B1C2-3A361313BA09}"/>
              </a:ext>
            </a:extLst>
          </p:cNvPr>
          <p:cNvGrpSpPr/>
          <p:nvPr/>
        </p:nvGrpSpPr>
        <p:grpSpPr>
          <a:xfrm>
            <a:off x="598247" y="4502698"/>
            <a:ext cx="1006891" cy="946360"/>
            <a:chOff x="4586325" y="5232146"/>
            <a:chExt cx="1087083" cy="988283"/>
          </a:xfrm>
        </p:grpSpPr>
        <p:sp>
          <p:nvSpPr>
            <p:cNvPr id="40" name="Oval 39">
              <a:extLst>
                <a:ext uri="{FF2B5EF4-FFF2-40B4-BE49-F238E27FC236}">
                  <a16:creationId xmlns:a16="http://schemas.microsoft.com/office/drawing/2014/main" id="{C7693A13-A952-2827-903E-A788B996CF64}"/>
                </a:ext>
              </a:extLst>
            </p:cNvPr>
            <p:cNvSpPr/>
            <p:nvPr/>
          </p:nvSpPr>
          <p:spPr>
            <a:xfrm>
              <a:off x="4677612" y="5320429"/>
              <a:ext cx="900000" cy="900000"/>
            </a:xfrm>
            <a:prstGeom prst="ellipse">
              <a:avLst/>
            </a:prstGeom>
            <a:solidFill>
              <a:srgbClr val="D80E8C"/>
            </a:solidFill>
            <a:ln>
              <a:solidFill>
                <a:srgbClr val="D80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pic>
          <p:nvPicPr>
            <p:cNvPr id="41" name="Tax administration">
              <a:extLst>
                <a:ext uri="{FF2B5EF4-FFF2-40B4-BE49-F238E27FC236}">
                  <a16:creationId xmlns:a16="http://schemas.microsoft.com/office/drawing/2014/main" id="{530F9115-2746-A747-40B5-CF2240E7DF06}"/>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22293" y="5432440"/>
              <a:ext cx="620029" cy="620029"/>
            </a:xfrm>
            <a:prstGeom prst="rect">
              <a:avLst/>
            </a:prstGeom>
          </p:spPr>
        </p:pic>
        <p:sp>
          <p:nvSpPr>
            <p:cNvPr id="42" name="TextBox 41">
              <a:extLst>
                <a:ext uri="{FF2B5EF4-FFF2-40B4-BE49-F238E27FC236}">
                  <a16:creationId xmlns:a16="http://schemas.microsoft.com/office/drawing/2014/main" id="{88A179B2-B467-81F2-A6D0-0D92C7654639}"/>
                </a:ext>
              </a:extLst>
            </p:cNvPr>
            <p:cNvSpPr txBox="1"/>
            <p:nvPr/>
          </p:nvSpPr>
          <p:spPr>
            <a:xfrm>
              <a:off x="4586325" y="5232146"/>
              <a:ext cx="1087083" cy="584775"/>
            </a:xfrm>
            <a:prstGeom prst="rect">
              <a:avLst/>
            </a:prstGeom>
            <a:noFill/>
          </p:spPr>
          <p:txBody>
            <a:bodyPr wrap="square" rtlCol="0">
              <a:prstTxWarp prst="textArchUp">
                <a:avLst>
                  <a:gd name="adj" fmla="val 11185316"/>
                </a:avLst>
              </a:prstTxWarp>
              <a:spAutoFit/>
            </a:bodyPr>
            <a:lstStyle/>
            <a:p>
              <a:pPr algn="ctr"/>
              <a:r>
                <a:rPr lang="en-GB" sz="1050" b="1" dirty="0">
                  <a:solidFill>
                    <a:srgbClr val="D80E8C"/>
                  </a:solidFill>
                  <a:latin typeface="Arial" panose="020B0604020202020204" pitchFamily="34" charset="0"/>
                  <a:cs typeface="Arial" panose="020B0604020202020204" pitchFamily="34" charset="0"/>
                </a:rPr>
                <a:t>ADMINISTRATION</a:t>
              </a:r>
            </a:p>
            <a:p>
              <a:pPr algn="ctr"/>
              <a:r>
                <a:rPr lang="en-GB" sz="1050" b="1" dirty="0">
                  <a:solidFill>
                    <a:srgbClr val="D80E8C"/>
                  </a:solidFill>
                  <a:latin typeface="Arial" panose="020B0604020202020204" pitchFamily="34" charset="0"/>
                  <a:cs typeface="Arial" panose="020B0604020202020204" pitchFamily="34" charset="0"/>
                </a:rPr>
                <a:t> FISCALE</a:t>
              </a:r>
            </a:p>
          </p:txBody>
        </p:sp>
      </p:grpSp>
      <p:sp>
        <p:nvSpPr>
          <p:cNvPr id="43" name="TextBox 42">
            <a:extLst>
              <a:ext uri="{FF2B5EF4-FFF2-40B4-BE49-F238E27FC236}">
                <a16:creationId xmlns:a16="http://schemas.microsoft.com/office/drawing/2014/main" id="{E2641B6F-EBC9-88A3-4D18-67FCD4453F8D}"/>
              </a:ext>
            </a:extLst>
          </p:cNvPr>
          <p:cNvSpPr txBox="1"/>
          <p:nvPr/>
        </p:nvSpPr>
        <p:spPr>
          <a:xfrm>
            <a:off x="2027552" y="4647183"/>
            <a:ext cx="4063900" cy="578882"/>
          </a:xfrm>
          <a:prstGeom prst="roundRect">
            <a:avLst/>
          </a:prstGeom>
          <a:solidFill>
            <a:schemeClr val="bg1"/>
          </a:solidFill>
          <a:ln>
            <a:solidFill>
              <a:srgbClr val="D80E8C"/>
            </a:solidFill>
          </a:ln>
          <a:effectLst>
            <a:outerShdw blurRad="50800" dist="38100" dir="2700000" algn="tl" rotWithShape="0">
              <a:prstClr val="black">
                <a:alpha val="40000"/>
              </a:prstClr>
            </a:outerShdw>
          </a:effectLst>
        </p:spPr>
        <p:txBody>
          <a:bodyPr wrap="square" rtlCol="0">
            <a:spAutoFit/>
          </a:bodyPr>
          <a:lstStyle/>
          <a:p>
            <a:pPr marL="285744" indent="-285744" algn="just">
              <a:buFont typeface="Arial" panose="020B0604020202020204" pitchFamily="34" charset="0"/>
              <a:buChar char="•"/>
            </a:pPr>
            <a:r>
              <a:rPr lang="fr-FR" sz="1400" dirty="0">
                <a:solidFill>
                  <a:srgbClr val="D80E8C"/>
                </a:solidFill>
                <a:latin typeface="Arial" panose="020B0604020202020204" pitchFamily="34" charset="0"/>
                <a:cs typeface="Arial" panose="020B0604020202020204" pitchFamily="34" charset="0"/>
              </a:rPr>
              <a:t>Gestion du risque en entreprise : les principes essentiels</a:t>
            </a:r>
            <a:endParaRPr lang="en-GB" sz="1067" dirty="0">
              <a:solidFill>
                <a:srgbClr val="D80E8C"/>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D57A2C17-24DD-433D-E687-7DC25AA6875E}"/>
              </a:ext>
            </a:extLst>
          </p:cNvPr>
          <p:cNvGrpSpPr/>
          <p:nvPr/>
        </p:nvGrpSpPr>
        <p:grpSpPr>
          <a:xfrm>
            <a:off x="6540553" y="3955318"/>
            <a:ext cx="1052535" cy="935422"/>
            <a:chOff x="8273786" y="1548263"/>
            <a:chExt cx="1136362" cy="976860"/>
          </a:xfrm>
        </p:grpSpPr>
        <p:sp>
          <p:nvSpPr>
            <p:cNvPr id="45" name="Oval 44">
              <a:extLst>
                <a:ext uri="{FF2B5EF4-FFF2-40B4-BE49-F238E27FC236}">
                  <a16:creationId xmlns:a16="http://schemas.microsoft.com/office/drawing/2014/main" id="{D9B10A88-56C8-7B19-4087-3CCC6EAC9D8A}"/>
                </a:ext>
              </a:extLst>
            </p:cNvPr>
            <p:cNvSpPr/>
            <p:nvPr/>
          </p:nvSpPr>
          <p:spPr>
            <a:xfrm>
              <a:off x="8391425" y="1625123"/>
              <a:ext cx="900000" cy="900000"/>
            </a:xfrm>
            <a:prstGeom prst="ellipse">
              <a:avLst/>
            </a:prstGeom>
            <a:solidFill>
              <a:srgbClr val="DA2129"/>
            </a:solidFill>
            <a:ln>
              <a:solidFill>
                <a:srgbClr val="DA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A2129"/>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8D18F64-3E2A-70F5-F7A6-C6DD89A6E81E}"/>
                </a:ext>
              </a:extLst>
            </p:cNvPr>
            <p:cNvSpPr txBox="1"/>
            <p:nvPr/>
          </p:nvSpPr>
          <p:spPr>
            <a:xfrm>
              <a:off x="8273786" y="1548263"/>
              <a:ext cx="1136362" cy="895163"/>
            </a:xfrm>
            <a:prstGeom prst="rect">
              <a:avLst/>
            </a:prstGeom>
            <a:noFill/>
          </p:spPr>
          <p:txBody>
            <a:bodyPr wrap="square" rtlCol="0">
              <a:prstTxWarp prst="textArchUp">
                <a:avLst>
                  <a:gd name="adj" fmla="val 9618178"/>
                </a:avLst>
              </a:prstTxWarp>
              <a:spAutoFit/>
            </a:bodyPr>
            <a:lstStyle/>
            <a:p>
              <a:pPr algn="ctr"/>
              <a:r>
                <a:rPr lang="en-GB" sz="1600" b="1" dirty="0">
                  <a:solidFill>
                    <a:srgbClr val="DA2129"/>
                  </a:solidFill>
                  <a:latin typeface="Arial" panose="020B0604020202020204" pitchFamily="34" charset="0"/>
                  <a:cs typeface="Arial" panose="020B0604020202020204" pitchFamily="34" charset="0"/>
                </a:rPr>
                <a:t>TVA</a:t>
              </a:r>
            </a:p>
          </p:txBody>
        </p:sp>
        <p:pic>
          <p:nvPicPr>
            <p:cNvPr id="47" name="VAT">
              <a:extLst>
                <a:ext uri="{FF2B5EF4-FFF2-40B4-BE49-F238E27FC236}">
                  <a16:creationId xmlns:a16="http://schemas.microsoft.com/office/drawing/2014/main" id="{679731E7-119A-B9E5-865D-D106E91DD114}"/>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2965" y="1743520"/>
              <a:ext cx="739166" cy="636767"/>
            </a:xfrm>
            <a:prstGeom prst="rect">
              <a:avLst/>
            </a:prstGeom>
          </p:spPr>
        </p:pic>
      </p:grpSp>
      <p:sp>
        <p:nvSpPr>
          <p:cNvPr id="48" name="TextBox 47">
            <a:extLst>
              <a:ext uri="{FF2B5EF4-FFF2-40B4-BE49-F238E27FC236}">
                <a16:creationId xmlns:a16="http://schemas.microsoft.com/office/drawing/2014/main" id="{A9455538-51AC-5D5D-72C9-1F512D02BCFB}"/>
              </a:ext>
            </a:extLst>
          </p:cNvPr>
          <p:cNvSpPr txBox="1"/>
          <p:nvPr/>
        </p:nvSpPr>
        <p:spPr>
          <a:xfrm>
            <a:off x="7905658" y="3656862"/>
            <a:ext cx="4126527" cy="1532334"/>
          </a:xfrm>
          <a:prstGeom prst="roundRect">
            <a:avLst/>
          </a:prstGeom>
          <a:solidFill>
            <a:schemeClr val="bg1"/>
          </a:solidFill>
          <a:ln>
            <a:solidFill>
              <a:srgbClr val="DA2129"/>
            </a:solidFill>
          </a:ln>
          <a:effectLst>
            <a:outerShdw blurRad="50800" dist="38100" dir="2700000" algn="tl" rotWithShape="0">
              <a:prstClr val="black">
                <a:alpha val="40000"/>
              </a:prstClr>
            </a:outerShdw>
          </a:effectLst>
        </p:spPr>
        <p:txBody>
          <a:bodyPr wrap="square" rtlCol="0">
            <a:spAutoFit/>
          </a:bodyPr>
          <a:lstStyle/>
          <a:p>
            <a:pPr marL="285744" indent="-285744" algn="just">
              <a:buFont typeface="Arial" panose="020B0604020202020204" pitchFamily="34" charset="0"/>
              <a:buChar char="•"/>
            </a:pPr>
            <a:r>
              <a:rPr lang="fr-FR" sz="1400" dirty="0">
                <a:solidFill>
                  <a:srgbClr val="DA2129"/>
                </a:solidFill>
                <a:latin typeface="Arial" panose="020B0604020202020204" pitchFamily="34" charset="0"/>
                <a:cs typeface="Arial" panose="020B0604020202020204" pitchFamily="34" charset="0"/>
              </a:rPr>
              <a:t>Collecte de la TVA et commerce transfrontalier</a:t>
            </a:r>
          </a:p>
          <a:p>
            <a:pPr marL="285744" marR="0" lvl="0" indent="-28574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DA2129"/>
                </a:solidFill>
                <a:effectLst/>
                <a:uLnTx/>
                <a:uFillTx/>
                <a:latin typeface="Arial" panose="020B0604020202020204" pitchFamily="34" charset="0"/>
                <a:ea typeface="+mn-ea"/>
                <a:cs typeface="Arial" panose="020B0604020202020204" pitchFamily="34" charset="0"/>
              </a:rPr>
              <a:t>Normes et orientations de l’OCDE relatives à la TVA</a:t>
            </a:r>
          </a:p>
          <a:p>
            <a:pPr marL="285744" marR="0" lvl="0" indent="-28574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DA2129"/>
                </a:solidFill>
                <a:effectLst/>
                <a:uLnTx/>
                <a:uFillTx/>
                <a:latin typeface="Arial" panose="020B0604020202020204" pitchFamily="34" charset="0"/>
                <a:ea typeface="+mn-ea"/>
                <a:cs typeface="Arial" panose="020B0604020202020204" pitchFamily="34" charset="0"/>
              </a:rPr>
              <a:t>Mise en œuvre des normes et orientations relatives à la TVA</a:t>
            </a:r>
            <a:endParaRPr kumimoji="0" lang="en-GB" sz="1000" b="0" i="0" u="none" strike="noStrike" kern="1200" cap="none" spc="0" normalizeH="0" baseline="0" noProof="0" dirty="0">
              <a:ln>
                <a:noFill/>
              </a:ln>
              <a:solidFill>
                <a:srgbClr val="DA2129"/>
              </a:solidFill>
              <a:effectLst/>
              <a:uLnTx/>
              <a:uFillTx/>
              <a:latin typeface="Arial" panose="020B0604020202020204" pitchFamily="34" charset="0"/>
              <a:ea typeface="+mn-ea"/>
              <a:cs typeface="Arial" panose="020B0604020202020204" pitchFamily="34" charset="0"/>
            </a:endParaRPr>
          </a:p>
        </p:txBody>
      </p:sp>
      <p:pic>
        <p:nvPicPr>
          <p:cNvPr id="51" name="Picture 50">
            <a:extLst>
              <a:ext uri="{FF2B5EF4-FFF2-40B4-BE49-F238E27FC236}">
                <a16:creationId xmlns:a16="http://schemas.microsoft.com/office/drawing/2014/main" id="{5590AA0E-A8A7-2836-861A-5BB95E64FB59}"/>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11442" y="2347967"/>
            <a:ext cx="555675" cy="590919"/>
          </a:xfrm>
          <a:prstGeom prst="rect">
            <a:avLst/>
          </a:prstGeom>
        </p:spPr>
      </p:pic>
    </p:spTree>
    <p:extLst>
      <p:ext uri="{BB962C8B-B14F-4D97-AF65-F5344CB8AC3E}">
        <p14:creationId xmlns:p14="http://schemas.microsoft.com/office/powerpoint/2010/main" val="23548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20737"/>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Initiative Inspecteurs des Impôts sans frontières (IISF)</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909FBAC-E3F3-6291-6295-5BF899AE5254}"/>
              </a:ext>
            </a:extLst>
          </p:cNvPr>
          <p:cNvSpPr/>
          <p:nvPr/>
        </p:nvSpPr>
        <p:spPr>
          <a:xfrm>
            <a:off x="4009675" y="4220148"/>
            <a:ext cx="7749055" cy="1872574"/>
          </a:xfrm>
          <a:prstGeom prst="roundRect">
            <a:avLst/>
          </a:prstGeom>
          <a:solidFill>
            <a:srgbClr val="008AC4"/>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4CA5AF10-3571-9517-33E0-0E0F4AFFC4A3}"/>
              </a:ext>
            </a:extLst>
          </p:cNvPr>
          <p:cNvSpPr>
            <a:spLocks noGrp="1"/>
          </p:cNvSpPr>
          <p:nvPr>
            <p:ph idx="1"/>
          </p:nvPr>
        </p:nvSpPr>
        <p:spPr>
          <a:xfrm>
            <a:off x="4250926" y="4300765"/>
            <a:ext cx="7383356" cy="1759568"/>
          </a:xfrm>
        </p:spPr>
        <p:txBody>
          <a:bodyPr>
            <a:normAutofit lnSpcReduction="10000"/>
          </a:bodyPr>
          <a:lstStyle/>
          <a:p>
            <a:pPr marL="0" lvl="1" indent="0" algn="just">
              <a:spcAft>
                <a:spcPts val="600"/>
              </a:spcAft>
              <a:buClr>
                <a:srgbClr val="00B0F0"/>
              </a:buClr>
              <a:buNone/>
            </a:pPr>
            <a:r>
              <a:rPr lang="fr-FR" sz="1600" b="1" dirty="0">
                <a:solidFill>
                  <a:schemeClr val="bg1"/>
                </a:solidFill>
                <a:latin typeface="Arial" panose="020B0604020202020204" pitchFamily="34" charset="0"/>
                <a:cs typeface="Arial" panose="020B0604020202020204" pitchFamily="34" charset="0"/>
              </a:rPr>
              <a:t>Objectifs:</a:t>
            </a:r>
          </a:p>
          <a:p>
            <a:pPr marL="209695" indent="-342891" algn="just">
              <a:spcAft>
                <a:spcPts val="600"/>
              </a:spcAft>
              <a:buClr>
                <a:schemeClr val="bg1"/>
              </a:buClr>
            </a:pPr>
            <a:r>
              <a:rPr lang="fr-FR" sz="1600" b="1" dirty="0">
                <a:solidFill>
                  <a:schemeClr val="bg1"/>
                </a:solidFill>
                <a:latin typeface="Arial" panose="020B0604020202020204" pitchFamily="34" charset="0"/>
                <a:cs typeface="Arial" panose="020B0604020202020204" pitchFamily="34" charset="0"/>
              </a:rPr>
              <a:t>Renforcer les capacités </a:t>
            </a:r>
            <a:r>
              <a:rPr lang="fr-FR" sz="1600" dirty="0">
                <a:solidFill>
                  <a:schemeClr val="bg1"/>
                </a:solidFill>
                <a:latin typeface="Arial" panose="020B0604020202020204" pitchFamily="34" charset="0"/>
                <a:cs typeface="Arial" panose="020B0604020202020204" pitchFamily="34" charset="0"/>
              </a:rPr>
              <a:t>en matière de vérification fiscale;</a:t>
            </a:r>
          </a:p>
          <a:p>
            <a:pPr marL="209695" indent="-342891" algn="just">
              <a:spcAft>
                <a:spcPts val="600"/>
              </a:spcAft>
              <a:buClr>
                <a:schemeClr val="bg1"/>
              </a:buClr>
            </a:pPr>
            <a:r>
              <a:rPr lang="fr-FR" sz="1600" b="1" dirty="0">
                <a:solidFill>
                  <a:schemeClr val="bg1"/>
                </a:solidFill>
                <a:latin typeface="Arial" panose="020B0604020202020204" pitchFamily="34" charset="0"/>
                <a:cs typeface="Arial" panose="020B0604020202020204" pitchFamily="34" charset="0"/>
              </a:rPr>
              <a:t>Améliorer la mobilisation des ressources intérieures </a:t>
            </a:r>
            <a:r>
              <a:rPr lang="fr-FR" sz="1600" dirty="0">
                <a:solidFill>
                  <a:schemeClr val="bg1"/>
                </a:solidFill>
                <a:latin typeface="Arial" panose="020B0604020202020204" pitchFamily="34" charset="0"/>
                <a:cs typeface="Arial" panose="020B0604020202020204" pitchFamily="34" charset="0"/>
              </a:rPr>
              <a:t>pour financer les ODD;</a:t>
            </a:r>
          </a:p>
          <a:p>
            <a:pPr marL="209695" indent="-342891" algn="just">
              <a:spcAft>
                <a:spcPts val="600"/>
              </a:spcAft>
              <a:buClr>
                <a:schemeClr val="bg1"/>
              </a:buClr>
            </a:pPr>
            <a:r>
              <a:rPr lang="fr-FR" sz="1600" b="1" dirty="0">
                <a:solidFill>
                  <a:schemeClr val="bg1"/>
                </a:solidFill>
                <a:latin typeface="Arial" panose="020B0604020202020204" pitchFamily="34" charset="0"/>
                <a:cs typeface="Arial" panose="020B0604020202020204" pitchFamily="34" charset="0"/>
              </a:rPr>
              <a:t>Accroître le niveau de discipline fiscale volontaire</a:t>
            </a:r>
            <a:endParaRPr lang="fr-FR" sz="1600" b="1" dirty="0">
              <a:cs typeface="Times New Roman" panose="02020603050405020304" pitchFamily="18" charset="0"/>
            </a:endParaRPr>
          </a:p>
          <a:p>
            <a:pPr marL="742481" lvl="1" indent="-342891" algn="just">
              <a:spcAft>
                <a:spcPts val="600"/>
              </a:spcAft>
              <a:buClr>
                <a:srgbClr val="00B0F0"/>
              </a:buClr>
            </a:pPr>
            <a:endParaRPr lang="fr-FR" sz="1600" b="1" dirty="0">
              <a:cs typeface="Times New Roman" panose="02020603050405020304" pitchFamily="18" charset="0"/>
            </a:endParaRPr>
          </a:p>
          <a:p>
            <a:pPr marL="399590" lvl="1" indent="0" algn="just">
              <a:spcAft>
                <a:spcPts val="2400"/>
              </a:spcAft>
              <a:buClr>
                <a:srgbClr val="00B0F0"/>
              </a:buClr>
              <a:buNone/>
            </a:pPr>
            <a:endParaRPr lang="fr-FR" sz="1600" dirty="0">
              <a:cs typeface="Times New Roman" panose="02020603050405020304" pitchFamily="18" charset="0"/>
              <a:sym typeface="Wingdings" panose="05000000000000000000" pitchFamily="2" charset="2"/>
            </a:endParaRPr>
          </a:p>
          <a:p>
            <a:endParaRPr lang="en-GB" sz="1800" dirty="0"/>
          </a:p>
        </p:txBody>
      </p:sp>
      <p:grpSp>
        <p:nvGrpSpPr>
          <p:cNvPr id="10" name="Group 9">
            <a:extLst>
              <a:ext uri="{FF2B5EF4-FFF2-40B4-BE49-F238E27FC236}">
                <a16:creationId xmlns:a16="http://schemas.microsoft.com/office/drawing/2014/main" id="{4FAF0205-863C-0D60-176F-FCC456732B2D}"/>
              </a:ext>
            </a:extLst>
          </p:cNvPr>
          <p:cNvGrpSpPr/>
          <p:nvPr/>
        </p:nvGrpSpPr>
        <p:grpSpPr>
          <a:xfrm>
            <a:off x="3311690" y="1847170"/>
            <a:ext cx="8485316" cy="1872574"/>
            <a:chOff x="2483768" y="1091676"/>
            <a:chExt cx="6516216" cy="1626750"/>
          </a:xfrm>
          <a:effectLst>
            <a:outerShdw blurRad="50800" dist="38100" dir="2700000" algn="tl" rotWithShape="0">
              <a:prstClr val="black">
                <a:alpha val="40000"/>
              </a:prstClr>
            </a:outerShdw>
          </a:effectLst>
        </p:grpSpPr>
        <p:cxnSp>
          <p:nvCxnSpPr>
            <p:cNvPr id="11" name="Connector: Elbow 10">
              <a:extLst>
                <a:ext uri="{FF2B5EF4-FFF2-40B4-BE49-F238E27FC236}">
                  <a16:creationId xmlns:a16="http://schemas.microsoft.com/office/drawing/2014/main" id="{2A4E459B-ED30-489F-0BA8-2A0B8C84D4CD}"/>
                </a:ext>
              </a:extLst>
            </p:cNvPr>
            <p:cNvCxnSpPr>
              <a:stCxn id="12" idx="1"/>
            </p:cNvCxnSpPr>
            <p:nvPr/>
          </p:nvCxnSpPr>
          <p:spPr>
            <a:xfrm rot="10800000" flipV="1">
              <a:off x="2483768" y="1905050"/>
              <a:ext cx="504056" cy="446361"/>
            </a:xfrm>
            <a:prstGeom prst="bentConnector3">
              <a:avLst/>
            </a:prstGeom>
            <a:ln w="28575">
              <a:solidFill>
                <a:srgbClr val="5BC6E9"/>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CCDD546-5849-180C-9185-DBFFA1B881E7}"/>
                </a:ext>
              </a:extLst>
            </p:cNvPr>
            <p:cNvSpPr/>
            <p:nvPr/>
          </p:nvSpPr>
          <p:spPr>
            <a:xfrm>
              <a:off x="2987824" y="1091676"/>
              <a:ext cx="6012160" cy="1626750"/>
            </a:xfrm>
            <a:prstGeom prst="roundRect">
              <a:avLst/>
            </a:prstGeom>
            <a:solidFill>
              <a:srgbClr val="5BC6E9"/>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023F7B-F6E6-F537-45CD-A8F9FD210552}"/>
                </a:ext>
              </a:extLst>
            </p:cNvPr>
            <p:cNvSpPr txBox="1"/>
            <p:nvPr/>
          </p:nvSpPr>
          <p:spPr>
            <a:xfrm>
              <a:off x="3007256" y="1130523"/>
              <a:ext cx="5963334" cy="1497288"/>
            </a:xfrm>
            <a:prstGeom prst="rect">
              <a:avLst/>
            </a:prstGeom>
            <a:noFill/>
          </p:spPr>
          <p:txBody>
            <a:bodyPr wrap="square">
              <a:spAutoFit/>
            </a:bodyPr>
            <a:lstStyle/>
            <a:p>
              <a:pPr algn="just">
                <a:spcAft>
                  <a:spcPts val="600"/>
                </a:spcAft>
                <a:buClr>
                  <a:srgbClr val="00B0F0"/>
                </a:buClr>
              </a:pPr>
              <a:r>
                <a:rPr lang="fr-FR" sz="1600" b="1" dirty="0">
                  <a:solidFill>
                    <a:schemeClr val="bg1"/>
                  </a:solidFill>
                  <a:latin typeface="Arial" panose="020B0604020202020204" pitchFamily="34" charset="0"/>
                  <a:cs typeface="Arial" panose="020B0604020202020204" pitchFamily="34" charset="0"/>
                </a:rPr>
                <a:t>Assistance directe et pratique en matière de vérification fiscale à travers le déploiement d’experts </a:t>
              </a:r>
              <a:r>
                <a:rPr lang="fr-FR" sz="1600" dirty="0">
                  <a:solidFill>
                    <a:schemeClr val="bg1"/>
                  </a:solidFill>
                  <a:latin typeface="Arial" panose="020B0604020202020204" pitchFamily="34" charset="0"/>
                  <a:cs typeface="Arial" panose="020B0604020202020204" pitchFamily="34" charset="0"/>
                </a:rPr>
                <a:t>au sein des administrations fiscales des pays en développement pour:</a:t>
              </a:r>
            </a:p>
            <a:p>
              <a:pPr marL="247794" indent="-380990" algn="just">
                <a:spcAft>
                  <a:spcPts val="600"/>
                </a:spcAft>
                <a:buClr>
                  <a:schemeClr val="bg1"/>
                </a:buClr>
                <a:buFont typeface="Arial" panose="020B0604020202020204" pitchFamily="34" charset="0"/>
                <a:buChar char="•"/>
              </a:pPr>
              <a:r>
                <a:rPr lang="fr-FR" sz="1600" b="1" dirty="0">
                  <a:solidFill>
                    <a:schemeClr val="bg1"/>
                  </a:solidFill>
                  <a:latin typeface="Arial" panose="020B0604020202020204" pitchFamily="34" charset="0"/>
                  <a:cs typeface="Arial" panose="020B0604020202020204" pitchFamily="34" charset="0"/>
                </a:rPr>
                <a:t>travailler aux côtés des agents locaux </a:t>
              </a:r>
              <a:r>
                <a:rPr lang="fr-FR" sz="1600" dirty="0">
                  <a:solidFill>
                    <a:schemeClr val="bg1"/>
                  </a:solidFill>
                  <a:latin typeface="Arial" panose="020B0604020202020204" pitchFamily="34" charset="0"/>
                  <a:cs typeface="Arial" panose="020B0604020202020204" pitchFamily="34" charset="0"/>
                </a:rPr>
                <a:t>sur des vérifications fiscales complexes;</a:t>
              </a:r>
            </a:p>
            <a:p>
              <a:pPr marL="247794" indent="-380990" algn="just">
                <a:spcAft>
                  <a:spcPts val="2400"/>
                </a:spcAft>
                <a:buClr>
                  <a:schemeClr val="bg1"/>
                </a:buClr>
                <a:buFont typeface="Arial" panose="020B0604020202020204" pitchFamily="34" charset="0"/>
                <a:buChar char="•"/>
              </a:pPr>
              <a:r>
                <a:rPr lang="fr-FR" sz="1600" b="1" dirty="0">
                  <a:solidFill>
                    <a:schemeClr val="bg1"/>
                  </a:solidFill>
                  <a:latin typeface="Arial" panose="020B0604020202020204" pitchFamily="34" charset="0"/>
                  <a:cs typeface="Arial" panose="020B0604020202020204" pitchFamily="34" charset="0"/>
                </a:rPr>
                <a:t>partager leurs savoirs, leurs compétences et leurs pratiques</a:t>
              </a:r>
              <a:r>
                <a:rPr lang="fr-FR" sz="16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fr-FR" sz="1600" b="1" dirty="0">
                <a:solidFill>
                  <a:schemeClr val="bg1"/>
                </a:solidFill>
                <a:latin typeface="Arial" panose="020B0604020202020204" pitchFamily="34" charset="0"/>
                <a:cs typeface="Arial" panose="020B0604020202020204" pitchFamily="34" charset="0"/>
              </a:endParaRPr>
            </a:p>
          </p:txBody>
        </p:sp>
      </p:grpSp>
      <p:cxnSp>
        <p:nvCxnSpPr>
          <p:cNvPr id="14" name="Connector: Elbow 13">
            <a:extLst>
              <a:ext uri="{FF2B5EF4-FFF2-40B4-BE49-F238E27FC236}">
                <a16:creationId xmlns:a16="http://schemas.microsoft.com/office/drawing/2014/main" id="{562960D1-2EE0-B6FB-D5F1-F621427E40F2}"/>
              </a:ext>
            </a:extLst>
          </p:cNvPr>
          <p:cNvCxnSpPr>
            <a:cxnSpLocks/>
          </p:cNvCxnSpPr>
          <p:nvPr/>
        </p:nvCxnSpPr>
        <p:spPr>
          <a:xfrm rot="10800000">
            <a:off x="3142035" y="5219448"/>
            <a:ext cx="867641" cy="513813"/>
          </a:xfrm>
          <a:prstGeom prst="bentConnector3">
            <a:avLst/>
          </a:prstGeom>
          <a:ln w="28575">
            <a:solidFill>
              <a:srgbClr val="008AC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3BDC453-8EFF-3E5D-B247-1099187E9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94" y="2647109"/>
            <a:ext cx="3285039" cy="31460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5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AD1708-BD07-D1B7-9488-B910DD2C61E2}"/>
              </a:ext>
            </a:extLst>
          </p:cNvPr>
          <p:cNvPicPr>
            <a:picLocks noChangeAspect="1"/>
          </p:cNvPicPr>
          <p:nvPr/>
        </p:nvPicPr>
        <p:blipFill rotWithShape="1">
          <a:blip r:embed="rId3">
            <a:extLst>
              <a:ext uri="{28A0092B-C50C-407E-A947-70E740481C1C}">
                <a14:useLocalDpi xmlns:a14="http://schemas.microsoft.com/office/drawing/2010/main" val="0"/>
              </a:ext>
            </a:extLst>
          </a:blip>
          <a:srcRect l="7020" t="16422" b="2702"/>
          <a:stretch/>
        </p:blipFill>
        <p:spPr>
          <a:xfrm>
            <a:off x="1" y="1012771"/>
            <a:ext cx="9507255" cy="5845231"/>
          </a:xfrm>
          <a:prstGeom prst="rect">
            <a:avLst/>
          </a:prstGeom>
        </p:spPr>
      </p:pic>
      <p:sp>
        <p:nvSpPr>
          <p:cNvPr id="3" name="Title 2">
            <a:extLst>
              <a:ext uri="{FF2B5EF4-FFF2-40B4-BE49-F238E27FC236}">
                <a16:creationId xmlns:a16="http://schemas.microsoft.com/office/drawing/2014/main" id="{19A11CA4-B56D-0749-BD7A-046057DE29FD}"/>
              </a:ext>
            </a:extLst>
          </p:cNvPr>
          <p:cNvSpPr>
            <a:spLocks noGrp="1"/>
          </p:cNvSpPr>
          <p:nvPr>
            <p:ph type="title"/>
          </p:nvPr>
        </p:nvSpPr>
        <p:spPr/>
        <p:txBody>
          <a:bodyPr/>
          <a:lstStyle/>
          <a:p>
            <a:pPr algn="ctr"/>
            <a:r>
              <a:rPr lang="fr-FR" sz="3600" dirty="0">
                <a:latin typeface="Arial"/>
                <a:cs typeface="Arial"/>
              </a:rPr>
              <a:t>Impact d’IISF sur les recettes fiscales</a:t>
            </a:r>
            <a:endParaRPr lang="en-GB" sz="3600" dirty="0"/>
          </a:p>
        </p:txBody>
      </p:sp>
      <p:sp>
        <p:nvSpPr>
          <p:cNvPr id="5" name="Rounded Rectangle 18">
            <a:extLst>
              <a:ext uri="{FF2B5EF4-FFF2-40B4-BE49-F238E27FC236}">
                <a16:creationId xmlns:a16="http://schemas.microsoft.com/office/drawing/2014/main" id="{1184EE2C-2DE5-7145-63A0-EF58FD2FF849}"/>
              </a:ext>
            </a:extLst>
          </p:cNvPr>
          <p:cNvSpPr/>
          <p:nvPr/>
        </p:nvSpPr>
        <p:spPr>
          <a:xfrm>
            <a:off x="4258261" y="1997125"/>
            <a:ext cx="3590339" cy="70770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fr-FR" sz="1400" b="1" dirty="0">
                <a:solidFill>
                  <a:srgbClr val="03649A"/>
                </a:solidFill>
                <a:latin typeface="Arial"/>
              </a:rPr>
              <a:t>Europe de l'Est :</a:t>
            </a:r>
          </a:p>
          <a:p>
            <a:pPr algn="ctr">
              <a:defRPr/>
            </a:pPr>
            <a:r>
              <a:rPr lang="fr-FR" sz="1400">
                <a:solidFill>
                  <a:srgbClr val="03649A"/>
                </a:solidFill>
                <a:latin typeface="Arial"/>
              </a:rPr>
              <a:t>Impôts collectés : </a:t>
            </a:r>
            <a:r>
              <a:rPr lang="fr-FR" sz="1400" b="1" dirty="0">
                <a:solidFill>
                  <a:srgbClr val="03649A"/>
                </a:solidFill>
                <a:latin typeface="Arial"/>
              </a:rPr>
              <a:t>59,6</a:t>
            </a:r>
            <a:r>
              <a:rPr lang="fr-FR" sz="1400" dirty="0">
                <a:solidFill>
                  <a:srgbClr val="03649A"/>
                </a:solidFill>
                <a:latin typeface="Arial"/>
              </a:rPr>
              <a:t> millions USD</a:t>
            </a:r>
            <a:endParaRPr lang="fr-FR" sz="1400" dirty="0">
              <a:solidFill>
                <a:srgbClr val="03649A"/>
              </a:solidFill>
              <a:latin typeface="Arial"/>
              <a:cs typeface="Arial"/>
            </a:endParaRPr>
          </a:p>
        </p:txBody>
      </p:sp>
      <p:sp>
        <p:nvSpPr>
          <p:cNvPr id="6" name="Rounded Rectangle 20">
            <a:extLst>
              <a:ext uri="{FF2B5EF4-FFF2-40B4-BE49-F238E27FC236}">
                <a16:creationId xmlns:a16="http://schemas.microsoft.com/office/drawing/2014/main" id="{CEA83885-58EF-0FA5-B3C4-902B27546160}"/>
              </a:ext>
            </a:extLst>
          </p:cNvPr>
          <p:cNvSpPr/>
          <p:nvPr/>
        </p:nvSpPr>
        <p:spPr>
          <a:xfrm>
            <a:off x="558800" y="2930714"/>
            <a:ext cx="3489325" cy="70770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fr-FR" sz="1400" b="1" dirty="0">
                <a:solidFill>
                  <a:srgbClr val="03649A"/>
                </a:solidFill>
                <a:latin typeface="Arial"/>
              </a:rPr>
              <a:t>Amérique latine et Caraïbes:</a:t>
            </a:r>
          </a:p>
          <a:p>
            <a:pPr algn="ctr">
              <a:defRPr/>
            </a:pPr>
            <a:r>
              <a:rPr lang="fr-FR" sz="1400" dirty="0">
                <a:solidFill>
                  <a:srgbClr val="03649A"/>
                </a:solidFill>
                <a:latin typeface="Arial"/>
              </a:rPr>
              <a:t>Impôts collectés : </a:t>
            </a:r>
            <a:r>
              <a:rPr lang="fr-FR" sz="1400" b="1" dirty="0">
                <a:solidFill>
                  <a:srgbClr val="03649A"/>
                </a:solidFill>
                <a:latin typeface="Arial"/>
              </a:rPr>
              <a:t>122</a:t>
            </a:r>
            <a:r>
              <a:rPr lang="fr-FR" sz="1400" dirty="0">
                <a:solidFill>
                  <a:srgbClr val="03649A"/>
                </a:solidFill>
                <a:latin typeface="Arial"/>
              </a:rPr>
              <a:t> millions USD</a:t>
            </a:r>
            <a:endParaRPr lang="fr-FR" sz="1400" dirty="0">
              <a:solidFill>
                <a:srgbClr val="03649A"/>
              </a:solidFill>
              <a:latin typeface="Arial"/>
              <a:cs typeface="Arial"/>
            </a:endParaRPr>
          </a:p>
        </p:txBody>
      </p:sp>
      <p:sp>
        <p:nvSpPr>
          <p:cNvPr id="7" name="Rounded Rectangle 21">
            <a:extLst>
              <a:ext uri="{FF2B5EF4-FFF2-40B4-BE49-F238E27FC236}">
                <a16:creationId xmlns:a16="http://schemas.microsoft.com/office/drawing/2014/main" id="{D2ECE9BA-749A-A729-A0BF-6A007AD40026}"/>
              </a:ext>
            </a:extLst>
          </p:cNvPr>
          <p:cNvSpPr/>
          <p:nvPr/>
        </p:nvSpPr>
        <p:spPr>
          <a:xfrm>
            <a:off x="3338677" y="5845230"/>
            <a:ext cx="3376449" cy="70770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fr-FR" sz="1400" b="1" dirty="0">
                <a:solidFill>
                  <a:srgbClr val="03649A"/>
                </a:solidFill>
                <a:latin typeface="Arial"/>
              </a:rPr>
              <a:t>Afrique :</a:t>
            </a:r>
          </a:p>
          <a:p>
            <a:pPr algn="ctr">
              <a:defRPr/>
            </a:pPr>
            <a:r>
              <a:rPr lang="fr-FR" sz="1400" dirty="0">
                <a:solidFill>
                  <a:srgbClr val="03649A"/>
                </a:solidFill>
                <a:latin typeface="Arial"/>
              </a:rPr>
              <a:t>Impôts collectés : </a:t>
            </a:r>
            <a:r>
              <a:rPr lang="fr-FR" sz="1400" b="1" dirty="0">
                <a:solidFill>
                  <a:srgbClr val="03649A"/>
                </a:solidFill>
                <a:latin typeface="Arial"/>
              </a:rPr>
              <a:t>1,6</a:t>
            </a:r>
            <a:r>
              <a:rPr lang="fr-FR" sz="1400" dirty="0">
                <a:solidFill>
                  <a:srgbClr val="03649A"/>
                </a:solidFill>
                <a:latin typeface="Arial"/>
              </a:rPr>
              <a:t> milliard USD</a:t>
            </a:r>
            <a:endParaRPr lang="fr-FR" sz="1400" dirty="0">
              <a:solidFill>
                <a:srgbClr val="03649A"/>
              </a:solidFill>
              <a:latin typeface="Arial"/>
              <a:cs typeface="Arial"/>
            </a:endParaRPr>
          </a:p>
        </p:txBody>
      </p:sp>
      <p:sp>
        <p:nvSpPr>
          <p:cNvPr id="8" name="Rounded Rectangle 22">
            <a:extLst>
              <a:ext uri="{FF2B5EF4-FFF2-40B4-BE49-F238E27FC236}">
                <a16:creationId xmlns:a16="http://schemas.microsoft.com/office/drawing/2014/main" id="{52663BAD-BAE2-2AE3-17D8-B595207E8E36}"/>
              </a:ext>
            </a:extLst>
          </p:cNvPr>
          <p:cNvSpPr/>
          <p:nvPr/>
        </p:nvSpPr>
        <p:spPr>
          <a:xfrm>
            <a:off x="5829507" y="3919886"/>
            <a:ext cx="3376448" cy="70770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fr-FR" sz="1400" b="1" dirty="0">
                <a:solidFill>
                  <a:srgbClr val="03649A"/>
                </a:solidFill>
                <a:latin typeface="Arial"/>
              </a:rPr>
              <a:t>Asie et Pacifique :</a:t>
            </a:r>
          </a:p>
          <a:p>
            <a:pPr algn="ctr">
              <a:defRPr/>
            </a:pPr>
            <a:r>
              <a:rPr lang="fr-FR" sz="1400" dirty="0">
                <a:solidFill>
                  <a:srgbClr val="03649A"/>
                </a:solidFill>
                <a:latin typeface="Arial"/>
              </a:rPr>
              <a:t>Impôts collectés : </a:t>
            </a:r>
            <a:r>
              <a:rPr lang="fr-FR" sz="1400" b="1" dirty="0">
                <a:solidFill>
                  <a:srgbClr val="03649A"/>
                </a:solidFill>
                <a:latin typeface="Arial"/>
              </a:rPr>
              <a:t>288</a:t>
            </a:r>
            <a:r>
              <a:rPr lang="fr-FR" sz="1400" dirty="0">
                <a:solidFill>
                  <a:srgbClr val="03649A"/>
                </a:solidFill>
                <a:latin typeface="Arial"/>
              </a:rPr>
              <a:t> millions USD</a:t>
            </a:r>
            <a:endParaRPr lang="fr-FR" sz="1400" dirty="0">
              <a:solidFill>
                <a:srgbClr val="03649A"/>
              </a:solidFill>
              <a:latin typeface="Arial"/>
              <a:cs typeface="Arial"/>
            </a:endParaRPr>
          </a:p>
        </p:txBody>
      </p:sp>
      <p:sp>
        <p:nvSpPr>
          <p:cNvPr id="9" name="Rounded Rectangle 25">
            <a:extLst>
              <a:ext uri="{FF2B5EF4-FFF2-40B4-BE49-F238E27FC236}">
                <a16:creationId xmlns:a16="http://schemas.microsoft.com/office/drawing/2014/main" id="{982D9B83-91DD-FC5E-B302-E0423F7E8DDD}"/>
              </a:ext>
            </a:extLst>
          </p:cNvPr>
          <p:cNvSpPr/>
          <p:nvPr/>
        </p:nvSpPr>
        <p:spPr>
          <a:xfrm>
            <a:off x="9617546" y="1520760"/>
            <a:ext cx="2441204" cy="1785147"/>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altLang="en-US" sz="1400" b="1" dirty="0">
                <a:solidFill>
                  <a:srgbClr val="03649A"/>
                </a:solidFill>
                <a:latin typeface="Arial"/>
                <a:cs typeface="Arial"/>
              </a:rPr>
              <a:t>Total des impôts </a:t>
            </a:r>
            <a:r>
              <a:rPr lang="fr-FR" altLang="en-US" sz="1400" b="1" dirty="0">
                <a:solidFill>
                  <a:srgbClr val="03649A"/>
                </a:solidFill>
                <a:latin typeface="Arial"/>
                <a:cs typeface="Arial"/>
              </a:rPr>
              <a:t>collectés</a:t>
            </a:r>
            <a:r>
              <a:rPr lang="en-US" altLang="en-US" sz="1400" b="1" dirty="0">
                <a:solidFill>
                  <a:srgbClr val="03649A"/>
                </a:solidFill>
                <a:latin typeface="Arial"/>
                <a:cs typeface="Arial"/>
              </a:rPr>
              <a:t> :</a:t>
            </a:r>
          </a:p>
          <a:p>
            <a:pPr algn="ctr" defTabSz="914377">
              <a:defRPr/>
            </a:pPr>
            <a:r>
              <a:rPr lang="en-US" altLang="en-US" sz="1600" b="1" dirty="0">
                <a:solidFill>
                  <a:srgbClr val="7030A0"/>
                </a:solidFill>
                <a:latin typeface="Arial"/>
                <a:cs typeface="Arial" panose="020B0604020202020204" pitchFamily="34" charset="0"/>
              </a:rPr>
              <a:t>2,07 milliards USD</a:t>
            </a:r>
            <a:endParaRPr lang="en-US" altLang="en-US" sz="1400" b="1" dirty="0">
              <a:solidFill>
                <a:srgbClr val="03649A"/>
              </a:solidFill>
              <a:latin typeface="Arial"/>
              <a:cs typeface="Arial" panose="020B0604020202020204" pitchFamily="34" charset="0"/>
            </a:endParaRPr>
          </a:p>
          <a:p>
            <a:pPr algn="ctr" defTabSz="914377">
              <a:defRPr/>
            </a:pPr>
            <a:endParaRPr lang="en-US" altLang="en-US" sz="1600" b="1" dirty="0">
              <a:solidFill>
                <a:srgbClr val="7030A0"/>
              </a:solidFill>
              <a:latin typeface="Arial"/>
              <a:cs typeface="Arial" panose="020B0604020202020204" pitchFamily="34" charset="0"/>
            </a:endParaRPr>
          </a:p>
        </p:txBody>
      </p:sp>
      <p:sp>
        <p:nvSpPr>
          <p:cNvPr id="10" name="TextBox 9">
            <a:extLst>
              <a:ext uri="{FF2B5EF4-FFF2-40B4-BE49-F238E27FC236}">
                <a16:creationId xmlns:a16="http://schemas.microsoft.com/office/drawing/2014/main" id="{D3339ACD-E01D-BD78-F57F-09D32B0360B8}"/>
              </a:ext>
            </a:extLst>
          </p:cNvPr>
          <p:cNvSpPr txBox="1"/>
          <p:nvPr/>
        </p:nvSpPr>
        <p:spPr>
          <a:xfrm>
            <a:off x="9708397" y="3793826"/>
            <a:ext cx="2259499" cy="2492990"/>
          </a:xfrm>
          <a:prstGeom prst="rect">
            <a:avLst/>
          </a:prstGeom>
          <a:noFill/>
        </p:spPr>
        <p:txBody>
          <a:bodyPr wrap="square" lIns="91440" tIns="45720" rIns="91440" bIns="45720" rtlCol="0" anchor="t">
            <a:spAutoFit/>
          </a:bodyPr>
          <a:lstStyle/>
          <a:p>
            <a:pPr>
              <a:defRPr/>
            </a:pPr>
            <a:r>
              <a:rPr lang="fr-FR" sz="1200" i="1" dirty="0">
                <a:solidFill>
                  <a:srgbClr val="03649A"/>
                </a:solidFill>
                <a:latin typeface="Arial"/>
              </a:rPr>
              <a:t>Note : Impôts supplémentaires collectés par les administrations bénéficiaires de l'initiative IISF de 2012 à juin 2022. </a:t>
            </a:r>
          </a:p>
          <a:p>
            <a:pPr defTabSz="914377">
              <a:defRPr/>
            </a:pPr>
            <a:endParaRPr lang="fr-FR" sz="1200" i="1" dirty="0">
              <a:solidFill>
                <a:srgbClr val="03649A"/>
              </a:solidFill>
              <a:latin typeface="Arial"/>
            </a:endParaRPr>
          </a:p>
          <a:p>
            <a:pPr defTabSz="914377">
              <a:defRPr/>
            </a:pPr>
            <a:r>
              <a:rPr lang="fr-FR" sz="1200" i="1" dirty="0">
                <a:solidFill>
                  <a:srgbClr val="03649A"/>
                </a:solidFill>
                <a:latin typeface="Arial"/>
              </a:rPr>
              <a:t>Ce supplément de recettes fiscales a été généré avec le concours de partenaires (notamment le Forum africain sur l'administration fiscale, l'OCDE, et le Groupe de la Banque mondiale).</a:t>
            </a:r>
            <a:endParaRPr lang="en-GB" sz="1200" i="1" dirty="0">
              <a:solidFill>
                <a:srgbClr val="03649A"/>
              </a:solidFill>
              <a:latin typeface="Arial"/>
              <a:cs typeface="Arial"/>
            </a:endParaRPr>
          </a:p>
        </p:txBody>
      </p:sp>
      <p:grpSp>
        <p:nvGrpSpPr>
          <p:cNvPr id="14" name="Group 13">
            <a:extLst>
              <a:ext uri="{FF2B5EF4-FFF2-40B4-BE49-F238E27FC236}">
                <a16:creationId xmlns:a16="http://schemas.microsoft.com/office/drawing/2014/main" id="{648D6954-4E55-E18B-B798-47654F855880}"/>
              </a:ext>
            </a:extLst>
          </p:cNvPr>
          <p:cNvGrpSpPr/>
          <p:nvPr/>
        </p:nvGrpSpPr>
        <p:grpSpPr>
          <a:xfrm>
            <a:off x="0" y="1066337"/>
            <a:ext cx="3312821" cy="600164"/>
            <a:chOff x="108855" y="2072305"/>
            <a:chExt cx="3312821" cy="600165"/>
          </a:xfrm>
        </p:grpSpPr>
        <p:sp>
          <p:nvSpPr>
            <p:cNvPr id="13" name="TextBox 12">
              <a:extLst>
                <a:ext uri="{FF2B5EF4-FFF2-40B4-BE49-F238E27FC236}">
                  <a16:creationId xmlns:a16="http://schemas.microsoft.com/office/drawing/2014/main" id="{1783EA14-F3A1-5136-A442-9246C12E3C7A}"/>
                </a:ext>
              </a:extLst>
            </p:cNvPr>
            <p:cNvSpPr txBox="1"/>
            <p:nvPr/>
          </p:nvSpPr>
          <p:spPr>
            <a:xfrm>
              <a:off x="108855" y="2072305"/>
              <a:ext cx="3312821" cy="600165"/>
            </a:xfrm>
            <a:prstGeom prst="rect">
              <a:avLst/>
            </a:prstGeom>
            <a:noFill/>
            <a:ln>
              <a:solidFill>
                <a:schemeClr val="tx1"/>
              </a:solidFill>
            </a:ln>
          </p:spPr>
          <p:txBody>
            <a:bodyPr wrap="square" rtlCol="0">
              <a:spAutoFit/>
            </a:bodyPr>
            <a:lstStyle/>
            <a:p>
              <a:pPr marL="457189" lvl="1" defTabSz="914377">
                <a:spcAft>
                  <a:spcPts val="600"/>
                </a:spcAft>
                <a:defRPr/>
              </a:pPr>
              <a:r>
                <a:rPr lang="fr-FR" sz="1400" dirty="0">
                  <a:solidFill>
                    <a:prstClr val="black"/>
                  </a:solidFill>
                  <a:latin typeface="Arial"/>
                </a:rPr>
                <a:t>Programmes en cours et achevés</a:t>
              </a:r>
            </a:p>
            <a:p>
              <a:pPr marL="457189" lvl="1" defTabSz="914377">
                <a:spcAft>
                  <a:spcPts val="600"/>
                </a:spcAft>
                <a:defRPr/>
              </a:pPr>
              <a:r>
                <a:rPr lang="fr-FR" sz="1400" dirty="0">
                  <a:solidFill>
                    <a:prstClr val="black"/>
                  </a:solidFill>
                  <a:latin typeface="Arial"/>
                </a:rPr>
                <a:t>Programmes à venir</a:t>
              </a:r>
              <a:endParaRPr lang="en-GB" sz="1400" dirty="0">
                <a:solidFill>
                  <a:prstClr val="black"/>
                </a:solidFill>
                <a:latin typeface="Arial"/>
              </a:endParaRPr>
            </a:p>
          </p:txBody>
        </p:sp>
        <p:sp>
          <p:nvSpPr>
            <p:cNvPr id="2" name="Rectangle 1">
              <a:extLst>
                <a:ext uri="{FF2B5EF4-FFF2-40B4-BE49-F238E27FC236}">
                  <a16:creationId xmlns:a16="http://schemas.microsoft.com/office/drawing/2014/main" id="{EB2E4BEC-E0C7-3A81-E67B-827CF53F4CD1}"/>
                </a:ext>
              </a:extLst>
            </p:cNvPr>
            <p:cNvSpPr/>
            <p:nvPr/>
          </p:nvSpPr>
          <p:spPr>
            <a:xfrm>
              <a:off x="326571" y="2175380"/>
              <a:ext cx="182229" cy="110625"/>
            </a:xfrm>
            <a:prstGeom prst="rect">
              <a:avLst/>
            </a:prstGeom>
            <a:solidFill>
              <a:srgbClr val="0065A1"/>
            </a:solidFill>
            <a:ln>
              <a:solidFill>
                <a:srgbClr val="00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Arial"/>
              </a:endParaRPr>
            </a:p>
          </p:txBody>
        </p:sp>
        <p:sp>
          <p:nvSpPr>
            <p:cNvPr id="4" name="Rectangle 3">
              <a:extLst>
                <a:ext uri="{FF2B5EF4-FFF2-40B4-BE49-F238E27FC236}">
                  <a16:creationId xmlns:a16="http://schemas.microsoft.com/office/drawing/2014/main" id="{5477EA61-685F-274C-4B30-B1787EB74C47}"/>
                </a:ext>
              </a:extLst>
            </p:cNvPr>
            <p:cNvSpPr/>
            <p:nvPr/>
          </p:nvSpPr>
          <p:spPr>
            <a:xfrm>
              <a:off x="326571" y="2458411"/>
              <a:ext cx="182229" cy="110625"/>
            </a:xfrm>
            <a:prstGeom prst="rect">
              <a:avLst/>
            </a:prstGeom>
            <a:solidFill>
              <a:srgbClr val="8FD3E8"/>
            </a:solidFill>
            <a:ln>
              <a:solidFill>
                <a:srgbClr val="8FD3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Arial"/>
              </a:endParaRPr>
            </a:p>
          </p:txBody>
        </p:sp>
      </p:grpSp>
    </p:spTree>
    <p:custDataLst>
      <p:tags r:id="rId1"/>
    </p:custDataLst>
    <p:extLst>
      <p:ext uri="{BB962C8B-B14F-4D97-AF65-F5344CB8AC3E}">
        <p14:creationId xmlns:p14="http://schemas.microsoft.com/office/powerpoint/2010/main" val="34371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38200" y="2586034"/>
            <a:ext cx="10515600" cy="168593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fr-FR" b="1" dirty="0">
                <a:latin typeface="Arial" panose="020B0604020202020204" pitchFamily="34" charset="0"/>
                <a:cs typeface="Arial" panose="020B0604020202020204" pitchFamily="34" charset="0"/>
              </a:rPr>
              <a:t>3. Illustration: Cas de la Tunisie et de l’Afrique de l’Ouest</a:t>
            </a:r>
          </a:p>
        </p:txBody>
      </p:sp>
    </p:spTree>
    <p:extLst>
      <p:ext uri="{BB962C8B-B14F-4D97-AF65-F5344CB8AC3E}">
        <p14:creationId xmlns:p14="http://schemas.microsoft.com/office/powerpoint/2010/main" val="3833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234606"/>
            <a:ext cx="10515600" cy="1325563"/>
          </a:xfrm>
        </p:spPr>
        <p:txBody>
          <a:bodyPr>
            <a:normAutofit/>
          </a:bodyPr>
          <a:lstStyle/>
          <a:p>
            <a:r>
              <a:rPr lang="fr-FR" sz="3200" b="1" dirty="0">
                <a:solidFill>
                  <a:schemeClr val="accent5">
                    <a:lumMod val="50000"/>
                  </a:schemeClr>
                </a:solidFill>
                <a:latin typeface="Arial" panose="020B0604020202020204" pitchFamily="34" charset="0"/>
                <a:cs typeface="Arial" panose="020B0604020202020204" pitchFamily="34" charset="0"/>
              </a:rPr>
              <a:t>Approche bilatérale</a:t>
            </a:r>
            <a:br>
              <a:rPr lang="fr-FR" sz="3200" b="1" dirty="0">
                <a:solidFill>
                  <a:schemeClr val="accent5">
                    <a:lumMod val="50000"/>
                  </a:schemeClr>
                </a:solidFill>
                <a:latin typeface="Arial" panose="020B0604020202020204" pitchFamily="34" charset="0"/>
                <a:cs typeface="Arial" panose="020B0604020202020204" pitchFamily="34" charset="0"/>
              </a:rPr>
            </a:br>
            <a:r>
              <a:rPr lang="fr-FR" sz="3200" b="1" dirty="0">
                <a:solidFill>
                  <a:schemeClr val="accent5">
                    <a:lumMod val="50000"/>
                  </a:schemeClr>
                </a:solidFill>
                <a:latin typeface="Arial" panose="020B0604020202020204" pitchFamily="34" charset="0"/>
                <a:cs typeface="Arial" panose="020B0604020202020204" pitchFamily="34" charset="0"/>
              </a:rPr>
              <a:t>Assistance technique fournie à la Tunisie</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EED337E-48F7-4C13-07F3-C5712B3A0BDB}"/>
              </a:ext>
            </a:extLst>
          </p:cNvPr>
          <p:cNvGrpSpPr/>
          <p:nvPr/>
        </p:nvGrpSpPr>
        <p:grpSpPr>
          <a:xfrm>
            <a:off x="3558875" y="1684751"/>
            <a:ext cx="7907420" cy="4699128"/>
            <a:chOff x="3494467" y="1410678"/>
            <a:chExt cx="8064486" cy="4870917"/>
          </a:xfrm>
        </p:grpSpPr>
        <p:sp>
          <p:nvSpPr>
            <p:cNvPr id="7" name="Rectangle: Rounded Corners 6">
              <a:extLst>
                <a:ext uri="{FF2B5EF4-FFF2-40B4-BE49-F238E27FC236}">
                  <a16:creationId xmlns:a16="http://schemas.microsoft.com/office/drawing/2014/main" id="{5D1F28A7-00E5-51A8-496A-ECB3A9FDC3FF}"/>
                </a:ext>
              </a:extLst>
            </p:cNvPr>
            <p:cNvSpPr/>
            <p:nvPr/>
          </p:nvSpPr>
          <p:spPr>
            <a:xfrm>
              <a:off x="4054228" y="1544880"/>
              <a:ext cx="7504725" cy="506658"/>
            </a:xfrm>
            <a:prstGeom prst="roundRect">
              <a:avLst/>
            </a:prstGeom>
            <a:solidFill>
              <a:srgbClr val="006299"/>
            </a:solid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lvl="0" algn="ctr"/>
              <a:r>
                <a:rPr lang="fr-FR" sz="1600" dirty="0">
                  <a:solidFill>
                    <a:schemeClr val="bg1"/>
                  </a:solidFill>
                  <a:latin typeface="Arial" panose="020B0604020202020204" pitchFamily="34" charset="0"/>
                  <a:cs typeface="Arial" panose="020B0604020202020204" pitchFamily="34" charset="0"/>
                </a:rPr>
                <a:t>Lutte contre le BEPS</a:t>
              </a:r>
              <a:endParaRPr lang="en-US" sz="160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807461B-A39C-AB7F-6D58-C2F6B264ED38}"/>
                </a:ext>
              </a:extLst>
            </p:cNvPr>
            <p:cNvSpPr/>
            <p:nvPr/>
          </p:nvSpPr>
          <p:spPr>
            <a:xfrm>
              <a:off x="4054228" y="2370698"/>
              <a:ext cx="7504725" cy="506658"/>
            </a:xfrm>
            <a:prstGeom prst="roundRect">
              <a:avLst/>
            </a:prstGeom>
            <a:solidFill>
              <a:srgbClr val="8CC84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lvl="0" algn="ctr"/>
              <a:r>
                <a:rPr lang="fr-FR" sz="1600" dirty="0">
                  <a:solidFill>
                    <a:schemeClr val="bg1"/>
                  </a:solidFill>
                  <a:latin typeface="Arial" panose="020B0604020202020204" pitchFamily="34" charset="0"/>
                  <a:cs typeface="Arial" panose="020B0604020202020204" pitchFamily="34" charset="0"/>
                </a:rPr>
                <a:t>Lutte contre la délinquance fiscale et financière </a:t>
              </a:r>
              <a:endParaRPr lang="en-US" sz="1600"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F12B42A-304F-776F-E896-059C6CB587D7}"/>
                </a:ext>
              </a:extLst>
            </p:cNvPr>
            <p:cNvSpPr/>
            <p:nvPr/>
          </p:nvSpPr>
          <p:spPr>
            <a:xfrm>
              <a:off x="4054228" y="3196516"/>
              <a:ext cx="7504725" cy="506658"/>
            </a:xfrm>
            <a:prstGeom prst="roundRect">
              <a:avLst/>
            </a:prstGeom>
            <a:solidFill>
              <a:srgbClr val="D70C8C"/>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lvl="0" algn="ctr"/>
              <a:r>
                <a:rPr lang="fr-FR" sz="1600" dirty="0">
                  <a:solidFill>
                    <a:schemeClr val="bg1"/>
                  </a:solidFill>
                  <a:latin typeface="Arial" panose="020B0604020202020204" pitchFamily="34" charset="0"/>
                  <a:cs typeface="Arial" panose="020B0604020202020204" pitchFamily="34" charset="0"/>
                </a:rPr>
                <a:t>Formalisation des entreprises, des travailleurs indépendants et des salariés  </a:t>
              </a:r>
              <a:endParaRPr lang="en-US" sz="160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2BF26A7-AA28-893D-5747-78C06C1EDF85}"/>
                </a:ext>
              </a:extLst>
            </p:cNvPr>
            <p:cNvSpPr/>
            <p:nvPr/>
          </p:nvSpPr>
          <p:spPr>
            <a:xfrm>
              <a:off x="4054228" y="4022334"/>
              <a:ext cx="7504725" cy="506658"/>
            </a:xfrm>
            <a:prstGeom prst="roundRect">
              <a:avLst/>
            </a:prstGeom>
            <a:solidFill>
              <a:srgbClr val="AA016E"/>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lvl="0" algn="ctr"/>
              <a:r>
                <a:rPr lang="fr-FR" sz="1600" dirty="0">
                  <a:solidFill>
                    <a:schemeClr val="bg1"/>
                  </a:solidFill>
                  <a:latin typeface="Arial" panose="020B0604020202020204" pitchFamily="34" charset="0"/>
                  <a:cs typeface="Arial" panose="020B0604020202020204" pitchFamily="34" charset="0"/>
                </a:rPr>
                <a:t>Échange de renseignement à des fins fiscales  y compris automatique</a:t>
              </a:r>
              <a:endParaRPr lang="en-US" sz="1600"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2E446B4-4D79-1BDE-2DB4-1C2EB678F286}"/>
                </a:ext>
              </a:extLst>
            </p:cNvPr>
            <p:cNvSpPr/>
            <p:nvPr/>
          </p:nvSpPr>
          <p:spPr>
            <a:xfrm>
              <a:off x="4054228" y="4848152"/>
              <a:ext cx="7504725" cy="506658"/>
            </a:xfrm>
            <a:prstGeom prst="roundRect">
              <a:avLst/>
            </a:prstGeom>
            <a:solidFill>
              <a:srgbClr val="DA2128"/>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fr-FR" sz="1600" dirty="0">
                  <a:solidFill>
                    <a:schemeClr val="bg1"/>
                  </a:solidFill>
                  <a:latin typeface="Arial" panose="020B0604020202020204" pitchFamily="34" charset="0"/>
                  <a:cs typeface="Arial" panose="020B0604020202020204" pitchFamily="34" charset="0"/>
                </a:rPr>
                <a:t>Renforcement du civisme fiscal  </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7BBE729-6CED-96FE-6D42-50F4FB549194}"/>
                </a:ext>
              </a:extLst>
            </p:cNvPr>
            <p:cNvSpPr/>
            <p:nvPr/>
          </p:nvSpPr>
          <p:spPr>
            <a:xfrm>
              <a:off x="4054228" y="5673970"/>
              <a:ext cx="7504725" cy="506658"/>
            </a:xfrm>
            <a:prstGeom prst="roundRect">
              <a:avLst/>
            </a:prstGeom>
            <a:solidFill>
              <a:srgbClr val="ED8632"/>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lvl="0" algn="ctr"/>
              <a:r>
                <a:rPr lang="fr-FR" sz="1600">
                  <a:solidFill>
                    <a:schemeClr val="bg1"/>
                  </a:solidFill>
                  <a:latin typeface="Arial" panose="020B0604020202020204" pitchFamily="34" charset="0"/>
                  <a:cs typeface="Arial" panose="020B0604020202020204" pitchFamily="34" charset="0"/>
                </a:rPr>
                <a:t>Analyse de la politique fiscale </a:t>
              </a:r>
              <a:endParaRPr lang="en-US" sz="1600" dirty="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F7D6C339-200F-6A79-257F-664702DF06EA}"/>
                </a:ext>
              </a:extLst>
            </p:cNvPr>
            <p:cNvSpPr/>
            <p:nvPr/>
          </p:nvSpPr>
          <p:spPr>
            <a:xfrm>
              <a:off x="3519879" y="5546949"/>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A6C8ACD6-2C8B-1EDA-A6F9-AB0308A804A9}"/>
                </a:ext>
              </a:extLst>
            </p:cNvPr>
            <p:cNvSpPr/>
            <p:nvPr/>
          </p:nvSpPr>
          <p:spPr>
            <a:xfrm>
              <a:off x="3508147" y="4727998"/>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C32BFFE4-ECD5-EF35-DF7D-1028C61DCE5F}"/>
                </a:ext>
              </a:extLst>
            </p:cNvPr>
            <p:cNvSpPr/>
            <p:nvPr/>
          </p:nvSpPr>
          <p:spPr>
            <a:xfrm>
              <a:off x="3508147" y="1417502"/>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1266132-296F-08B7-1818-E52955DD529A}"/>
                </a:ext>
              </a:extLst>
            </p:cNvPr>
            <p:cNvSpPr/>
            <p:nvPr/>
          </p:nvSpPr>
          <p:spPr>
            <a:xfrm>
              <a:off x="3494467" y="2241237"/>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BBD4AD16-CB83-C01D-CD8C-DB53D1A85738}"/>
                </a:ext>
              </a:extLst>
            </p:cNvPr>
            <p:cNvSpPr/>
            <p:nvPr/>
          </p:nvSpPr>
          <p:spPr>
            <a:xfrm>
              <a:off x="3495472" y="3060571"/>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3E2A226-F680-4ECE-D594-5534D2763D37}"/>
                </a:ext>
              </a:extLst>
            </p:cNvPr>
            <p:cNvSpPr/>
            <p:nvPr/>
          </p:nvSpPr>
          <p:spPr>
            <a:xfrm>
              <a:off x="3508147" y="3905846"/>
              <a:ext cx="734646" cy="734646"/>
            </a:xfrm>
            <a:prstGeom prst="ellipse">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2B69750B-8CB3-A4F7-7032-2DB8ADCEACC7}"/>
                </a:ext>
              </a:extLst>
            </p:cNvPr>
            <p:cNvSpPr/>
            <p:nvPr/>
          </p:nvSpPr>
          <p:spPr>
            <a:xfrm>
              <a:off x="3508147" y="1410678"/>
              <a:ext cx="734646" cy="734646"/>
            </a:xfrm>
            <a:prstGeom prst="ellipse">
              <a:avLst/>
            </a:prstGeom>
            <a:blipFill>
              <a:blip r:embed="rId3"/>
              <a:stretch>
                <a:fillRect/>
              </a:stretch>
            </a:blipFill>
            <a:ln>
              <a:solidFill>
                <a:srgbClr val="006299"/>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1017144-D0F8-809F-5B7A-2336AA52FED3}"/>
                </a:ext>
              </a:extLst>
            </p:cNvPr>
            <p:cNvSpPr/>
            <p:nvPr/>
          </p:nvSpPr>
          <p:spPr>
            <a:xfrm>
              <a:off x="3508147" y="2237868"/>
              <a:ext cx="734646" cy="734646"/>
            </a:xfrm>
            <a:prstGeom prst="ellipse">
              <a:avLst/>
            </a:prstGeom>
            <a:blipFill>
              <a:blip r:embed="rId4"/>
              <a:stretch>
                <a:fillRect/>
              </a:stretch>
            </a:blipFill>
            <a:ln>
              <a:solidFill>
                <a:srgbClr val="8CC841"/>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D9CD6C27-EDBB-048B-5FF7-5DBDCD7226A6}"/>
                </a:ext>
              </a:extLst>
            </p:cNvPr>
            <p:cNvSpPr/>
            <p:nvPr/>
          </p:nvSpPr>
          <p:spPr>
            <a:xfrm>
              <a:off x="3508147" y="3065058"/>
              <a:ext cx="734646" cy="734646"/>
            </a:xfrm>
            <a:prstGeom prst="ellipse">
              <a:avLst/>
            </a:prstGeom>
            <a:blipFill>
              <a:blip r:embed="rId5"/>
              <a:stretch>
                <a:fillRect/>
              </a:stretch>
            </a:blipFill>
            <a:ln>
              <a:solidFill>
                <a:srgbClr val="D70C8C"/>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A20574F5-9482-FE62-0BC4-8569B81FE455}"/>
                </a:ext>
              </a:extLst>
            </p:cNvPr>
            <p:cNvSpPr/>
            <p:nvPr/>
          </p:nvSpPr>
          <p:spPr>
            <a:xfrm>
              <a:off x="3508147" y="3892248"/>
              <a:ext cx="734646" cy="734646"/>
            </a:xfrm>
            <a:prstGeom prst="ellipse">
              <a:avLst/>
            </a:prstGeom>
            <a:blipFill>
              <a:blip r:embed="rId6"/>
              <a:stretch>
                <a:fillRect/>
              </a:stretch>
            </a:blipFill>
            <a:ln>
              <a:solidFill>
                <a:srgbClr val="AA016E"/>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674B2FDD-A3EB-D83E-CF7F-FCAE97AE0CB3}"/>
                </a:ext>
              </a:extLst>
            </p:cNvPr>
            <p:cNvSpPr/>
            <p:nvPr/>
          </p:nvSpPr>
          <p:spPr>
            <a:xfrm>
              <a:off x="3508147" y="4719438"/>
              <a:ext cx="734646" cy="734646"/>
            </a:xfrm>
            <a:prstGeom prst="ellipse">
              <a:avLst/>
            </a:prstGeom>
            <a:blipFill>
              <a:blip r:embed="rId7"/>
              <a:stretch>
                <a:fillRect/>
              </a:stretch>
            </a:blipFill>
            <a:ln>
              <a:solidFill>
                <a:srgbClr val="DA2128"/>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EA0ACD5C-C0CC-BB4F-17F1-C7AFC51771A4}"/>
                </a:ext>
              </a:extLst>
            </p:cNvPr>
            <p:cNvSpPr/>
            <p:nvPr/>
          </p:nvSpPr>
          <p:spPr>
            <a:xfrm>
              <a:off x="3508147" y="5546629"/>
              <a:ext cx="734646" cy="734646"/>
            </a:xfrm>
            <a:prstGeom prst="ellipse">
              <a:avLst/>
            </a:prstGeom>
            <a:blipFill>
              <a:blip r:embed="rId8"/>
              <a:stretch>
                <a:fillRect/>
              </a:stretch>
            </a:blipFill>
            <a:ln>
              <a:solidFill>
                <a:srgbClr val="ED8632"/>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23698731-A4C6-86E1-FE99-72D8CC2DA598}"/>
              </a:ext>
            </a:extLst>
          </p:cNvPr>
          <p:cNvGrpSpPr/>
          <p:nvPr/>
        </p:nvGrpSpPr>
        <p:grpSpPr>
          <a:xfrm>
            <a:off x="818765" y="4551726"/>
            <a:ext cx="1834694" cy="1375433"/>
            <a:chOff x="228600" y="4726641"/>
            <a:chExt cx="2348805" cy="1940859"/>
          </a:xfrm>
          <a:effectLst>
            <a:outerShdw blurRad="50800" dist="38100" dir="2700000" algn="tl" rotWithShape="0">
              <a:prstClr val="black">
                <a:alpha val="40000"/>
              </a:prstClr>
            </a:outerShdw>
          </a:effectLst>
        </p:grpSpPr>
        <p:sp>
          <p:nvSpPr>
            <p:cNvPr id="26" name="Rectangle: Rounded Corners 25">
              <a:extLst>
                <a:ext uri="{FF2B5EF4-FFF2-40B4-BE49-F238E27FC236}">
                  <a16:creationId xmlns:a16="http://schemas.microsoft.com/office/drawing/2014/main" id="{BB9C4EA0-4272-6485-454C-F82E8B88AA3B}"/>
                </a:ext>
              </a:extLst>
            </p:cNvPr>
            <p:cNvSpPr/>
            <p:nvPr/>
          </p:nvSpPr>
          <p:spPr>
            <a:xfrm>
              <a:off x="228600" y="4726641"/>
              <a:ext cx="2348805" cy="1940859"/>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fr-FR" sz="1100" dirty="0">
                  <a:solidFill>
                    <a:srgbClr val="002060"/>
                  </a:solidFill>
                  <a:latin typeface="Arial" panose="020B0604020202020204" pitchFamily="34" charset="0"/>
                  <a:cs typeface="Arial" panose="020B0604020202020204" pitchFamily="34" charset="0"/>
                </a:rPr>
                <a:t>Programme financé par l’Union européenne</a:t>
              </a:r>
              <a:endParaRPr lang="en-US" sz="1100" dirty="0">
                <a:solidFill>
                  <a:srgbClr val="002060"/>
                </a:solidFill>
                <a:latin typeface="Arial" panose="020B0604020202020204" pitchFamily="34" charset="0"/>
                <a:cs typeface="Arial" panose="020B0604020202020204" pitchFamily="34" charset="0"/>
              </a:endParaRPr>
            </a:p>
          </p:txBody>
        </p:sp>
        <p:pic>
          <p:nvPicPr>
            <p:cNvPr id="27" name="Picture 2" descr="https://europa.eu/european-union/sites/europaeu/files/docs/body/flag_yellow_low.jpg">
              <a:extLst>
                <a:ext uri="{FF2B5EF4-FFF2-40B4-BE49-F238E27FC236}">
                  <a16:creationId xmlns:a16="http://schemas.microsoft.com/office/drawing/2014/main" id="{FE4C5E53-47A5-8966-AF3A-DCD33AC3296E}"/>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23920" y="5058411"/>
              <a:ext cx="1210690" cy="81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Left Brace 27">
            <a:extLst>
              <a:ext uri="{FF2B5EF4-FFF2-40B4-BE49-F238E27FC236}">
                <a16:creationId xmlns:a16="http://schemas.microsoft.com/office/drawing/2014/main" id="{BAA0AB1D-9EF1-59D5-1A8B-32F3E0407DEC}"/>
              </a:ext>
            </a:extLst>
          </p:cNvPr>
          <p:cNvSpPr/>
          <p:nvPr/>
        </p:nvSpPr>
        <p:spPr>
          <a:xfrm>
            <a:off x="2719778" y="1586407"/>
            <a:ext cx="812800" cy="5011023"/>
          </a:xfrm>
          <a:prstGeom prst="leftBrace">
            <a:avLst>
              <a:gd name="adj1" fmla="val 41146"/>
              <a:gd name="adj2" fmla="val 49318"/>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8F662989-5E8B-E0B6-80D7-BAD3EE760241}"/>
              </a:ext>
            </a:extLst>
          </p:cNvPr>
          <p:cNvSpPr txBox="1"/>
          <p:nvPr/>
        </p:nvSpPr>
        <p:spPr>
          <a:xfrm>
            <a:off x="442176" y="3711894"/>
            <a:ext cx="2628900" cy="707886"/>
          </a:xfrm>
          <a:prstGeom prst="rect">
            <a:avLst/>
          </a:prstGeom>
          <a:noFill/>
        </p:spPr>
        <p:txBody>
          <a:bodyPr wrap="square" rtlCol="0">
            <a:spAutoFit/>
          </a:bodyPr>
          <a:lstStyle/>
          <a:p>
            <a:pPr algn="ctr"/>
            <a:r>
              <a:rPr lang="fr-FR" sz="2000" b="1" dirty="0">
                <a:solidFill>
                  <a:srgbClr val="002060"/>
                </a:solidFill>
                <a:latin typeface="Arial" panose="020B0604020202020204" pitchFamily="34" charset="0"/>
                <a:cs typeface="Arial" panose="020B0604020202020204" pitchFamily="34" charset="0"/>
              </a:rPr>
              <a:t>Domaines d’intervention</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221004"/>
            <a:ext cx="10515600" cy="1325563"/>
          </a:xfrm>
        </p:spPr>
        <p:txBody>
          <a:bodyPr>
            <a:noAutofit/>
          </a:bodyPr>
          <a:lstStyle/>
          <a:p>
            <a:r>
              <a:rPr lang="fr-FR" sz="2800" b="1" dirty="0">
                <a:solidFill>
                  <a:schemeClr val="accent5">
                    <a:lumMod val="50000"/>
                  </a:schemeClr>
                </a:solidFill>
                <a:latin typeface="Arial" panose="020B0604020202020204" pitchFamily="34" charset="0"/>
                <a:cs typeface="Arial" panose="020B0604020202020204" pitchFamily="34" charset="0"/>
              </a:rPr>
              <a:t>Approche régionale </a:t>
            </a:r>
            <a:br>
              <a:rPr lang="fr-FR" sz="3200" b="1" dirty="0">
                <a:solidFill>
                  <a:schemeClr val="accent5">
                    <a:lumMod val="50000"/>
                  </a:schemeClr>
                </a:solidFill>
                <a:latin typeface="Arial" panose="020B0604020202020204" pitchFamily="34" charset="0"/>
                <a:cs typeface="Arial" panose="020B0604020202020204" pitchFamily="34" charset="0"/>
              </a:rPr>
            </a:br>
            <a:r>
              <a:rPr lang="fr-FR" sz="2800" b="1" dirty="0">
                <a:solidFill>
                  <a:schemeClr val="accent5">
                    <a:lumMod val="50000"/>
                  </a:schemeClr>
                </a:solidFill>
                <a:latin typeface="Arial" panose="020B0604020202020204" pitchFamily="34" charset="0"/>
                <a:cs typeface="Arial" panose="020B0604020202020204" pitchFamily="34" charset="0"/>
              </a:rPr>
              <a:t>Assistance technique fournie à 16 pays d’Afrique de l’Ouest </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62763C47-C334-8F65-DC27-7892ABF93A17}"/>
              </a:ext>
            </a:extLst>
          </p:cNvPr>
          <p:cNvGraphicFramePr>
            <a:graphicFrameLocks noGrp="1"/>
          </p:cNvGraphicFramePr>
          <p:nvPr>
            <p:ph idx="1"/>
            <p:extLst>
              <p:ext uri="{D42A27DB-BD31-4B8C-83A1-F6EECF244321}">
                <p14:modId xmlns:p14="http://schemas.microsoft.com/office/powerpoint/2010/main" val="3863970669"/>
              </p:ext>
            </p:extLst>
          </p:nvPr>
        </p:nvGraphicFramePr>
        <p:xfrm>
          <a:off x="1136006" y="1254737"/>
          <a:ext cx="9919988" cy="505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Economic Community of West African States - Wikipedia">
            <a:extLst>
              <a:ext uri="{FF2B5EF4-FFF2-40B4-BE49-F238E27FC236}">
                <a16:creationId xmlns:a16="http://schemas.microsoft.com/office/drawing/2014/main" id="{39D8208B-3668-EA83-52A5-0F9F1C31E6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062" y="5314400"/>
            <a:ext cx="1122673" cy="113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6F05B8DB-A44C-98E8-C197-3B002AC8B6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3688" y="5221617"/>
            <a:ext cx="828981" cy="121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E1C4E231-1DFF-9692-50DC-91CFBAB32F7B}"/>
              </a:ext>
            </a:extLst>
          </p:cNvPr>
          <p:cNvGrpSpPr/>
          <p:nvPr/>
        </p:nvGrpSpPr>
        <p:grpSpPr>
          <a:xfrm>
            <a:off x="8598591" y="5143055"/>
            <a:ext cx="1834694" cy="1375433"/>
            <a:chOff x="228600" y="4726641"/>
            <a:chExt cx="2348805" cy="1940859"/>
          </a:xfrm>
          <a:effectLst>
            <a:outerShdw blurRad="50800" dist="38100" dir="2700000" algn="tl" rotWithShape="0">
              <a:prstClr val="black">
                <a:alpha val="40000"/>
              </a:prstClr>
            </a:outerShdw>
          </a:effectLst>
        </p:grpSpPr>
        <p:sp>
          <p:nvSpPr>
            <p:cNvPr id="13" name="Rectangle: Rounded Corners 12">
              <a:extLst>
                <a:ext uri="{FF2B5EF4-FFF2-40B4-BE49-F238E27FC236}">
                  <a16:creationId xmlns:a16="http://schemas.microsoft.com/office/drawing/2014/main" id="{46AF6533-0CC0-96FF-E44B-83F65A8B08AC}"/>
                </a:ext>
              </a:extLst>
            </p:cNvPr>
            <p:cNvSpPr/>
            <p:nvPr/>
          </p:nvSpPr>
          <p:spPr>
            <a:xfrm>
              <a:off x="228600" y="4726641"/>
              <a:ext cx="2348805" cy="1940859"/>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fr-FR" sz="1100" dirty="0">
                  <a:solidFill>
                    <a:srgbClr val="002060"/>
                  </a:solidFill>
                  <a:latin typeface="Arial" panose="020B0604020202020204" pitchFamily="34" charset="0"/>
                  <a:cs typeface="Arial" panose="020B0604020202020204" pitchFamily="34" charset="0"/>
                </a:rPr>
                <a:t>Programme financé par l’Union européenne</a:t>
              </a:r>
              <a:endParaRPr lang="en-US" sz="1100" dirty="0">
                <a:solidFill>
                  <a:srgbClr val="002060"/>
                </a:solidFill>
                <a:latin typeface="Arial" panose="020B0604020202020204" pitchFamily="34" charset="0"/>
                <a:cs typeface="Arial" panose="020B0604020202020204" pitchFamily="34" charset="0"/>
              </a:endParaRPr>
            </a:p>
          </p:txBody>
        </p:sp>
        <p:pic>
          <p:nvPicPr>
            <p:cNvPr id="14" name="Picture 2" descr="https://europa.eu/european-union/sites/europaeu/files/docs/body/flag_yellow_low.jpg">
              <a:extLst>
                <a:ext uri="{FF2B5EF4-FFF2-40B4-BE49-F238E27FC236}">
                  <a16:creationId xmlns:a16="http://schemas.microsoft.com/office/drawing/2014/main" id="{6A523F5F-9486-E621-F479-274B70896F5C}"/>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823920" y="5058411"/>
              <a:ext cx="1210690" cy="81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036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190904"/>
            <a:ext cx="10515600" cy="1325563"/>
          </a:xfrm>
        </p:spPr>
        <p:txBody>
          <a:bodyPr>
            <a:normAutofit/>
          </a:bodyPr>
          <a:lstStyle/>
          <a:p>
            <a:r>
              <a:rPr lang="fr-FR" sz="4000" b="1" dirty="0">
                <a:solidFill>
                  <a:schemeClr val="accent5">
                    <a:lumMod val="50000"/>
                  </a:schemeClr>
                </a:solidFill>
                <a:latin typeface="Arial" panose="020B0604020202020204" pitchFamily="34" charset="0"/>
                <a:cs typeface="Arial" panose="020B0604020202020204" pitchFamily="34" charset="0"/>
              </a:rPr>
              <a:t>Impacts de l’approche régionale</a:t>
            </a:r>
          </a:p>
        </p:txBody>
      </p:sp>
      <p:sp>
        <p:nvSpPr>
          <p:cNvPr id="36" name="Rectangle 35">
            <a:extLst>
              <a:ext uri="{FF2B5EF4-FFF2-40B4-BE49-F238E27FC236}">
                <a16:creationId xmlns:a16="http://schemas.microsoft.com/office/drawing/2014/main" id="{DF04BF83-8205-A52D-3366-32235482F645}"/>
              </a:ext>
            </a:extLst>
          </p:cNvPr>
          <p:cNvSpPr/>
          <p:nvPr/>
        </p:nvSpPr>
        <p:spPr>
          <a:xfrm>
            <a:off x="838200" y="1516468"/>
            <a:ext cx="10351265" cy="490554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9030270-BB26-AE70-B325-75BEC1167ACF}"/>
              </a:ext>
            </a:extLst>
          </p:cNvPr>
          <p:cNvPicPr>
            <a:picLocks noChangeAspect="1"/>
          </p:cNvPicPr>
          <p:nvPr/>
        </p:nvPicPr>
        <p:blipFill>
          <a:blip r:embed="rId3"/>
          <a:stretch>
            <a:fillRect/>
          </a:stretch>
        </p:blipFill>
        <p:spPr>
          <a:xfrm>
            <a:off x="1183134" y="1685013"/>
            <a:ext cx="9661396" cy="4568453"/>
          </a:xfrm>
          <a:prstGeom prst="rect">
            <a:avLst/>
          </a:prstGeom>
        </p:spPr>
      </p:pic>
    </p:spTree>
    <p:extLst>
      <p:ext uri="{BB962C8B-B14F-4D97-AF65-F5344CB8AC3E}">
        <p14:creationId xmlns:p14="http://schemas.microsoft.com/office/powerpoint/2010/main" val="601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266896"/>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Principaux enseignements de l’approche régionale</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295FF9A-6934-FA3F-2F39-CB14767089F4}"/>
              </a:ext>
            </a:extLst>
          </p:cNvPr>
          <p:cNvGrpSpPr/>
          <p:nvPr/>
        </p:nvGrpSpPr>
        <p:grpSpPr>
          <a:xfrm>
            <a:off x="3255371" y="1429420"/>
            <a:ext cx="6702641" cy="721042"/>
            <a:chOff x="1305017" y="1498507"/>
            <a:chExt cx="7590408" cy="960607"/>
          </a:xfrm>
          <a:solidFill>
            <a:srgbClr val="006299"/>
          </a:solidFill>
          <a:effectLst>
            <a:outerShdw blurRad="50800" dist="38100" dir="2700000" algn="tl" rotWithShape="0">
              <a:prstClr val="black">
                <a:alpha val="40000"/>
              </a:prstClr>
            </a:outerShdw>
          </a:effectLst>
        </p:grpSpPr>
        <p:sp>
          <p:nvSpPr>
            <p:cNvPr id="32" name="Rectangle: Rounded Corners 31">
              <a:extLst>
                <a:ext uri="{FF2B5EF4-FFF2-40B4-BE49-F238E27FC236}">
                  <a16:creationId xmlns:a16="http://schemas.microsoft.com/office/drawing/2014/main" id="{EB07D089-51E4-8EA2-840C-5ADE6313A2F9}"/>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47E238F4-8C17-85A1-B5D8-6A1138EFCB24}"/>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9E168FF6-A3AC-72A4-8994-102245053397}"/>
              </a:ext>
            </a:extLst>
          </p:cNvPr>
          <p:cNvGrpSpPr/>
          <p:nvPr/>
        </p:nvGrpSpPr>
        <p:grpSpPr>
          <a:xfrm>
            <a:off x="3255371" y="2297903"/>
            <a:ext cx="6702641" cy="721042"/>
            <a:chOff x="1305017" y="1498507"/>
            <a:chExt cx="7590408" cy="960607"/>
          </a:xfrm>
          <a:solidFill>
            <a:srgbClr val="03B89D"/>
          </a:solidFill>
          <a:effectLst>
            <a:outerShdw blurRad="50800" dist="38100" dir="2700000" algn="tl" rotWithShape="0">
              <a:prstClr val="black">
                <a:alpha val="40000"/>
              </a:prstClr>
            </a:outerShdw>
          </a:effectLst>
        </p:grpSpPr>
        <p:sp>
          <p:nvSpPr>
            <p:cNvPr id="35" name="Rectangle: Rounded Corners 34">
              <a:extLst>
                <a:ext uri="{FF2B5EF4-FFF2-40B4-BE49-F238E27FC236}">
                  <a16:creationId xmlns:a16="http://schemas.microsoft.com/office/drawing/2014/main" id="{CEA80E29-72A0-A02F-36DF-F0F1651255A6}"/>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323ACD8A-77A9-B9C3-ECAD-638B17AD790A}"/>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C8C01B31-2C75-4C56-D162-C30FC58FC508}"/>
              </a:ext>
            </a:extLst>
          </p:cNvPr>
          <p:cNvGrpSpPr/>
          <p:nvPr/>
        </p:nvGrpSpPr>
        <p:grpSpPr>
          <a:xfrm>
            <a:off x="3255371" y="4034869"/>
            <a:ext cx="6702641" cy="721042"/>
            <a:chOff x="1305017" y="1498507"/>
            <a:chExt cx="7590408" cy="960607"/>
          </a:xfrm>
          <a:solidFill>
            <a:srgbClr val="DA2128"/>
          </a:solidFill>
          <a:effectLst>
            <a:outerShdw blurRad="50800" dist="38100" dir="2700000" algn="tl" rotWithShape="0">
              <a:prstClr val="black">
                <a:alpha val="40000"/>
              </a:prstClr>
            </a:outerShdw>
          </a:effectLst>
        </p:grpSpPr>
        <p:sp>
          <p:nvSpPr>
            <p:cNvPr id="38" name="Rectangle: Rounded Corners 37">
              <a:extLst>
                <a:ext uri="{FF2B5EF4-FFF2-40B4-BE49-F238E27FC236}">
                  <a16:creationId xmlns:a16="http://schemas.microsoft.com/office/drawing/2014/main" id="{7F0180B6-0BDA-4D99-76B0-6D8046793642}"/>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D1792846-656E-2DB0-977E-F2037FD41A33}"/>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3846F08B-320A-6963-1ECB-B707A20BEB3D}"/>
              </a:ext>
            </a:extLst>
          </p:cNvPr>
          <p:cNvGrpSpPr/>
          <p:nvPr/>
        </p:nvGrpSpPr>
        <p:grpSpPr>
          <a:xfrm>
            <a:off x="3255371" y="4903352"/>
            <a:ext cx="6702641" cy="721042"/>
            <a:chOff x="1305017" y="1498507"/>
            <a:chExt cx="7590408" cy="960607"/>
          </a:xfrm>
          <a:solidFill>
            <a:srgbClr val="D70C8C"/>
          </a:solidFill>
          <a:effectLst>
            <a:outerShdw blurRad="50800" dist="38100" dir="2700000" algn="tl" rotWithShape="0">
              <a:prstClr val="black">
                <a:alpha val="40000"/>
              </a:prstClr>
            </a:outerShdw>
          </a:effectLst>
        </p:grpSpPr>
        <p:sp>
          <p:nvSpPr>
            <p:cNvPr id="41" name="Rectangle: Rounded Corners 40">
              <a:extLst>
                <a:ext uri="{FF2B5EF4-FFF2-40B4-BE49-F238E27FC236}">
                  <a16:creationId xmlns:a16="http://schemas.microsoft.com/office/drawing/2014/main" id="{814F9C37-CB14-F8AD-C487-D630DA82F1A0}"/>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73BFE456-1F68-F563-0F40-D92FCC4669EC}"/>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EDCECFF2-891C-386E-9C72-8DEF4B699E45}"/>
              </a:ext>
            </a:extLst>
          </p:cNvPr>
          <p:cNvGrpSpPr/>
          <p:nvPr/>
        </p:nvGrpSpPr>
        <p:grpSpPr>
          <a:xfrm>
            <a:off x="3255371" y="5771833"/>
            <a:ext cx="6702641" cy="721042"/>
            <a:chOff x="1305017" y="1498507"/>
            <a:chExt cx="7590408" cy="960607"/>
          </a:xfrm>
          <a:solidFill>
            <a:srgbClr val="A153A1"/>
          </a:solidFill>
          <a:effectLst>
            <a:outerShdw blurRad="50800" dist="38100" dir="2700000" algn="tl" rotWithShape="0">
              <a:prstClr val="black">
                <a:alpha val="40000"/>
              </a:prstClr>
            </a:outerShdw>
          </a:effectLst>
        </p:grpSpPr>
        <p:sp>
          <p:nvSpPr>
            <p:cNvPr id="44" name="Rectangle: Rounded Corners 43">
              <a:extLst>
                <a:ext uri="{FF2B5EF4-FFF2-40B4-BE49-F238E27FC236}">
                  <a16:creationId xmlns:a16="http://schemas.microsoft.com/office/drawing/2014/main" id="{09D8F92F-7C91-3CEA-599F-CCD09F78E235}"/>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895BB5A1-483A-317E-5A61-3E304B0CB214}"/>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883C68F-3073-6775-29BA-6760A2D6EE55}"/>
              </a:ext>
            </a:extLst>
          </p:cNvPr>
          <p:cNvGrpSpPr/>
          <p:nvPr/>
        </p:nvGrpSpPr>
        <p:grpSpPr>
          <a:xfrm>
            <a:off x="3255371" y="3166386"/>
            <a:ext cx="6702641" cy="721042"/>
            <a:chOff x="1305017" y="1498507"/>
            <a:chExt cx="7590408" cy="960607"/>
          </a:xfrm>
          <a:solidFill>
            <a:srgbClr val="F47921"/>
          </a:solidFill>
          <a:effectLst>
            <a:outerShdw blurRad="50800" dist="38100" dir="2700000" algn="tl" rotWithShape="0">
              <a:prstClr val="black">
                <a:alpha val="40000"/>
              </a:prstClr>
            </a:outerShdw>
          </a:effectLst>
        </p:grpSpPr>
        <p:sp>
          <p:nvSpPr>
            <p:cNvPr id="47" name="Rectangle: Rounded Corners 46">
              <a:extLst>
                <a:ext uri="{FF2B5EF4-FFF2-40B4-BE49-F238E27FC236}">
                  <a16:creationId xmlns:a16="http://schemas.microsoft.com/office/drawing/2014/main" id="{A4201475-CD5D-DADA-B211-FCFAC1F18737}"/>
                </a:ext>
              </a:extLst>
            </p:cNvPr>
            <p:cNvSpPr/>
            <p:nvPr/>
          </p:nvSpPr>
          <p:spPr>
            <a:xfrm>
              <a:off x="1440000" y="1633490"/>
              <a:ext cx="7455425" cy="745725"/>
            </a:xfrm>
            <a:prstGeom prst="roundRect">
              <a:avLst>
                <a:gd name="adj" fmla="val 43940"/>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F3831E4F-0C14-AAD7-F5DF-78913DA879E2}"/>
                </a:ext>
              </a:extLst>
            </p:cNvPr>
            <p:cNvSpPr/>
            <p:nvPr/>
          </p:nvSpPr>
          <p:spPr>
            <a:xfrm>
              <a:off x="1305017" y="1498507"/>
              <a:ext cx="960607" cy="960607"/>
            </a:xfrm>
            <a:prstGeom prst="ellipse">
              <a:avLst/>
            </a:prstGeom>
            <a:grp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700">
                <a:latin typeface="Arial" panose="020B0604020202020204" pitchFamily="34" charset="0"/>
                <a:cs typeface="Arial" panose="020B0604020202020204" pitchFamily="34" charset="0"/>
              </a:endParaRPr>
            </a:p>
          </p:txBody>
        </p:sp>
      </p:grpSp>
      <p:sp>
        <p:nvSpPr>
          <p:cNvPr id="49" name="TextBox 48">
            <a:extLst>
              <a:ext uri="{FF2B5EF4-FFF2-40B4-BE49-F238E27FC236}">
                <a16:creationId xmlns:a16="http://schemas.microsoft.com/office/drawing/2014/main" id="{BA36C43E-57CA-0D1B-E579-6A566368CBFB}"/>
              </a:ext>
            </a:extLst>
          </p:cNvPr>
          <p:cNvSpPr txBox="1"/>
          <p:nvPr/>
        </p:nvSpPr>
        <p:spPr>
          <a:xfrm>
            <a:off x="4103626" y="1649575"/>
            <a:ext cx="6094520" cy="353943"/>
          </a:xfrm>
          <a:prstGeom prst="rect">
            <a:avLst/>
          </a:prstGeom>
          <a:noFill/>
          <a:effectLst>
            <a:outerShdw blurRad="50800" dist="38100" dir="2700000" algn="tl" rotWithShape="0">
              <a:prstClr val="black">
                <a:alpha val="40000"/>
              </a:prstClr>
            </a:outerShdw>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Bénéficie d’un soutien politique à très haut niveau</a:t>
            </a:r>
            <a:endParaRPr lang="en-US" sz="1700" dirty="0">
              <a:solidFill>
                <a:schemeClr val="bg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37D8DBED-3AA5-C365-4C15-D619C585BD10}"/>
              </a:ext>
            </a:extLst>
          </p:cNvPr>
          <p:cNvSpPr txBox="1"/>
          <p:nvPr/>
        </p:nvSpPr>
        <p:spPr>
          <a:xfrm>
            <a:off x="4103626" y="2360653"/>
            <a:ext cx="6094520" cy="615553"/>
          </a:xfrm>
          <a:prstGeom prst="rect">
            <a:avLst/>
          </a:prstGeom>
          <a:noFill/>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Favorise la cohérence des actions entreprises au niveau régional</a:t>
            </a:r>
            <a:endParaRPr lang="en-US" sz="1700"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A254F1E-7D52-D97A-83FC-EF05D167C140}"/>
              </a:ext>
            </a:extLst>
          </p:cNvPr>
          <p:cNvSpPr txBox="1"/>
          <p:nvPr/>
        </p:nvSpPr>
        <p:spPr>
          <a:xfrm>
            <a:off x="4103626" y="3356491"/>
            <a:ext cx="6094520" cy="353943"/>
          </a:xfrm>
          <a:prstGeom prst="rect">
            <a:avLst/>
          </a:prstGeom>
          <a:noFill/>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Facilite la coopération interétatique</a:t>
            </a:r>
            <a:endParaRPr lang="en-US" sz="1700"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B735AF6-4AA3-8F10-A34F-03FC8434D97A}"/>
              </a:ext>
            </a:extLst>
          </p:cNvPr>
          <p:cNvSpPr txBox="1"/>
          <p:nvPr/>
        </p:nvSpPr>
        <p:spPr>
          <a:xfrm>
            <a:off x="4103626" y="4093997"/>
            <a:ext cx="5703466" cy="615553"/>
          </a:xfrm>
          <a:prstGeom prst="rect">
            <a:avLst/>
          </a:prstGeom>
          <a:noFill/>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Améliore la sécurité juridique des contribuables grâce à un cadre fiscal régional harmonisé</a:t>
            </a:r>
            <a:endParaRPr lang="en-US" sz="1700" dirty="0">
              <a:solidFill>
                <a:schemeClr val="bg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8D6801D-CE5D-8A1A-72FB-96F775335CBD}"/>
              </a:ext>
            </a:extLst>
          </p:cNvPr>
          <p:cNvSpPr txBox="1"/>
          <p:nvPr/>
        </p:nvSpPr>
        <p:spPr>
          <a:xfrm>
            <a:off x="4072337" y="4958463"/>
            <a:ext cx="5823533" cy="615553"/>
          </a:xfrm>
          <a:prstGeom prst="rect">
            <a:avLst/>
          </a:prstGeom>
          <a:noFill/>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Permet un renforcement global des capacités et la création de réseaux d’experts</a:t>
            </a:r>
            <a:endParaRPr lang="en-US" sz="1700" dirty="0">
              <a:solidFill>
                <a:schemeClr val="bg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88D4966-40C8-7F3E-FA1B-1BD708660B50}"/>
              </a:ext>
            </a:extLst>
          </p:cNvPr>
          <p:cNvSpPr txBox="1"/>
          <p:nvPr/>
        </p:nvSpPr>
        <p:spPr>
          <a:xfrm>
            <a:off x="4125165" y="5830961"/>
            <a:ext cx="5513248" cy="615553"/>
          </a:xfrm>
          <a:prstGeom prst="rect">
            <a:avLst/>
          </a:prstGeom>
          <a:noFill/>
          <a:effectLst/>
        </p:spPr>
        <p:txBody>
          <a:bodyPr wrap="square">
            <a:spAutoFit/>
          </a:bodyPr>
          <a:lstStyle/>
          <a:p>
            <a:pPr lvl="0"/>
            <a:r>
              <a:rPr lang="fr-FR" sz="1700" dirty="0">
                <a:solidFill>
                  <a:schemeClr val="bg1"/>
                </a:solidFill>
                <a:latin typeface="Arial" panose="020B0604020202020204" pitchFamily="34" charset="0"/>
                <a:cs typeface="Arial" panose="020B0604020202020204" pitchFamily="34" charset="0"/>
              </a:rPr>
              <a:t>Contribue à la mutualisation des savoirs, compétences et expertise</a:t>
            </a:r>
            <a:endParaRPr lang="en-US" sz="1700" dirty="0">
              <a:solidFill>
                <a:schemeClr val="bg1"/>
              </a:solidFill>
              <a:latin typeface="Arial" panose="020B0604020202020204" pitchFamily="34" charset="0"/>
              <a:cs typeface="Arial" panose="020B0604020202020204" pitchFamily="34" charset="0"/>
            </a:endParaRPr>
          </a:p>
        </p:txBody>
      </p:sp>
      <p:pic>
        <p:nvPicPr>
          <p:cNvPr id="55" name="Picture 54" descr="A puzzle pieces with arrows pointing to each other&#10;&#10;Description automatically generated">
            <a:extLst>
              <a:ext uri="{FF2B5EF4-FFF2-40B4-BE49-F238E27FC236}">
                <a16:creationId xmlns:a16="http://schemas.microsoft.com/office/drawing/2014/main" id="{40A525C9-B453-A425-8CDA-A158D7CFBE0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18659" y="2408746"/>
            <a:ext cx="521677" cy="521677"/>
          </a:xfrm>
          <a:prstGeom prst="rect">
            <a:avLst/>
          </a:prstGeom>
          <a:effectLst>
            <a:outerShdw blurRad="50800" dist="38100" dir="2700000" algn="tl" rotWithShape="0">
              <a:prstClr val="black">
                <a:alpha val="40000"/>
              </a:prstClr>
            </a:outerShdw>
          </a:effectLst>
        </p:spPr>
      </p:pic>
      <p:pic>
        <p:nvPicPr>
          <p:cNvPr id="56" name="Picture 55" descr="A black background with a black square&#10;&#10;Description automatically generated with medium confidence">
            <a:extLst>
              <a:ext uri="{FF2B5EF4-FFF2-40B4-BE49-F238E27FC236}">
                <a16:creationId xmlns:a16="http://schemas.microsoft.com/office/drawing/2014/main" id="{FFD30E89-6583-E823-6697-B7589CE4F8B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93576" y="3236318"/>
            <a:ext cx="571841" cy="571841"/>
          </a:xfrm>
          <a:prstGeom prst="rect">
            <a:avLst/>
          </a:prstGeom>
          <a:effectLst>
            <a:outerShdw blurRad="50800" dist="38100" dir="2700000" algn="tl" rotWithShape="0">
              <a:prstClr val="black">
                <a:alpha val="40000"/>
              </a:prstClr>
            </a:outerShdw>
          </a:effectLst>
        </p:spPr>
      </p:pic>
      <p:pic>
        <p:nvPicPr>
          <p:cNvPr id="57" name="Picture 56" descr="A black background with a black square&#10;&#10;Description automatically generated with medium confidence">
            <a:extLst>
              <a:ext uri="{FF2B5EF4-FFF2-40B4-BE49-F238E27FC236}">
                <a16:creationId xmlns:a16="http://schemas.microsoft.com/office/drawing/2014/main" id="{E78804D9-FE59-62B1-9200-759364660B3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24152" y="4096925"/>
            <a:ext cx="522215" cy="522215"/>
          </a:xfrm>
          <a:prstGeom prst="rect">
            <a:avLst/>
          </a:prstGeom>
          <a:effectLst>
            <a:outerShdw blurRad="50800" dist="38100" dir="2700000" algn="tl" rotWithShape="0">
              <a:prstClr val="black">
                <a:alpha val="40000"/>
              </a:prstClr>
            </a:outerShdw>
          </a:effectLst>
        </p:spPr>
      </p:pic>
      <p:pic>
        <p:nvPicPr>
          <p:cNvPr id="58" name="Picture 57" descr="A black background with a black square&#10;&#10;Description automatically generated with medium confidence">
            <a:extLst>
              <a:ext uri="{FF2B5EF4-FFF2-40B4-BE49-F238E27FC236}">
                <a16:creationId xmlns:a16="http://schemas.microsoft.com/office/drawing/2014/main" id="{6286514A-967F-F8C9-F347-77C095BDAE43}"/>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02356" y="4958463"/>
            <a:ext cx="581808" cy="581808"/>
          </a:xfrm>
          <a:prstGeom prst="rect">
            <a:avLst/>
          </a:prstGeom>
          <a:effectLst>
            <a:outerShdw blurRad="50800" dist="38100" dir="2700000" algn="tl" rotWithShape="0">
              <a:prstClr val="black">
                <a:alpha val="40000"/>
              </a:prstClr>
            </a:outerShdw>
          </a:effectLst>
        </p:spPr>
      </p:pic>
      <p:pic>
        <p:nvPicPr>
          <p:cNvPr id="59" name="Picture 58" descr="A black background with a black square&#10;&#10;Description automatically generated with medium confidence">
            <a:extLst>
              <a:ext uri="{FF2B5EF4-FFF2-40B4-BE49-F238E27FC236}">
                <a16:creationId xmlns:a16="http://schemas.microsoft.com/office/drawing/2014/main" id="{B3801D61-F679-AEE2-99D9-BE12C659CFAD}"/>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03101" y="5817605"/>
            <a:ext cx="546760" cy="546760"/>
          </a:xfrm>
          <a:prstGeom prst="rect">
            <a:avLst/>
          </a:prstGeom>
          <a:effectLst>
            <a:outerShdw blurRad="50800" dist="38100" dir="2700000" algn="tl" rotWithShape="0">
              <a:prstClr val="black">
                <a:alpha val="40000"/>
              </a:prstClr>
            </a:outerShdw>
          </a:effectLst>
        </p:spPr>
      </p:pic>
      <p:pic>
        <p:nvPicPr>
          <p:cNvPr id="60" name="Picture 59" descr="A black background with a black square&#10;&#10;Description automatically generated with medium confidence">
            <a:extLst>
              <a:ext uri="{FF2B5EF4-FFF2-40B4-BE49-F238E27FC236}">
                <a16:creationId xmlns:a16="http://schemas.microsoft.com/office/drawing/2014/main" id="{122A4505-CCDE-F483-1C0B-2BD4963A3924}"/>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07844" y="1467300"/>
            <a:ext cx="538523" cy="53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239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38200" y="2586034"/>
            <a:ext cx="10515600" cy="168593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fr-FR" b="1" dirty="0">
                <a:latin typeface="Arial" panose="020B0604020202020204" pitchFamily="34" charset="0"/>
                <a:cs typeface="Arial" panose="020B0604020202020204" pitchFamily="34" charset="0"/>
              </a:rPr>
              <a:t>Questions ? </a:t>
            </a:r>
          </a:p>
        </p:txBody>
      </p:sp>
    </p:spTree>
    <p:extLst>
      <p:ext uri="{BB962C8B-B14F-4D97-AF65-F5344CB8AC3E}">
        <p14:creationId xmlns:p14="http://schemas.microsoft.com/office/powerpoint/2010/main" val="20156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a:solidFill>
                  <a:schemeClr val="accent5">
                    <a:lumMod val="50000"/>
                  </a:schemeClr>
                </a:solidFill>
                <a:latin typeface="Arial" panose="020B0604020202020204" pitchFamily="34" charset="0"/>
                <a:cs typeface="Arial" panose="020B0604020202020204" pitchFamily="34" charset="0"/>
              </a:rPr>
              <a:t>Sommaire</a:t>
            </a:r>
          </a:p>
        </p:txBody>
      </p:sp>
      <p:sp>
        <p:nvSpPr>
          <p:cNvPr id="6" name="Rectangle: Rounded Corners 5">
            <a:extLst>
              <a:ext uri="{FF2B5EF4-FFF2-40B4-BE49-F238E27FC236}">
                <a16:creationId xmlns:a16="http://schemas.microsoft.com/office/drawing/2014/main" id="{BF09734E-6623-284A-1365-8D8789B8012D}"/>
              </a:ext>
            </a:extLst>
          </p:cNvPr>
          <p:cNvSpPr/>
          <p:nvPr/>
        </p:nvSpPr>
        <p:spPr>
          <a:xfrm>
            <a:off x="1501832" y="3291606"/>
            <a:ext cx="8629117" cy="96219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9A3ADF4-8F23-002C-7CAA-C3ADB2CEF4B8}"/>
              </a:ext>
            </a:extLst>
          </p:cNvPr>
          <p:cNvSpPr/>
          <p:nvPr/>
        </p:nvSpPr>
        <p:spPr>
          <a:xfrm>
            <a:off x="1501832" y="1853747"/>
            <a:ext cx="8629117" cy="96219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F3B4550-CEA7-A790-00B5-29F244C0BC04}"/>
              </a:ext>
            </a:extLst>
          </p:cNvPr>
          <p:cNvSpPr/>
          <p:nvPr/>
        </p:nvSpPr>
        <p:spPr>
          <a:xfrm>
            <a:off x="1578782" y="4683869"/>
            <a:ext cx="8629117" cy="96219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4BFC880-A92F-E43A-5966-D2FADAB4DFB7}"/>
              </a:ext>
            </a:extLst>
          </p:cNvPr>
          <p:cNvSpPr/>
          <p:nvPr/>
        </p:nvSpPr>
        <p:spPr>
          <a:xfrm>
            <a:off x="964660" y="1690688"/>
            <a:ext cx="1140946" cy="1125253"/>
          </a:xfrm>
          <a:prstGeom prst="ellipse">
            <a:avLst/>
          </a:prstGeom>
          <a:ln w="2222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30614CE3-F21D-06F1-0A74-CF92482ED30E}"/>
              </a:ext>
            </a:extLst>
          </p:cNvPr>
          <p:cNvSpPr/>
          <p:nvPr/>
        </p:nvSpPr>
        <p:spPr>
          <a:xfrm>
            <a:off x="964661" y="3178216"/>
            <a:ext cx="1140945" cy="1125253"/>
          </a:xfrm>
          <a:prstGeom prst="ellipse">
            <a:avLst/>
          </a:prstGeom>
          <a:ln w="2222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72AF110C-AFBA-6EB3-C174-94709EEE3A58}"/>
              </a:ext>
            </a:extLst>
          </p:cNvPr>
          <p:cNvSpPr/>
          <p:nvPr/>
        </p:nvSpPr>
        <p:spPr>
          <a:xfrm>
            <a:off x="964660" y="4602340"/>
            <a:ext cx="1140946" cy="1125253"/>
          </a:xfrm>
          <a:prstGeom prst="ellipse">
            <a:avLst/>
          </a:prstGeom>
          <a:ln w="2222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BA9FB9E8-EA81-13CE-ABC1-18CD760E0614}"/>
              </a:ext>
            </a:extLst>
          </p:cNvPr>
          <p:cNvSpPr txBox="1"/>
          <p:nvPr/>
        </p:nvSpPr>
        <p:spPr>
          <a:xfrm>
            <a:off x="2197319" y="4949522"/>
            <a:ext cx="7933630" cy="43088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fr-FR" sz="2200" b="1" noProof="0" dirty="0">
                <a:solidFill>
                  <a:schemeClr val="bg1"/>
                </a:solidFill>
                <a:latin typeface="Arial" panose="020B0604020202020204" pitchFamily="34" charset="0"/>
                <a:cs typeface="Arial" panose="020B0604020202020204" pitchFamily="34" charset="0"/>
              </a:rPr>
              <a:t>3. Illustration: Cas de la Tunisie et de l’Afrique de l’Ouest</a:t>
            </a:r>
          </a:p>
        </p:txBody>
      </p:sp>
      <p:sp>
        <p:nvSpPr>
          <p:cNvPr id="17" name="TextBox 16">
            <a:extLst>
              <a:ext uri="{FF2B5EF4-FFF2-40B4-BE49-F238E27FC236}">
                <a16:creationId xmlns:a16="http://schemas.microsoft.com/office/drawing/2014/main" id="{AF7BB7C1-619A-741C-FD2B-0B75BDBE177A}"/>
              </a:ext>
            </a:extLst>
          </p:cNvPr>
          <p:cNvSpPr txBox="1"/>
          <p:nvPr/>
        </p:nvSpPr>
        <p:spPr>
          <a:xfrm>
            <a:off x="2197319" y="3504370"/>
            <a:ext cx="700933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fr-FR" sz="2400" b="1" noProof="0" dirty="0">
                <a:solidFill>
                  <a:schemeClr val="bg1"/>
                </a:solidFill>
                <a:latin typeface="Arial" panose="020B0604020202020204" pitchFamily="34" charset="0"/>
                <a:cs typeface="Arial" panose="020B0604020202020204" pitchFamily="34" charset="0"/>
              </a:rPr>
              <a:t>2. Renforcement des capacités</a:t>
            </a:r>
          </a:p>
        </p:txBody>
      </p:sp>
      <p:pic>
        <p:nvPicPr>
          <p:cNvPr id="23" name="Picture 22" descr="A green and black outline of a person pointing at a graph on a board&#10;&#10;Description automatically generated">
            <a:extLst>
              <a:ext uri="{FF2B5EF4-FFF2-40B4-BE49-F238E27FC236}">
                <a16:creationId xmlns:a16="http://schemas.microsoft.com/office/drawing/2014/main" id="{BC450465-262F-2C4F-8ADA-E72E1AA6497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2965" y="3390802"/>
            <a:ext cx="664336" cy="664336"/>
          </a:xfrm>
          <a:prstGeom prst="rect">
            <a:avLst/>
          </a:prstGeom>
        </p:spPr>
      </p:pic>
      <p:pic>
        <p:nvPicPr>
          <p:cNvPr id="24" name="Picture 23" descr="A blue outline of a person behind a podium with microphones&#10;&#10;Description automatically generated">
            <a:extLst>
              <a:ext uri="{FF2B5EF4-FFF2-40B4-BE49-F238E27FC236}">
                <a16:creationId xmlns:a16="http://schemas.microsoft.com/office/drawing/2014/main" id="{B92781F7-C1BE-6164-0E92-B9657D57D932}"/>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73715" y="1919258"/>
            <a:ext cx="722835" cy="722835"/>
          </a:xfrm>
          <a:prstGeom prst="rect">
            <a:avLst/>
          </a:prstGeom>
        </p:spPr>
      </p:pic>
      <p:pic>
        <p:nvPicPr>
          <p:cNvPr id="25" name="Picture 24">
            <a:extLst>
              <a:ext uri="{FF2B5EF4-FFF2-40B4-BE49-F238E27FC236}">
                <a16:creationId xmlns:a16="http://schemas.microsoft.com/office/drawing/2014/main" id="{35F610FA-84D9-8774-9E8B-2312D3234025}"/>
              </a:ext>
            </a:extLst>
          </p:cNvPr>
          <p:cNvPicPr>
            <a:picLocks noChangeAspect="1"/>
          </p:cNvPicPr>
          <p:nvPr/>
        </p:nvPicPr>
        <p:blipFill>
          <a:blip r:embed="rId7">
            <a:duotone>
              <a:schemeClr val="accent5">
                <a:shade val="45000"/>
                <a:satMod val="135000"/>
              </a:schemeClr>
              <a:prstClr val="white"/>
            </a:duotone>
          </a:blip>
          <a:stretch>
            <a:fillRect/>
          </a:stretch>
        </p:blipFill>
        <p:spPr>
          <a:xfrm>
            <a:off x="1031693" y="4747273"/>
            <a:ext cx="720408" cy="720408"/>
          </a:xfrm>
          <a:prstGeom prst="ellipse">
            <a:avLst/>
          </a:prstGeom>
        </p:spPr>
      </p:pic>
      <p:pic>
        <p:nvPicPr>
          <p:cNvPr id="26" name="Picture 25" descr="A green outline of a continent&#10;&#10;Description automatically generated">
            <a:extLst>
              <a:ext uri="{FF2B5EF4-FFF2-40B4-BE49-F238E27FC236}">
                <a16:creationId xmlns:a16="http://schemas.microsoft.com/office/drawing/2014/main" id="{FF4E96C2-5E7F-A4FF-84D1-19D642DAA45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553869">
            <a:off x="1506158" y="4985456"/>
            <a:ext cx="527692" cy="567356"/>
          </a:xfrm>
          <a:prstGeom prst="rect">
            <a:avLst/>
          </a:prstGeom>
        </p:spPr>
      </p:pic>
      <p:sp>
        <p:nvSpPr>
          <p:cNvPr id="3" name="TextBox 2">
            <a:extLst>
              <a:ext uri="{FF2B5EF4-FFF2-40B4-BE49-F238E27FC236}">
                <a16:creationId xmlns:a16="http://schemas.microsoft.com/office/drawing/2014/main" id="{DF45442B-3FCC-4F77-DCFF-FB7213204A8F}"/>
              </a:ext>
            </a:extLst>
          </p:cNvPr>
          <p:cNvSpPr txBox="1"/>
          <p:nvPr/>
        </p:nvSpPr>
        <p:spPr>
          <a:xfrm>
            <a:off x="2131255" y="2071088"/>
            <a:ext cx="700933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fr-FR" sz="2400" b="1" noProof="0" dirty="0">
                <a:solidFill>
                  <a:schemeClr val="bg1"/>
                </a:solidFill>
                <a:latin typeface="Arial" panose="020B0604020202020204" pitchFamily="34" charset="0"/>
                <a:cs typeface="Arial" panose="020B0604020202020204" pitchFamily="34" charset="0"/>
              </a:rPr>
              <a:t>1. Amélioration du cadre juridique</a:t>
            </a:r>
          </a:p>
        </p:txBody>
      </p:sp>
    </p:spTree>
    <p:extLst>
      <p:ext uri="{BB962C8B-B14F-4D97-AF65-F5344CB8AC3E}">
        <p14:creationId xmlns:p14="http://schemas.microsoft.com/office/powerpoint/2010/main" val="41092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38200" y="2766218"/>
            <a:ext cx="10515600" cy="132556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fr-FR" b="1" dirty="0">
                <a:latin typeface="Arial" panose="020B0604020202020204" pitchFamily="34" charset="0"/>
                <a:cs typeface="Arial" panose="020B0604020202020204" pitchFamily="34" charset="0"/>
              </a:rPr>
              <a:t>1. Amélioration du cadre juridique</a:t>
            </a:r>
          </a:p>
        </p:txBody>
      </p:sp>
    </p:spTree>
    <p:extLst>
      <p:ext uri="{BB962C8B-B14F-4D97-AF65-F5344CB8AC3E}">
        <p14:creationId xmlns:p14="http://schemas.microsoft.com/office/powerpoint/2010/main" val="26220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9056"/>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Aligner le cadre juridique sur les normes </a:t>
            </a:r>
            <a:br>
              <a:rPr lang="fr-FR" sz="3600" b="1" dirty="0">
                <a:solidFill>
                  <a:schemeClr val="accent5">
                    <a:lumMod val="50000"/>
                  </a:schemeClr>
                </a:solidFill>
                <a:latin typeface="Arial" panose="020B0604020202020204" pitchFamily="34" charset="0"/>
                <a:cs typeface="Arial" panose="020B0604020202020204" pitchFamily="34" charset="0"/>
              </a:rPr>
            </a:br>
            <a:r>
              <a:rPr lang="fr-FR" sz="3600" b="1" dirty="0">
                <a:solidFill>
                  <a:schemeClr val="accent5">
                    <a:lumMod val="50000"/>
                  </a:schemeClr>
                </a:solidFill>
                <a:latin typeface="Arial" panose="020B0604020202020204" pitchFamily="34" charset="0"/>
                <a:cs typeface="Arial" panose="020B0604020202020204" pitchFamily="34" charset="0"/>
              </a:rPr>
              <a:t>fiscales internationales</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7" name="Content Placeholder 5">
            <a:extLst>
              <a:ext uri="{FF2B5EF4-FFF2-40B4-BE49-F238E27FC236}">
                <a16:creationId xmlns:a16="http://schemas.microsoft.com/office/drawing/2014/main" id="{98FAFE5A-DA3F-373E-3BCE-199D187B3A96}"/>
              </a:ext>
            </a:extLst>
          </p:cNvPr>
          <p:cNvGraphicFramePr>
            <a:graphicFrameLocks noGrp="1"/>
          </p:cNvGraphicFramePr>
          <p:nvPr>
            <p:ph idx="1"/>
            <p:extLst>
              <p:ext uri="{D42A27DB-BD31-4B8C-83A1-F6EECF244321}">
                <p14:modId xmlns:p14="http://schemas.microsoft.com/office/powerpoint/2010/main" val="3731245163"/>
              </p:ext>
            </p:extLst>
          </p:nvPr>
        </p:nvGraphicFramePr>
        <p:xfrm>
          <a:off x="2765847" y="1694619"/>
          <a:ext cx="6660305" cy="5098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Lutter contre l’érosion de la base fiscale </a:t>
            </a:r>
            <a:br>
              <a:rPr lang="fr-FR" sz="3600" b="1" dirty="0">
                <a:solidFill>
                  <a:schemeClr val="accent5">
                    <a:lumMod val="50000"/>
                  </a:schemeClr>
                </a:solidFill>
                <a:latin typeface="Arial" panose="020B0604020202020204" pitchFamily="34" charset="0"/>
                <a:cs typeface="Arial" panose="020B0604020202020204" pitchFamily="34" charset="0"/>
              </a:rPr>
            </a:br>
            <a:r>
              <a:rPr lang="fr-FR" sz="3600" b="1" dirty="0">
                <a:solidFill>
                  <a:schemeClr val="accent5">
                    <a:lumMod val="50000"/>
                  </a:schemeClr>
                </a:solidFill>
                <a:latin typeface="Arial" panose="020B0604020202020204" pitchFamily="34" charset="0"/>
                <a:cs typeface="Arial" panose="020B0604020202020204" pitchFamily="34" charset="0"/>
              </a:rPr>
              <a:t>à travers l’adoption des mesures BEPS</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ACFE80B1-2887-C1A2-7726-BAB1E1B4EABB}"/>
              </a:ext>
            </a:extLst>
          </p:cNvPr>
          <p:cNvGraphicFramePr>
            <a:graphicFrameLocks/>
          </p:cNvGraphicFramePr>
          <p:nvPr>
            <p:extLst>
              <p:ext uri="{D42A27DB-BD31-4B8C-83A1-F6EECF244321}">
                <p14:modId xmlns:p14="http://schemas.microsoft.com/office/powerpoint/2010/main" val="2710944635"/>
              </p:ext>
            </p:extLst>
          </p:nvPr>
        </p:nvGraphicFramePr>
        <p:xfrm>
          <a:off x="894911" y="1811291"/>
          <a:ext cx="10402178"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0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65125"/>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Législation primaire et secondaire</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E883681-4226-8465-618A-69AEC9CB2C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952612"/>
            <a:ext cx="8545497" cy="1974524"/>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166C0E9E-A992-0F86-B07F-F38136F2AB9E}"/>
              </a:ext>
            </a:extLst>
          </p:cNvPr>
          <p:cNvSpPr txBox="1"/>
          <p:nvPr/>
        </p:nvSpPr>
        <p:spPr>
          <a:xfrm>
            <a:off x="999936" y="2425368"/>
            <a:ext cx="2335872" cy="1015663"/>
          </a:xfrm>
          <a:prstGeom prst="rect">
            <a:avLst/>
          </a:prstGeom>
          <a:noFill/>
        </p:spPr>
        <p:txBody>
          <a:bodyPr wrap="square">
            <a:spAutoFit/>
          </a:bodyPr>
          <a:lstStyle/>
          <a:p>
            <a:pPr lvl="0" algn="ctr"/>
            <a:r>
              <a:rPr lang="fr-FR" sz="2000" dirty="0">
                <a:solidFill>
                  <a:schemeClr val="bg1"/>
                </a:solidFill>
                <a:latin typeface="Arial" panose="020B0604020202020204" pitchFamily="34" charset="0"/>
                <a:cs typeface="Arial" panose="020B0604020202020204" pitchFamily="34" charset="0"/>
              </a:rPr>
              <a:t>Assistance à la rédaction de la législation primaire</a:t>
            </a:r>
            <a:endParaRPr lang="en-US" sz="20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2F8228-CDC5-379E-490B-AB5F1F66EE9D}"/>
              </a:ext>
            </a:extLst>
          </p:cNvPr>
          <p:cNvSpPr txBox="1"/>
          <p:nvPr/>
        </p:nvSpPr>
        <p:spPr>
          <a:xfrm>
            <a:off x="4353656" y="2394590"/>
            <a:ext cx="2069220" cy="1077218"/>
          </a:xfrm>
          <a:prstGeom prst="rect">
            <a:avLst/>
          </a:prstGeom>
          <a:noFill/>
        </p:spPr>
        <p:txBody>
          <a:bodyPr wrap="square">
            <a:spAutoFit/>
          </a:bodyPr>
          <a:lstStyle/>
          <a:p>
            <a:pPr marL="285750" lvl="0" indent="-285750">
              <a:buFont typeface="Arial" panose="020B0604020202020204" pitchFamily="34" charset="0"/>
              <a:buChar char="•"/>
            </a:pPr>
            <a:r>
              <a:rPr lang="fr-FR" sz="1600" dirty="0">
                <a:solidFill>
                  <a:schemeClr val="bg1"/>
                </a:solidFill>
                <a:latin typeface="Arial" panose="020B0604020202020204" pitchFamily="34" charset="0"/>
                <a:cs typeface="Arial" panose="020B0604020202020204" pitchFamily="34" charset="0"/>
              </a:rPr>
              <a:t>Projets de lois</a:t>
            </a:r>
          </a:p>
          <a:p>
            <a:pPr marL="285750" lvl="0" indent="-285750">
              <a:buFont typeface="Arial" panose="020B0604020202020204" pitchFamily="34" charset="0"/>
              <a:buChar char="•"/>
            </a:pPr>
            <a:r>
              <a:rPr lang="fr-FR" sz="1600" dirty="0">
                <a:solidFill>
                  <a:schemeClr val="bg1"/>
                </a:solidFill>
                <a:latin typeface="Arial" panose="020B0604020202020204" pitchFamily="34" charset="0"/>
                <a:cs typeface="Arial" panose="020B0604020202020204" pitchFamily="34" charset="0"/>
              </a:rPr>
              <a:t>Projet de Directives/Acte additionnel</a:t>
            </a:r>
          </a:p>
        </p:txBody>
      </p:sp>
      <p:sp>
        <p:nvSpPr>
          <p:cNvPr id="17" name="TextBox 16">
            <a:extLst>
              <a:ext uri="{FF2B5EF4-FFF2-40B4-BE49-F238E27FC236}">
                <a16:creationId xmlns:a16="http://schemas.microsoft.com/office/drawing/2014/main" id="{32FF0169-EEF7-2A77-293C-AD997F01B645}"/>
              </a:ext>
            </a:extLst>
          </p:cNvPr>
          <p:cNvSpPr txBox="1"/>
          <p:nvPr/>
        </p:nvSpPr>
        <p:spPr>
          <a:xfrm>
            <a:off x="6715063" y="2206101"/>
            <a:ext cx="1821809" cy="1569660"/>
          </a:xfrm>
          <a:prstGeom prst="rect">
            <a:avLst/>
          </a:prstGeom>
          <a:noFill/>
        </p:spPr>
        <p:txBody>
          <a:bodyPr wrap="square">
            <a:spAutoFit/>
          </a:bodyPr>
          <a:lstStyle/>
          <a:p>
            <a:pPr marL="285750" lvl="0" indent="-285750">
              <a:buFont typeface="Arial" panose="020B0604020202020204" pitchFamily="34" charset="0"/>
              <a:buChar char="•"/>
            </a:pPr>
            <a:r>
              <a:rPr lang="fr-FR" sz="1600" dirty="0">
                <a:solidFill>
                  <a:schemeClr val="bg1"/>
                </a:solidFill>
                <a:latin typeface="Arial" panose="020B0604020202020204" pitchFamily="34" charset="0"/>
                <a:cs typeface="Arial" panose="020B0604020202020204" pitchFamily="34" charset="0"/>
              </a:rPr>
              <a:t>Projets d’articles du code général des impôts </a:t>
            </a:r>
          </a:p>
          <a:p>
            <a:pPr marL="285750" lvl="0" indent="-285750">
              <a:buFont typeface="Arial" panose="020B0604020202020204" pitchFamily="34" charset="0"/>
              <a:buChar char="•"/>
            </a:pPr>
            <a:r>
              <a:rPr lang="fr-FR" sz="1600" dirty="0">
                <a:solidFill>
                  <a:schemeClr val="bg1"/>
                </a:solidFill>
                <a:latin typeface="Arial" panose="020B0604020202020204" pitchFamily="34" charset="0"/>
                <a:cs typeface="Arial" panose="020B0604020202020204" pitchFamily="34" charset="0"/>
              </a:rPr>
              <a:t>Modèles de législation</a:t>
            </a:r>
            <a:endParaRPr lang="en-US" sz="16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E7D57A7-7FC6-BDA0-6656-35AC0F8767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8200" y="4291174"/>
            <a:ext cx="8545497" cy="1988690"/>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DA6CB088-E13F-7701-C45B-EC4D1DBD9CBB}"/>
              </a:ext>
            </a:extLst>
          </p:cNvPr>
          <p:cNvSpPr txBox="1"/>
          <p:nvPr/>
        </p:nvSpPr>
        <p:spPr>
          <a:xfrm>
            <a:off x="999936" y="4686057"/>
            <a:ext cx="2335872" cy="1323439"/>
          </a:xfrm>
          <a:prstGeom prst="rect">
            <a:avLst/>
          </a:prstGeom>
          <a:noFill/>
        </p:spPr>
        <p:txBody>
          <a:bodyPr wrap="square">
            <a:spAutoFit/>
          </a:bodyPr>
          <a:lstStyle/>
          <a:p>
            <a:pPr lvl="0" algn="ctr"/>
            <a:r>
              <a:rPr lang="fr-FR" sz="2000" dirty="0">
                <a:solidFill>
                  <a:schemeClr val="bg1"/>
                </a:solidFill>
                <a:latin typeface="Arial" panose="020B0604020202020204" pitchFamily="34" charset="0"/>
                <a:cs typeface="Arial" panose="020B0604020202020204" pitchFamily="34" charset="0"/>
              </a:rPr>
              <a:t>Assistance à la rédaction de la législation secondaire</a:t>
            </a:r>
          </a:p>
        </p:txBody>
      </p:sp>
      <p:sp>
        <p:nvSpPr>
          <p:cNvPr id="20" name="TextBox 19">
            <a:extLst>
              <a:ext uri="{FF2B5EF4-FFF2-40B4-BE49-F238E27FC236}">
                <a16:creationId xmlns:a16="http://schemas.microsoft.com/office/drawing/2014/main" id="{EBD84DC2-C12F-2725-E7EC-B2A27A39F3FE}"/>
              </a:ext>
            </a:extLst>
          </p:cNvPr>
          <p:cNvSpPr txBox="1"/>
          <p:nvPr/>
        </p:nvSpPr>
        <p:spPr>
          <a:xfrm>
            <a:off x="4353656" y="4887721"/>
            <a:ext cx="1514584" cy="830997"/>
          </a:xfrm>
          <a:prstGeom prst="rect">
            <a:avLst/>
          </a:prstGeom>
          <a:noFill/>
        </p:spPr>
        <p:txBody>
          <a:bodyPr wrap="square">
            <a:spAutoFit/>
          </a:bodyPr>
          <a:lstStyle/>
          <a:p>
            <a:pPr lvl="0" algn="ctr"/>
            <a:r>
              <a:rPr lang="fr-FR" sz="1600" dirty="0">
                <a:solidFill>
                  <a:schemeClr val="bg1"/>
                </a:solidFill>
                <a:latin typeface="Arial" panose="020B0604020202020204" pitchFamily="34" charset="0"/>
                <a:cs typeface="Arial" panose="020B0604020202020204" pitchFamily="34" charset="0"/>
              </a:rPr>
              <a:t>Projets d’Arrêtés ministériels</a:t>
            </a:r>
            <a:endParaRPr lang="en-US" sz="16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5221CC7-5F24-BBE7-8344-1D72C07659C7}"/>
              </a:ext>
            </a:extLst>
          </p:cNvPr>
          <p:cNvSpPr txBox="1"/>
          <p:nvPr/>
        </p:nvSpPr>
        <p:spPr>
          <a:xfrm>
            <a:off x="6796900" y="4518389"/>
            <a:ext cx="1658137" cy="1569660"/>
          </a:xfrm>
          <a:prstGeom prst="rect">
            <a:avLst/>
          </a:prstGeom>
          <a:noFill/>
        </p:spPr>
        <p:txBody>
          <a:bodyPr wrap="square">
            <a:spAutoFit/>
          </a:bodyPr>
          <a:lstStyle/>
          <a:p>
            <a:pPr lvl="0" algn="ctr"/>
            <a:r>
              <a:rPr lang="fr-FR" sz="1600" dirty="0">
                <a:solidFill>
                  <a:schemeClr val="bg1"/>
                </a:solidFill>
                <a:latin typeface="Arial" panose="020B0604020202020204" pitchFamily="34" charset="0"/>
                <a:cs typeface="Arial" panose="020B0604020202020204" pitchFamily="34" charset="0"/>
              </a:rPr>
              <a:t>Projets d’instructions/</a:t>
            </a:r>
          </a:p>
          <a:p>
            <a:pPr lvl="0" algn="ctr"/>
            <a:r>
              <a:rPr lang="fr-FR" sz="1600" dirty="0">
                <a:solidFill>
                  <a:schemeClr val="bg1"/>
                </a:solidFill>
                <a:latin typeface="Arial" panose="020B0604020202020204" pitchFamily="34" charset="0"/>
                <a:cs typeface="Arial" panose="020B0604020202020204" pitchFamily="34" charset="0"/>
              </a:rPr>
              <a:t>circulaires commentant les textes de lois/ Directives</a:t>
            </a:r>
          </a:p>
        </p:txBody>
      </p:sp>
    </p:spTree>
    <p:extLst>
      <p:ext uri="{BB962C8B-B14F-4D97-AF65-F5344CB8AC3E}">
        <p14:creationId xmlns:p14="http://schemas.microsoft.com/office/powerpoint/2010/main" val="20085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38200" y="2766218"/>
            <a:ext cx="10515600" cy="132556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fr-FR" b="1" dirty="0">
                <a:latin typeface="Arial" panose="020B0604020202020204" pitchFamily="34" charset="0"/>
                <a:cs typeface="Arial" panose="020B0604020202020204" pitchFamily="34" charset="0"/>
              </a:rPr>
              <a:t>2. Renforcement des capacités</a:t>
            </a:r>
          </a:p>
        </p:txBody>
      </p:sp>
    </p:spTree>
    <p:extLst>
      <p:ext uri="{BB962C8B-B14F-4D97-AF65-F5344CB8AC3E}">
        <p14:creationId xmlns:p14="http://schemas.microsoft.com/office/powerpoint/2010/main" val="20860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r>
              <a:rPr lang="fr-FR" sz="4000" b="1" dirty="0">
                <a:solidFill>
                  <a:schemeClr val="accent5">
                    <a:lumMod val="50000"/>
                  </a:schemeClr>
                </a:solidFill>
                <a:latin typeface="Arial" panose="020B0604020202020204" pitchFamily="34" charset="0"/>
                <a:cs typeface="Arial" panose="020B0604020202020204" pitchFamily="34" charset="0"/>
              </a:rPr>
              <a:t>Renforcer les capacités à travers </a:t>
            </a:r>
            <a:br>
              <a:rPr lang="fr-FR" sz="4000" b="1" dirty="0">
                <a:solidFill>
                  <a:schemeClr val="accent5">
                    <a:lumMod val="50000"/>
                  </a:schemeClr>
                </a:solidFill>
                <a:latin typeface="Arial" panose="020B0604020202020204" pitchFamily="34" charset="0"/>
                <a:cs typeface="Arial" panose="020B0604020202020204" pitchFamily="34" charset="0"/>
              </a:rPr>
            </a:br>
            <a:r>
              <a:rPr lang="fr-FR" sz="4000" b="1" dirty="0">
                <a:solidFill>
                  <a:schemeClr val="accent5">
                    <a:lumMod val="50000"/>
                  </a:schemeClr>
                </a:solidFill>
                <a:latin typeface="Arial" panose="020B0604020202020204" pitchFamily="34" charset="0"/>
                <a:cs typeface="Arial" panose="020B0604020202020204" pitchFamily="34" charset="0"/>
              </a:rPr>
              <a:t>des ateliers de formation</a:t>
            </a:r>
            <a:endParaRPr lang="en-US" sz="40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5" descr="A group of people sitting at desks using laptops&#10;&#10;Description automatically generated">
            <a:extLst>
              <a:ext uri="{FF2B5EF4-FFF2-40B4-BE49-F238E27FC236}">
                <a16:creationId xmlns:a16="http://schemas.microsoft.com/office/drawing/2014/main" id="{6188D334-34F1-7CDC-025D-51D7BAA36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193" y="1841980"/>
            <a:ext cx="1582374" cy="1280969"/>
          </a:xfrm>
          <a:prstGeom prst="rect">
            <a:avLst/>
          </a:prstGeom>
        </p:spPr>
      </p:pic>
      <p:sp>
        <p:nvSpPr>
          <p:cNvPr id="7" name="Rectangle: Rounded Corners 6">
            <a:extLst>
              <a:ext uri="{FF2B5EF4-FFF2-40B4-BE49-F238E27FC236}">
                <a16:creationId xmlns:a16="http://schemas.microsoft.com/office/drawing/2014/main" id="{A0C72A82-E42E-3714-D84A-59AADE4AB3A9}"/>
              </a:ext>
            </a:extLst>
          </p:cNvPr>
          <p:cNvSpPr/>
          <p:nvPr/>
        </p:nvSpPr>
        <p:spPr>
          <a:xfrm>
            <a:off x="516455" y="1836478"/>
            <a:ext cx="2312714" cy="1274060"/>
          </a:xfrm>
          <a:prstGeom prst="roundRect">
            <a:avLst/>
          </a:prstGeom>
          <a:solidFill>
            <a:srgbClr val="006299"/>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lvl="0" algn="ctr"/>
            <a:r>
              <a:rPr lang="fr-FR" b="1" dirty="0">
                <a:solidFill>
                  <a:schemeClr val="bg1"/>
                </a:solidFill>
                <a:latin typeface="Arial" panose="020B0604020202020204" pitchFamily="34" charset="0"/>
                <a:cs typeface="Arial" panose="020B0604020202020204" pitchFamily="34" charset="0"/>
              </a:rPr>
              <a:t>Ateliers de formation régionaux</a:t>
            </a:r>
            <a:endParaRPr lang="en-GB" b="1"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CF6EFC5-996F-E22A-B332-E0DA4B3D4A2E}"/>
              </a:ext>
            </a:extLst>
          </p:cNvPr>
          <p:cNvSpPr/>
          <p:nvPr/>
        </p:nvSpPr>
        <p:spPr>
          <a:xfrm>
            <a:off x="1442578" y="3659647"/>
            <a:ext cx="2312714" cy="1274060"/>
          </a:xfrm>
          <a:prstGeom prst="roundRect">
            <a:avLst/>
          </a:prstGeom>
          <a:solidFill>
            <a:srgbClr val="006299"/>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lvl="0" algn="ctr"/>
            <a:r>
              <a:rPr lang="fr-FR" b="1" dirty="0">
                <a:solidFill>
                  <a:schemeClr val="bg1"/>
                </a:solidFill>
                <a:latin typeface="Arial" panose="020B0604020202020204" pitchFamily="34" charset="0"/>
                <a:cs typeface="Arial" panose="020B0604020202020204" pitchFamily="34" charset="0"/>
              </a:rPr>
              <a:t>Ateliers de formation bilatéraux</a:t>
            </a:r>
          </a:p>
        </p:txBody>
      </p:sp>
      <p:pic>
        <p:nvPicPr>
          <p:cNvPr id="9" name="Picture 8" descr="A group of people sitting at desks with laptops and a person in a suit&#10;&#10;Description automatically generated">
            <a:extLst>
              <a:ext uri="{FF2B5EF4-FFF2-40B4-BE49-F238E27FC236}">
                <a16:creationId xmlns:a16="http://schemas.microsoft.com/office/drawing/2014/main" id="{25C3A848-CF6D-34F4-E147-D65DB578F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770" y="3492903"/>
            <a:ext cx="1850392" cy="1338029"/>
          </a:xfrm>
          <a:prstGeom prst="rect">
            <a:avLst/>
          </a:prstGeom>
        </p:spPr>
      </p:pic>
      <p:pic>
        <p:nvPicPr>
          <p:cNvPr id="10" name="Picture 9" descr="A group of people working on laptops&#10;&#10;Description automatically generated">
            <a:extLst>
              <a:ext uri="{FF2B5EF4-FFF2-40B4-BE49-F238E27FC236}">
                <a16:creationId xmlns:a16="http://schemas.microsoft.com/office/drawing/2014/main" id="{34B8A8D1-C911-CDA6-00C6-373EB18A8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019" y="5225354"/>
            <a:ext cx="1371604" cy="1436643"/>
          </a:xfrm>
          <a:prstGeom prst="rect">
            <a:avLst/>
          </a:prstGeom>
        </p:spPr>
      </p:pic>
      <p:sp>
        <p:nvSpPr>
          <p:cNvPr id="11" name="Rectangle: Rounded Corners 10">
            <a:extLst>
              <a:ext uri="{FF2B5EF4-FFF2-40B4-BE49-F238E27FC236}">
                <a16:creationId xmlns:a16="http://schemas.microsoft.com/office/drawing/2014/main" id="{38C9B251-4BAE-C579-3AFF-B9865056A58D}"/>
              </a:ext>
            </a:extLst>
          </p:cNvPr>
          <p:cNvSpPr/>
          <p:nvPr/>
        </p:nvSpPr>
        <p:spPr>
          <a:xfrm>
            <a:off x="2754926" y="5225354"/>
            <a:ext cx="2508739" cy="1395046"/>
          </a:xfrm>
          <a:prstGeom prst="roundRect">
            <a:avLst/>
          </a:prstGeom>
          <a:solidFill>
            <a:srgbClr val="006299"/>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lvl="0" algn="ctr"/>
            <a:r>
              <a:rPr lang="fr-FR" b="1" dirty="0">
                <a:solidFill>
                  <a:schemeClr val="bg1"/>
                </a:solidFill>
                <a:latin typeface="Arial" panose="020B0604020202020204" pitchFamily="34" charset="0"/>
                <a:cs typeface="Arial" panose="020B0604020202020204" pitchFamily="34" charset="0"/>
              </a:rPr>
              <a:t>Ateliers de formation virtuels</a:t>
            </a:r>
          </a:p>
        </p:txBody>
      </p:sp>
      <p:pic>
        <p:nvPicPr>
          <p:cNvPr id="12" name="Picture 11">
            <a:extLst>
              <a:ext uri="{FF2B5EF4-FFF2-40B4-BE49-F238E27FC236}">
                <a16:creationId xmlns:a16="http://schemas.microsoft.com/office/drawing/2014/main" id="{E2833354-CDB3-2F63-F41F-09C086E04A8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220153" y="1418763"/>
            <a:ext cx="3090018" cy="5243234"/>
          </a:xfrm>
          <a:prstGeom prst="rect">
            <a:avLst/>
          </a:prstGeom>
        </p:spPr>
      </p:pic>
      <p:sp>
        <p:nvSpPr>
          <p:cNvPr id="13" name="TextBox 12">
            <a:extLst>
              <a:ext uri="{FF2B5EF4-FFF2-40B4-BE49-F238E27FC236}">
                <a16:creationId xmlns:a16="http://schemas.microsoft.com/office/drawing/2014/main" id="{8CAA425B-1A64-F18E-660A-54F86163783A}"/>
              </a:ext>
            </a:extLst>
          </p:cNvPr>
          <p:cNvSpPr txBox="1"/>
          <p:nvPr/>
        </p:nvSpPr>
        <p:spPr>
          <a:xfrm>
            <a:off x="9347196" y="1669217"/>
            <a:ext cx="2842217" cy="731624"/>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fr-FR" sz="1400" dirty="0">
                <a:solidFill>
                  <a:srgbClr val="006299"/>
                </a:solidFill>
                <a:latin typeface="Arial" panose="020B0604020202020204" pitchFamily="34" charset="0"/>
                <a:cs typeface="Arial" panose="020B0604020202020204" pitchFamily="34" charset="0"/>
              </a:rPr>
              <a:t>Principes de base, Services, Actifs incorporels, Difficultés à disposer de comparables, etc.</a:t>
            </a:r>
            <a:endParaRPr lang="en-US" sz="1400" dirty="0">
              <a:solidFill>
                <a:srgbClr val="006299"/>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D16FD2E-69A0-6D31-1BED-69B8D258F1D8}"/>
              </a:ext>
            </a:extLst>
          </p:cNvPr>
          <p:cNvSpPr txBox="1"/>
          <p:nvPr/>
        </p:nvSpPr>
        <p:spPr>
          <a:xfrm>
            <a:off x="7441624" y="1917370"/>
            <a:ext cx="1490692" cy="523220"/>
          </a:xfrm>
          <a:prstGeom prst="rect">
            <a:avLst/>
          </a:prstGeom>
          <a:noFill/>
        </p:spPr>
        <p:txBody>
          <a:bodyPr wrap="square">
            <a:spAutoFit/>
          </a:bodyPr>
          <a:lstStyle/>
          <a:p>
            <a:pPr lvl="0" algn="ctr"/>
            <a:r>
              <a:rPr lang="fr-FR" sz="1400" b="1" dirty="0">
                <a:solidFill>
                  <a:schemeClr val="bg1"/>
                </a:solidFill>
                <a:latin typeface="Arial" panose="020B0604020202020204" pitchFamily="34" charset="0"/>
                <a:cs typeface="Arial" panose="020B0604020202020204" pitchFamily="34" charset="0"/>
              </a:rPr>
              <a:t>Prix de transfert</a:t>
            </a:r>
          </a:p>
        </p:txBody>
      </p:sp>
      <p:sp>
        <p:nvSpPr>
          <p:cNvPr id="15" name="TextBox 14">
            <a:extLst>
              <a:ext uri="{FF2B5EF4-FFF2-40B4-BE49-F238E27FC236}">
                <a16:creationId xmlns:a16="http://schemas.microsoft.com/office/drawing/2014/main" id="{73EA020B-67E0-484B-CB8E-09ED741A9C5C}"/>
              </a:ext>
            </a:extLst>
          </p:cNvPr>
          <p:cNvSpPr txBox="1"/>
          <p:nvPr/>
        </p:nvSpPr>
        <p:spPr>
          <a:xfrm>
            <a:off x="8683257" y="3059668"/>
            <a:ext cx="1379083" cy="738664"/>
          </a:xfrm>
          <a:prstGeom prst="rect">
            <a:avLst/>
          </a:prstGeom>
          <a:noFill/>
        </p:spPr>
        <p:txBody>
          <a:bodyPr wrap="square">
            <a:spAutoFit/>
          </a:bodyPr>
          <a:lstStyle/>
          <a:p>
            <a:pPr lvl="0" algn="ctr"/>
            <a:r>
              <a:rPr lang="fr-FR" sz="1400" b="1" dirty="0">
                <a:solidFill>
                  <a:schemeClr val="bg1"/>
                </a:solidFill>
                <a:latin typeface="Arial" panose="020B0604020202020204" pitchFamily="34" charset="0"/>
                <a:cs typeface="Arial" panose="020B0604020202020204" pitchFamily="34" charset="0"/>
              </a:rPr>
              <a:t>Règlement des différends</a:t>
            </a:r>
            <a:endParaRPr lang="en-US" sz="14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BDD0D7B-1131-00EE-91A6-EEB2228A881E}"/>
              </a:ext>
            </a:extLst>
          </p:cNvPr>
          <p:cNvSpPr txBox="1"/>
          <p:nvPr/>
        </p:nvSpPr>
        <p:spPr>
          <a:xfrm>
            <a:off x="6131515" y="3081170"/>
            <a:ext cx="1927678" cy="738664"/>
          </a:xfrm>
          <a:prstGeom prst="rect">
            <a:avLst/>
          </a:prstGeom>
          <a:solidFill>
            <a:schemeClr val="bg1"/>
          </a:solidFill>
          <a:ln>
            <a:solidFill>
              <a:schemeClr val="bg1"/>
            </a:solidFill>
          </a:ln>
        </p:spPr>
        <p:txBody>
          <a:bodyPr wrap="square">
            <a:spAutoFit/>
          </a:bodyPr>
          <a:lstStyle>
            <a:defPPr>
              <a:defRPr lang="fr-FR"/>
            </a:defPPr>
            <a:lvl1pPr lvl="0">
              <a:defRPr sz="1400">
                <a:solidFill>
                  <a:schemeClr val="accent2">
                    <a:lumMod val="50000"/>
                  </a:schemeClr>
                </a:solidFill>
              </a:defRPr>
            </a:lvl1pPr>
          </a:lstStyle>
          <a:p>
            <a:r>
              <a:rPr lang="fr-FR" dirty="0">
                <a:solidFill>
                  <a:srgbClr val="006299"/>
                </a:solidFill>
                <a:latin typeface="Arial" panose="020B0604020202020204" pitchFamily="34" charset="0"/>
                <a:cs typeface="Arial" panose="020B0604020202020204" pitchFamily="34" charset="0"/>
              </a:rPr>
              <a:t>Procédures amiables, Accords préalables de prix de transfert</a:t>
            </a:r>
            <a:endParaRPr lang="en-US" dirty="0">
              <a:solidFill>
                <a:srgbClr val="006299"/>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BE3F975-4689-EA30-EC79-085CB5B76FEB}"/>
              </a:ext>
            </a:extLst>
          </p:cNvPr>
          <p:cNvSpPr txBox="1"/>
          <p:nvPr/>
        </p:nvSpPr>
        <p:spPr>
          <a:xfrm>
            <a:off x="7405106" y="4409573"/>
            <a:ext cx="1563727" cy="523220"/>
          </a:xfrm>
          <a:prstGeom prst="rect">
            <a:avLst/>
          </a:prstGeom>
          <a:noFill/>
        </p:spPr>
        <p:txBody>
          <a:bodyPr wrap="square">
            <a:spAutoFit/>
          </a:bodyPr>
          <a:lstStyle/>
          <a:p>
            <a:pPr lvl="0" algn="ctr"/>
            <a:r>
              <a:rPr lang="fr-FR" sz="1400" b="1" dirty="0">
                <a:solidFill>
                  <a:schemeClr val="bg1"/>
                </a:solidFill>
                <a:latin typeface="Arial" panose="020B0604020202020204" pitchFamily="34" charset="0"/>
                <a:cs typeface="Arial" panose="020B0604020202020204" pitchFamily="34" charset="0"/>
              </a:rPr>
              <a:t>Conventions fiscales</a:t>
            </a:r>
            <a:endParaRPr lang="en-US" sz="1400" b="1" dirty="0">
              <a:solidFill>
                <a:schemeClr val="bg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8D872FE0-36C7-A459-562A-9971162B1CFB}"/>
              </a:ext>
            </a:extLst>
          </p:cNvPr>
          <p:cNvGrpSpPr/>
          <p:nvPr/>
        </p:nvGrpSpPr>
        <p:grpSpPr>
          <a:xfrm>
            <a:off x="9512162" y="4213024"/>
            <a:ext cx="1965924" cy="837930"/>
            <a:chOff x="4895413" y="2660832"/>
            <a:chExt cx="2065245" cy="840713"/>
          </a:xfrm>
        </p:grpSpPr>
        <p:sp>
          <p:nvSpPr>
            <p:cNvPr id="19" name="Rectangle 18">
              <a:extLst>
                <a:ext uri="{FF2B5EF4-FFF2-40B4-BE49-F238E27FC236}">
                  <a16:creationId xmlns:a16="http://schemas.microsoft.com/office/drawing/2014/main" id="{72BD9E37-D0C4-FDD8-B5EC-101543A3F0F1}"/>
                </a:ext>
              </a:extLst>
            </p:cNvPr>
            <p:cNvSpPr/>
            <p:nvPr/>
          </p:nvSpPr>
          <p:spPr>
            <a:xfrm>
              <a:off x="4895413" y="2660832"/>
              <a:ext cx="1563727" cy="8407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F7A73406-1079-2321-71ED-DB59FAF95018}"/>
                </a:ext>
              </a:extLst>
            </p:cNvPr>
            <p:cNvSpPr txBox="1"/>
            <p:nvPr/>
          </p:nvSpPr>
          <p:spPr>
            <a:xfrm>
              <a:off x="4895413" y="2660832"/>
              <a:ext cx="2065245" cy="840713"/>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r-FR" sz="1400" kern="1200" dirty="0">
                  <a:solidFill>
                    <a:srgbClr val="006299"/>
                  </a:solidFill>
                  <a:latin typeface="Arial" panose="020B0604020202020204" pitchFamily="34" charset="0"/>
                  <a:cs typeface="Arial" panose="020B0604020202020204" pitchFamily="34" charset="0"/>
                </a:rPr>
                <a:t>Instrument multilatéral, négociation des conventions fiscales, etc.</a:t>
              </a:r>
              <a:endParaRPr lang="en-US" sz="1400" kern="1200" dirty="0">
                <a:solidFill>
                  <a:srgbClr val="006299"/>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179AFC22-C0E7-E69A-0AA8-B95D9F587715}"/>
              </a:ext>
            </a:extLst>
          </p:cNvPr>
          <p:cNvSpPr txBox="1"/>
          <p:nvPr/>
        </p:nvSpPr>
        <p:spPr>
          <a:xfrm>
            <a:off x="8637292" y="5551417"/>
            <a:ext cx="1471012" cy="646331"/>
          </a:xfrm>
          <a:prstGeom prst="rect">
            <a:avLst/>
          </a:prstGeom>
          <a:noFill/>
        </p:spPr>
        <p:txBody>
          <a:bodyPr wrap="square">
            <a:spAutoFit/>
          </a:bodyPr>
          <a:lstStyle/>
          <a:p>
            <a:pPr lvl="0" algn="ctr"/>
            <a:r>
              <a:rPr lang="fr-FR" sz="1200" b="1" dirty="0">
                <a:solidFill>
                  <a:schemeClr val="bg1"/>
                </a:solidFill>
                <a:latin typeface="Arial" panose="020B0604020202020204" pitchFamily="34" charset="0"/>
                <a:cs typeface="Arial" panose="020B0604020202020204" pitchFamily="34" charset="0"/>
              </a:rPr>
              <a:t>Échange </a:t>
            </a:r>
          </a:p>
          <a:p>
            <a:pPr lvl="0" algn="ctr"/>
            <a:r>
              <a:rPr lang="fr-FR" sz="1200" b="1" dirty="0">
                <a:solidFill>
                  <a:schemeClr val="bg1"/>
                </a:solidFill>
                <a:latin typeface="Arial" panose="020B0604020202020204" pitchFamily="34" charset="0"/>
                <a:cs typeface="Arial" panose="020B0604020202020204" pitchFamily="34" charset="0"/>
              </a:rPr>
              <a:t>de renseignement</a:t>
            </a:r>
            <a:endParaRPr lang="en-US" sz="1200" b="1" dirty="0">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9CA80DF4-95A8-A82D-B6A2-0A3DC02EFBB1}"/>
              </a:ext>
            </a:extLst>
          </p:cNvPr>
          <p:cNvGrpSpPr/>
          <p:nvPr/>
        </p:nvGrpSpPr>
        <p:grpSpPr>
          <a:xfrm>
            <a:off x="6246177" y="5544034"/>
            <a:ext cx="1813016" cy="840713"/>
            <a:chOff x="1414859" y="3850162"/>
            <a:chExt cx="1513284" cy="840713"/>
          </a:xfrm>
          <a:solidFill>
            <a:schemeClr val="bg1"/>
          </a:solidFill>
        </p:grpSpPr>
        <p:sp>
          <p:nvSpPr>
            <p:cNvPr id="23" name="Rectangle 22">
              <a:extLst>
                <a:ext uri="{FF2B5EF4-FFF2-40B4-BE49-F238E27FC236}">
                  <a16:creationId xmlns:a16="http://schemas.microsoft.com/office/drawing/2014/main" id="{19CD2D6C-AA8C-46E5-45FA-25F560A95395}"/>
                </a:ext>
              </a:extLst>
            </p:cNvPr>
            <p:cNvSpPr/>
            <p:nvPr/>
          </p:nvSpPr>
          <p:spPr>
            <a:xfrm>
              <a:off x="1414859" y="3850162"/>
              <a:ext cx="1513284" cy="840713"/>
            </a:xfrm>
            <a:prstGeom prst="rect">
              <a:avLst/>
            </a:prstGeom>
            <a:grpFill/>
            <a:ln>
              <a:solidFill>
                <a:schemeClr val="bg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70769752-A2E7-B760-5DAD-1DF52C3C5307}"/>
                </a:ext>
              </a:extLst>
            </p:cNvPr>
            <p:cNvSpPr txBox="1"/>
            <p:nvPr/>
          </p:nvSpPr>
          <p:spPr>
            <a:xfrm>
              <a:off x="1414859" y="3850162"/>
              <a:ext cx="1513284" cy="840713"/>
            </a:xfrm>
            <a:prstGeom prst="rect">
              <a:avLst/>
            </a:prstGeom>
            <a:grp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fr-FR" sz="1400" kern="1200" dirty="0">
                  <a:solidFill>
                    <a:srgbClr val="006299"/>
                  </a:solidFill>
                  <a:latin typeface="Arial" panose="020B0604020202020204" pitchFamily="34" charset="0"/>
                  <a:cs typeface="Arial" panose="020B0604020202020204" pitchFamily="34" charset="0"/>
                </a:rPr>
                <a:t>Assistance administrative mutuelle, bénéficiaire effectif, etc.</a:t>
              </a:r>
              <a:endParaRPr lang="en-US" sz="1400" kern="1200" dirty="0">
                <a:solidFill>
                  <a:srgbClr val="00629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49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54112"/>
            <a:ext cx="10515600" cy="1325563"/>
          </a:xfrm>
        </p:spPr>
        <p:txBody>
          <a:bodyPr>
            <a:normAutofit/>
          </a:bodyPr>
          <a:lstStyle/>
          <a:p>
            <a:r>
              <a:rPr lang="fr-FR" sz="3600" b="1" dirty="0">
                <a:solidFill>
                  <a:schemeClr val="accent5">
                    <a:lumMod val="50000"/>
                  </a:schemeClr>
                </a:solidFill>
                <a:latin typeface="Arial" panose="020B0604020202020204" pitchFamily="34" charset="0"/>
                <a:cs typeface="Arial" panose="020B0604020202020204" pitchFamily="34" charset="0"/>
              </a:rPr>
              <a:t>Renforcer les capacités à grande échelle </a:t>
            </a:r>
            <a:br>
              <a:rPr lang="fr-FR" sz="3600" b="1" dirty="0">
                <a:solidFill>
                  <a:schemeClr val="accent5">
                    <a:lumMod val="50000"/>
                  </a:schemeClr>
                </a:solidFill>
                <a:latin typeface="Arial" panose="020B0604020202020204" pitchFamily="34" charset="0"/>
                <a:cs typeface="Arial" panose="020B0604020202020204" pitchFamily="34" charset="0"/>
              </a:rPr>
            </a:br>
            <a:r>
              <a:rPr lang="fr-FR" sz="3600" b="1" dirty="0">
                <a:solidFill>
                  <a:schemeClr val="accent5">
                    <a:lumMod val="50000"/>
                  </a:schemeClr>
                </a:solidFill>
                <a:latin typeface="Arial" panose="020B0604020202020204" pitchFamily="34" charset="0"/>
                <a:cs typeface="Arial" panose="020B0604020202020204" pitchFamily="34" charset="0"/>
              </a:rPr>
              <a:t>grâce aux outils numériques</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7D5D029-FE85-B4BF-A81B-8AF4FE79FE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0656" y="4500727"/>
            <a:ext cx="914400" cy="914400"/>
          </a:xfrm>
          <a:prstGeom prst="rect">
            <a:avLst/>
          </a:prstGeom>
        </p:spPr>
      </p:pic>
      <p:grpSp>
        <p:nvGrpSpPr>
          <p:cNvPr id="7" name="Group 6">
            <a:extLst>
              <a:ext uri="{FF2B5EF4-FFF2-40B4-BE49-F238E27FC236}">
                <a16:creationId xmlns:a16="http://schemas.microsoft.com/office/drawing/2014/main" id="{3684090E-AF04-9B09-0B3B-6B74CA3D57F6}"/>
              </a:ext>
            </a:extLst>
          </p:cNvPr>
          <p:cNvGrpSpPr/>
          <p:nvPr/>
        </p:nvGrpSpPr>
        <p:grpSpPr>
          <a:xfrm>
            <a:off x="3443741" y="3956924"/>
            <a:ext cx="7257276" cy="2213317"/>
            <a:chOff x="2450535" y="3028781"/>
            <a:chExt cx="7257276" cy="2213317"/>
          </a:xfrm>
        </p:grpSpPr>
        <p:sp>
          <p:nvSpPr>
            <p:cNvPr id="11" name="Rectangle 10">
              <a:extLst>
                <a:ext uri="{FF2B5EF4-FFF2-40B4-BE49-F238E27FC236}">
                  <a16:creationId xmlns:a16="http://schemas.microsoft.com/office/drawing/2014/main" id="{A14D0156-8023-587F-6E11-D3E4DAD56342}"/>
                </a:ext>
              </a:extLst>
            </p:cNvPr>
            <p:cNvSpPr/>
            <p:nvPr/>
          </p:nvSpPr>
          <p:spPr>
            <a:xfrm>
              <a:off x="2450535" y="3028781"/>
              <a:ext cx="7247182" cy="2213317"/>
            </a:xfrm>
            <a:custGeom>
              <a:avLst/>
              <a:gdLst>
                <a:gd name="connsiteX0" fmla="*/ 0 w 7247182"/>
                <a:gd name="connsiteY0" fmla="*/ 0 h 2213317"/>
                <a:gd name="connsiteX1" fmla="*/ 7247182 w 7247182"/>
                <a:gd name="connsiteY1" fmla="*/ 0 h 2213317"/>
                <a:gd name="connsiteX2" fmla="*/ 7247182 w 7247182"/>
                <a:gd name="connsiteY2" fmla="*/ 2213317 h 2213317"/>
                <a:gd name="connsiteX3" fmla="*/ 0 w 7247182"/>
                <a:gd name="connsiteY3" fmla="*/ 2213317 h 2213317"/>
                <a:gd name="connsiteX4" fmla="*/ 0 w 7247182"/>
                <a:gd name="connsiteY4" fmla="*/ 0 h 221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182" h="2213317" fill="none" extrusionOk="0">
                  <a:moveTo>
                    <a:pt x="0" y="0"/>
                  </a:moveTo>
                  <a:cubicBezTo>
                    <a:pt x="2980342" y="-14931"/>
                    <a:pt x="6347311" y="31643"/>
                    <a:pt x="7247182" y="0"/>
                  </a:cubicBezTo>
                  <a:cubicBezTo>
                    <a:pt x="7353394" y="292013"/>
                    <a:pt x="7137257" y="1338077"/>
                    <a:pt x="7247182" y="2213317"/>
                  </a:cubicBezTo>
                  <a:cubicBezTo>
                    <a:pt x="5444665" y="2151263"/>
                    <a:pt x="2858651" y="2159614"/>
                    <a:pt x="0" y="2213317"/>
                  </a:cubicBezTo>
                  <a:cubicBezTo>
                    <a:pt x="-26706" y="1847051"/>
                    <a:pt x="-6715" y="591631"/>
                    <a:pt x="0" y="0"/>
                  </a:cubicBezTo>
                  <a:close/>
                </a:path>
                <a:path w="7247182" h="2213317" stroke="0" extrusionOk="0">
                  <a:moveTo>
                    <a:pt x="0" y="0"/>
                  </a:moveTo>
                  <a:cubicBezTo>
                    <a:pt x="1950196" y="-5264"/>
                    <a:pt x="5145757" y="84467"/>
                    <a:pt x="7247182" y="0"/>
                  </a:cubicBezTo>
                  <a:cubicBezTo>
                    <a:pt x="7119009" y="292846"/>
                    <a:pt x="7376332" y="1743689"/>
                    <a:pt x="7247182" y="2213317"/>
                  </a:cubicBezTo>
                  <a:cubicBezTo>
                    <a:pt x="6176220" y="2319637"/>
                    <a:pt x="3026755" y="2205668"/>
                    <a:pt x="0" y="2213317"/>
                  </a:cubicBezTo>
                  <a:cubicBezTo>
                    <a:pt x="160128" y="1903359"/>
                    <a:pt x="25049" y="277624"/>
                    <a:pt x="0" y="0"/>
                  </a:cubicBezTo>
                  <a:close/>
                </a:path>
              </a:pathLst>
            </a:custGeom>
            <a:solidFill>
              <a:schemeClr val="bg1"/>
            </a:solidFill>
            <a:ln w="28575">
              <a:solidFill>
                <a:srgbClr val="07B79C"/>
              </a:solidFill>
              <a:extLst>
                <a:ext uri="{C807C97D-BFC1-408E-A445-0C87EB9F89A2}">
                  <ask:lineSketchStyleProps xmlns:ask="http://schemas.microsoft.com/office/drawing/2018/sketchyshapes" sd="2650216993">
                    <a:prstGeom prst="rect">
                      <a:avLst/>
                    </a:prstGeom>
                    <ask:type>
                      <ask:lineSketchCurve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3E579C2-D718-35D3-7093-5C97E2C8E8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0614" y="3251905"/>
              <a:ext cx="709018" cy="709018"/>
            </a:xfrm>
            <a:prstGeom prst="rect">
              <a:avLst/>
            </a:prstGeom>
          </p:spPr>
        </p:pic>
        <p:sp>
          <p:nvSpPr>
            <p:cNvPr id="9" name="TextBox 8">
              <a:extLst>
                <a:ext uri="{FF2B5EF4-FFF2-40B4-BE49-F238E27FC236}">
                  <a16:creationId xmlns:a16="http://schemas.microsoft.com/office/drawing/2014/main" id="{06E2FCE4-1D0B-513E-066D-AC7ACF1DFFB9}"/>
                </a:ext>
              </a:extLst>
            </p:cNvPr>
            <p:cNvSpPr txBox="1"/>
            <p:nvPr/>
          </p:nvSpPr>
          <p:spPr>
            <a:xfrm>
              <a:off x="3521324" y="3563183"/>
              <a:ext cx="6186487" cy="1077218"/>
            </a:xfrm>
            <a:prstGeom prst="rect">
              <a:avLst/>
            </a:prstGeom>
            <a:noFill/>
          </p:spPr>
          <p:txBody>
            <a:bodyPr wrap="square">
              <a:spAutoFit/>
            </a:bodyPr>
            <a:lstStyle/>
            <a:p>
              <a:pPr algn="just"/>
              <a:r>
                <a:rPr lang="fr-FR" sz="1600" dirty="0">
                  <a:solidFill>
                    <a:srgbClr val="07B79C"/>
                  </a:solidFill>
                  <a:latin typeface="Arial" panose="020B0604020202020204" pitchFamily="34" charset="0"/>
                  <a:cs typeface="Arial" panose="020B0604020202020204" pitchFamily="34" charset="0"/>
                </a:rPr>
                <a:t>Mise à disposition gratuite de la documentation sur la fiscalité internationale publiée par l’OCDE et le Forum mondial (modèle de manuel sur l’échange de renseignements, principes directeurs sur les prix de transfert, modèle de convention fiscale, etc.)</a:t>
              </a:r>
            </a:p>
          </p:txBody>
        </p:sp>
        <p:pic>
          <p:nvPicPr>
            <p:cNvPr id="10" name="Picture 9">
              <a:extLst>
                <a:ext uri="{FF2B5EF4-FFF2-40B4-BE49-F238E27FC236}">
                  <a16:creationId xmlns:a16="http://schemas.microsoft.com/office/drawing/2014/main" id="{0E7117A1-5E55-E895-4C2D-A51234D51C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95008" y="4023164"/>
              <a:ext cx="914400" cy="914400"/>
            </a:xfrm>
            <a:prstGeom prst="rect">
              <a:avLst/>
            </a:prstGeom>
          </p:spPr>
        </p:pic>
      </p:grpSp>
      <p:grpSp>
        <p:nvGrpSpPr>
          <p:cNvPr id="12" name="Group 11">
            <a:extLst>
              <a:ext uri="{FF2B5EF4-FFF2-40B4-BE49-F238E27FC236}">
                <a16:creationId xmlns:a16="http://schemas.microsoft.com/office/drawing/2014/main" id="{F2FB2EFC-D23C-3830-2FCB-8C91A813A47C}"/>
              </a:ext>
            </a:extLst>
          </p:cNvPr>
          <p:cNvGrpSpPr/>
          <p:nvPr/>
        </p:nvGrpSpPr>
        <p:grpSpPr>
          <a:xfrm>
            <a:off x="3605081" y="2018076"/>
            <a:ext cx="7099976" cy="1521315"/>
            <a:chOff x="2601781" y="1370376"/>
            <a:chExt cx="7099976" cy="1521315"/>
          </a:xfrm>
          <a:solidFill>
            <a:schemeClr val="bg1"/>
          </a:solidFill>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D7DE938E-5231-BDEB-2E01-6FEDE61B69E9}"/>
                </a:ext>
              </a:extLst>
            </p:cNvPr>
            <p:cNvSpPr/>
            <p:nvPr/>
          </p:nvSpPr>
          <p:spPr>
            <a:xfrm flipH="1">
              <a:off x="2601781" y="1370376"/>
              <a:ext cx="7095936" cy="1516006"/>
            </a:xfrm>
            <a:custGeom>
              <a:avLst/>
              <a:gdLst>
                <a:gd name="connsiteX0" fmla="*/ 0 w 7095936"/>
                <a:gd name="connsiteY0" fmla="*/ 0 h 1516006"/>
                <a:gd name="connsiteX1" fmla="*/ 7095936 w 7095936"/>
                <a:gd name="connsiteY1" fmla="*/ 0 h 1516006"/>
                <a:gd name="connsiteX2" fmla="*/ 7095936 w 7095936"/>
                <a:gd name="connsiteY2" fmla="*/ 1516006 h 1516006"/>
                <a:gd name="connsiteX3" fmla="*/ 0 w 7095936"/>
                <a:gd name="connsiteY3" fmla="*/ 1516006 h 1516006"/>
                <a:gd name="connsiteX4" fmla="*/ 0 w 7095936"/>
                <a:gd name="connsiteY4" fmla="*/ 0 h 151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936" h="1516006" fill="none" extrusionOk="0">
                  <a:moveTo>
                    <a:pt x="0" y="0"/>
                  </a:moveTo>
                  <a:cubicBezTo>
                    <a:pt x="1130351" y="-14931"/>
                    <a:pt x="5203008" y="31643"/>
                    <a:pt x="7095936" y="0"/>
                  </a:cubicBezTo>
                  <a:cubicBezTo>
                    <a:pt x="6963634" y="686246"/>
                    <a:pt x="7146751" y="1038617"/>
                    <a:pt x="7095936" y="1516006"/>
                  </a:cubicBezTo>
                  <a:cubicBezTo>
                    <a:pt x="5051402" y="1453952"/>
                    <a:pt x="3004729" y="1462303"/>
                    <a:pt x="0" y="1516006"/>
                  </a:cubicBezTo>
                  <a:cubicBezTo>
                    <a:pt x="55128" y="1121722"/>
                    <a:pt x="-33055" y="497806"/>
                    <a:pt x="0" y="0"/>
                  </a:cubicBezTo>
                  <a:close/>
                </a:path>
                <a:path w="7095936" h="1516006" stroke="0" extrusionOk="0">
                  <a:moveTo>
                    <a:pt x="0" y="0"/>
                  </a:moveTo>
                  <a:cubicBezTo>
                    <a:pt x="3165237" y="-5264"/>
                    <a:pt x="5927305" y="84467"/>
                    <a:pt x="7095936" y="0"/>
                  </a:cubicBezTo>
                  <a:cubicBezTo>
                    <a:pt x="7215273" y="457473"/>
                    <a:pt x="7129943" y="1205516"/>
                    <a:pt x="7095936" y="1516006"/>
                  </a:cubicBezTo>
                  <a:cubicBezTo>
                    <a:pt x="5798105" y="1622326"/>
                    <a:pt x="2840139" y="1508357"/>
                    <a:pt x="0" y="1516006"/>
                  </a:cubicBezTo>
                  <a:cubicBezTo>
                    <a:pt x="6400" y="1155167"/>
                    <a:pt x="-103261" y="256570"/>
                    <a:pt x="0" y="0"/>
                  </a:cubicBezTo>
                  <a:close/>
                </a:path>
              </a:pathLst>
            </a:custGeom>
            <a:grpFill/>
            <a:ln w="28575">
              <a:solidFill>
                <a:srgbClr val="006299"/>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989D1F6-C839-64C7-F4CE-73A26FB7EADC}"/>
                </a:ext>
              </a:extLst>
            </p:cNvPr>
            <p:cNvSpPr txBox="1"/>
            <p:nvPr/>
          </p:nvSpPr>
          <p:spPr>
            <a:xfrm>
              <a:off x="3510800" y="1412139"/>
              <a:ext cx="5977958" cy="584775"/>
            </a:xfrm>
            <a:prstGeom prst="rect">
              <a:avLst/>
            </a:prstGeom>
            <a:grpFill/>
          </p:spPr>
          <p:txBody>
            <a:bodyPr wrap="square">
              <a:spAutoFit/>
            </a:bodyPr>
            <a:lstStyle/>
            <a:p>
              <a:pPr algn="just"/>
              <a:r>
                <a:rPr lang="fr-FR" sz="1600" dirty="0">
                  <a:solidFill>
                    <a:srgbClr val="006299"/>
                  </a:solidFill>
                  <a:latin typeface="Arial" panose="020B0604020202020204" pitchFamily="34" charset="0"/>
                  <a:cs typeface="Arial" panose="020B0604020202020204" pitchFamily="34" charset="0"/>
                </a:rPr>
                <a:t>Accès des fonctionnaires des administrations fiscales à la plateforme d’apprentissage en ligne de l’OCDE</a:t>
              </a:r>
            </a:p>
          </p:txBody>
        </p:sp>
        <p:sp>
          <p:nvSpPr>
            <p:cNvPr id="14" name="TextBox 13">
              <a:extLst>
                <a:ext uri="{FF2B5EF4-FFF2-40B4-BE49-F238E27FC236}">
                  <a16:creationId xmlns:a16="http://schemas.microsoft.com/office/drawing/2014/main" id="{8EFE76E9-ADAC-BF40-E7D1-68D437989F04}"/>
                </a:ext>
              </a:extLst>
            </p:cNvPr>
            <p:cNvSpPr txBox="1"/>
            <p:nvPr/>
          </p:nvSpPr>
          <p:spPr>
            <a:xfrm>
              <a:off x="3515270" y="2060694"/>
              <a:ext cx="6186487" cy="830997"/>
            </a:xfrm>
            <a:prstGeom prst="rect">
              <a:avLst/>
            </a:prstGeom>
            <a:grpFill/>
          </p:spPr>
          <p:txBody>
            <a:bodyPr wrap="square">
              <a:spAutoFit/>
            </a:bodyPr>
            <a:lstStyle/>
            <a:p>
              <a:pPr algn="just"/>
              <a:r>
                <a:rPr lang="fr-FR" sz="1600" dirty="0">
                  <a:solidFill>
                    <a:srgbClr val="006299"/>
                  </a:solidFill>
                  <a:latin typeface="Arial" panose="020B0604020202020204" pitchFamily="34" charset="0"/>
                  <a:cs typeface="Arial" panose="020B0604020202020204" pitchFamily="34" charset="0"/>
                </a:rPr>
                <a:t>Modules d’apprentissage en ligne portant sur les sujets couverts par les travaux de l’OCDE (prix de transfert, échange de renseignements, solution à deux piliers, BEPS etc.)</a:t>
              </a:r>
            </a:p>
          </p:txBody>
        </p:sp>
        <p:pic>
          <p:nvPicPr>
            <p:cNvPr id="16" name="Picture 15" descr="Icon&#10;&#10;Description automatically generated">
              <a:extLst>
                <a:ext uri="{FF2B5EF4-FFF2-40B4-BE49-F238E27FC236}">
                  <a16:creationId xmlns:a16="http://schemas.microsoft.com/office/drawing/2014/main" id="{A025EE85-931A-BB79-ACC8-DA902C3929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1868" y="2158258"/>
              <a:ext cx="639350" cy="639350"/>
            </a:xfrm>
            <a:prstGeom prst="rect">
              <a:avLst/>
            </a:prstGeom>
            <a:grpFill/>
          </p:spPr>
        </p:pic>
        <p:pic>
          <p:nvPicPr>
            <p:cNvPr id="17" name="Picture 16" descr="Icon&#10;&#10;Description automatically generated">
              <a:extLst>
                <a:ext uri="{FF2B5EF4-FFF2-40B4-BE49-F238E27FC236}">
                  <a16:creationId xmlns:a16="http://schemas.microsoft.com/office/drawing/2014/main" id="{01672013-8311-4727-E014-CCCCC79F78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039" y="1442854"/>
              <a:ext cx="678285" cy="678285"/>
            </a:xfrm>
            <a:prstGeom prst="rect">
              <a:avLst/>
            </a:prstGeom>
            <a:grpFill/>
          </p:spPr>
        </p:pic>
      </p:grpSp>
      <p:pic>
        <p:nvPicPr>
          <p:cNvPr id="18" name="Picture 17" descr="Icon&#10;&#10;Description automatically generated">
            <a:extLst>
              <a:ext uri="{FF2B5EF4-FFF2-40B4-BE49-F238E27FC236}">
                <a16:creationId xmlns:a16="http://schemas.microsoft.com/office/drawing/2014/main" id="{E748B5C9-7347-CFA3-6AEE-8AADB92411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5064" y="1959722"/>
            <a:ext cx="960224" cy="960224"/>
          </a:xfrm>
          <a:prstGeom prst="rect">
            <a:avLst/>
          </a:prstGeom>
        </p:spPr>
      </p:pic>
      <p:cxnSp>
        <p:nvCxnSpPr>
          <p:cNvPr id="19" name="Straight Arrow Connector 18">
            <a:extLst>
              <a:ext uri="{FF2B5EF4-FFF2-40B4-BE49-F238E27FC236}">
                <a16:creationId xmlns:a16="http://schemas.microsoft.com/office/drawing/2014/main" id="{A769DA1D-D469-A7F9-4B63-B60C399A67B9}"/>
              </a:ext>
            </a:extLst>
          </p:cNvPr>
          <p:cNvCxnSpPr>
            <a:cxnSpLocks/>
          </p:cNvCxnSpPr>
          <p:nvPr/>
        </p:nvCxnSpPr>
        <p:spPr>
          <a:xfrm>
            <a:off x="2623250" y="2352226"/>
            <a:ext cx="820491" cy="0"/>
          </a:xfrm>
          <a:prstGeom prst="straightConnector1">
            <a:avLst/>
          </a:prstGeom>
          <a:ln w="28575">
            <a:solidFill>
              <a:srgbClr val="00629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1648D6-7761-B6AF-0C40-7AB38C07C0A5}"/>
              </a:ext>
            </a:extLst>
          </p:cNvPr>
          <p:cNvCxnSpPr>
            <a:cxnSpLocks/>
          </p:cNvCxnSpPr>
          <p:nvPr/>
        </p:nvCxnSpPr>
        <p:spPr>
          <a:xfrm>
            <a:off x="2623250" y="5063582"/>
            <a:ext cx="820491" cy="0"/>
          </a:xfrm>
          <a:prstGeom prst="straightConnector1">
            <a:avLst/>
          </a:prstGeom>
          <a:ln w="28575">
            <a:solidFill>
              <a:srgbClr val="0BB89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8D67E3-EEBD-C4A5-9333-BDFE5C7CAA7B}"/>
              </a:ext>
            </a:extLst>
          </p:cNvPr>
          <p:cNvSpPr txBox="1"/>
          <p:nvPr/>
        </p:nvSpPr>
        <p:spPr>
          <a:xfrm>
            <a:off x="1067847" y="2942490"/>
            <a:ext cx="2098080" cy="830997"/>
          </a:xfrm>
          <a:prstGeom prst="rect">
            <a:avLst/>
          </a:prstGeom>
          <a:noFill/>
        </p:spPr>
        <p:txBody>
          <a:bodyPr wrap="square">
            <a:spAutoFit/>
          </a:bodyPr>
          <a:lstStyle/>
          <a:p>
            <a:pPr algn="ctr"/>
            <a:r>
              <a:rPr lang="fr-FR" sz="1600" b="1" dirty="0">
                <a:solidFill>
                  <a:srgbClr val="006299"/>
                </a:solidFill>
                <a:latin typeface="Arial" panose="020B0604020202020204" pitchFamily="34" charset="0"/>
                <a:cs typeface="Arial" panose="020B0604020202020204" pitchFamily="34" charset="0"/>
              </a:rPr>
              <a:t>Modules d’apprentissage en ligne</a:t>
            </a:r>
          </a:p>
        </p:txBody>
      </p:sp>
      <p:sp>
        <p:nvSpPr>
          <p:cNvPr id="22" name="TextBox 21">
            <a:extLst>
              <a:ext uri="{FF2B5EF4-FFF2-40B4-BE49-F238E27FC236}">
                <a16:creationId xmlns:a16="http://schemas.microsoft.com/office/drawing/2014/main" id="{65E7759E-3596-F956-D6B7-DC6C7A4A56DC}"/>
              </a:ext>
            </a:extLst>
          </p:cNvPr>
          <p:cNvSpPr txBox="1"/>
          <p:nvPr/>
        </p:nvSpPr>
        <p:spPr>
          <a:xfrm>
            <a:off x="797755" y="5555637"/>
            <a:ext cx="2421507" cy="338554"/>
          </a:xfrm>
          <a:prstGeom prst="rect">
            <a:avLst/>
          </a:prstGeom>
          <a:noFill/>
        </p:spPr>
        <p:txBody>
          <a:bodyPr wrap="square">
            <a:spAutoFit/>
          </a:bodyPr>
          <a:lstStyle/>
          <a:p>
            <a:pPr algn="ctr"/>
            <a:r>
              <a:rPr lang="fr-FR" sz="1600" b="1" dirty="0">
                <a:solidFill>
                  <a:srgbClr val="07B79C"/>
                </a:solidFill>
                <a:latin typeface="Arial" panose="020B0604020202020204" pitchFamily="34" charset="0"/>
                <a:cs typeface="Arial" panose="020B0604020202020204" pitchFamily="34" charset="0"/>
              </a:rPr>
              <a:t>Documentation</a:t>
            </a:r>
          </a:p>
        </p:txBody>
      </p:sp>
    </p:spTree>
    <p:extLst>
      <p:ext uri="{BB962C8B-B14F-4D97-AF65-F5344CB8AC3E}">
        <p14:creationId xmlns:p14="http://schemas.microsoft.com/office/powerpoint/2010/main" val="133999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1011</Words>
  <Application>Microsoft Office PowerPoint</Application>
  <PresentationFormat>Widescreen</PresentationFormat>
  <Paragraphs>137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PowerPoint Presentation</vt:lpstr>
      <vt:lpstr>Sommaire</vt:lpstr>
      <vt:lpstr>1. Amélioration du cadre juridique</vt:lpstr>
      <vt:lpstr>Aligner le cadre juridique sur les normes  fiscales internationales</vt:lpstr>
      <vt:lpstr>Lutter contre l’érosion de la base fiscale  à travers l’adoption des mesures BEPS</vt:lpstr>
      <vt:lpstr>Législation primaire et secondaire</vt:lpstr>
      <vt:lpstr>2. Renforcement des capacités</vt:lpstr>
      <vt:lpstr>Renforcer les capacités à travers  des ateliers de formation</vt:lpstr>
      <vt:lpstr>Renforcer les capacités à grande échelle  grâce aux outils numériques</vt:lpstr>
      <vt:lpstr>Modules d’apprentissage en ligne disponibles en langue française</vt:lpstr>
      <vt:lpstr>Initiative Inspecteurs des Impôts sans frontières (IISF)</vt:lpstr>
      <vt:lpstr>Impact d’IISF sur les recettes fiscales</vt:lpstr>
      <vt:lpstr>3. Illustration: Cas de la Tunisie et de l’Afrique de l’Ouest</vt:lpstr>
      <vt:lpstr>Approche bilatérale Assistance technique fournie à la Tunisie</vt:lpstr>
      <vt:lpstr>Approche régionale  Assistance technique fournie à 16 pays d’Afrique de l’Ouest </vt:lpstr>
      <vt:lpstr>Impacts de l’approche régionale</vt:lpstr>
      <vt:lpstr>Principaux enseignements de l’approche régionale</vt:lpstr>
      <vt:lpstr>Questions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ABDELGHANI Samia, CTP/GRD</cp:lastModifiedBy>
  <cp:revision>46</cp:revision>
  <dcterms:created xsi:type="dcterms:W3CDTF">2023-11-05T21:43:48Z</dcterms:created>
  <dcterms:modified xsi:type="dcterms:W3CDTF">2023-11-07T17:02:27Z</dcterms:modified>
</cp:coreProperties>
</file>