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5" r:id="rId5"/>
    <p:sldId id="266" r:id="rId6"/>
    <p:sldId id="261" r:id="rId7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46"/>
  </p:normalViewPr>
  <p:slideViewPr>
    <p:cSldViewPr snapToGrid="0">
      <p:cViewPr varScale="1">
        <p:scale>
          <a:sx n="79" d="100"/>
          <a:sy n="79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449887"/>
              </p:ext>
            </p:extLst>
          </p:nvPr>
        </p:nvGraphicFramePr>
        <p:xfrm>
          <a:off x="1000897" y="719665"/>
          <a:ext cx="10256108" cy="283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</a:t>
                      </a:r>
                      <a:r>
                        <a:rPr lang="fr-FR" sz="4800" b="1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Maximisation des ressources internes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declaration annuelle pré-remplie des revenus: vecteur de civisme fiscal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934995" y="3557459"/>
            <a:ext cx="1032201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kern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3200" b="1" kern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artage d’expérience </a:t>
            </a:r>
            <a:r>
              <a:rPr lang="fr-FR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bonnes pratiques </a:t>
            </a:r>
          </a:p>
          <a:p>
            <a:pPr algn="ctr"/>
            <a:r>
              <a:rPr lang="fr-FR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matière de </a:t>
            </a:r>
            <a:r>
              <a:rPr lang="fr-FR" sz="3200" b="1" kern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Déclaration annuelle pré-remplie des revenus des personnes physiques</a:t>
            </a:r>
            <a:r>
              <a:rPr lang="fr-FR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fr-FR" sz="3200" b="1" kern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Expertise France – DGI Cameroun </a:t>
            </a:r>
            <a:r>
              <a:rPr lang="fr-FR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endParaRPr lang="en-US" sz="32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D2684-B167-F0CF-3A74-000201DD2C02}"/>
              </a:ext>
            </a:extLst>
          </p:cNvPr>
          <p:cNvSpPr txBox="1"/>
          <p:nvPr/>
        </p:nvSpPr>
        <p:spPr>
          <a:xfrm>
            <a:off x="1000897" y="5858932"/>
            <a:ext cx="1032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kern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 </a:t>
            </a:r>
            <a:r>
              <a:rPr lang="fr-FR" sz="2000" b="1" i="1" kern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Arnaud GAUDINOT – Chef de Projet PASFIC DGI Cameroun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8069" y="96890"/>
            <a:ext cx="1041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I- CONCEPTION ET CONTENU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 REFORME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637" y="835572"/>
            <a:ext cx="6379778" cy="480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lphaUcPeriod"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Conception de la reforme</a:t>
            </a:r>
          </a:p>
          <a:p>
            <a:pPr algn="just"/>
            <a:r>
              <a:rPr lang="fr-F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fr-FR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1006475" eaLnBrk="0" fontAlgn="base" hangingPunct="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Série de réformes en matière de digitalisation des missions et des procédures ;</a:t>
            </a:r>
            <a:endParaRPr lang="fr-FR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1006475" eaLnBrk="0" fontAlgn="base" hangingPunct="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M" sz="17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Rétablir la déclaration annuelle des revenus des particuliers</a:t>
            </a:r>
            <a:r>
              <a:rPr lang="fr-CM" sz="17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M" sz="17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450" lvl="0" indent="-342900" algn="just" defTabSz="1006475" eaLnBrk="0" fontAlgn="base" hangingPunct="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M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Améliorer le processus de mobilisation des ressources intérieures;</a:t>
            </a:r>
            <a:endParaRPr lang="fr-CM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450" lvl="0" indent="-342900" algn="just" defTabSz="1006475" eaLnBrk="0" fontAlgn="base" hangingPunct="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M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Améliorer le rendement de la fiscalité des personnes physiques.</a:t>
            </a:r>
            <a:endParaRPr lang="fr-CM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1006475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Mesures d'accompagnement</a:t>
            </a:r>
            <a:endParaRPr lang="fr-FR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50825" lvl="0" indent="-250825" algn="just" defTabSz="1006475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</a:t>
            </a:r>
            <a:r>
              <a:rPr lang="fr-FR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œuvre du PASFIC (Projet d’appui au système fiscal camerounais)</a:t>
            </a:r>
            <a:endParaRPr lang="fr-FR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0825" lvl="0" indent="-250825" algn="just" defTabSz="1006475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l’appui d’Expertise France et la DGFIP </a:t>
            </a:r>
            <a:r>
              <a:rPr lang="fr-FR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fr-FR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0825" lvl="0" indent="-250825" algn="just" defTabSz="1006475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plan d’accompagnement de la conduite du changement;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5089" y="861847"/>
            <a:ext cx="5339255" cy="654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" indent="0" algn="ctr">
              <a:spcBef>
                <a:spcPts val="899"/>
              </a:spcBef>
              <a:spcAft>
                <a:spcPts val="451"/>
              </a:spcAft>
              <a:buNone/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 Contenu de la reforme</a:t>
            </a:r>
          </a:p>
          <a:p>
            <a:pPr marL="269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 </a:t>
            </a:r>
            <a:r>
              <a:rPr lang="fr-FR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loi de finances pour 2022 a rétabli la déclaration annuelle récapitulative des revenus des particuliers (art 24-1 du CGI):</a:t>
            </a:r>
            <a:endParaRPr lang="fr-FR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86781" indent="-32116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À travers une mesure de simplification </a:t>
            </a:r>
          </a:p>
          <a:p>
            <a:pPr marL="486781" indent="-32116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Cette réforme est constitutive:</a:t>
            </a:r>
          </a:p>
          <a:p>
            <a:pPr marL="486781" indent="-32116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d’un axe fort du civisme fiscal</a:t>
            </a: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r>
              <a:rPr lang="fr-FR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  <a:endParaRPr lang="fr-FR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86781" indent="-32116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vecteur de diversification des sources de revenus ; augmentation de la part de l’IRPP dans les recettes fiscales globales</a:t>
            </a:r>
          </a:p>
          <a:p>
            <a:pPr marL="486781" indent="-32116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défis informatiques</a:t>
            </a:r>
          </a:p>
          <a:p>
            <a:pPr marL="486781" indent="-32116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Enfin, une réforme qui permet à l’administration fiscale de mieux cerner le patrimoine et les revenus « dormants » du contribuable : élargissement mécanique de l’assiette</a:t>
            </a:r>
          </a:p>
          <a:p>
            <a:pPr marL="486781" indent="-32116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fr-FR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86781" indent="-32116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441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4909" y="357351"/>
            <a:ext cx="10415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II- MISE EN PLACE DE LA REFORME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 bwMode="auto">
          <a:xfrm>
            <a:off x="625912" y="3336101"/>
            <a:ext cx="4519112" cy="6965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0117" tIns="33412" rIns="50117" bIns="33412" spcCol="1270" anchor="ctr"/>
          <a:lstStyle/>
          <a:p>
            <a:pPr marL="414772" indent="-414772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L’élaboration d’un </a:t>
            </a: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Référentiel des Particuliers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1668" y="2802263"/>
            <a:ext cx="5670332" cy="1764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414772" indent="-414772" defTabSz="40757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L’élaboration d’une</a:t>
            </a:r>
          </a:p>
          <a:p>
            <a:pPr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 des Tiers-déclarants</a:t>
            </a:r>
            <a:endPara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e 16"/>
          <p:cNvGrpSpPr>
            <a:grpSpLocks/>
          </p:cNvGrpSpPr>
          <p:nvPr/>
        </p:nvGrpSpPr>
        <p:grpSpPr bwMode="auto">
          <a:xfrm>
            <a:off x="0" y="5633197"/>
            <a:ext cx="4230624" cy="1273792"/>
            <a:chOff x="4526624" y="1349236"/>
            <a:chExt cx="11119063" cy="2198782"/>
          </a:xfrm>
        </p:grpSpPr>
        <p:sp>
          <p:nvSpPr>
            <p:cNvPr id="10" name="Rectangle 9"/>
            <p:cNvSpPr/>
            <p:nvPr/>
          </p:nvSpPr>
          <p:spPr>
            <a:xfrm>
              <a:off x="4719980" y="1349236"/>
              <a:ext cx="3917607" cy="12418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ZoneTexte 10"/>
            <p:cNvSpPr txBox="1"/>
            <p:nvPr/>
          </p:nvSpPr>
          <p:spPr>
            <a:xfrm>
              <a:off x="4526624" y="1507441"/>
              <a:ext cx="11119063" cy="2040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9038" tIns="129038" rIns="129038" bIns="129038" spcCol="1270" anchor="ctr"/>
            <a:lstStyle/>
            <a:p>
              <a:pPr algn="ctr" defTabSz="80650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Processus</a:t>
              </a:r>
              <a:r>
                <a:rPr lang="fr-FR" sz="2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la DPR</a:t>
              </a:r>
            </a:p>
            <a:p>
              <a:pPr defTabSz="80650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Analyse, traitement, codification et agrégation des données (revenus multiples)</a:t>
              </a:r>
              <a:endPara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Ellipse 11"/>
          <p:cNvSpPr/>
          <p:nvPr/>
        </p:nvSpPr>
        <p:spPr>
          <a:xfrm>
            <a:off x="3265019" y="4333937"/>
            <a:ext cx="5735531" cy="16806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Echange de données entre les 2 référentiels par un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système d’information innovant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 bwMode="auto">
          <a:xfrm>
            <a:off x="1123019" y="1961956"/>
            <a:ext cx="10217642" cy="6965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0117" tIns="33412" rIns="50117" bIns="33412" spcCol="1270" anchor="ctr"/>
          <a:lstStyle/>
          <a:p>
            <a:pPr algn="ctr" defTabSz="1169426" eaLnBrk="0" fontAlgn="base" hangingPunct="0">
              <a:spcBef>
                <a:spcPct val="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1,8 million de contribuables identifiés à ce jour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461248" y="6014593"/>
            <a:ext cx="373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Appariement des données au bon contribuable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7243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6248" y="168164"/>
            <a:ext cx="9259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III- RISQUES ET DIFFICULTES ASSOCIES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 bwMode="auto">
          <a:xfrm>
            <a:off x="135050" y="972207"/>
            <a:ext cx="5382881" cy="57544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0117" tIns="33412" rIns="50117" bIns="33412" spcCol="1270" anchor="ctr"/>
          <a:lstStyle/>
          <a:p>
            <a:pPr algn="ctr" defTabSz="1169426" eaLnBrk="0" fontAlgn="base" hangingPunct="0">
              <a:spcBef>
                <a:spcPct val="0"/>
              </a:spcBef>
              <a:defRPr/>
            </a:pPr>
            <a:r>
              <a:rPr lang="fr-FR" alt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alt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risques</a:t>
            </a:r>
          </a:p>
          <a:p>
            <a:pPr marL="342900" indent="-342900" algn="ctr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Internes : </a:t>
            </a: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collecte des données </a:t>
            </a: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processus assez complexe </a:t>
            </a: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Retard dans la réforme: </a:t>
            </a:r>
            <a: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processus d’échanges de données et d’appariement au bon identifiant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Faible coordination et appropriation: </a:t>
            </a:r>
            <a:r>
              <a:rPr lang="fr-FR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la réforme par </a:t>
            </a:r>
            <a:r>
              <a:rPr lang="fr-FR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équipes 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dans le processus de confection de la DPR </a:t>
            </a: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Externes : </a:t>
            </a: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Cybercrimilaté:</a:t>
            </a:r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Aléas climatiques et naturels : </a:t>
            </a: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Perte des données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 bwMode="auto">
          <a:xfrm>
            <a:off x="5738649" y="972207"/>
            <a:ext cx="6327228" cy="57544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0117" tIns="33412" rIns="50117" bIns="33412" spcCol="1270" anchor="ctr"/>
          <a:lstStyle/>
          <a:p>
            <a:pPr algn="just" defTabSz="1169426" eaLnBrk="0" fontAlgn="base" hangingPunct="0">
              <a:spcBef>
                <a:spcPct val="0"/>
              </a:spcBef>
              <a:defRPr/>
            </a:pPr>
            <a:r>
              <a:rPr lang="fr-FR" alt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difficultés </a:t>
            </a:r>
            <a:r>
              <a:rPr lang="fr-FR" alt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(générales et spécifiques</a:t>
            </a:r>
            <a:r>
              <a:rPr lang="fr-FR" alt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 defTabSz="1169426" eaLnBrk="0" fontAlgn="base" hangingPunct="0">
              <a:spcBef>
                <a:spcPct val="0"/>
              </a:spcBef>
              <a:defRPr/>
            </a:pPr>
            <a:endParaRPr lang="fr-FR" alt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Difficultés générales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faible consentement de l’impôt dans le cadre de la souscription obligatoire de la déclaration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Difficultés spécifiques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defTabSz="1169426" eaLnBrk="0" fontAlgn="base" hangingPunct="0">
              <a:spcBef>
                <a:spcPct val="0"/>
              </a:spcBef>
              <a:defRPr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Pour les </a:t>
            </a:r>
            <a:r>
              <a:rPr lang="fr-F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contribuables </a:t>
            </a:r>
            <a:r>
              <a:rPr lang="fr-F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difficultés de connexion à l’interface contribuable</a:t>
            </a:r>
          </a:p>
          <a:p>
            <a:pPr algn="just" defTabSz="1169426" eaLnBrk="0" fontAlgn="base" hangingPunct="0">
              <a:spcBef>
                <a:spcPct val="0"/>
              </a:spcBef>
              <a:defRPr/>
            </a:pPr>
            <a:endParaRPr lang="fr-F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Pour l’administration </a:t>
            </a:r>
            <a:r>
              <a:rPr lang="fr-F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fr-F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paiement du solde d’impôt éventuel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6248" y="168164"/>
            <a:ext cx="9259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IV- PERSPECTIVES ET RECOMMANDATIONS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73270" y="752940"/>
            <a:ext cx="11719034" cy="582653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déclaration annuelle pré-remplie des revenus comme vecteur de maximisation des recettes fiscales:</a:t>
            </a:r>
          </a:p>
          <a:p>
            <a:pPr marL="525462" lvl="1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Actuellement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l’IRPP repose essentiellement sur le système de captation à la source de l’impôt : un système certes simple, mais réducteur. 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62" lvl="1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 travers la simplification du formulaire de la télé déclaration, l’administration fiscale peut mieux cerner l’ensemble des revenus du contribuable, notamment son patrimoine et ses autres revenus « passifs ».</a:t>
            </a:r>
          </a:p>
          <a:p>
            <a:pPr algn="just"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Proposition: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25462" lvl="1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réforme 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interroge sur la nécessité d’une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 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matière de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 de l’IRPP 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choix entre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 calcul d’un impôt global sur les revenus, ou par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impôts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cédulaires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mixage 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deux ?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424</Words>
  <Application>Microsoft Office PowerPoint</Application>
  <PresentationFormat>Grand écran</PresentationFormat>
  <Paragraphs>65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Tahoma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arnaud.gaudinot</cp:lastModifiedBy>
  <cp:revision>52</cp:revision>
  <cp:lastPrinted>2023-11-08T10:55:10Z</cp:lastPrinted>
  <dcterms:created xsi:type="dcterms:W3CDTF">2023-11-05T21:43:48Z</dcterms:created>
  <dcterms:modified xsi:type="dcterms:W3CDTF">2023-11-13T16:49:37Z</dcterms:modified>
</cp:coreProperties>
</file>