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746" r:id="rId3"/>
    <p:sldId id="761" r:id="rId4"/>
    <p:sldId id="260" r:id="rId5"/>
    <p:sldId id="762" r:id="rId6"/>
    <p:sldId id="791" r:id="rId7"/>
    <p:sldId id="793" r:id="rId8"/>
    <p:sldId id="794" r:id="rId9"/>
    <p:sldId id="796" r:id="rId10"/>
    <p:sldId id="798" r:id="rId11"/>
    <p:sldId id="763" r:id="rId12"/>
    <p:sldId id="775" r:id="rId13"/>
    <p:sldId id="801" r:id="rId14"/>
    <p:sldId id="803" r:id="rId15"/>
    <p:sldId id="804" r:id="rId16"/>
    <p:sldId id="805" r:id="rId17"/>
    <p:sldId id="806" r:id="rId18"/>
    <p:sldId id="808" r:id="rId19"/>
    <p:sldId id="813" r:id="rId20"/>
    <p:sldId id="809" r:id="rId21"/>
    <p:sldId id="810" r:id="rId22"/>
    <p:sldId id="26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2735" autoAdjust="0"/>
  </p:normalViewPr>
  <p:slideViewPr>
    <p:cSldViewPr snapToGrid="0">
      <p:cViewPr varScale="1">
        <p:scale>
          <a:sx n="79" d="100"/>
          <a:sy n="79" d="100"/>
        </p:scale>
        <p:origin x="12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895B2E-2310-410D-B14A-A1844B24E57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C42F1F4D-096F-42CC-A65B-AB79E75C3C52}">
      <dgm:prSet phldrT="[Text]" custT="1"/>
      <dgm:spPr/>
      <dgm:t>
        <a:bodyPr/>
        <a:lstStyle/>
        <a:p>
          <a:r>
            <a:rPr lang="fr-FR" sz="3200" dirty="0"/>
            <a:t>1</a:t>
          </a:r>
        </a:p>
      </dgm:t>
    </dgm:pt>
    <dgm:pt modelId="{438FCC7E-7FC4-4A97-83E2-5D81965D0CA5}" type="parTrans" cxnId="{00DCB29F-9A37-4BF6-92D2-BD253825B39C}">
      <dgm:prSet/>
      <dgm:spPr/>
      <dgm:t>
        <a:bodyPr/>
        <a:lstStyle/>
        <a:p>
          <a:endParaRPr lang="fr-FR"/>
        </a:p>
      </dgm:t>
    </dgm:pt>
    <dgm:pt modelId="{8C58FA4B-A3EC-4915-B553-11F41884BC6F}" type="sibTrans" cxnId="{00DCB29F-9A37-4BF6-92D2-BD253825B39C}">
      <dgm:prSet/>
      <dgm:spPr/>
      <dgm:t>
        <a:bodyPr/>
        <a:lstStyle/>
        <a:p>
          <a:endParaRPr lang="fr-FR"/>
        </a:p>
      </dgm:t>
    </dgm:pt>
    <dgm:pt modelId="{80DD63D3-E07A-4FED-9C5B-38FCC6A64F6D}">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Le coaching à l’endroit des gestionnaires publics  à travers leurs nouveaux rôles dans le contexte de la réforme budgétaire</a:t>
          </a:r>
        </a:p>
      </dgm:t>
    </dgm:pt>
    <dgm:pt modelId="{5BA8AF27-345F-440B-9230-35ED173368C9}" type="parTrans" cxnId="{D866CFFD-D203-45EE-9F8C-2472803AC3C3}">
      <dgm:prSet/>
      <dgm:spPr/>
      <dgm:t>
        <a:bodyPr/>
        <a:lstStyle/>
        <a:p>
          <a:endParaRPr lang="fr-FR"/>
        </a:p>
      </dgm:t>
    </dgm:pt>
    <dgm:pt modelId="{CE22D217-E913-4F1F-A8F2-BE0C7A886E0B}" type="sibTrans" cxnId="{D866CFFD-D203-45EE-9F8C-2472803AC3C3}">
      <dgm:prSet/>
      <dgm:spPr/>
      <dgm:t>
        <a:bodyPr/>
        <a:lstStyle/>
        <a:p>
          <a:endParaRPr lang="fr-FR"/>
        </a:p>
      </dgm:t>
    </dgm:pt>
    <dgm:pt modelId="{92A87674-B7C2-4481-94E7-309EF289E613}">
      <dgm:prSet custT="1"/>
      <dgm:spPr/>
      <dgm:t>
        <a:bodyPr/>
        <a:lstStyle/>
        <a:p>
          <a:r>
            <a:rPr lang="fr-FR" sz="2400" dirty="0">
              <a:latin typeface="Arial" panose="020B0604020202020204" pitchFamily="34" charset="0"/>
              <a:cs typeface="Arial" panose="020B0604020202020204" pitchFamily="34" charset="0"/>
            </a:rPr>
            <a:t>Une discipline financière relative induite par les contrôles de la Cour</a:t>
          </a:r>
        </a:p>
      </dgm:t>
    </dgm:pt>
    <dgm:pt modelId="{CDCB8294-469F-4978-AF0F-A738E9BE12A3}" type="parTrans" cxnId="{1D922CCE-A0C4-4DCE-BBE0-1F8E4FD8D63C}">
      <dgm:prSet/>
      <dgm:spPr/>
      <dgm:t>
        <a:bodyPr/>
        <a:lstStyle/>
        <a:p>
          <a:endParaRPr lang="fr-FR"/>
        </a:p>
      </dgm:t>
    </dgm:pt>
    <dgm:pt modelId="{BF69EA0C-BEE8-4F39-9E9F-889623EDF2A3}" type="sibTrans" cxnId="{1D922CCE-A0C4-4DCE-BBE0-1F8E4FD8D63C}">
      <dgm:prSet/>
      <dgm:spPr/>
      <dgm:t>
        <a:bodyPr/>
        <a:lstStyle/>
        <a:p>
          <a:endParaRPr lang="fr-FR"/>
        </a:p>
      </dgm:t>
    </dgm:pt>
    <dgm:pt modelId="{9B2A6C93-DADF-419C-9CE2-47829EDAAE37}">
      <dgm:prSet phldrT="[Text]" custT="1"/>
      <dgm:spPr/>
      <dgm:t>
        <a:bodyPr/>
        <a:lstStyle/>
        <a:p>
          <a:r>
            <a:rPr lang="fr-FR" sz="3200" dirty="0"/>
            <a:t>2</a:t>
          </a:r>
        </a:p>
      </dgm:t>
    </dgm:pt>
    <dgm:pt modelId="{9E8535DF-8C3F-4296-B09F-62D8C164AB4B}" type="sibTrans" cxnId="{4CEB298F-9682-4D92-8006-6EBB6FC6E8B9}">
      <dgm:prSet/>
      <dgm:spPr/>
      <dgm:t>
        <a:bodyPr/>
        <a:lstStyle/>
        <a:p>
          <a:endParaRPr lang="fr-FR"/>
        </a:p>
      </dgm:t>
    </dgm:pt>
    <dgm:pt modelId="{4012A5E0-2159-4727-87EF-F22CBB2C5C87}" type="parTrans" cxnId="{4CEB298F-9682-4D92-8006-6EBB6FC6E8B9}">
      <dgm:prSet/>
      <dgm:spPr/>
      <dgm:t>
        <a:bodyPr/>
        <a:lstStyle/>
        <a:p>
          <a:endParaRPr lang="fr-FR"/>
        </a:p>
      </dgm:t>
    </dgm:pt>
    <dgm:pt modelId="{5DC17535-AD34-4B30-BBE8-D07BE3A94178}">
      <dgm:prSet phldrT="[Text]" custT="1"/>
      <dgm:spPr/>
      <dgm:t>
        <a:bodyPr/>
        <a:lstStyle/>
        <a:p>
          <a:r>
            <a:rPr lang="fr-FR" sz="3200" dirty="0"/>
            <a:t>3</a:t>
          </a:r>
        </a:p>
      </dgm:t>
    </dgm:pt>
    <dgm:pt modelId="{AB51CA47-315C-4E79-8C36-993E7F341834}" type="sibTrans" cxnId="{5A60230D-D460-42EB-A7FC-C7E3826408A5}">
      <dgm:prSet/>
      <dgm:spPr/>
      <dgm:t>
        <a:bodyPr/>
        <a:lstStyle/>
        <a:p>
          <a:endParaRPr lang="fr-FR"/>
        </a:p>
      </dgm:t>
    </dgm:pt>
    <dgm:pt modelId="{60C9340F-DC22-49E9-8661-E88335C8FAC4}" type="parTrans" cxnId="{5A60230D-D460-42EB-A7FC-C7E3826408A5}">
      <dgm:prSet/>
      <dgm:spPr/>
      <dgm:t>
        <a:bodyPr/>
        <a:lstStyle/>
        <a:p>
          <a:endParaRPr lang="fr-FR"/>
        </a:p>
      </dgm:t>
    </dgm:pt>
    <dgm:pt modelId="{A05A1CA0-FAFE-44FB-A9AF-F332116B994C}">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L’évaluation de l’atteinte des performances par les programmes publics</a:t>
          </a:r>
        </a:p>
      </dgm:t>
    </dgm:pt>
    <dgm:pt modelId="{26DF824B-9FA5-4C0B-B62E-F666281B6E4E}" type="parTrans" cxnId="{F298A927-F924-4466-A4BD-8203C4EDEB41}">
      <dgm:prSet/>
      <dgm:spPr/>
      <dgm:t>
        <a:bodyPr/>
        <a:lstStyle/>
        <a:p>
          <a:endParaRPr lang="fr-BJ"/>
        </a:p>
      </dgm:t>
    </dgm:pt>
    <dgm:pt modelId="{4EB90B5E-48F3-4343-ACCF-4B3FA4FCBA4B}" type="sibTrans" cxnId="{F298A927-F924-4466-A4BD-8203C4EDEB41}">
      <dgm:prSet/>
      <dgm:spPr/>
      <dgm:t>
        <a:bodyPr/>
        <a:lstStyle/>
        <a:p>
          <a:endParaRPr lang="fr-BJ"/>
        </a:p>
      </dgm:t>
    </dgm:pt>
    <dgm:pt modelId="{68DB3FC2-0BA5-4653-8D8D-8F7A36615855}" type="pres">
      <dgm:prSet presAssocID="{6B895B2E-2310-410D-B14A-A1844B24E57A}" presName="linearFlow" presStyleCnt="0">
        <dgm:presLayoutVars>
          <dgm:dir/>
          <dgm:animLvl val="lvl"/>
          <dgm:resizeHandles val="exact"/>
        </dgm:presLayoutVars>
      </dgm:prSet>
      <dgm:spPr/>
    </dgm:pt>
    <dgm:pt modelId="{8E6D2980-443D-4A5F-894F-C01CF5EF7548}" type="pres">
      <dgm:prSet presAssocID="{C42F1F4D-096F-42CC-A65B-AB79E75C3C52}" presName="composite" presStyleCnt="0"/>
      <dgm:spPr/>
    </dgm:pt>
    <dgm:pt modelId="{C3086A99-D6A2-4043-B8D2-B09F6BD50E43}" type="pres">
      <dgm:prSet presAssocID="{C42F1F4D-096F-42CC-A65B-AB79E75C3C52}" presName="parentText" presStyleLbl="alignNode1" presStyleIdx="0" presStyleCnt="3">
        <dgm:presLayoutVars>
          <dgm:chMax val="1"/>
          <dgm:bulletEnabled val="1"/>
        </dgm:presLayoutVars>
      </dgm:prSet>
      <dgm:spPr/>
    </dgm:pt>
    <dgm:pt modelId="{8E8076A9-F45F-48C6-A485-06A684A141FD}" type="pres">
      <dgm:prSet presAssocID="{C42F1F4D-096F-42CC-A65B-AB79E75C3C52}" presName="descendantText" presStyleLbl="alignAcc1" presStyleIdx="0" presStyleCnt="3" custLinFactY="41251" custLinFactNeighborY="100000">
        <dgm:presLayoutVars>
          <dgm:bulletEnabled val="1"/>
        </dgm:presLayoutVars>
      </dgm:prSet>
      <dgm:spPr/>
    </dgm:pt>
    <dgm:pt modelId="{346BE488-5437-40A6-A5BB-FBF1175ED80C}" type="pres">
      <dgm:prSet presAssocID="{8C58FA4B-A3EC-4915-B553-11F41884BC6F}" presName="sp" presStyleCnt="0"/>
      <dgm:spPr/>
    </dgm:pt>
    <dgm:pt modelId="{6D4EE5FA-C1EF-4E98-8889-96691678BAD1}" type="pres">
      <dgm:prSet presAssocID="{9B2A6C93-DADF-419C-9CE2-47829EDAAE37}" presName="composite" presStyleCnt="0"/>
      <dgm:spPr/>
    </dgm:pt>
    <dgm:pt modelId="{A7643BFF-A70F-4A0A-9335-D8B45758BE34}" type="pres">
      <dgm:prSet presAssocID="{9B2A6C93-DADF-419C-9CE2-47829EDAAE37}" presName="parentText" presStyleLbl="alignNode1" presStyleIdx="1" presStyleCnt="3">
        <dgm:presLayoutVars>
          <dgm:chMax val="1"/>
          <dgm:bulletEnabled val="1"/>
        </dgm:presLayoutVars>
      </dgm:prSet>
      <dgm:spPr/>
    </dgm:pt>
    <dgm:pt modelId="{2A661837-0010-4148-975C-77CC4286D726}" type="pres">
      <dgm:prSet presAssocID="{9B2A6C93-DADF-419C-9CE2-47829EDAAE37}" presName="descendantText" presStyleLbl="alignAcc1" presStyleIdx="1" presStyleCnt="3" custLinFactY="52641" custLinFactNeighborY="100000">
        <dgm:presLayoutVars>
          <dgm:bulletEnabled val="1"/>
        </dgm:presLayoutVars>
      </dgm:prSet>
      <dgm:spPr/>
    </dgm:pt>
    <dgm:pt modelId="{45BB2C4F-21E0-4437-9482-6C13EDC49FF8}" type="pres">
      <dgm:prSet presAssocID="{9E8535DF-8C3F-4296-B09F-62D8C164AB4B}" presName="sp" presStyleCnt="0"/>
      <dgm:spPr/>
    </dgm:pt>
    <dgm:pt modelId="{4206C4A8-82B2-4EBE-87A4-D4C83ACE2156}" type="pres">
      <dgm:prSet presAssocID="{5DC17535-AD34-4B30-BBE8-D07BE3A94178}" presName="composite" presStyleCnt="0"/>
      <dgm:spPr/>
    </dgm:pt>
    <dgm:pt modelId="{A123B27C-11B7-4323-9BD9-5A7E14FDFDAF}" type="pres">
      <dgm:prSet presAssocID="{5DC17535-AD34-4B30-BBE8-D07BE3A94178}" presName="parentText" presStyleLbl="alignNode1" presStyleIdx="2" presStyleCnt="3">
        <dgm:presLayoutVars>
          <dgm:chMax val="1"/>
          <dgm:bulletEnabled val="1"/>
        </dgm:presLayoutVars>
      </dgm:prSet>
      <dgm:spPr/>
    </dgm:pt>
    <dgm:pt modelId="{2E11D156-9960-42BF-9B1D-E6B5F9D3EBA4}" type="pres">
      <dgm:prSet presAssocID="{5DC17535-AD34-4B30-BBE8-D07BE3A94178}" presName="descendantText" presStyleLbl="alignAcc1" presStyleIdx="2" presStyleCnt="3" custLinFactY="-100000" custLinFactNeighborX="-102" custLinFactNeighborY="-163611">
        <dgm:presLayoutVars>
          <dgm:bulletEnabled val="1"/>
        </dgm:presLayoutVars>
      </dgm:prSet>
      <dgm:spPr/>
    </dgm:pt>
  </dgm:ptLst>
  <dgm:cxnLst>
    <dgm:cxn modelId="{5A60230D-D460-42EB-A7FC-C7E3826408A5}" srcId="{6B895B2E-2310-410D-B14A-A1844B24E57A}" destId="{5DC17535-AD34-4B30-BBE8-D07BE3A94178}" srcOrd="2" destOrd="0" parTransId="{60C9340F-DC22-49E9-8661-E88335C8FAC4}" sibTransId="{AB51CA47-315C-4E79-8C36-993E7F341834}"/>
    <dgm:cxn modelId="{C455F923-4D38-4722-80BE-F487FFA5144E}" type="presOf" srcId="{5DC17535-AD34-4B30-BBE8-D07BE3A94178}" destId="{A123B27C-11B7-4323-9BD9-5A7E14FDFDAF}" srcOrd="0" destOrd="0" presId="urn:microsoft.com/office/officeart/2005/8/layout/chevron2"/>
    <dgm:cxn modelId="{F298A927-F924-4466-A4BD-8203C4EDEB41}" srcId="{9B2A6C93-DADF-419C-9CE2-47829EDAAE37}" destId="{A05A1CA0-FAFE-44FB-A9AF-F332116B994C}" srcOrd="0" destOrd="0" parTransId="{26DF824B-9FA5-4C0B-B62E-F666281B6E4E}" sibTransId="{4EB90B5E-48F3-4343-ACCF-4B3FA4FCBA4B}"/>
    <dgm:cxn modelId="{4B5A8B38-9FE6-4C2E-B585-C6A89CE531E4}" type="presOf" srcId="{6B895B2E-2310-410D-B14A-A1844B24E57A}" destId="{68DB3FC2-0BA5-4653-8D8D-8F7A36615855}" srcOrd="0" destOrd="0" presId="urn:microsoft.com/office/officeart/2005/8/layout/chevron2"/>
    <dgm:cxn modelId="{8BD05761-C873-48BF-A4AD-3B8EAD738BAC}" type="presOf" srcId="{A05A1CA0-FAFE-44FB-A9AF-F332116B994C}" destId="{2A661837-0010-4148-975C-77CC4286D726}" srcOrd="0" destOrd="0" presId="urn:microsoft.com/office/officeart/2005/8/layout/chevron2"/>
    <dgm:cxn modelId="{4CEB298F-9682-4D92-8006-6EBB6FC6E8B9}" srcId="{6B895B2E-2310-410D-B14A-A1844B24E57A}" destId="{9B2A6C93-DADF-419C-9CE2-47829EDAAE37}" srcOrd="1" destOrd="0" parTransId="{4012A5E0-2159-4727-87EF-F22CBB2C5C87}" sibTransId="{9E8535DF-8C3F-4296-B09F-62D8C164AB4B}"/>
    <dgm:cxn modelId="{87EB369C-DE7A-44CB-BFE0-B09A1E53270D}" type="presOf" srcId="{80DD63D3-E07A-4FED-9C5B-38FCC6A64F6D}" destId="{8E8076A9-F45F-48C6-A485-06A684A141FD}" srcOrd="0" destOrd="0" presId="urn:microsoft.com/office/officeart/2005/8/layout/chevron2"/>
    <dgm:cxn modelId="{00DCB29F-9A37-4BF6-92D2-BD253825B39C}" srcId="{6B895B2E-2310-410D-B14A-A1844B24E57A}" destId="{C42F1F4D-096F-42CC-A65B-AB79E75C3C52}" srcOrd="0" destOrd="0" parTransId="{438FCC7E-7FC4-4A97-83E2-5D81965D0CA5}" sibTransId="{8C58FA4B-A3EC-4915-B553-11F41884BC6F}"/>
    <dgm:cxn modelId="{327663B2-1A0F-4910-9A54-CCDCB20856D9}" type="presOf" srcId="{92A87674-B7C2-4481-94E7-309EF289E613}" destId="{2E11D156-9960-42BF-9B1D-E6B5F9D3EBA4}" srcOrd="0" destOrd="0" presId="urn:microsoft.com/office/officeart/2005/8/layout/chevron2"/>
    <dgm:cxn modelId="{26D2CFCB-6070-4CA4-A0BD-067986E8BCA1}" type="presOf" srcId="{9B2A6C93-DADF-419C-9CE2-47829EDAAE37}" destId="{A7643BFF-A70F-4A0A-9335-D8B45758BE34}" srcOrd="0" destOrd="0" presId="urn:microsoft.com/office/officeart/2005/8/layout/chevron2"/>
    <dgm:cxn modelId="{1D922CCE-A0C4-4DCE-BBE0-1F8E4FD8D63C}" srcId="{5DC17535-AD34-4B30-BBE8-D07BE3A94178}" destId="{92A87674-B7C2-4481-94E7-309EF289E613}" srcOrd="0" destOrd="0" parTransId="{CDCB8294-469F-4978-AF0F-A738E9BE12A3}" sibTransId="{BF69EA0C-BEE8-4F39-9E9F-889623EDF2A3}"/>
    <dgm:cxn modelId="{C0C895DA-B3E7-4C1E-BCEA-20BD75D19DF7}" type="presOf" srcId="{C42F1F4D-096F-42CC-A65B-AB79E75C3C52}" destId="{C3086A99-D6A2-4043-B8D2-B09F6BD50E43}" srcOrd="0" destOrd="0" presId="urn:microsoft.com/office/officeart/2005/8/layout/chevron2"/>
    <dgm:cxn modelId="{D866CFFD-D203-45EE-9F8C-2472803AC3C3}" srcId="{C42F1F4D-096F-42CC-A65B-AB79E75C3C52}" destId="{80DD63D3-E07A-4FED-9C5B-38FCC6A64F6D}" srcOrd="0" destOrd="0" parTransId="{5BA8AF27-345F-440B-9230-35ED173368C9}" sibTransId="{CE22D217-E913-4F1F-A8F2-BE0C7A886E0B}"/>
    <dgm:cxn modelId="{CC63DFE4-6F3B-49DB-A308-B9E147E72012}" type="presParOf" srcId="{68DB3FC2-0BA5-4653-8D8D-8F7A36615855}" destId="{8E6D2980-443D-4A5F-894F-C01CF5EF7548}" srcOrd="0" destOrd="0" presId="urn:microsoft.com/office/officeart/2005/8/layout/chevron2"/>
    <dgm:cxn modelId="{65064C01-4416-4C1F-9559-6907A70F1950}" type="presParOf" srcId="{8E6D2980-443D-4A5F-894F-C01CF5EF7548}" destId="{C3086A99-D6A2-4043-B8D2-B09F6BD50E43}" srcOrd="0" destOrd="0" presId="urn:microsoft.com/office/officeart/2005/8/layout/chevron2"/>
    <dgm:cxn modelId="{53D84893-26BA-4870-A75C-73663FE15BE3}" type="presParOf" srcId="{8E6D2980-443D-4A5F-894F-C01CF5EF7548}" destId="{8E8076A9-F45F-48C6-A485-06A684A141FD}" srcOrd="1" destOrd="0" presId="urn:microsoft.com/office/officeart/2005/8/layout/chevron2"/>
    <dgm:cxn modelId="{F47E9B4E-5996-419D-9A3F-3838044A7C15}" type="presParOf" srcId="{68DB3FC2-0BA5-4653-8D8D-8F7A36615855}" destId="{346BE488-5437-40A6-A5BB-FBF1175ED80C}" srcOrd="1" destOrd="0" presId="urn:microsoft.com/office/officeart/2005/8/layout/chevron2"/>
    <dgm:cxn modelId="{43ADAD3B-7416-44D3-A0F4-7D425B6C0A5F}" type="presParOf" srcId="{68DB3FC2-0BA5-4653-8D8D-8F7A36615855}" destId="{6D4EE5FA-C1EF-4E98-8889-96691678BAD1}" srcOrd="2" destOrd="0" presId="urn:microsoft.com/office/officeart/2005/8/layout/chevron2"/>
    <dgm:cxn modelId="{74A3C589-03A9-4109-B9A0-9CC0A171A8AE}" type="presParOf" srcId="{6D4EE5FA-C1EF-4E98-8889-96691678BAD1}" destId="{A7643BFF-A70F-4A0A-9335-D8B45758BE34}" srcOrd="0" destOrd="0" presId="urn:microsoft.com/office/officeart/2005/8/layout/chevron2"/>
    <dgm:cxn modelId="{B0E4C7E6-AE0B-48E9-AD7F-28169498D1C6}" type="presParOf" srcId="{6D4EE5FA-C1EF-4E98-8889-96691678BAD1}" destId="{2A661837-0010-4148-975C-77CC4286D726}" srcOrd="1" destOrd="0" presId="urn:microsoft.com/office/officeart/2005/8/layout/chevron2"/>
    <dgm:cxn modelId="{FDCD70E2-78C8-48EA-8AB6-86F9CD225C7B}" type="presParOf" srcId="{68DB3FC2-0BA5-4653-8D8D-8F7A36615855}" destId="{45BB2C4F-21E0-4437-9482-6C13EDC49FF8}" srcOrd="3" destOrd="0" presId="urn:microsoft.com/office/officeart/2005/8/layout/chevron2"/>
    <dgm:cxn modelId="{9885EFB6-0D50-476B-AC4C-F30B8F79DE74}" type="presParOf" srcId="{68DB3FC2-0BA5-4653-8D8D-8F7A36615855}" destId="{4206C4A8-82B2-4EBE-87A4-D4C83ACE2156}" srcOrd="4" destOrd="0" presId="urn:microsoft.com/office/officeart/2005/8/layout/chevron2"/>
    <dgm:cxn modelId="{578407D3-D203-440D-B519-73DCFB571022}" type="presParOf" srcId="{4206C4A8-82B2-4EBE-87A4-D4C83ACE2156}" destId="{A123B27C-11B7-4323-9BD9-5A7E14FDFDAF}" srcOrd="0" destOrd="0" presId="urn:microsoft.com/office/officeart/2005/8/layout/chevron2"/>
    <dgm:cxn modelId="{90F75606-22E1-4B20-836B-AC45D1B19A06}" type="presParOf" srcId="{4206C4A8-82B2-4EBE-87A4-D4C83ACE2156}" destId="{2E11D156-9960-42BF-9B1D-E6B5F9D3EBA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895B2E-2310-410D-B14A-A1844B24E57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C42F1F4D-096F-42CC-A65B-AB79E75C3C52}">
      <dgm:prSet phldrT="[Text]" custT="1"/>
      <dgm:spPr/>
      <dgm:t>
        <a:bodyPr/>
        <a:lstStyle/>
        <a:p>
          <a:r>
            <a:rPr lang="fr-FR" sz="3200" dirty="0"/>
            <a:t>1</a:t>
          </a:r>
        </a:p>
      </dgm:t>
    </dgm:pt>
    <dgm:pt modelId="{438FCC7E-7FC4-4A97-83E2-5D81965D0CA5}" type="parTrans" cxnId="{00DCB29F-9A37-4BF6-92D2-BD253825B39C}">
      <dgm:prSet/>
      <dgm:spPr/>
      <dgm:t>
        <a:bodyPr/>
        <a:lstStyle/>
        <a:p>
          <a:endParaRPr lang="fr-FR"/>
        </a:p>
      </dgm:t>
    </dgm:pt>
    <dgm:pt modelId="{8C58FA4B-A3EC-4915-B553-11F41884BC6F}" type="sibTrans" cxnId="{00DCB29F-9A37-4BF6-92D2-BD253825B39C}">
      <dgm:prSet/>
      <dgm:spPr/>
      <dgm:t>
        <a:bodyPr/>
        <a:lstStyle/>
        <a:p>
          <a:endParaRPr lang="fr-FR"/>
        </a:p>
      </dgm:t>
    </dgm:pt>
    <dgm:pt modelId="{80DD63D3-E07A-4FED-9C5B-38FCC6A64F6D}">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LE CHAMP D’ACTIONS ET LES MOYENS HUMAINS </a:t>
          </a:r>
        </a:p>
      </dgm:t>
    </dgm:pt>
    <dgm:pt modelId="{5BA8AF27-345F-440B-9230-35ED173368C9}" type="parTrans" cxnId="{D866CFFD-D203-45EE-9F8C-2472803AC3C3}">
      <dgm:prSet/>
      <dgm:spPr/>
      <dgm:t>
        <a:bodyPr/>
        <a:lstStyle/>
        <a:p>
          <a:endParaRPr lang="fr-FR"/>
        </a:p>
      </dgm:t>
    </dgm:pt>
    <dgm:pt modelId="{CE22D217-E913-4F1F-A8F2-BE0C7A886E0B}" type="sibTrans" cxnId="{D866CFFD-D203-45EE-9F8C-2472803AC3C3}">
      <dgm:prSet/>
      <dgm:spPr/>
      <dgm:t>
        <a:bodyPr/>
        <a:lstStyle/>
        <a:p>
          <a:endParaRPr lang="fr-FR"/>
        </a:p>
      </dgm:t>
    </dgm:pt>
    <dgm:pt modelId="{92A87674-B7C2-4481-94E7-309EF289E613}">
      <dgm:prSet custT="1"/>
      <dgm:spPr/>
      <dgm:t>
        <a:bodyPr/>
        <a:lstStyle/>
        <a:p>
          <a:r>
            <a:rPr lang="fr-FR" sz="2400" dirty="0">
              <a:latin typeface="Arial" panose="020B0604020202020204" pitchFamily="34" charset="0"/>
              <a:cs typeface="Arial" panose="020B0604020202020204" pitchFamily="34" charset="0"/>
            </a:rPr>
            <a:t>LE REPPORTING</a:t>
          </a:r>
        </a:p>
      </dgm:t>
    </dgm:pt>
    <dgm:pt modelId="{CDCB8294-469F-4978-AF0F-A738E9BE12A3}" type="parTrans" cxnId="{1D922CCE-A0C4-4DCE-BBE0-1F8E4FD8D63C}">
      <dgm:prSet/>
      <dgm:spPr/>
      <dgm:t>
        <a:bodyPr/>
        <a:lstStyle/>
        <a:p>
          <a:endParaRPr lang="fr-FR"/>
        </a:p>
      </dgm:t>
    </dgm:pt>
    <dgm:pt modelId="{BF69EA0C-BEE8-4F39-9E9F-889623EDF2A3}" type="sibTrans" cxnId="{1D922CCE-A0C4-4DCE-BBE0-1F8E4FD8D63C}">
      <dgm:prSet/>
      <dgm:spPr/>
      <dgm:t>
        <a:bodyPr/>
        <a:lstStyle/>
        <a:p>
          <a:endParaRPr lang="fr-FR"/>
        </a:p>
      </dgm:t>
    </dgm:pt>
    <dgm:pt modelId="{9B2A6C93-DADF-419C-9CE2-47829EDAAE37}">
      <dgm:prSet phldrT="[Text]" custT="1"/>
      <dgm:spPr/>
      <dgm:t>
        <a:bodyPr/>
        <a:lstStyle/>
        <a:p>
          <a:r>
            <a:rPr lang="fr-FR" sz="3200" dirty="0"/>
            <a:t>2</a:t>
          </a:r>
        </a:p>
      </dgm:t>
    </dgm:pt>
    <dgm:pt modelId="{9E8535DF-8C3F-4296-B09F-62D8C164AB4B}" type="sibTrans" cxnId="{4CEB298F-9682-4D92-8006-6EBB6FC6E8B9}">
      <dgm:prSet/>
      <dgm:spPr/>
      <dgm:t>
        <a:bodyPr/>
        <a:lstStyle/>
        <a:p>
          <a:endParaRPr lang="fr-FR"/>
        </a:p>
      </dgm:t>
    </dgm:pt>
    <dgm:pt modelId="{4012A5E0-2159-4727-87EF-F22CBB2C5C87}" type="parTrans" cxnId="{4CEB298F-9682-4D92-8006-6EBB6FC6E8B9}">
      <dgm:prSet/>
      <dgm:spPr/>
      <dgm:t>
        <a:bodyPr/>
        <a:lstStyle/>
        <a:p>
          <a:endParaRPr lang="fr-FR"/>
        </a:p>
      </dgm:t>
    </dgm:pt>
    <dgm:pt modelId="{5DC17535-AD34-4B30-BBE8-D07BE3A94178}">
      <dgm:prSet phldrT="[Text]" custT="1"/>
      <dgm:spPr/>
      <dgm:t>
        <a:bodyPr/>
        <a:lstStyle/>
        <a:p>
          <a:r>
            <a:rPr lang="fr-FR" sz="3200" dirty="0"/>
            <a:t>3</a:t>
          </a:r>
        </a:p>
      </dgm:t>
    </dgm:pt>
    <dgm:pt modelId="{AB51CA47-315C-4E79-8C36-993E7F341834}" type="sibTrans" cxnId="{5A60230D-D460-42EB-A7FC-C7E3826408A5}">
      <dgm:prSet/>
      <dgm:spPr/>
      <dgm:t>
        <a:bodyPr/>
        <a:lstStyle/>
        <a:p>
          <a:endParaRPr lang="fr-FR"/>
        </a:p>
      </dgm:t>
    </dgm:pt>
    <dgm:pt modelId="{60C9340F-DC22-49E9-8661-E88335C8FAC4}" type="parTrans" cxnId="{5A60230D-D460-42EB-A7FC-C7E3826408A5}">
      <dgm:prSet/>
      <dgm:spPr/>
      <dgm:t>
        <a:bodyPr/>
        <a:lstStyle/>
        <a:p>
          <a:endParaRPr lang="fr-FR"/>
        </a:p>
      </dgm:t>
    </dgm:pt>
    <dgm:pt modelId="{A05A1CA0-FAFE-44FB-A9AF-F332116B994C}">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L’INEXISTENCE OU LA FAIBLESSE DES MECANISMES DE RELAIS </a:t>
          </a:r>
        </a:p>
      </dgm:t>
    </dgm:pt>
    <dgm:pt modelId="{26DF824B-9FA5-4C0B-B62E-F666281B6E4E}" type="parTrans" cxnId="{F298A927-F924-4466-A4BD-8203C4EDEB41}">
      <dgm:prSet/>
      <dgm:spPr/>
      <dgm:t>
        <a:bodyPr/>
        <a:lstStyle/>
        <a:p>
          <a:endParaRPr lang="fr-BJ"/>
        </a:p>
      </dgm:t>
    </dgm:pt>
    <dgm:pt modelId="{4EB90B5E-48F3-4343-ACCF-4B3FA4FCBA4B}" type="sibTrans" cxnId="{F298A927-F924-4466-A4BD-8203C4EDEB41}">
      <dgm:prSet/>
      <dgm:spPr/>
      <dgm:t>
        <a:bodyPr/>
        <a:lstStyle/>
        <a:p>
          <a:endParaRPr lang="fr-BJ"/>
        </a:p>
      </dgm:t>
    </dgm:pt>
    <dgm:pt modelId="{68DB3FC2-0BA5-4653-8D8D-8F7A36615855}" type="pres">
      <dgm:prSet presAssocID="{6B895B2E-2310-410D-B14A-A1844B24E57A}" presName="linearFlow" presStyleCnt="0">
        <dgm:presLayoutVars>
          <dgm:dir/>
          <dgm:animLvl val="lvl"/>
          <dgm:resizeHandles val="exact"/>
        </dgm:presLayoutVars>
      </dgm:prSet>
      <dgm:spPr/>
    </dgm:pt>
    <dgm:pt modelId="{8E6D2980-443D-4A5F-894F-C01CF5EF7548}" type="pres">
      <dgm:prSet presAssocID="{C42F1F4D-096F-42CC-A65B-AB79E75C3C52}" presName="composite" presStyleCnt="0"/>
      <dgm:spPr/>
    </dgm:pt>
    <dgm:pt modelId="{C3086A99-D6A2-4043-B8D2-B09F6BD50E43}" type="pres">
      <dgm:prSet presAssocID="{C42F1F4D-096F-42CC-A65B-AB79E75C3C52}" presName="parentText" presStyleLbl="alignNode1" presStyleIdx="0" presStyleCnt="3">
        <dgm:presLayoutVars>
          <dgm:chMax val="1"/>
          <dgm:bulletEnabled val="1"/>
        </dgm:presLayoutVars>
      </dgm:prSet>
      <dgm:spPr/>
    </dgm:pt>
    <dgm:pt modelId="{8E8076A9-F45F-48C6-A485-06A684A141FD}" type="pres">
      <dgm:prSet presAssocID="{C42F1F4D-096F-42CC-A65B-AB79E75C3C52}" presName="descendantText" presStyleLbl="alignAcc1" presStyleIdx="0" presStyleCnt="3" custLinFactY="41251" custLinFactNeighborY="100000">
        <dgm:presLayoutVars>
          <dgm:bulletEnabled val="1"/>
        </dgm:presLayoutVars>
      </dgm:prSet>
      <dgm:spPr/>
    </dgm:pt>
    <dgm:pt modelId="{346BE488-5437-40A6-A5BB-FBF1175ED80C}" type="pres">
      <dgm:prSet presAssocID="{8C58FA4B-A3EC-4915-B553-11F41884BC6F}" presName="sp" presStyleCnt="0"/>
      <dgm:spPr/>
    </dgm:pt>
    <dgm:pt modelId="{6D4EE5FA-C1EF-4E98-8889-96691678BAD1}" type="pres">
      <dgm:prSet presAssocID="{9B2A6C93-DADF-419C-9CE2-47829EDAAE37}" presName="composite" presStyleCnt="0"/>
      <dgm:spPr/>
    </dgm:pt>
    <dgm:pt modelId="{A7643BFF-A70F-4A0A-9335-D8B45758BE34}" type="pres">
      <dgm:prSet presAssocID="{9B2A6C93-DADF-419C-9CE2-47829EDAAE37}" presName="parentText" presStyleLbl="alignNode1" presStyleIdx="1" presStyleCnt="3">
        <dgm:presLayoutVars>
          <dgm:chMax val="1"/>
          <dgm:bulletEnabled val="1"/>
        </dgm:presLayoutVars>
      </dgm:prSet>
      <dgm:spPr/>
    </dgm:pt>
    <dgm:pt modelId="{2A661837-0010-4148-975C-77CC4286D726}" type="pres">
      <dgm:prSet presAssocID="{9B2A6C93-DADF-419C-9CE2-47829EDAAE37}" presName="descendantText" presStyleLbl="alignAcc1" presStyleIdx="1" presStyleCnt="3" custLinFactY="52641" custLinFactNeighborY="100000">
        <dgm:presLayoutVars>
          <dgm:bulletEnabled val="1"/>
        </dgm:presLayoutVars>
      </dgm:prSet>
      <dgm:spPr/>
    </dgm:pt>
    <dgm:pt modelId="{45BB2C4F-21E0-4437-9482-6C13EDC49FF8}" type="pres">
      <dgm:prSet presAssocID="{9E8535DF-8C3F-4296-B09F-62D8C164AB4B}" presName="sp" presStyleCnt="0"/>
      <dgm:spPr/>
    </dgm:pt>
    <dgm:pt modelId="{4206C4A8-82B2-4EBE-87A4-D4C83ACE2156}" type="pres">
      <dgm:prSet presAssocID="{5DC17535-AD34-4B30-BBE8-D07BE3A94178}" presName="composite" presStyleCnt="0"/>
      <dgm:spPr/>
    </dgm:pt>
    <dgm:pt modelId="{A123B27C-11B7-4323-9BD9-5A7E14FDFDAF}" type="pres">
      <dgm:prSet presAssocID="{5DC17535-AD34-4B30-BBE8-D07BE3A94178}" presName="parentText" presStyleLbl="alignNode1" presStyleIdx="2" presStyleCnt="3">
        <dgm:presLayoutVars>
          <dgm:chMax val="1"/>
          <dgm:bulletEnabled val="1"/>
        </dgm:presLayoutVars>
      </dgm:prSet>
      <dgm:spPr/>
    </dgm:pt>
    <dgm:pt modelId="{2E11D156-9960-42BF-9B1D-E6B5F9D3EBA4}" type="pres">
      <dgm:prSet presAssocID="{5DC17535-AD34-4B30-BBE8-D07BE3A94178}" presName="descendantText" presStyleLbl="alignAcc1" presStyleIdx="2" presStyleCnt="3" custLinFactY="-100000" custLinFactNeighborX="-102" custLinFactNeighborY="-163611">
        <dgm:presLayoutVars>
          <dgm:bulletEnabled val="1"/>
        </dgm:presLayoutVars>
      </dgm:prSet>
      <dgm:spPr/>
    </dgm:pt>
  </dgm:ptLst>
  <dgm:cxnLst>
    <dgm:cxn modelId="{5A60230D-D460-42EB-A7FC-C7E3826408A5}" srcId="{6B895B2E-2310-410D-B14A-A1844B24E57A}" destId="{5DC17535-AD34-4B30-BBE8-D07BE3A94178}" srcOrd="2" destOrd="0" parTransId="{60C9340F-DC22-49E9-8661-E88335C8FAC4}" sibTransId="{AB51CA47-315C-4E79-8C36-993E7F341834}"/>
    <dgm:cxn modelId="{C455F923-4D38-4722-80BE-F487FFA5144E}" type="presOf" srcId="{5DC17535-AD34-4B30-BBE8-D07BE3A94178}" destId="{A123B27C-11B7-4323-9BD9-5A7E14FDFDAF}" srcOrd="0" destOrd="0" presId="urn:microsoft.com/office/officeart/2005/8/layout/chevron2"/>
    <dgm:cxn modelId="{F298A927-F924-4466-A4BD-8203C4EDEB41}" srcId="{9B2A6C93-DADF-419C-9CE2-47829EDAAE37}" destId="{A05A1CA0-FAFE-44FB-A9AF-F332116B994C}" srcOrd="0" destOrd="0" parTransId="{26DF824B-9FA5-4C0B-B62E-F666281B6E4E}" sibTransId="{4EB90B5E-48F3-4343-ACCF-4B3FA4FCBA4B}"/>
    <dgm:cxn modelId="{4B5A8B38-9FE6-4C2E-B585-C6A89CE531E4}" type="presOf" srcId="{6B895B2E-2310-410D-B14A-A1844B24E57A}" destId="{68DB3FC2-0BA5-4653-8D8D-8F7A36615855}" srcOrd="0" destOrd="0" presId="urn:microsoft.com/office/officeart/2005/8/layout/chevron2"/>
    <dgm:cxn modelId="{8BD05761-C873-48BF-A4AD-3B8EAD738BAC}" type="presOf" srcId="{A05A1CA0-FAFE-44FB-A9AF-F332116B994C}" destId="{2A661837-0010-4148-975C-77CC4286D726}" srcOrd="0" destOrd="0" presId="urn:microsoft.com/office/officeart/2005/8/layout/chevron2"/>
    <dgm:cxn modelId="{4CEB298F-9682-4D92-8006-6EBB6FC6E8B9}" srcId="{6B895B2E-2310-410D-B14A-A1844B24E57A}" destId="{9B2A6C93-DADF-419C-9CE2-47829EDAAE37}" srcOrd="1" destOrd="0" parTransId="{4012A5E0-2159-4727-87EF-F22CBB2C5C87}" sibTransId="{9E8535DF-8C3F-4296-B09F-62D8C164AB4B}"/>
    <dgm:cxn modelId="{87EB369C-DE7A-44CB-BFE0-B09A1E53270D}" type="presOf" srcId="{80DD63D3-E07A-4FED-9C5B-38FCC6A64F6D}" destId="{8E8076A9-F45F-48C6-A485-06A684A141FD}" srcOrd="0" destOrd="0" presId="urn:microsoft.com/office/officeart/2005/8/layout/chevron2"/>
    <dgm:cxn modelId="{00DCB29F-9A37-4BF6-92D2-BD253825B39C}" srcId="{6B895B2E-2310-410D-B14A-A1844B24E57A}" destId="{C42F1F4D-096F-42CC-A65B-AB79E75C3C52}" srcOrd="0" destOrd="0" parTransId="{438FCC7E-7FC4-4A97-83E2-5D81965D0CA5}" sibTransId="{8C58FA4B-A3EC-4915-B553-11F41884BC6F}"/>
    <dgm:cxn modelId="{327663B2-1A0F-4910-9A54-CCDCB20856D9}" type="presOf" srcId="{92A87674-B7C2-4481-94E7-309EF289E613}" destId="{2E11D156-9960-42BF-9B1D-E6B5F9D3EBA4}" srcOrd="0" destOrd="0" presId="urn:microsoft.com/office/officeart/2005/8/layout/chevron2"/>
    <dgm:cxn modelId="{26D2CFCB-6070-4CA4-A0BD-067986E8BCA1}" type="presOf" srcId="{9B2A6C93-DADF-419C-9CE2-47829EDAAE37}" destId="{A7643BFF-A70F-4A0A-9335-D8B45758BE34}" srcOrd="0" destOrd="0" presId="urn:microsoft.com/office/officeart/2005/8/layout/chevron2"/>
    <dgm:cxn modelId="{1D922CCE-A0C4-4DCE-BBE0-1F8E4FD8D63C}" srcId="{5DC17535-AD34-4B30-BBE8-D07BE3A94178}" destId="{92A87674-B7C2-4481-94E7-309EF289E613}" srcOrd="0" destOrd="0" parTransId="{CDCB8294-469F-4978-AF0F-A738E9BE12A3}" sibTransId="{BF69EA0C-BEE8-4F39-9E9F-889623EDF2A3}"/>
    <dgm:cxn modelId="{C0C895DA-B3E7-4C1E-BCEA-20BD75D19DF7}" type="presOf" srcId="{C42F1F4D-096F-42CC-A65B-AB79E75C3C52}" destId="{C3086A99-D6A2-4043-B8D2-B09F6BD50E43}" srcOrd="0" destOrd="0" presId="urn:microsoft.com/office/officeart/2005/8/layout/chevron2"/>
    <dgm:cxn modelId="{D866CFFD-D203-45EE-9F8C-2472803AC3C3}" srcId="{C42F1F4D-096F-42CC-A65B-AB79E75C3C52}" destId="{80DD63D3-E07A-4FED-9C5B-38FCC6A64F6D}" srcOrd="0" destOrd="0" parTransId="{5BA8AF27-345F-440B-9230-35ED173368C9}" sibTransId="{CE22D217-E913-4F1F-A8F2-BE0C7A886E0B}"/>
    <dgm:cxn modelId="{CC63DFE4-6F3B-49DB-A308-B9E147E72012}" type="presParOf" srcId="{68DB3FC2-0BA5-4653-8D8D-8F7A36615855}" destId="{8E6D2980-443D-4A5F-894F-C01CF5EF7548}" srcOrd="0" destOrd="0" presId="urn:microsoft.com/office/officeart/2005/8/layout/chevron2"/>
    <dgm:cxn modelId="{65064C01-4416-4C1F-9559-6907A70F1950}" type="presParOf" srcId="{8E6D2980-443D-4A5F-894F-C01CF5EF7548}" destId="{C3086A99-D6A2-4043-B8D2-B09F6BD50E43}" srcOrd="0" destOrd="0" presId="urn:microsoft.com/office/officeart/2005/8/layout/chevron2"/>
    <dgm:cxn modelId="{53D84893-26BA-4870-A75C-73663FE15BE3}" type="presParOf" srcId="{8E6D2980-443D-4A5F-894F-C01CF5EF7548}" destId="{8E8076A9-F45F-48C6-A485-06A684A141FD}" srcOrd="1" destOrd="0" presId="urn:microsoft.com/office/officeart/2005/8/layout/chevron2"/>
    <dgm:cxn modelId="{F47E9B4E-5996-419D-9A3F-3838044A7C15}" type="presParOf" srcId="{68DB3FC2-0BA5-4653-8D8D-8F7A36615855}" destId="{346BE488-5437-40A6-A5BB-FBF1175ED80C}" srcOrd="1" destOrd="0" presId="urn:microsoft.com/office/officeart/2005/8/layout/chevron2"/>
    <dgm:cxn modelId="{43ADAD3B-7416-44D3-A0F4-7D425B6C0A5F}" type="presParOf" srcId="{68DB3FC2-0BA5-4653-8D8D-8F7A36615855}" destId="{6D4EE5FA-C1EF-4E98-8889-96691678BAD1}" srcOrd="2" destOrd="0" presId="urn:microsoft.com/office/officeart/2005/8/layout/chevron2"/>
    <dgm:cxn modelId="{74A3C589-03A9-4109-B9A0-9CC0A171A8AE}" type="presParOf" srcId="{6D4EE5FA-C1EF-4E98-8889-96691678BAD1}" destId="{A7643BFF-A70F-4A0A-9335-D8B45758BE34}" srcOrd="0" destOrd="0" presId="urn:microsoft.com/office/officeart/2005/8/layout/chevron2"/>
    <dgm:cxn modelId="{B0E4C7E6-AE0B-48E9-AD7F-28169498D1C6}" type="presParOf" srcId="{6D4EE5FA-C1EF-4E98-8889-96691678BAD1}" destId="{2A661837-0010-4148-975C-77CC4286D726}" srcOrd="1" destOrd="0" presId="urn:microsoft.com/office/officeart/2005/8/layout/chevron2"/>
    <dgm:cxn modelId="{FDCD70E2-78C8-48EA-8AB6-86F9CD225C7B}" type="presParOf" srcId="{68DB3FC2-0BA5-4653-8D8D-8F7A36615855}" destId="{45BB2C4F-21E0-4437-9482-6C13EDC49FF8}" srcOrd="3" destOrd="0" presId="urn:microsoft.com/office/officeart/2005/8/layout/chevron2"/>
    <dgm:cxn modelId="{9885EFB6-0D50-476B-AC4C-F30B8F79DE74}" type="presParOf" srcId="{68DB3FC2-0BA5-4653-8D8D-8F7A36615855}" destId="{4206C4A8-82B2-4EBE-87A4-D4C83ACE2156}" srcOrd="4" destOrd="0" presId="urn:microsoft.com/office/officeart/2005/8/layout/chevron2"/>
    <dgm:cxn modelId="{578407D3-D203-440D-B519-73DCFB571022}" type="presParOf" srcId="{4206C4A8-82B2-4EBE-87A4-D4C83ACE2156}" destId="{A123B27C-11B7-4323-9BD9-5A7E14FDFDAF}" srcOrd="0" destOrd="0" presId="urn:microsoft.com/office/officeart/2005/8/layout/chevron2"/>
    <dgm:cxn modelId="{90F75606-22E1-4B20-836B-AC45D1B19A06}" type="presParOf" srcId="{4206C4A8-82B2-4EBE-87A4-D4C83ACE2156}" destId="{2E11D156-9960-42BF-9B1D-E6B5F9D3EBA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895B2E-2310-410D-B14A-A1844B24E57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C42F1F4D-096F-42CC-A65B-AB79E75C3C52}">
      <dgm:prSet phldrT="[Text]" custT="1"/>
      <dgm:spPr/>
      <dgm:t>
        <a:bodyPr/>
        <a:lstStyle/>
        <a:p>
          <a:r>
            <a:rPr lang="fr-FR" sz="3200" dirty="0"/>
            <a:t>1</a:t>
          </a:r>
        </a:p>
      </dgm:t>
    </dgm:pt>
    <dgm:pt modelId="{438FCC7E-7FC4-4A97-83E2-5D81965D0CA5}" type="parTrans" cxnId="{00DCB29F-9A37-4BF6-92D2-BD253825B39C}">
      <dgm:prSet/>
      <dgm:spPr/>
      <dgm:t>
        <a:bodyPr/>
        <a:lstStyle/>
        <a:p>
          <a:endParaRPr lang="fr-FR"/>
        </a:p>
      </dgm:t>
    </dgm:pt>
    <dgm:pt modelId="{8C58FA4B-A3EC-4915-B553-11F41884BC6F}" type="sibTrans" cxnId="{00DCB29F-9A37-4BF6-92D2-BD253825B39C}">
      <dgm:prSet/>
      <dgm:spPr/>
      <dgm:t>
        <a:bodyPr/>
        <a:lstStyle/>
        <a:p>
          <a:endParaRPr lang="fr-FR"/>
        </a:p>
      </dgm:t>
    </dgm:pt>
    <dgm:pt modelId="{80DD63D3-E07A-4FED-9C5B-38FCC6A64F6D}">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RENFORCEMENT DES CAPACITÉS TIC</a:t>
          </a:r>
        </a:p>
      </dgm:t>
    </dgm:pt>
    <dgm:pt modelId="{5BA8AF27-345F-440B-9230-35ED173368C9}" type="parTrans" cxnId="{D866CFFD-D203-45EE-9F8C-2472803AC3C3}">
      <dgm:prSet/>
      <dgm:spPr/>
      <dgm:t>
        <a:bodyPr/>
        <a:lstStyle/>
        <a:p>
          <a:endParaRPr lang="fr-FR"/>
        </a:p>
      </dgm:t>
    </dgm:pt>
    <dgm:pt modelId="{CE22D217-E913-4F1F-A8F2-BE0C7A886E0B}" type="sibTrans" cxnId="{D866CFFD-D203-45EE-9F8C-2472803AC3C3}">
      <dgm:prSet/>
      <dgm:spPr/>
      <dgm:t>
        <a:bodyPr/>
        <a:lstStyle/>
        <a:p>
          <a:endParaRPr lang="fr-FR"/>
        </a:p>
      </dgm:t>
    </dgm:pt>
    <dgm:pt modelId="{92A87674-B7C2-4481-94E7-309EF289E613}">
      <dgm:prSet custT="1"/>
      <dgm:spPr/>
      <dgm:t>
        <a:bodyPr/>
        <a:lstStyle/>
        <a:p>
          <a:r>
            <a:rPr lang="fr-FR" sz="2400" dirty="0">
              <a:latin typeface="Arial" panose="020B0604020202020204" pitchFamily="34" charset="0"/>
              <a:cs typeface="Arial" panose="020B0604020202020204" pitchFamily="34" charset="0"/>
            </a:rPr>
            <a:t>GESTION STRATEGIQUE DES PRIORITES BASEES SUR  LES OBJECTIFS DE LA REFORME BUDGETAIRE</a:t>
          </a:r>
        </a:p>
      </dgm:t>
    </dgm:pt>
    <dgm:pt modelId="{CDCB8294-469F-4978-AF0F-A738E9BE12A3}" type="parTrans" cxnId="{1D922CCE-A0C4-4DCE-BBE0-1F8E4FD8D63C}">
      <dgm:prSet/>
      <dgm:spPr/>
      <dgm:t>
        <a:bodyPr/>
        <a:lstStyle/>
        <a:p>
          <a:endParaRPr lang="fr-FR"/>
        </a:p>
      </dgm:t>
    </dgm:pt>
    <dgm:pt modelId="{BF69EA0C-BEE8-4F39-9E9F-889623EDF2A3}" type="sibTrans" cxnId="{1D922CCE-A0C4-4DCE-BBE0-1F8E4FD8D63C}">
      <dgm:prSet/>
      <dgm:spPr/>
      <dgm:t>
        <a:bodyPr/>
        <a:lstStyle/>
        <a:p>
          <a:endParaRPr lang="fr-FR"/>
        </a:p>
      </dgm:t>
    </dgm:pt>
    <dgm:pt modelId="{9B2A6C93-DADF-419C-9CE2-47829EDAAE37}">
      <dgm:prSet phldrT="[Text]" custT="1"/>
      <dgm:spPr/>
      <dgm:t>
        <a:bodyPr/>
        <a:lstStyle/>
        <a:p>
          <a:r>
            <a:rPr lang="fr-FR" sz="3200" dirty="0"/>
            <a:t>2</a:t>
          </a:r>
        </a:p>
      </dgm:t>
    </dgm:pt>
    <dgm:pt modelId="{9E8535DF-8C3F-4296-B09F-62D8C164AB4B}" type="sibTrans" cxnId="{4CEB298F-9682-4D92-8006-6EBB6FC6E8B9}">
      <dgm:prSet/>
      <dgm:spPr/>
      <dgm:t>
        <a:bodyPr/>
        <a:lstStyle/>
        <a:p>
          <a:endParaRPr lang="fr-FR"/>
        </a:p>
      </dgm:t>
    </dgm:pt>
    <dgm:pt modelId="{4012A5E0-2159-4727-87EF-F22CBB2C5C87}" type="parTrans" cxnId="{4CEB298F-9682-4D92-8006-6EBB6FC6E8B9}">
      <dgm:prSet/>
      <dgm:spPr/>
      <dgm:t>
        <a:bodyPr/>
        <a:lstStyle/>
        <a:p>
          <a:endParaRPr lang="fr-FR"/>
        </a:p>
      </dgm:t>
    </dgm:pt>
    <dgm:pt modelId="{5DC17535-AD34-4B30-BBE8-D07BE3A94178}">
      <dgm:prSet phldrT="[Text]" custT="1"/>
      <dgm:spPr/>
      <dgm:t>
        <a:bodyPr/>
        <a:lstStyle/>
        <a:p>
          <a:r>
            <a:rPr lang="fr-FR" sz="3200" dirty="0"/>
            <a:t>3</a:t>
          </a:r>
        </a:p>
      </dgm:t>
    </dgm:pt>
    <dgm:pt modelId="{AB51CA47-315C-4E79-8C36-993E7F341834}" type="sibTrans" cxnId="{5A60230D-D460-42EB-A7FC-C7E3826408A5}">
      <dgm:prSet/>
      <dgm:spPr/>
      <dgm:t>
        <a:bodyPr/>
        <a:lstStyle/>
        <a:p>
          <a:endParaRPr lang="fr-FR"/>
        </a:p>
      </dgm:t>
    </dgm:pt>
    <dgm:pt modelId="{60C9340F-DC22-49E9-8661-E88335C8FAC4}" type="parTrans" cxnId="{5A60230D-D460-42EB-A7FC-C7E3826408A5}">
      <dgm:prSet/>
      <dgm:spPr/>
      <dgm:t>
        <a:bodyPr/>
        <a:lstStyle/>
        <a:p>
          <a:endParaRPr lang="fr-FR"/>
        </a:p>
      </dgm:t>
    </dgm:pt>
    <dgm:pt modelId="{A05A1CA0-FAFE-44FB-A9AF-F332116B994C}">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COMMUNICATION ET ENGAGEMENT AVEC LES PARTIES PRENANTES</a:t>
          </a:r>
        </a:p>
      </dgm:t>
    </dgm:pt>
    <dgm:pt modelId="{26DF824B-9FA5-4C0B-B62E-F666281B6E4E}" type="parTrans" cxnId="{F298A927-F924-4466-A4BD-8203C4EDEB41}">
      <dgm:prSet/>
      <dgm:spPr/>
      <dgm:t>
        <a:bodyPr/>
        <a:lstStyle/>
        <a:p>
          <a:endParaRPr lang="fr-BJ"/>
        </a:p>
      </dgm:t>
    </dgm:pt>
    <dgm:pt modelId="{4EB90B5E-48F3-4343-ACCF-4B3FA4FCBA4B}" type="sibTrans" cxnId="{F298A927-F924-4466-A4BD-8203C4EDEB41}">
      <dgm:prSet/>
      <dgm:spPr/>
      <dgm:t>
        <a:bodyPr/>
        <a:lstStyle/>
        <a:p>
          <a:endParaRPr lang="fr-BJ"/>
        </a:p>
      </dgm:t>
    </dgm:pt>
    <dgm:pt modelId="{68DB3FC2-0BA5-4653-8D8D-8F7A36615855}" type="pres">
      <dgm:prSet presAssocID="{6B895B2E-2310-410D-B14A-A1844B24E57A}" presName="linearFlow" presStyleCnt="0">
        <dgm:presLayoutVars>
          <dgm:dir/>
          <dgm:animLvl val="lvl"/>
          <dgm:resizeHandles val="exact"/>
        </dgm:presLayoutVars>
      </dgm:prSet>
      <dgm:spPr/>
    </dgm:pt>
    <dgm:pt modelId="{8E6D2980-443D-4A5F-894F-C01CF5EF7548}" type="pres">
      <dgm:prSet presAssocID="{C42F1F4D-096F-42CC-A65B-AB79E75C3C52}" presName="composite" presStyleCnt="0"/>
      <dgm:spPr/>
    </dgm:pt>
    <dgm:pt modelId="{C3086A99-D6A2-4043-B8D2-B09F6BD50E43}" type="pres">
      <dgm:prSet presAssocID="{C42F1F4D-096F-42CC-A65B-AB79E75C3C52}" presName="parentText" presStyleLbl="alignNode1" presStyleIdx="0" presStyleCnt="3">
        <dgm:presLayoutVars>
          <dgm:chMax val="1"/>
          <dgm:bulletEnabled val="1"/>
        </dgm:presLayoutVars>
      </dgm:prSet>
      <dgm:spPr/>
    </dgm:pt>
    <dgm:pt modelId="{8E8076A9-F45F-48C6-A485-06A684A141FD}" type="pres">
      <dgm:prSet presAssocID="{C42F1F4D-096F-42CC-A65B-AB79E75C3C52}" presName="descendantText" presStyleLbl="alignAcc1" presStyleIdx="0" presStyleCnt="3" custLinFactY="36677" custLinFactNeighborX="387" custLinFactNeighborY="100000">
        <dgm:presLayoutVars>
          <dgm:bulletEnabled val="1"/>
        </dgm:presLayoutVars>
      </dgm:prSet>
      <dgm:spPr/>
    </dgm:pt>
    <dgm:pt modelId="{346BE488-5437-40A6-A5BB-FBF1175ED80C}" type="pres">
      <dgm:prSet presAssocID="{8C58FA4B-A3EC-4915-B553-11F41884BC6F}" presName="sp" presStyleCnt="0"/>
      <dgm:spPr/>
    </dgm:pt>
    <dgm:pt modelId="{6D4EE5FA-C1EF-4E98-8889-96691678BAD1}" type="pres">
      <dgm:prSet presAssocID="{9B2A6C93-DADF-419C-9CE2-47829EDAAE37}" presName="composite" presStyleCnt="0"/>
      <dgm:spPr/>
    </dgm:pt>
    <dgm:pt modelId="{A7643BFF-A70F-4A0A-9335-D8B45758BE34}" type="pres">
      <dgm:prSet presAssocID="{9B2A6C93-DADF-419C-9CE2-47829EDAAE37}" presName="parentText" presStyleLbl="alignNode1" presStyleIdx="1" presStyleCnt="3">
        <dgm:presLayoutVars>
          <dgm:chMax val="1"/>
          <dgm:bulletEnabled val="1"/>
        </dgm:presLayoutVars>
      </dgm:prSet>
      <dgm:spPr/>
    </dgm:pt>
    <dgm:pt modelId="{2A661837-0010-4148-975C-77CC4286D726}" type="pres">
      <dgm:prSet presAssocID="{9B2A6C93-DADF-419C-9CE2-47829EDAAE37}" presName="descendantText" presStyleLbl="alignAcc1" presStyleIdx="1" presStyleCnt="3" custLinFactY="52641" custLinFactNeighborY="100000">
        <dgm:presLayoutVars>
          <dgm:bulletEnabled val="1"/>
        </dgm:presLayoutVars>
      </dgm:prSet>
      <dgm:spPr/>
    </dgm:pt>
    <dgm:pt modelId="{45BB2C4F-21E0-4437-9482-6C13EDC49FF8}" type="pres">
      <dgm:prSet presAssocID="{9E8535DF-8C3F-4296-B09F-62D8C164AB4B}" presName="sp" presStyleCnt="0"/>
      <dgm:spPr/>
    </dgm:pt>
    <dgm:pt modelId="{4206C4A8-82B2-4EBE-87A4-D4C83ACE2156}" type="pres">
      <dgm:prSet presAssocID="{5DC17535-AD34-4B30-BBE8-D07BE3A94178}" presName="composite" presStyleCnt="0"/>
      <dgm:spPr/>
    </dgm:pt>
    <dgm:pt modelId="{A123B27C-11B7-4323-9BD9-5A7E14FDFDAF}" type="pres">
      <dgm:prSet presAssocID="{5DC17535-AD34-4B30-BBE8-D07BE3A94178}" presName="parentText" presStyleLbl="alignNode1" presStyleIdx="2" presStyleCnt="3">
        <dgm:presLayoutVars>
          <dgm:chMax val="1"/>
          <dgm:bulletEnabled val="1"/>
        </dgm:presLayoutVars>
      </dgm:prSet>
      <dgm:spPr/>
    </dgm:pt>
    <dgm:pt modelId="{2E11D156-9960-42BF-9B1D-E6B5F9D3EBA4}" type="pres">
      <dgm:prSet presAssocID="{5DC17535-AD34-4B30-BBE8-D07BE3A94178}" presName="descendantText" presStyleLbl="alignAcc1" presStyleIdx="2" presStyleCnt="3" custLinFactY="-100000" custLinFactNeighborX="27" custLinFactNeighborY="-166353">
        <dgm:presLayoutVars>
          <dgm:bulletEnabled val="1"/>
        </dgm:presLayoutVars>
      </dgm:prSet>
      <dgm:spPr/>
    </dgm:pt>
  </dgm:ptLst>
  <dgm:cxnLst>
    <dgm:cxn modelId="{5A60230D-D460-42EB-A7FC-C7E3826408A5}" srcId="{6B895B2E-2310-410D-B14A-A1844B24E57A}" destId="{5DC17535-AD34-4B30-BBE8-D07BE3A94178}" srcOrd="2" destOrd="0" parTransId="{60C9340F-DC22-49E9-8661-E88335C8FAC4}" sibTransId="{AB51CA47-315C-4E79-8C36-993E7F341834}"/>
    <dgm:cxn modelId="{C455F923-4D38-4722-80BE-F487FFA5144E}" type="presOf" srcId="{5DC17535-AD34-4B30-BBE8-D07BE3A94178}" destId="{A123B27C-11B7-4323-9BD9-5A7E14FDFDAF}" srcOrd="0" destOrd="0" presId="urn:microsoft.com/office/officeart/2005/8/layout/chevron2"/>
    <dgm:cxn modelId="{F298A927-F924-4466-A4BD-8203C4EDEB41}" srcId="{9B2A6C93-DADF-419C-9CE2-47829EDAAE37}" destId="{A05A1CA0-FAFE-44FB-A9AF-F332116B994C}" srcOrd="0" destOrd="0" parTransId="{26DF824B-9FA5-4C0B-B62E-F666281B6E4E}" sibTransId="{4EB90B5E-48F3-4343-ACCF-4B3FA4FCBA4B}"/>
    <dgm:cxn modelId="{4B5A8B38-9FE6-4C2E-B585-C6A89CE531E4}" type="presOf" srcId="{6B895B2E-2310-410D-B14A-A1844B24E57A}" destId="{68DB3FC2-0BA5-4653-8D8D-8F7A36615855}" srcOrd="0" destOrd="0" presId="urn:microsoft.com/office/officeart/2005/8/layout/chevron2"/>
    <dgm:cxn modelId="{8BD05761-C873-48BF-A4AD-3B8EAD738BAC}" type="presOf" srcId="{A05A1CA0-FAFE-44FB-A9AF-F332116B994C}" destId="{2A661837-0010-4148-975C-77CC4286D726}" srcOrd="0" destOrd="0" presId="urn:microsoft.com/office/officeart/2005/8/layout/chevron2"/>
    <dgm:cxn modelId="{4CEB298F-9682-4D92-8006-6EBB6FC6E8B9}" srcId="{6B895B2E-2310-410D-B14A-A1844B24E57A}" destId="{9B2A6C93-DADF-419C-9CE2-47829EDAAE37}" srcOrd="1" destOrd="0" parTransId="{4012A5E0-2159-4727-87EF-F22CBB2C5C87}" sibTransId="{9E8535DF-8C3F-4296-B09F-62D8C164AB4B}"/>
    <dgm:cxn modelId="{87EB369C-DE7A-44CB-BFE0-B09A1E53270D}" type="presOf" srcId="{80DD63D3-E07A-4FED-9C5B-38FCC6A64F6D}" destId="{8E8076A9-F45F-48C6-A485-06A684A141FD}" srcOrd="0" destOrd="0" presId="urn:microsoft.com/office/officeart/2005/8/layout/chevron2"/>
    <dgm:cxn modelId="{00DCB29F-9A37-4BF6-92D2-BD253825B39C}" srcId="{6B895B2E-2310-410D-B14A-A1844B24E57A}" destId="{C42F1F4D-096F-42CC-A65B-AB79E75C3C52}" srcOrd="0" destOrd="0" parTransId="{438FCC7E-7FC4-4A97-83E2-5D81965D0CA5}" sibTransId="{8C58FA4B-A3EC-4915-B553-11F41884BC6F}"/>
    <dgm:cxn modelId="{327663B2-1A0F-4910-9A54-CCDCB20856D9}" type="presOf" srcId="{92A87674-B7C2-4481-94E7-309EF289E613}" destId="{2E11D156-9960-42BF-9B1D-E6B5F9D3EBA4}" srcOrd="0" destOrd="0" presId="urn:microsoft.com/office/officeart/2005/8/layout/chevron2"/>
    <dgm:cxn modelId="{26D2CFCB-6070-4CA4-A0BD-067986E8BCA1}" type="presOf" srcId="{9B2A6C93-DADF-419C-9CE2-47829EDAAE37}" destId="{A7643BFF-A70F-4A0A-9335-D8B45758BE34}" srcOrd="0" destOrd="0" presId="urn:microsoft.com/office/officeart/2005/8/layout/chevron2"/>
    <dgm:cxn modelId="{1D922CCE-A0C4-4DCE-BBE0-1F8E4FD8D63C}" srcId="{5DC17535-AD34-4B30-BBE8-D07BE3A94178}" destId="{92A87674-B7C2-4481-94E7-309EF289E613}" srcOrd="0" destOrd="0" parTransId="{CDCB8294-469F-4978-AF0F-A738E9BE12A3}" sibTransId="{BF69EA0C-BEE8-4F39-9E9F-889623EDF2A3}"/>
    <dgm:cxn modelId="{C0C895DA-B3E7-4C1E-BCEA-20BD75D19DF7}" type="presOf" srcId="{C42F1F4D-096F-42CC-A65B-AB79E75C3C52}" destId="{C3086A99-D6A2-4043-B8D2-B09F6BD50E43}" srcOrd="0" destOrd="0" presId="urn:microsoft.com/office/officeart/2005/8/layout/chevron2"/>
    <dgm:cxn modelId="{D866CFFD-D203-45EE-9F8C-2472803AC3C3}" srcId="{C42F1F4D-096F-42CC-A65B-AB79E75C3C52}" destId="{80DD63D3-E07A-4FED-9C5B-38FCC6A64F6D}" srcOrd="0" destOrd="0" parTransId="{5BA8AF27-345F-440B-9230-35ED173368C9}" sibTransId="{CE22D217-E913-4F1F-A8F2-BE0C7A886E0B}"/>
    <dgm:cxn modelId="{CC63DFE4-6F3B-49DB-A308-B9E147E72012}" type="presParOf" srcId="{68DB3FC2-0BA5-4653-8D8D-8F7A36615855}" destId="{8E6D2980-443D-4A5F-894F-C01CF5EF7548}" srcOrd="0" destOrd="0" presId="urn:microsoft.com/office/officeart/2005/8/layout/chevron2"/>
    <dgm:cxn modelId="{65064C01-4416-4C1F-9559-6907A70F1950}" type="presParOf" srcId="{8E6D2980-443D-4A5F-894F-C01CF5EF7548}" destId="{C3086A99-D6A2-4043-B8D2-B09F6BD50E43}" srcOrd="0" destOrd="0" presId="urn:microsoft.com/office/officeart/2005/8/layout/chevron2"/>
    <dgm:cxn modelId="{53D84893-26BA-4870-A75C-73663FE15BE3}" type="presParOf" srcId="{8E6D2980-443D-4A5F-894F-C01CF5EF7548}" destId="{8E8076A9-F45F-48C6-A485-06A684A141FD}" srcOrd="1" destOrd="0" presId="urn:microsoft.com/office/officeart/2005/8/layout/chevron2"/>
    <dgm:cxn modelId="{F47E9B4E-5996-419D-9A3F-3838044A7C15}" type="presParOf" srcId="{68DB3FC2-0BA5-4653-8D8D-8F7A36615855}" destId="{346BE488-5437-40A6-A5BB-FBF1175ED80C}" srcOrd="1" destOrd="0" presId="urn:microsoft.com/office/officeart/2005/8/layout/chevron2"/>
    <dgm:cxn modelId="{43ADAD3B-7416-44D3-A0F4-7D425B6C0A5F}" type="presParOf" srcId="{68DB3FC2-0BA5-4653-8D8D-8F7A36615855}" destId="{6D4EE5FA-C1EF-4E98-8889-96691678BAD1}" srcOrd="2" destOrd="0" presId="urn:microsoft.com/office/officeart/2005/8/layout/chevron2"/>
    <dgm:cxn modelId="{74A3C589-03A9-4109-B9A0-9CC0A171A8AE}" type="presParOf" srcId="{6D4EE5FA-C1EF-4E98-8889-96691678BAD1}" destId="{A7643BFF-A70F-4A0A-9335-D8B45758BE34}" srcOrd="0" destOrd="0" presId="urn:microsoft.com/office/officeart/2005/8/layout/chevron2"/>
    <dgm:cxn modelId="{B0E4C7E6-AE0B-48E9-AD7F-28169498D1C6}" type="presParOf" srcId="{6D4EE5FA-C1EF-4E98-8889-96691678BAD1}" destId="{2A661837-0010-4148-975C-77CC4286D726}" srcOrd="1" destOrd="0" presId="urn:microsoft.com/office/officeart/2005/8/layout/chevron2"/>
    <dgm:cxn modelId="{FDCD70E2-78C8-48EA-8AB6-86F9CD225C7B}" type="presParOf" srcId="{68DB3FC2-0BA5-4653-8D8D-8F7A36615855}" destId="{45BB2C4F-21E0-4437-9482-6C13EDC49FF8}" srcOrd="3" destOrd="0" presId="urn:microsoft.com/office/officeart/2005/8/layout/chevron2"/>
    <dgm:cxn modelId="{9885EFB6-0D50-476B-AC4C-F30B8F79DE74}" type="presParOf" srcId="{68DB3FC2-0BA5-4653-8D8D-8F7A36615855}" destId="{4206C4A8-82B2-4EBE-87A4-D4C83ACE2156}" srcOrd="4" destOrd="0" presId="urn:microsoft.com/office/officeart/2005/8/layout/chevron2"/>
    <dgm:cxn modelId="{578407D3-D203-440D-B519-73DCFB571022}" type="presParOf" srcId="{4206C4A8-82B2-4EBE-87A4-D4C83ACE2156}" destId="{A123B27C-11B7-4323-9BD9-5A7E14FDFDAF}" srcOrd="0" destOrd="0" presId="urn:microsoft.com/office/officeart/2005/8/layout/chevron2"/>
    <dgm:cxn modelId="{90F75606-22E1-4B20-836B-AC45D1B19A06}" type="presParOf" srcId="{4206C4A8-82B2-4EBE-87A4-D4C83ACE2156}" destId="{2E11D156-9960-42BF-9B1D-E6B5F9D3EBA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86A99-D6A2-4043-B8D2-B09F6BD50E43}">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1</a:t>
          </a:r>
        </a:p>
      </dsp:txBody>
      <dsp:txXfrm rot="-5400000">
        <a:off x="1" y="575246"/>
        <a:ext cx="1145177" cy="490791"/>
      </dsp:txXfrm>
    </dsp:sp>
    <dsp:sp modelId="{8E8076A9-F45F-48C6-A485-06A684A141FD}">
      <dsp:nvSpPr>
        <dsp:cNvPr id="0" name=""/>
        <dsp:cNvSpPr/>
      </dsp:nvSpPr>
      <dsp:spPr>
        <a:xfrm rot="5400000">
          <a:off x="4384299" y="-1734430"/>
          <a:ext cx="1063379" cy="75416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Le coaching à l’endroit des gestionnaires publics  à travers leurs nouveaux rôles dans le contexte de la réforme budgétaire</a:t>
          </a:r>
        </a:p>
      </dsp:txBody>
      <dsp:txXfrm rot="-5400000">
        <a:off x="1145178" y="1556601"/>
        <a:ext cx="7489712" cy="959559"/>
      </dsp:txXfrm>
    </dsp:sp>
    <dsp:sp modelId="{A7643BFF-A70F-4A0A-9335-D8B45758BE34}">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2</a:t>
          </a:r>
        </a:p>
      </dsp:txBody>
      <dsp:txXfrm rot="-5400000">
        <a:off x="1" y="2017586"/>
        <a:ext cx="1145177" cy="490791"/>
      </dsp:txXfrm>
    </dsp:sp>
    <dsp:sp modelId="{2A661837-0010-4148-975C-77CC4286D726}">
      <dsp:nvSpPr>
        <dsp:cNvPr id="0" name=""/>
        <dsp:cNvSpPr/>
      </dsp:nvSpPr>
      <dsp:spPr>
        <a:xfrm rot="5400000">
          <a:off x="4384299" y="-170971"/>
          <a:ext cx="1063379" cy="75416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L’évaluation de l’atteinte des performances par les programmes publics</a:t>
          </a:r>
        </a:p>
      </dsp:txBody>
      <dsp:txXfrm rot="-5400000">
        <a:off x="1145178" y="3120060"/>
        <a:ext cx="7489712" cy="959559"/>
      </dsp:txXfrm>
    </dsp:sp>
    <dsp:sp modelId="{A123B27C-11B7-4323-9BD9-5A7E14FDFDAF}">
      <dsp:nvSpPr>
        <dsp:cNvPr id="0" name=""/>
        <dsp:cNvSpPr/>
      </dsp:nvSpPr>
      <dsp:spPr>
        <a:xfrm rot="5400000">
          <a:off x="-245395" y="3132731"/>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3</a:t>
          </a:r>
        </a:p>
      </dsp:txBody>
      <dsp:txXfrm rot="-5400000">
        <a:off x="1" y="3459925"/>
        <a:ext cx="1145177" cy="490791"/>
      </dsp:txXfrm>
    </dsp:sp>
    <dsp:sp modelId="{2E11D156-9960-42BF-9B1D-E6B5F9D3EBA4}">
      <dsp:nvSpPr>
        <dsp:cNvPr id="0" name=""/>
        <dsp:cNvSpPr/>
      </dsp:nvSpPr>
      <dsp:spPr>
        <a:xfrm rot="5400000">
          <a:off x="4376606" y="-3154969"/>
          <a:ext cx="1063379" cy="75416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dirty="0">
              <a:latin typeface="Arial" panose="020B0604020202020204" pitchFamily="34" charset="0"/>
              <a:cs typeface="Arial" panose="020B0604020202020204" pitchFamily="34" charset="0"/>
            </a:rPr>
            <a:t>Une discipline financière relative induite par les contrôles de la Cour</a:t>
          </a:r>
        </a:p>
      </dsp:txBody>
      <dsp:txXfrm rot="-5400000">
        <a:off x="1137485" y="136062"/>
        <a:ext cx="7489712" cy="9595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86A99-D6A2-4043-B8D2-B09F6BD50E43}">
      <dsp:nvSpPr>
        <dsp:cNvPr id="0" name=""/>
        <dsp:cNvSpPr/>
      </dsp:nvSpPr>
      <dsp:spPr>
        <a:xfrm rot="5400000">
          <a:off x="-245635" y="246082"/>
          <a:ext cx="1637567" cy="114629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1</a:t>
          </a:r>
        </a:p>
      </dsp:txBody>
      <dsp:txXfrm rot="-5400000">
        <a:off x="1" y="573596"/>
        <a:ext cx="1146297" cy="491270"/>
      </dsp:txXfrm>
    </dsp:sp>
    <dsp:sp modelId="{8E8076A9-F45F-48C6-A485-06A684A141FD}">
      <dsp:nvSpPr>
        <dsp:cNvPr id="0" name=""/>
        <dsp:cNvSpPr/>
      </dsp:nvSpPr>
      <dsp:spPr>
        <a:xfrm rot="5400000">
          <a:off x="4384339" y="-1734092"/>
          <a:ext cx="1064418" cy="754050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LE CHAMP D’ACTIONS ET LES MOYENS HUMAINS </a:t>
          </a:r>
        </a:p>
      </dsp:txBody>
      <dsp:txXfrm rot="-5400000">
        <a:off x="1146298" y="1555910"/>
        <a:ext cx="7488541" cy="960496"/>
      </dsp:txXfrm>
    </dsp:sp>
    <dsp:sp modelId="{A7643BFF-A70F-4A0A-9335-D8B45758BE34}">
      <dsp:nvSpPr>
        <dsp:cNvPr id="0" name=""/>
        <dsp:cNvSpPr/>
      </dsp:nvSpPr>
      <dsp:spPr>
        <a:xfrm rot="5400000">
          <a:off x="-245635" y="1689832"/>
          <a:ext cx="1637567" cy="114629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2</a:t>
          </a:r>
        </a:p>
      </dsp:txBody>
      <dsp:txXfrm rot="-5400000">
        <a:off x="1" y="2017346"/>
        <a:ext cx="1146297" cy="491270"/>
      </dsp:txXfrm>
    </dsp:sp>
    <dsp:sp modelId="{2A661837-0010-4148-975C-77CC4286D726}">
      <dsp:nvSpPr>
        <dsp:cNvPr id="0" name=""/>
        <dsp:cNvSpPr/>
      </dsp:nvSpPr>
      <dsp:spPr>
        <a:xfrm rot="5400000">
          <a:off x="4384339" y="-169105"/>
          <a:ext cx="1064418" cy="754050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L’INEXISTENCE OU LA FAIBLESSE DES MECANISMES DE RELAIS </a:t>
          </a:r>
        </a:p>
      </dsp:txBody>
      <dsp:txXfrm rot="-5400000">
        <a:off x="1146298" y="3120897"/>
        <a:ext cx="7488541" cy="960496"/>
      </dsp:txXfrm>
    </dsp:sp>
    <dsp:sp modelId="{A123B27C-11B7-4323-9BD9-5A7E14FDFDAF}">
      <dsp:nvSpPr>
        <dsp:cNvPr id="0" name=""/>
        <dsp:cNvSpPr/>
      </dsp:nvSpPr>
      <dsp:spPr>
        <a:xfrm rot="5400000">
          <a:off x="-245635" y="3133581"/>
          <a:ext cx="1637567" cy="114629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3</a:t>
          </a:r>
        </a:p>
      </dsp:txBody>
      <dsp:txXfrm rot="-5400000">
        <a:off x="1" y="3461095"/>
        <a:ext cx="1146297" cy="491270"/>
      </dsp:txXfrm>
    </dsp:sp>
    <dsp:sp modelId="{2E11D156-9960-42BF-9B1D-E6B5F9D3EBA4}">
      <dsp:nvSpPr>
        <dsp:cNvPr id="0" name=""/>
        <dsp:cNvSpPr/>
      </dsp:nvSpPr>
      <dsp:spPr>
        <a:xfrm rot="5400000">
          <a:off x="4376647" y="-3156020"/>
          <a:ext cx="1064418" cy="754050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dirty="0">
              <a:latin typeface="Arial" panose="020B0604020202020204" pitchFamily="34" charset="0"/>
              <a:cs typeface="Arial" panose="020B0604020202020204" pitchFamily="34" charset="0"/>
            </a:rPr>
            <a:t>LE REPPORTING</a:t>
          </a:r>
        </a:p>
      </dsp:txBody>
      <dsp:txXfrm rot="-5400000">
        <a:off x="1138606" y="133982"/>
        <a:ext cx="7488541" cy="9604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86A99-D6A2-4043-B8D2-B09F6BD50E43}">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1</a:t>
          </a:r>
        </a:p>
      </dsp:txBody>
      <dsp:txXfrm rot="-5400000">
        <a:off x="1" y="575246"/>
        <a:ext cx="1145177" cy="490791"/>
      </dsp:txXfrm>
    </dsp:sp>
    <dsp:sp modelId="{8E8076A9-F45F-48C6-A485-06A684A141FD}">
      <dsp:nvSpPr>
        <dsp:cNvPr id="0" name=""/>
        <dsp:cNvSpPr/>
      </dsp:nvSpPr>
      <dsp:spPr>
        <a:xfrm rot="5400000">
          <a:off x="4384299" y="-1783069"/>
          <a:ext cx="1063379" cy="75416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RENFORCEMENT DES CAPACITÉS TIC</a:t>
          </a:r>
        </a:p>
      </dsp:txBody>
      <dsp:txXfrm rot="-5400000">
        <a:off x="1145178" y="1507962"/>
        <a:ext cx="7489712" cy="959559"/>
      </dsp:txXfrm>
    </dsp:sp>
    <dsp:sp modelId="{A7643BFF-A70F-4A0A-9335-D8B45758BE34}">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2</a:t>
          </a:r>
        </a:p>
      </dsp:txBody>
      <dsp:txXfrm rot="-5400000">
        <a:off x="1" y="2017586"/>
        <a:ext cx="1145177" cy="490791"/>
      </dsp:txXfrm>
    </dsp:sp>
    <dsp:sp modelId="{2A661837-0010-4148-975C-77CC4286D726}">
      <dsp:nvSpPr>
        <dsp:cNvPr id="0" name=""/>
        <dsp:cNvSpPr/>
      </dsp:nvSpPr>
      <dsp:spPr>
        <a:xfrm rot="5400000">
          <a:off x="4384299" y="-170971"/>
          <a:ext cx="1063379" cy="75416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fr-FR"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COMMUNICATION ET ENGAGEMENT AVEC LES PARTIES PRENANTES</a:t>
          </a:r>
        </a:p>
      </dsp:txBody>
      <dsp:txXfrm rot="-5400000">
        <a:off x="1145178" y="3120060"/>
        <a:ext cx="7489712" cy="959559"/>
      </dsp:txXfrm>
    </dsp:sp>
    <dsp:sp modelId="{A123B27C-11B7-4323-9BD9-5A7E14FDFDAF}">
      <dsp:nvSpPr>
        <dsp:cNvPr id="0" name=""/>
        <dsp:cNvSpPr/>
      </dsp:nvSpPr>
      <dsp:spPr>
        <a:xfrm rot="5400000">
          <a:off x="-245395" y="3132731"/>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3</a:t>
          </a:r>
        </a:p>
      </dsp:txBody>
      <dsp:txXfrm rot="-5400000">
        <a:off x="1" y="3459925"/>
        <a:ext cx="1145177" cy="490791"/>
      </dsp:txXfrm>
    </dsp:sp>
    <dsp:sp modelId="{2E11D156-9960-42BF-9B1D-E6B5F9D3EBA4}">
      <dsp:nvSpPr>
        <dsp:cNvPr id="0" name=""/>
        <dsp:cNvSpPr/>
      </dsp:nvSpPr>
      <dsp:spPr>
        <a:xfrm rot="5400000">
          <a:off x="4384299" y="-3184127"/>
          <a:ext cx="1063379" cy="75416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dirty="0">
              <a:latin typeface="Arial" panose="020B0604020202020204" pitchFamily="34" charset="0"/>
              <a:cs typeface="Arial" panose="020B0604020202020204" pitchFamily="34" charset="0"/>
            </a:rPr>
            <a:t>GESTION STRATEGIQUE DES PRIORITES BASEES SUR  LES OBJECTIFS DE LA REFORME BUDGETAIRE</a:t>
          </a:r>
        </a:p>
      </dsp:txBody>
      <dsp:txXfrm rot="-5400000">
        <a:off x="1145178" y="106904"/>
        <a:ext cx="7489712" cy="9595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J"/>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90592A-1B28-454A-A8FE-5A6245A1A49D}" type="datetimeFigureOut">
              <a:rPr lang="fr-BJ" smtClean="0"/>
              <a:t>21/11/2023</a:t>
            </a:fld>
            <a:endParaRPr lang="fr-BJ"/>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J"/>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J"/>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E93083-9568-494C-96C4-EE3E31BD33B3}" type="slidenum">
              <a:rPr lang="fr-BJ" smtClean="0"/>
              <a:t>‹N°›</a:t>
            </a:fld>
            <a:endParaRPr lang="fr-BJ"/>
          </a:p>
        </p:txBody>
      </p:sp>
    </p:spTree>
    <p:extLst>
      <p:ext uri="{BB962C8B-B14F-4D97-AF65-F5344CB8AC3E}">
        <p14:creationId xmlns:p14="http://schemas.microsoft.com/office/powerpoint/2010/main" val="3235669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565E-0E80-EBD4-567A-E151E7A7B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E09522-CA6A-6719-987A-6C0101FB7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0BEB6B-D5AD-C453-3699-A20DA6F5A5F5}"/>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5" name="Footer Placeholder 4">
            <a:extLst>
              <a:ext uri="{FF2B5EF4-FFF2-40B4-BE49-F238E27FC236}">
                <a16:creationId xmlns:a16="http://schemas.microsoft.com/office/drawing/2014/main" id="{2BB2380C-829C-4914-E524-68634554DB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0C987-B537-BB78-FD91-C269E1B707EC}"/>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80179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E0B12-82E2-314C-E351-A95E66C69E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AB46F2-1D64-A7B2-1E75-B0643232FD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8706BD-0AE7-0A39-52B1-5FD44A05A925}"/>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5" name="Footer Placeholder 4">
            <a:extLst>
              <a:ext uri="{FF2B5EF4-FFF2-40B4-BE49-F238E27FC236}">
                <a16:creationId xmlns:a16="http://schemas.microsoft.com/office/drawing/2014/main" id="{00D3A4E2-C0DB-318E-E0E3-8E1181771C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82C8CC-2849-AEA3-0CF1-17B2B5DB4084}"/>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1123842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422C68-EAF1-7214-D19F-D962C2FF0F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3C5093-30F4-012C-7502-550D1DE77F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18E8F-2F2D-90F9-6308-CD6D26AF8272}"/>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5" name="Footer Placeholder 4">
            <a:extLst>
              <a:ext uri="{FF2B5EF4-FFF2-40B4-BE49-F238E27FC236}">
                <a16:creationId xmlns:a16="http://schemas.microsoft.com/office/drawing/2014/main" id="{76E2BF92-FDF2-F190-6EDD-CD5C512DF7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8503F0-8873-5363-A8F9-1333CBB9DF43}"/>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3930820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1A3E9-487B-CB8F-1075-5A7C88B645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E475E9-550C-F0BE-C3F2-C321FFE543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94463F-8F22-CC59-3C18-B97F26D27E61}"/>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5" name="Footer Placeholder 4">
            <a:extLst>
              <a:ext uri="{FF2B5EF4-FFF2-40B4-BE49-F238E27FC236}">
                <a16:creationId xmlns:a16="http://schemas.microsoft.com/office/drawing/2014/main" id="{ECD1A733-89B1-3816-25C4-D6B1828EA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D00EF0-33A2-1EE8-5B94-0C5DA3D40173}"/>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226177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327D8-62A0-8732-5908-C41CC8A4F7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E7850A-E6E3-1B11-B5DD-8278A6D226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AEFE3B-9829-4B9A-E4A8-0CCCB95BEECA}"/>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5" name="Footer Placeholder 4">
            <a:extLst>
              <a:ext uri="{FF2B5EF4-FFF2-40B4-BE49-F238E27FC236}">
                <a16:creationId xmlns:a16="http://schemas.microsoft.com/office/drawing/2014/main" id="{5C801D77-D043-6757-1B57-454F5FCC38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AAFB97-3B5D-74AE-3473-D5AB211C5751}"/>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2727416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04598-5A09-DD83-BFFF-7E25B28C65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A181D2-7BF2-27EA-B2C2-FC4387873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2E1D77-22A0-0441-95D1-A765BF48EF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38CC0E-3897-0B5D-FE17-1420CCBDE535}"/>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6" name="Footer Placeholder 5">
            <a:extLst>
              <a:ext uri="{FF2B5EF4-FFF2-40B4-BE49-F238E27FC236}">
                <a16:creationId xmlns:a16="http://schemas.microsoft.com/office/drawing/2014/main" id="{29AD6C96-9720-3F80-D2E5-BA56A9AF1E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B21BEE-A804-D03C-C1A9-503CDACC2017}"/>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426769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A467E-C599-2CE3-BAAB-0FC74F89F2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16ADB5-38C3-6FBD-80E8-07103BCD7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17FB1E-D35E-521E-7E56-619D4E6336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A3992A-B87B-5E55-AC2F-F61CD1D2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30EF6B-4C25-85B7-2C22-E0CE872D65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D09972-287C-CD4B-F27C-1265ED61DC8D}"/>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8" name="Footer Placeholder 7">
            <a:extLst>
              <a:ext uri="{FF2B5EF4-FFF2-40B4-BE49-F238E27FC236}">
                <a16:creationId xmlns:a16="http://schemas.microsoft.com/office/drawing/2014/main" id="{496C3800-C9B1-9508-407B-C04E39CAAA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E1B7A7-4FA9-F3E4-9D5E-FB632C163F2B}"/>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260736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43B43-B503-B981-581D-FA11DDAF3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E192C-6E59-89FA-302B-A455E505A0B3}"/>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4" name="Footer Placeholder 3">
            <a:extLst>
              <a:ext uri="{FF2B5EF4-FFF2-40B4-BE49-F238E27FC236}">
                <a16:creationId xmlns:a16="http://schemas.microsoft.com/office/drawing/2014/main" id="{A8DBC6C3-0E2D-0874-3D9E-4FF3A74224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50FD18-AA83-A795-C44E-84E3E52AA12B}"/>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1027280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98FDEB-0994-A973-7455-BE1A796F98BF}"/>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3" name="Footer Placeholder 2">
            <a:extLst>
              <a:ext uri="{FF2B5EF4-FFF2-40B4-BE49-F238E27FC236}">
                <a16:creationId xmlns:a16="http://schemas.microsoft.com/office/drawing/2014/main" id="{44AB0EF7-548A-58B9-0E4F-BC78D2A8BA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5A091A-1E18-C742-0D03-90F142A846D8}"/>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109890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0D99D-32D3-C97E-B038-78FCBDF3AA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BDD8AD-111C-BAF7-5D58-9A4B16F503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C8C9AB-0EBD-C7B4-87C1-F35DD6D54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4B04B3-007D-1010-7C8C-6E2DE814E02D}"/>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6" name="Footer Placeholder 5">
            <a:extLst>
              <a:ext uri="{FF2B5EF4-FFF2-40B4-BE49-F238E27FC236}">
                <a16:creationId xmlns:a16="http://schemas.microsoft.com/office/drawing/2014/main" id="{6F445962-B318-77E5-E867-3EB006579C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57DEF3-F1C3-811E-1B80-6E535E1C01BA}"/>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2114295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7F404-A94E-BAB9-AF21-DC6FD5B7F4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3B957B-1572-74E2-2F44-36E44997B6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5E1BB4-5A07-C06C-8245-49A1D483AD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87AC50-38FF-27FB-2008-7A747F872B98}"/>
              </a:ext>
            </a:extLst>
          </p:cNvPr>
          <p:cNvSpPr>
            <a:spLocks noGrp="1"/>
          </p:cNvSpPr>
          <p:nvPr>
            <p:ph type="dt" sz="half" idx="10"/>
          </p:nvPr>
        </p:nvSpPr>
        <p:spPr/>
        <p:txBody>
          <a:bodyPr/>
          <a:lstStyle/>
          <a:p>
            <a:fld id="{F9876205-AED9-EA47-9C03-8C278AD7864E}" type="datetimeFigureOut">
              <a:rPr lang="en-US" smtClean="0"/>
              <a:t>11/21/2023</a:t>
            </a:fld>
            <a:endParaRPr lang="en-US"/>
          </a:p>
        </p:txBody>
      </p:sp>
      <p:sp>
        <p:nvSpPr>
          <p:cNvPr id="6" name="Footer Placeholder 5">
            <a:extLst>
              <a:ext uri="{FF2B5EF4-FFF2-40B4-BE49-F238E27FC236}">
                <a16:creationId xmlns:a16="http://schemas.microsoft.com/office/drawing/2014/main" id="{F7888180-F244-DF56-9CD9-7B1B0E10E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867613-CE47-5D84-8DF4-A1E9E6EB69E8}"/>
              </a:ext>
            </a:extLst>
          </p:cNvPr>
          <p:cNvSpPr>
            <a:spLocks noGrp="1"/>
          </p:cNvSpPr>
          <p:nvPr>
            <p:ph type="sldNum" sz="quarter" idx="12"/>
          </p:nvPr>
        </p:nvSpPr>
        <p:spPr/>
        <p:txBody>
          <a:bodyPr/>
          <a:lstStyle/>
          <a:p>
            <a:fld id="{F094C3A4-1FBB-144E-B1D2-95FEBCDB02F5}" type="slidenum">
              <a:rPr lang="en-US" smtClean="0"/>
              <a:t>‹N°›</a:t>
            </a:fld>
            <a:endParaRPr lang="en-US"/>
          </a:p>
        </p:txBody>
      </p:sp>
    </p:spTree>
    <p:extLst>
      <p:ext uri="{BB962C8B-B14F-4D97-AF65-F5344CB8AC3E}">
        <p14:creationId xmlns:p14="http://schemas.microsoft.com/office/powerpoint/2010/main" val="80126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E0FF4C-4F31-6460-03B9-E8740E2C3F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2FE335-4404-B47A-1614-73CEF2153D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E12510-DDF1-4DC5-8086-5E0F3B5A45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76205-AED9-EA47-9C03-8C278AD7864E}" type="datetimeFigureOut">
              <a:rPr lang="en-US" smtClean="0"/>
              <a:t>11/21/2023</a:t>
            </a:fld>
            <a:endParaRPr lang="en-US"/>
          </a:p>
        </p:txBody>
      </p:sp>
      <p:sp>
        <p:nvSpPr>
          <p:cNvPr id="5" name="Footer Placeholder 4">
            <a:extLst>
              <a:ext uri="{FF2B5EF4-FFF2-40B4-BE49-F238E27FC236}">
                <a16:creationId xmlns:a16="http://schemas.microsoft.com/office/drawing/2014/main" id="{3763D578-52D1-8BE4-67F0-AEF83FDDF4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A00C09-E143-163D-D178-A7D60CD4FC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4C3A4-1FBB-144E-B1D2-95FEBCDB02F5}" type="slidenum">
              <a:rPr lang="en-US" smtClean="0"/>
              <a:t>‹N°›</a:t>
            </a:fld>
            <a:endParaRPr lang="en-US"/>
          </a:p>
        </p:txBody>
      </p:sp>
    </p:spTree>
    <p:extLst>
      <p:ext uri="{BB962C8B-B14F-4D97-AF65-F5344CB8AC3E}">
        <p14:creationId xmlns:p14="http://schemas.microsoft.com/office/powerpoint/2010/main" val="237258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9DB670A-3965-B51D-78A2-F1F4F0DD6A73}"/>
              </a:ext>
            </a:extLst>
          </p:cNvPr>
          <p:cNvGraphicFramePr>
            <a:graphicFrameLocks noGrp="1"/>
          </p:cNvGraphicFramePr>
          <p:nvPr>
            <p:extLst>
              <p:ext uri="{D42A27DB-BD31-4B8C-83A1-F6EECF244321}">
                <p14:modId xmlns:p14="http://schemas.microsoft.com/office/powerpoint/2010/main" val="3160611247"/>
              </p:ext>
            </p:extLst>
          </p:nvPr>
        </p:nvGraphicFramePr>
        <p:xfrm>
          <a:off x="1000897" y="719665"/>
          <a:ext cx="10256108" cy="2837794"/>
        </p:xfrm>
        <a:graphic>
          <a:graphicData uri="http://schemas.openxmlformats.org/drawingml/2006/table">
            <a:tbl>
              <a:tblPr firstRow="1" bandRow="1">
                <a:tableStyleId>{5C22544A-7EE6-4342-B048-85BDC9FD1C3A}</a:tableStyleId>
              </a:tblPr>
              <a:tblGrid>
                <a:gridCol w="2088292">
                  <a:extLst>
                    <a:ext uri="{9D8B030D-6E8A-4147-A177-3AD203B41FA5}">
                      <a16:colId xmlns:a16="http://schemas.microsoft.com/office/drawing/2014/main" val="392324398"/>
                    </a:ext>
                  </a:extLst>
                </a:gridCol>
                <a:gridCol w="8167816">
                  <a:extLst>
                    <a:ext uri="{9D8B030D-6E8A-4147-A177-3AD203B41FA5}">
                      <a16:colId xmlns:a16="http://schemas.microsoft.com/office/drawing/2014/main" val="3542095450"/>
                    </a:ext>
                  </a:extLst>
                </a:gridCol>
              </a:tblGrid>
              <a:tr h="1739330">
                <a:tc rowSpan="2">
                  <a:txBody>
                    <a:bodyPr/>
                    <a:lstStyle/>
                    <a:p>
                      <a:endParaRPr lang="en-US" dirty="0"/>
                    </a:p>
                  </a:txBody>
                  <a:tcPr>
                    <a:noFill/>
                  </a:tcPr>
                </a:tc>
                <a:tc>
                  <a:txBody>
                    <a:bodyPr/>
                    <a:lstStyle/>
                    <a:p>
                      <a:pPr algn="ctr"/>
                      <a:r>
                        <a:rPr lang="fr-FR" sz="4800" b="1" i="1" u="sng" kern="1200" dirty="0">
                          <a:solidFill>
                            <a:schemeClr val="accent1">
                              <a:lumMod val="75000"/>
                            </a:schemeClr>
                          </a:solidFill>
                          <a:effectLst/>
                          <a:latin typeface="Arial Rounded MT Bold" panose="020F0704030504030204" pitchFamily="34" charset="77"/>
                          <a:ea typeface="+mn-ea"/>
                          <a:cs typeface="Arial" panose="020B0604020202020204" pitchFamily="34" charset="0"/>
                        </a:rPr>
                        <a:t>COMMISSION 5</a:t>
                      </a:r>
                      <a:endParaRPr lang="fr-FR" sz="1800" b="1" kern="1200" dirty="0">
                        <a:solidFill>
                          <a:schemeClr val="accent1">
                            <a:lumMod val="75000"/>
                          </a:schemeClr>
                        </a:solidFill>
                        <a:effectLst/>
                        <a:latin typeface="Arial Rounded MT Bold" panose="020F0704030504030204" pitchFamily="34" charset="77"/>
                        <a:ea typeface="+mn-ea"/>
                        <a:cs typeface="Arial" panose="020B0604020202020204" pitchFamily="34" charset="0"/>
                      </a:endParaRPr>
                    </a:p>
                    <a:p>
                      <a:pPr algn="ctr"/>
                      <a:endParaRPr lang="fr-FR" sz="1800" b="1" kern="1200" dirty="0">
                        <a:solidFill>
                          <a:schemeClr val="accent1">
                            <a:lumMod val="75000"/>
                          </a:schemeClr>
                        </a:solidFill>
                        <a:effectLst/>
                        <a:latin typeface="Arial" panose="020B0604020202020204" pitchFamily="34" charset="0"/>
                        <a:ea typeface="+mn-ea"/>
                        <a:cs typeface="Arial" panose="020B0604020202020204" pitchFamily="34" charset="0"/>
                      </a:endParaRPr>
                    </a:p>
                    <a:p>
                      <a:pPr algn="ctr"/>
                      <a:endParaRPr lang="en-US" sz="2800" dirty="0">
                        <a:solidFill>
                          <a:schemeClr val="accent1">
                            <a:lumMod val="75000"/>
                          </a:schemeClr>
                        </a:solidFill>
                        <a:effectLst/>
                        <a:latin typeface="Arial Rounded MT Bold" panose="020F0704030504030204" pitchFamily="34" charset="77"/>
                        <a:cs typeface="Arial" panose="020B0604020202020204" pitchFamily="34" charset="0"/>
                      </a:endParaRPr>
                    </a:p>
                    <a:p>
                      <a:pPr algn="ctr"/>
                      <a:endParaRPr lang="en-US" sz="3200" dirty="0">
                        <a:solidFill>
                          <a:schemeClr val="tx1"/>
                        </a:solidFill>
                      </a:endParaRPr>
                    </a:p>
                  </a:txBody>
                  <a:tcPr>
                    <a:noFill/>
                  </a:tcPr>
                </a:tc>
                <a:extLst>
                  <a:ext uri="{0D108BD9-81ED-4DB2-BD59-A6C34878D82A}">
                    <a16:rowId xmlns:a16="http://schemas.microsoft.com/office/drawing/2014/main" val="2137600984"/>
                  </a:ext>
                </a:extLst>
              </a:tr>
              <a:tr h="826114">
                <a:tc vMerge="1">
                  <a:txBody>
                    <a:bodyPr/>
                    <a:lstStyle/>
                    <a:p>
                      <a:endParaRPr lang="en-US" dirty="0"/>
                    </a:p>
                  </a:txBody>
                  <a:tcPr/>
                </a:tc>
                <a:tc>
                  <a:txBody>
                    <a:bodyPr/>
                    <a:lstStyle/>
                    <a:p>
                      <a:pPr algn="ctr"/>
                      <a:r>
                        <a:rPr lang="en-US" sz="2000" b="1" dirty="0">
                          <a:effectLst/>
                          <a:latin typeface="Arial" panose="020B0604020202020204" pitchFamily="34" charset="0"/>
                          <a:cs typeface="Arial" panose="020B0604020202020204" pitchFamily="34" charset="0"/>
                        </a:rPr>
                        <a:t>TRANSPARENCE REDEVABILITE ET REDDITION DES COMPTES </a:t>
                      </a:r>
                      <a:endParaRPr lang="en-US" sz="2000" b="1" dirty="0">
                        <a:latin typeface="Arial" panose="020B0604020202020204" pitchFamily="34" charset="0"/>
                        <a:cs typeface="Arial" panose="020B0604020202020204" pitchFamily="34" charset="0"/>
                      </a:endParaRPr>
                    </a:p>
                  </a:txBody>
                  <a:tcPr anchor="ctr">
                    <a:solidFill>
                      <a:schemeClr val="accent2">
                        <a:lumMod val="60000"/>
                        <a:lumOff val="40000"/>
                      </a:schemeClr>
                    </a:solidFill>
                  </a:tcPr>
                </a:tc>
                <a:extLst>
                  <a:ext uri="{0D108BD9-81ED-4DB2-BD59-A6C34878D82A}">
                    <a16:rowId xmlns:a16="http://schemas.microsoft.com/office/drawing/2014/main" val="2981548855"/>
                  </a:ext>
                </a:extLst>
              </a:tr>
            </a:tbl>
          </a:graphicData>
        </a:graphic>
      </p:graphicFrame>
      <p:pic>
        <p:nvPicPr>
          <p:cNvPr id="8" name="Picture 7" descr="A map of africa with white lines&#10;&#10;Description automatically generated">
            <a:extLst>
              <a:ext uri="{FF2B5EF4-FFF2-40B4-BE49-F238E27FC236}">
                <a16:creationId xmlns:a16="http://schemas.microsoft.com/office/drawing/2014/main" id="{70064C0F-BC49-1FCC-E0A3-24D08669FE26}"/>
              </a:ext>
            </a:extLst>
          </p:cNvPr>
          <p:cNvPicPr>
            <a:picLocks noChangeAspect="1"/>
          </p:cNvPicPr>
          <p:nvPr/>
        </p:nvPicPr>
        <p:blipFill>
          <a:blip r:embed="rId2"/>
          <a:stretch>
            <a:fillRect/>
          </a:stretch>
        </p:blipFill>
        <p:spPr>
          <a:xfrm>
            <a:off x="869093" y="1328763"/>
            <a:ext cx="2290119" cy="2655416"/>
          </a:xfrm>
          <a:prstGeom prst="rect">
            <a:avLst/>
          </a:prstGeom>
        </p:spPr>
      </p:pic>
      <p:sp>
        <p:nvSpPr>
          <p:cNvPr id="11" name="TextBox 10">
            <a:extLst>
              <a:ext uri="{FF2B5EF4-FFF2-40B4-BE49-F238E27FC236}">
                <a16:creationId xmlns:a16="http://schemas.microsoft.com/office/drawing/2014/main" id="{F1B4BA98-2DA1-7626-4CBD-832F14EEEF9B}"/>
              </a:ext>
            </a:extLst>
          </p:cNvPr>
          <p:cNvSpPr txBox="1"/>
          <p:nvPr/>
        </p:nvSpPr>
        <p:spPr>
          <a:xfrm>
            <a:off x="869093" y="3557459"/>
            <a:ext cx="10322010" cy="2339102"/>
          </a:xfrm>
          <a:prstGeom prst="rect">
            <a:avLst/>
          </a:prstGeom>
          <a:noFill/>
        </p:spPr>
        <p:txBody>
          <a:bodyPr wrap="square" rtlCol="0">
            <a:spAutoFit/>
          </a:bodyPr>
          <a:lstStyle/>
          <a:p>
            <a:pPr algn="ctr"/>
            <a:endParaRPr lang="fr-FR" sz="10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ctr"/>
            <a:endParaRPr lang="fr-FR" sz="3200" b="1" dirty="0"/>
          </a:p>
          <a:p>
            <a:pPr algn="ctr"/>
            <a:r>
              <a:rPr lang="fr-FR" sz="4000" b="1" dirty="0">
                <a:latin typeface="Arial" panose="020B0604020202020204" pitchFamily="34" charset="0"/>
                <a:cs typeface="Arial" panose="020B0604020202020204" pitchFamily="34" charset="0"/>
              </a:rPr>
              <a:t>L</a:t>
            </a:r>
            <a:r>
              <a:rPr lang="fr-FR" sz="3200" b="1" dirty="0">
                <a:latin typeface="Arial" panose="020B0604020202020204" pitchFamily="34" charset="0"/>
                <a:cs typeface="Arial" panose="020B0604020202020204" pitchFamily="34" charset="0"/>
              </a:rPr>
              <a:t>a Cour des comptes : une effectivité de la vigie des réformes budgétaires et comptables au Bénin</a:t>
            </a:r>
            <a:r>
              <a:rPr lang="fr-FR" sz="32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br>
              <a:rPr lang="fr-FR" sz="32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en-US" sz="3200" b="1"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B8ED2684-B167-F0CF-3A74-000201DD2C02}"/>
              </a:ext>
            </a:extLst>
          </p:cNvPr>
          <p:cNvSpPr txBox="1"/>
          <p:nvPr/>
        </p:nvSpPr>
        <p:spPr>
          <a:xfrm>
            <a:off x="934995" y="5955957"/>
            <a:ext cx="10322010" cy="400110"/>
          </a:xfrm>
          <a:prstGeom prst="rect">
            <a:avLst/>
          </a:prstGeom>
          <a:noFill/>
        </p:spPr>
        <p:txBody>
          <a:bodyPr wrap="square" rtlCol="0">
            <a:spAutoFit/>
          </a:bodyPr>
          <a:lstStyle/>
          <a:p>
            <a:pPr algn="ctr"/>
            <a:r>
              <a:rPr lang="fr-FR" sz="2000" i="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Dr </a:t>
            </a:r>
            <a:r>
              <a:rPr lang="fr-FR" sz="2000" i="1" kern="100" dirty="0">
                <a:solidFill>
                  <a:srgbClr val="000000"/>
                </a:solidFill>
                <a:latin typeface="Arial" panose="020B0604020202020204" pitchFamily="34" charset="0"/>
                <a:ea typeface="Calibri" panose="020F0502020204030204" pitchFamily="34" charset="0"/>
                <a:cs typeface="Arial" panose="020B0604020202020204" pitchFamily="34" charset="0"/>
              </a:rPr>
              <a:t>Serge B. BATONON, Secrétaire Général de la Cour des comptes</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526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7C689E-7BF5-41F7-AD47-BCD09AC6BF09}"/>
              </a:ext>
            </a:extLst>
          </p:cNvPr>
          <p:cNvSpPr>
            <a:spLocks noGrp="1"/>
          </p:cNvSpPr>
          <p:nvPr>
            <p:ph type="title"/>
          </p:nvPr>
        </p:nvSpPr>
        <p:spPr>
          <a:xfrm>
            <a:off x="1909822" y="365125"/>
            <a:ext cx="7823522" cy="850217"/>
          </a:xfrm>
        </p:spPr>
        <p:txBody>
          <a:bodyPr>
            <a:normAutofit/>
          </a:bodyPr>
          <a:lstStyle/>
          <a:p>
            <a:pPr algn="ctr">
              <a:defRPr/>
            </a:pPr>
            <a:r>
              <a:rPr lang="fr-FR" sz="3200" b="1" dirty="0">
                <a:latin typeface="Arial" panose="020B0604020202020204" pitchFamily="34" charset="0"/>
                <a:cs typeface="Arial" panose="020B0604020202020204" pitchFamily="34" charset="0"/>
              </a:rPr>
              <a:t>Le coaching</a:t>
            </a:r>
            <a:endParaRPr lang="fr-BJ" sz="3200" b="1" dirty="0">
              <a:latin typeface="Arial" panose="020B0604020202020204" pitchFamily="34" charset="0"/>
              <a:cs typeface="Arial" panose="020B0604020202020204" pitchFamily="34" charset="0"/>
            </a:endParaRPr>
          </a:p>
        </p:txBody>
      </p:sp>
      <p:sp>
        <p:nvSpPr>
          <p:cNvPr id="21507" name="Espace réservé du contenu 2">
            <a:extLst>
              <a:ext uri="{FF2B5EF4-FFF2-40B4-BE49-F238E27FC236}">
                <a16:creationId xmlns:a16="http://schemas.microsoft.com/office/drawing/2014/main" id="{F324A746-270C-496A-9C32-D5C4726163C3}"/>
              </a:ext>
            </a:extLst>
          </p:cNvPr>
          <p:cNvSpPr>
            <a:spLocks noGrp="1"/>
          </p:cNvSpPr>
          <p:nvPr>
            <p:ph idx="1"/>
          </p:nvPr>
        </p:nvSpPr>
        <p:spPr>
          <a:xfrm>
            <a:off x="838200" y="1536258"/>
            <a:ext cx="10515600" cy="4351338"/>
          </a:xfrm>
        </p:spPr>
        <p:txBody>
          <a:bodyPr>
            <a:normAutofit fontScale="92500" lnSpcReduction="20000"/>
          </a:bodyPr>
          <a:lstStyle/>
          <a:p>
            <a:pPr marL="0" indent="0" algn="just">
              <a:lnSpc>
                <a:spcPct val="150000"/>
              </a:lnSpc>
              <a:buNone/>
            </a:pPr>
            <a:r>
              <a:rPr lang="fr-FR" altLang="fr-BJ" dirty="0">
                <a:latin typeface="Arial" panose="020B0604020202020204" pitchFamily="34" charset="0"/>
                <a:cs typeface="Arial" panose="020B0604020202020204" pitchFamily="34" charset="0"/>
              </a:rPr>
              <a:t>Le second volet du postulat sur lequel la Cour des comptes du Bénin agit et compte agir davantage pour contribuer aux objectifs de la réforme budgétaire est ce qu’il convient d’appeler « le coaching ». Ce coaching s’exerce à travers notamment le contrôle de la performance et l’évaluation des politiques publiques. </a:t>
            </a:r>
          </a:p>
          <a:p>
            <a:pPr marL="0" indent="0" algn="just">
              <a:lnSpc>
                <a:spcPct val="150000"/>
              </a:lnSpc>
              <a:buNone/>
            </a:pPr>
            <a:r>
              <a:rPr lang="fr-FR" altLang="fr-BJ" dirty="0">
                <a:latin typeface="Arial" panose="020B0604020202020204" pitchFamily="34" charset="0"/>
                <a:cs typeface="Arial" panose="020B0604020202020204" pitchFamily="34" charset="0"/>
              </a:rPr>
              <a:t>Ce coaching appelle le renforcement de la responsabilité managériale qui est basée sur l’atteinte des objectifs et des meilleurs choix (il est axé sur les responsables de programme)</a:t>
            </a:r>
          </a:p>
        </p:txBody>
      </p:sp>
    </p:spTree>
    <p:extLst>
      <p:ext uri="{BB962C8B-B14F-4D97-AF65-F5344CB8AC3E}">
        <p14:creationId xmlns:p14="http://schemas.microsoft.com/office/powerpoint/2010/main" val="3499346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689B4D-AC80-4396-BC04-023CB89138D7}"/>
              </a:ext>
            </a:extLst>
          </p:cNvPr>
          <p:cNvSpPr>
            <a:spLocks noGrp="1"/>
          </p:cNvSpPr>
          <p:nvPr>
            <p:ph type="title"/>
          </p:nvPr>
        </p:nvSpPr>
        <p:spPr/>
        <p:txBody>
          <a:bodyPr>
            <a:normAutofit/>
          </a:bodyPr>
          <a:lstStyle/>
          <a:p>
            <a:pPr algn="ctr"/>
            <a:r>
              <a:rPr lang="fr-FR" sz="3200" b="1" dirty="0">
                <a:latin typeface="Arial" panose="020B0604020202020204" pitchFamily="34" charset="0"/>
                <a:cs typeface="Arial" panose="020B0604020202020204" pitchFamily="34" charset="0"/>
              </a:rPr>
              <a:t>L’évaluation de l’atteinte des performances par les programmes publics</a:t>
            </a:r>
            <a:endParaRPr lang="fr-BJ" sz="32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44123B3B-79A5-4F32-BB53-969E5F9B1DD9}"/>
              </a:ext>
            </a:extLst>
          </p:cNvPr>
          <p:cNvSpPr>
            <a:spLocks noGrp="1"/>
          </p:cNvSpPr>
          <p:nvPr>
            <p:ph idx="1"/>
          </p:nvPr>
        </p:nvSpPr>
        <p:spPr>
          <a:xfrm>
            <a:off x="838199" y="1825624"/>
            <a:ext cx="10806629" cy="3484505"/>
          </a:xfrm>
        </p:spPr>
        <p:txBody>
          <a:bodyPr>
            <a:normAutofit fontScale="92500" lnSpcReduction="10000"/>
          </a:bodyPr>
          <a:lstStyle/>
          <a:p>
            <a:pPr marL="0" indent="0" algn="just">
              <a:lnSpc>
                <a:spcPct val="150000"/>
              </a:lnSpc>
              <a:buNone/>
            </a:pPr>
            <a:r>
              <a:rPr lang="fr-FR" dirty="0">
                <a:latin typeface="Arial" panose="020B0604020202020204" pitchFamily="34" charset="0"/>
                <a:cs typeface="Arial" panose="020B0604020202020204" pitchFamily="34" charset="0"/>
              </a:rPr>
              <a:t>Cette mission assignée à la Cour des comptes et qui  vise à s’assurer de l’atteinte aux meilleurs coûts des objectifs des programmes a été menée par la Cour des comptes du Bénin à travers un premier avis émis dans le rapport sur l’exécution de la loi de finances 2022 élaboré par la Cour des comptes en 2023.</a:t>
            </a:r>
          </a:p>
          <a:p>
            <a:pPr marL="0" indent="0" algn="just">
              <a:lnSpc>
                <a:spcPct val="150000"/>
              </a:lnSpc>
              <a:buNone/>
            </a:pPr>
            <a:r>
              <a:rPr lang="fr-FR" dirty="0">
                <a:latin typeface="Arial" panose="020B0604020202020204" pitchFamily="34" charset="0"/>
                <a:cs typeface="Arial" panose="020B0604020202020204" pitchFamily="34" charset="0"/>
              </a:rPr>
              <a:t>Ci-après, l’essentiel de l’avis de la Cour.</a:t>
            </a:r>
            <a:endParaRPr lang="fr-BJ"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7360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BC9848-1930-4D01-A3D2-1CF2B544233F}"/>
              </a:ext>
            </a:extLst>
          </p:cNvPr>
          <p:cNvSpPr>
            <a:spLocks noGrp="1"/>
          </p:cNvSpPr>
          <p:nvPr>
            <p:ph type="title"/>
          </p:nvPr>
        </p:nvSpPr>
        <p:spPr>
          <a:xfrm>
            <a:off x="838200" y="365125"/>
            <a:ext cx="10515600" cy="802663"/>
          </a:xfrm>
        </p:spPr>
        <p:txBody>
          <a:bodyPr/>
          <a:lstStyle/>
          <a:p>
            <a:pPr algn="ctr"/>
            <a:r>
              <a:rPr lang="fr-FR" sz="3200" b="1" u="sng" dirty="0">
                <a:latin typeface="Arial" panose="020B0604020202020204" pitchFamily="34" charset="0"/>
                <a:cs typeface="Arial" panose="020B0604020202020204" pitchFamily="34" charset="0"/>
              </a:rPr>
              <a:t>AVIS DE LA COUR DES COMPTES</a:t>
            </a:r>
            <a:endParaRPr lang="fr-BJ" dirty="0"/>
          </a:p>
        </p:txBody>
      </p:sp>
      <p:sp>
        <p:nvSpPr>
          <p:cNvPr id="3" name="Espace réservé du contenu 2">
            <a:extLst>
              <a:ext uri="{FF2B5EF4-FFF2-40B4-BE49-F238E27FC236}">
                <a16:creationId xmlns:a16="http://schemas.microsoft.com/office/drawing/2014/main" id="{2534AA99-FC2E-4468-8286-7B5F0416D620}"/>
              </a:ext>
            </a:extLst>
          </p:cNvPr>
          <p:cNvSpPr>
            <a:spLocks noGrp="1"/>
          </p:cNvSpPr>
          <p:nvPr>
            <p:ph idx="1"/>
          </p:nvPr>
        </p:nvSpPr>
        <p:spPr>
          <a:xfrm>
            <a:off x="838199" y="1031132"/>
            <a:ext cx="10611255" cy="5758774"/>
          </a:xfrm>
        </p:spPr>
        <p:txBody>
          <a:bodyPr>
            <a:noAutofit/>
          </a:bodyPr>
          <a:lstStyle/>
          <a:p>
            <a:pPr algn="just">
              <a:lnSpc>
                <a:spcPct val="170000"/>
              </a:lnSpc>
            </a:pPr>
            <a:r>
              <a:rPr lang="fr-FR" sz="1600" b="1" dirty="0">
                <a:latin typeface="Arial" panose="020B0604020202020204" pitchFamily="34" charset="0"/>
                <a:cs typeface="Arial" panose="020B0604020202020204" pitchFamily="34" charset="0"/>
              </a:rPr>
              <a:t>Les informations présentées dans les rapports annuels de performance des programmes du ministère de la défense nationale et du ministère de la justice et de la législation reçus par la Cour des comptes au titre de l’exercice 2022 sont assez pertinentes mais comportent des insuffisances quant à la bonne couverture des actions selon leur importance au regard de leurs échiquiers respectifs dans la raison d’être de chaque programme. </a:t>
            </a:r>
            <a:endParaRPr lang="fr-BJ" sz="1600" b="1" dirty="0">
              <a:latin typeface="Arial" panose="020B0604020202020204" pitchFamily="34" charset="0"/>
              <a:cs typeface="Arial" panose="020B0604020202020204" pitchFamily="34" charset="0"/>
            </a:endParaRPr>
          </a:p>
          <a:p>
            <a:pPr algn="just">
              <a:lnSpc>
                <a:spcPct val="170000"/>
              </a:lnSpc>
            </a:pPr>
            <a:r>
              <a:rPr lang="fr-FR" sz="1600" b="1" dirty="0">
                <a:latin typeface="Arial" panose="020B0604020202020204" pitchFamily="34" charset="0"/>
                <a:cs typeface="Arial" panose="020B0604020202020204" pitchFamily="34" charset="0"/>
              </a:rPr>
              <a:t>Aussi, l’examen desdits rapports annuels de performance sur la base de la grille des critères de la Juridiction révèle-t-il que les informations contenues dans lesdits rapports ne sont ni assez compréhensibles ni assez équilibrées. </a:t>
            </a:r>
            <a:endParaRPr lang="fr-BJ" sz="1600" b="1" dirty="0">
              <a:latin typeface="Arial" panose="020B0604020202020204" pitchFamily="34" charset="0"/>
              <a:cs typeface="Arial" panose="020B0604020202020204" pitchFamily="34" charset="0"/>
            </a:endParaRPr>
          </a:p>
          <a:p>
            <a:pPr algn="just">
              <a:lnSpc>
                <a:spcPct val="170000"/>
              </a:lnSpc>
            </a:pPr>
            <a:r>
              <a:rPr lang="fr-FR" sz="1600" b="1" dirty="0">
                <a:latin typeface="Arial" panose="020B0604020202020204" pitchFamily="34" charset="0"/>
                <a:cs typeface="Arial" panose="020B0604020202020204" pitchFamily="34" charset="0"/>
              </a:rPr>
              <a:t>Quoique les informations telles que présentées ne traduisent aucune volonté délibérée des responsables de programme de manipuler les chiffres pour biaiser leurs performances respectives, la Cour a noté que les informations contenues dans les rapports de performance ne sont pas assez exactes et sont peu comparables. </a:t>
            </a:r>
            <a:endParaRPr lang="fr-BJ"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4156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4277B7-D5B7-4679-A4FC-FE75F11E9F69}"/>
              </a:ext>
            </a:extLst>
          </p:cNvPr>
          <p:cNvSpPr>
            <a:spLocks noGrp="1"/>
          </p:cNvSpPr>
          <p:nvPr>
            <p:ph type="title"/>
          </p:nvPr>
        </p:nvSpPr>
        <p:spPr>
          <a:xfrm>
            <a:off x="970403" y="2469347"/>
            <a:ext cx="10515600" cy="1325563"/>
          </a:xfrm>
        </p:spPr>
        <p:txBody>
          <a:bodyPr>
            <a:normAutofit fontScale="90000"/>
          </a:bodyPr>
          <a:lstStyle/>
          <a:p>
            <a:pPr algn="ctr"/>
            <a:br>
              <a:rPr lang="fr-FR" sz="3200" b="1" dirty="0">
                <a:latin typeface="Arial" panose="020B0604020202020204" pitchFamily="34" charset="0"/>
                <a:cs typeface="Arial" panose="020B0604020202020204" pitchFamily="34" charset="0"/>
              </a:rPr>
            </a:b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DIFFICULTÉS ET OBSTACLES À L’EXERCICE DE LA VIGIE DES RÉFORMES BUDGÉTAIRES ET COMPTABLES AU BÉNIN</a:t>
            </a:r>
            <a:br>
              <a:rPr lang="fr-BJ" sz="3200" dirty="0"/>
            </a:br>
            <a:br>
              <a:rPr lang="fr-BJ" sz="3200" dirty="0"/>
            </a:br>
            <a:endParaRPr lang="fr-BJ"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5332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1BDD9F-4667-4A98-92CD-F8B38B172360}"/>
              </a:ext>
            </a:extLst>
          </p:cNvPr>
          <p:cNvSpPr>
            <a:spLocks noGrp="1"/>
          </p:cNvSpPr>
          <p:nvPr>
            <p:ph type="title"/>
          </p:nvPr>
        </p:nvSpPr>
        <p:spPr>
          <a:xfrm>
            <a:off x="838200" y="365125"/>
            <a:ext cx="10515600" cy="688171"/>
          </a:xfrm>
        </p:spPr>
        <p:txBody>
          <a:bodyPr>
            <a:normAutofit/>
          </a:bodyPr>
          <a:lstStyle/>
          <a:p>
            <a:pPr algn="ctr">
              <a:defRPr/>
            </a:pPr>
            <a:r>
              <a:rPr lang="fr-FR" sz="3200" b="1" dirty="0">
                <a:latin typeface="Arial" panose="020B0604020202020204" pitchFamily="34" charset="0"/>
                <a:cs typeface="Arial" panose="020B0604020202020204" pitchFamily="34" charset="0"/>
              </a:rPr>
              <a:t>TROIS DIFFICULTES ET OBSTACLES MAJEURS</a:t>
            </a:r>
          </a:p>
        </p:txBody>
      </p:sp>
      <p:graphicFrame>
        <p:nvGraphicFramePr>
          <p:cNvPr id="4" name="Diagram 3">
            <a:extLst>
              <a:ext uri="{FF2B5EF4-FFF2-40B4-BE49-F238E27FC236}">
                <a16:creationId xmlns:a16="http://schemas.microsoft.com/office/drawing/2014/main" id="{C44D464C-9929-45DA-A976-FECA4E881049}"/>
              </a:ext>
            </a:extLst>
          </p:cNvPr>
          <p:cNvGraphicFramePr>
            <a:graphicFrameLocks noGrp="1"/>
          </p:cNvGraphicFramePr>
          <p:nvPr>
            <p:ph idx="1"/>
            <p:extLst>
              <p:ext uri="{D42A27DB-BD31-4B8C-83A1-F6EECF244321}">
                <p14:modId xmlns:p14="http://schemas.microsoft.com/office/powerpoint/2010/main" val="1589823664"/>
              </p:ext>
            </p:extLst>
          </p:nvPr>
        </p:nvGraphicFramePr>
        <p:xfrm>
          <a:off x="1828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4475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2ACD8F-1609-4961-A0BE-3413B09D9331}"/>
              </a:ext>
            </a:extLst>
          </p:cNvPr>
          <p:cNvSpPr>
            <a:spLocks noGrp="1"/>
          </p:cNvSpPr>
          <p:nvPr>
            <p:ph type="title"/>
          </p:nvPr>
        </p:nvSpPr>
        <p:spPr/>
        <p:txBody>
          <a:bodyPr/>
          <a:lstStyle/>
          <a:p>
            <a:pPr algn="ctr"/>
            <a:r>
              <a:rPr lang="fr-FR" dirty="0">
                <a:latin typeface="Arial" panose="020B0604020202020204" pitchFamily="34" charset="0"/>
                <a:cs typeface="Arial" panose="020B0604020202020204" pitchFamily="34" charset="0"/>
              </a:rPr>
              <a:t>LE REPPORTING</a:t>
            </a:r>
            <a:br>
              <a:rPr lang="fr-FR" dirty="0">
                <a:latin typeface="Arial" panose="020B0604020202020204" pitchFamily="34" charset="0"/>
                <a:cs typeface="Arial" panose="020B0604020202020204" pitchFamily="34" charset="0"/>
              </a:rPr>
            </a:br>
            <a:endParaRPr lang="fr-BJ" dirty="0"/>
          </a:p>
        </p:txBody>
      </p:sp>
      <p:sp>
        <p:nvSpPr>
          <p:cNvPr id="3" name="Espace réservé du contenu 2">
            <a:extLst>
              <a:ext uri="{FF2B5EF4-FFF2-40B4-BE49-F238E27FC236}">
                <a16:creationId xmlns:a16="http://schemas.microsoft.com/office/drawing/2014/main" id="{04CABCCF-B59B-4849-A69C-1192BCA4B436}"/>
              </a:ext>
            </a:extLst>
          </p:cNvPr>
          <p:cNvSpPr>
            <a:spLocks noGrp="1"/>
          </p:cNvSpPr>
          <p:nvPr>
            <p:ph idx="1"/>
          </p:nvPr>
        </p:nvSpPr>
        <p:spPr/>
        <p:txBody>
          <a:bodyPr/>
          <a:lstStyle/>
          <a:p>
            <a:r>
              <a:rPr lang="fr-FR" dirty="0"/>
              <a:t>Reddition de compte inexistante ou non conforme </a:t>
            </a:r>
          </a:p>
          <a:p>
            <a:r>
              <a:rPr lang="fr-FR" dirty="0"/>
              <a:t>Système d’information comptable non approprié</a:t>
            </a:r>
          </a:p>
          <a:p>
            <a:r>
              <a:rPr lang="fr-FR" dirty="0"/>
              <a:t>Mécanisme de contrôle de gestion en cours d’implémentation</a:t>
            </a:r>
          </a:p>
          <a:p>
            <a:r>
              <a:rPr lang="fr-FR" dirty="0"/>
              <a:t>Contrôle interne budgétaire et comptable en cours de structuration</a:t>
            </a:r>
            <a:endParaRPr lang="fr-BJ" dirty="0"/>
          </a:p>
        </p:txBody>
      </p:sp>
    </p:spTree>
    <p:extLst>
      <p:ext uri="{BB962C8B-B14F-4D97-AF65-F5344CB8AC3E}">
        <p14:creationId xmlns:p14="http://schemas.microsoft.com/office/powerpoint/2010/main" val="947235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85F140-314A-4560-A63C-76A97751E897}"/>
              </a:ext>
            </a:extLst>
          </p:cNvPr>
          <p:cNvSpPr>
            <a:spLocks noGrp="1"/>
          </p:cNvSpPr>
          <p:nvPr>
            <p:ph type="title"/>
          </p:nvPr>
        </p:nvSpPr>
        <p:spPr/>
        <p:txBody>
          <a:bodyPr>
            <a:normAutofit fontScale="90000"/>
          </a:bodyPr>
          <a:lstStyle/>
          <a:p>
            <a:r>
              <a:rPr lang="fr-FR" dirty="0">
                <a:solidFill>
                  <a:prstClr val="black">
                    <a:hueOff val="0"/>
                    <a:satOff val="0"/>
                    <a:lumOff val="0"/>
                    <a:alphaOff val="0"/>
                  </a:prstClr>
                </a:solidFill>
                <a:latin typeface="Arial" panose="020B0604020202020204" pitchFamily="34" charset="0"/>
                <a:cs typeface="Arial" panose="020B0604020202020204" pitchFamily="34" charset="0"/>
              </a:rPr>
              <a:t>CHAMP D’ACTIONS ET LES MOYENS HUMAINS </a:t>
            </a:r>
            <a:br>
              <a:rPr lang="fr-FR" dirty="0">
                <a:solidFill>
                  <a:prstClr val="black">
                    <a:hueOff val="0"/>
                    <a:satOff val="0"/>
                    <a:lumOff val="0"/>
                    <a:alphaOff val="0"/>
                  </a:prstClr>
                </a:solidFill>
                <a:latin typeface="Arial" panose="020B0604020202020204" pitchFamily="34" charset="0"/>
                <a:cs typeface="Arial" panose="020B0604020202020204" pitchFamily="34" charset="0"/>
              </a:rPr>
            </a:br>
            <a:endParaRPr lang="fr-BJ" dirty="0"/>
          </a:p>
        </p:txBody>
      </p:sp>
      <p:sp>
        <p:nvSpPr>
          <p:cNvPr id="3" name="Espace réservé du contenu 2">
            <a:extLst>
              <a:ext uri="{FF2B5EF4-FFF2-40B4-BE49-F238E27FC236}">
                <a16:creationId xmlns:a16="http://schemas.microsoft.com/office/drawing/2014/main" id="{1774975D-7ED2-467E-A794-AB51BA196C78}"/>
              </a:ext>
            </a:extLst>
          </p:cNvPr>
          <p:cNvSpPr>
            <a:spLocks noGrp="1"/>
          </p:cNvSpPr>
          <p:nvPr>
            <p:ph idx="1"/>
          </p:nvPr>
        </p:nvSpPr>
        <p:spPr/>
        <p:txBody>
          <a:bodyPr/>
          <a:lstStyle/>
          <a:p>
            <a:r>
              <a:rPr lang="fr-FR" dirty="0"/>
              <a:t>Large champ d’actions de la Cour mais avec une ressource humaine limitée</a:t>
            </a:r>
          </a:p>
          <a:p>
            <a:r>
              <a:rPr lang="fr-FR" dirty="0"/>
              <a:t>Actuellement moins de 20 magistrats pour un besoin moyen de 100 magistrats</a:t>
            </a:r>
          </a:p>
          <a:p>
            <a:r>
              <a:rPr lang="fr-FR" dirty="0"/>
              <a:t> Une externalisation à construire</a:t>
            </a:r>
          </a:p>
          <a:p>
            <a:r>
              <a:rPr lang="fr-FR" dirty="0"/>
              <a:t>Des allègements procéduraux non encore effectifs</a:t>
            </a:r>
          </a:p>
        </p:txBody>
      </p:sp>
    </p:spTree>
    <p:extLst>
      <p:ext uri="{BB962C8B-B14F-4D97-AF65-F5344CB8AC3E}">
        <p14:creationId xmlns:p14="http://schemas.microsoft.com/office/powerpoint/2010/main" val="151517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60B56E-8CE5-4426-A3FC-AFA849282ACD}"/>
              </a:ext>
            </a:extLst>
          </p:cNvPr>
          <p:cNvSpPr>
            <a:spLocks noGrp="1"/>
          </p:cNvSpPr>
          <p:nvPr>
            <p:ph type="title"/>
          </p:nvPr>
        </p:nvSpPr>
        <p:spPr/>
        <p:txBody>
          <a:bodyPr>
            <a:normAutofit fontScale="90000"/>
          </a:bodyPr>
          <a:lstStyle/>
          <a:p>
            <a:r>
              <a:rPr lang="fr-FR" dirty="0">
                <a:solidFill>
                  <a:prstClr val="black">
                    <a:hueOff val="0"/>
                    <a:satOff val="0"/>
                    <a:lumOff val="0"/>
                    <a:alphaOff val="0"/>
                  </a:prstClr>
                </a:solidFill>
                <a:latin typeface="Arial" panose="020B0604020202020204" pitchFamily="34" charset="0"/>
                <a:cs typeface="Arial" panose="020B0604020202020204" pitchFamily="34" charset="0"/>
              </a:rPr>
              <a:t>L’INEXISTENCE OU LA FAIBLESSE DES MECANISMES DE RELAIS </a:t>
            </a:r>
            <a:br>
              <a:rPr lang="fr-FR" dirty="0">
                <a:solidFill>
                  <a:prstClr val="black">
                    <a:hueOff val="0"/>
                    <a:satOff val="0"/>
                    <a:lumOff val="0"/>
                    <a:alphaOff val="0"/>
                  </a:prstClr>
                </a:solidFill>
                <a:latin typeface="Arial" panose="020B0604020202020204" pitchFamily="34" charset="0"/>
                <a:cs typeface="Arial" panose="020B0604020202020204" pitchFamily="34" charset="0"/>
              </a:rPr>
            </a:br>
            <a:endParaRPr lang="fr-BJ" dirty="0"/>
          </a:p>
        </p:txBody>
      </p:sp>
      <p:sp>
        <p:nvSpPr>
          <p:cNvPr id="3" name="Espace réservé du contenu 2">
            <a:extLst>
              <a:ext uri="{FF2B5EF4-FFF2-40B4-BE49-F238E27FC236}">
                <a16:creationId xmlns:a16="http://schemas.microsoft.com/office/drawing/2014/main" id="{C8E22741-823F-43C7-99EC-BBE77FB6944E}"/>
              </a:ext>
            </a:extLst>
          </p:cNvPr>
          <p:cNvSpPr>
            <a:spLocks noGrp="1"/>
          </p:cNvSpPr>
          <p:nvPr>
            <p:ph idx="1"/>
          </p:nvPr>
        </p:nvSpPr>
        <p:spPr/>
        <p:txBody>
          <a:bodyPr/>
          <a:lstStyle/>
          <a:p>
            <a:r>
              <a:rPr lang="fr-FR" dirty="0"/>
              <a:t>Pas de mécanisme de capitalisation des observations de la Cour des comptes pour une mise au pas de l’ensemble des gestionnaires publics;</a:t>
            </a:r>
          </a:p>
          <a:p>
            <a:r>
              <a:rPr lang="fr-FR" dirty="0"/>
              <a:t>L’inexistence de média professionnel en analyse et diffusion des rapports de la Cour;</a:t>
            </a:r>
          </a:p>
          <a:p>
            <a:r>
              <a:rPr lang="fr-FR" dirty="0"/>
              <a:t>Une société civile pas très opérante</a:t>
            </a:r>
            <a:endParaRPr lang="fr-BJ" dirty="0"/>
          </a:p>
        </p:txBody>
      </p:sp>
    </p:spTree>
    <p:extLst>
      <p:ext uri="{BB962C8B-B14F-4D97-AF65-F5344CB8AC3E}">
        <p14:creationId xmlns:p14="http://schemas.microsoft.com/office/powerpoint/2010/main" val="3480871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4277B7-D5B7-4679-A4FC-FE75F11E9F69}"/>
              </a:ext>
            </a:extLst>
          </p:cNvPr>
          <p:cNvSpPr>
            <a:spLocks noGrp="1"/>
          </p:cNvSpPr>
          <p:nvPr>
            <p:ph type="title"/>
          </p:nvPr>
        </p:nvSpPr>
        <p:spPr>
          <a:xfrm>
            <a:off x="970403" y="2469347"/>
            <a:ext cx="10515600" cy="1325563"/>
          </a:xfrm>
        </p:spPr>
        <p:txBody>
          <a:bodyPr>
            <a:normAutofit fontScale="90000"/>
          </a:bodyPr>
          <a:lstStyle/>
          <a:p>
            <a:pPr algn="ctr"/>
            <a:br>
              <a:rPr lang="fr-FR" sz="3200" b="1" dirty="0">
                <a:latin typeface="Arial" panose="020B0604020202020204" pitchFamily="34" charset="0"/>
                <a:cs typeface="Arial" panose="020B0604020202020204" pitchFamily="34" charset="0"/>
              </a:rPr>
            </a:b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PERSPECTIVES ET RECOMMANDATIONS</a:t>
            </a:r>
            <a:br>
              <a:rPr lang="fr-BJ" sz="3200" b="1" dirty="0">
                <a:latin typeface="Arial" panose="020B0604020202020204" pitchFamily="34" charset="0"/>
                <a:cs typeface="Arial" panose="020B0604020202020204" pitchFamily="34" charset="0"/>
              </a:rPr>
            </a:br>
            <a:br>
              <a:rPr lang="fr-BJ" sz="3200" dirty="0"/>
            </a:br>
            <a:br>
              <a:rPr lang="fr-BJ" sz="3200" dirty="0"/>
            </a:br>
            <a:endParaRPr lang="fr-BJ"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7092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1BDD9F-4667-4A98-92CD-F8B38B172360}"/>
              </a:ext>
            </a:extLst>
          </p:cNvPr>
          <p:cNvSpPr>
            <a:spLocks noGrp="1"/>
          </p:cNvSpPr>
          <p:nvPr>
            <p:ph type="title"/>
          </p:nvPr>
        </p:nvSpPr>
        <p:spPr>
          <a:xfrm>
            <a:off x="838200" y="365125"/>
            <a:ext cx="10515600" cy="688171"/>
          </a:xfrm>
        </p:spPr>
        <p:txBody>
          <a:bodyPr>
            <a:normAutofit fontScale="90000"/>
          </a:bodyPr>
          <a:lstStyle/>
          <a:p>
            <a:pPr algn="ctr">
              <a:defRPr/>
            </a:pPr>
            <a:r>
              <a:rPr lang="fr-FR" sz="3200" b="1" dirty="0">
                <a:latin typeface="Arial" panose="020B0604020202020204" pitchFamily="34" charset="0"/>
                <a:cs typeface="Arial" panose="020B0604020202020204" pitchFamily="34" charset="0"/>
              </a:rPr>
              <a:t>TROIS AXES MAJEURS EN TERMES DE PERSPECTIVES ET DE RECOMMANDATIONS</a:t>
            </a:r>
          </a:p>
        </p:txBody>
      </p:sp>
      <p:graphicFrame>
        <p:nvGraphicFramePr>
          <p:cNvPr id="4" name="Diagram 3">
            <a:extLst>
              <a:ext uri="{FF2B5EF4-FFF2-40B4-BE49-F238E27FC236}">
                <a16:creationId xmlns:a16="http://schemas.microsoft.com/office/drawing/2014/main" id="{C44D464C-9929-45DA-A976-FECA4E881049}"/>
              </a:ext>
            </a:extLst>
          </p:cNvPr>
          <p:cNvGraphicFramePr>
            <a:graphicFrameLocks noGrp="1"/>
          </p:cNvGraphicFramePr>
          <p:nvPr>
            <p:ph idx="1"/>
            <p:extLst>
              <p:ext uri="{D42A27DB-BD31-4B8C-83A1-F6EECF244321}">
                <p14:modId xmlns:p14="http://schemas.microsoft.com/office/powerpoint/2010/main" val="281939441"/>
              </p:ext>
            </p:extLst>
          </p:nvPr>
        </p:nvGraphicFramePr>
        <p:xfrm>
          <a:off x="1828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6916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4D7065-7F8B-46B5-959D-64782FC34D82}"/>
              </a:ext>
            </a:extLst>
          </p:cNvPr>
          <p:cNvSpPr>
            <a:spLocks noGrp="1"/>
          </p:cNvSpPr>
          <p:nvPr>
            <p:ph type="title"/>
          </p:nvPr>
        </p:nvSpPr>
        <p:spPr>
          <a:xfrm>
            <a:off x="838986" y="365125"/>
            <a:ext cx="10514814" cy="643543"/>
          </a:xfrm>
        </p:spPr>
        <p:txBody>
          <a:bodyPr>
            <a:normAutofit/>
          </a:bodyPr>
          <a:lstStyle/>
          <a:p>
            <a:pPr algn="ctr"/>
            <a:r>
              <a:rPr lang="fr-FR" sz="3200" b="1" dirty="0">
                <a:latin typeface="Arial" panose="020B0604020202020204" pitchFamily="34" charset="0"/>
                <a:cs typeface="Arial" panose="020B0604020202020204" pitchFamily="34" charset="0"/>
              </a:rPr>
              <a:t>INTRODUCTION</a:t>
            </a:r>
            <a:endParaRPr lang="fr-BJ" sz="32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DE639AB-D50D-45BF-B20A-600401563BBF}"/>
              </a:ext>
            </a:extLst>
          </p:cNvPr>
          <p:cNvSpPr>
            <a:spLocks noGrp="1"/>
          </p:cNvSpPr>
          <p:nvPr>
            <p:ph idx="1"/>
          </p:nvPr>
        </p:nvSpPr>
        <p:spPr>
          <a:xfrm>
            <a:off x="838200" y="1157591"/>
            <a:ext cx="10515600" cy="5335284"/>
          </a:xfrm>
        </p:spPr>
        <p:txBody>
          <a:bodyPr>
            <a:normAutofit fontScale="62500" lnSpcReduction="20000"/>
          </a:bodyPr>
          <a:lstStyle/>
          <a:p>
            <a:pPr marL="0" lvl="0" indent="0" algn="just">
              <a:lnSpc>
                <a:spcPct val="160000"/>
              </a:lnSpc>
              <a:buNone/>
            </a:pPr>
            <a:r>
              <a:rPr lang="fr-FR" sz="4000" b="1" dirty="0">
                <a:latin typeface="Arial" panose="020B0604020202020204" pitchFamily="34" charset="0"/>
                <a:cs typeface="Arial" panose="020B0604020202020204" pitchFamily="34" charset="0"/>
              </a:rPr>
              <a:t>Les réflexions seront qui menées dans cette communication s’articuleront autour des points suivants:</a:t>
            </a:r>
          </a:p>
          <a:p>
            <a:pPr lvl="0" algn="just">
              <a:lnSpc>
                <a:spcPct val="160000"/>
              </a:lnSpc>
              <a:buFont typeface="Wingdings" panose="05000000000000000000" pitchFamily="2" charset="2"/>
              <a:buChar char="§"/>
            </a:pPr>
            <a:r>
              <a:rPr lang="fr-FR" sz="4000" b="1" dirty="0">
                <a:latin typeface="Arial" panose="020B0604020202020204" pitchFamily="34" charset="0"/>
                <a:cs typeface="Arial" panose="020B0604020202020204" pitchFamily="34" charset="0"/>
              </a:rPr>
              <a:t>La Cour des comptes et les chantiers de réforme ;</a:t>
            </a:r>
          </a:p>
          <a:p>
            <a:pPr lvl="0" algn="just">
              <a:lnSpc>
                <a:spcPct val="160000"/>
              </a:lnSpc>
              <a:buFont typeface="Wingdings" panose="05000000000000000000" pitchFamily="2" charset="2"/>
              <a:buChar char="§"/>
            </a:pPr>
            <a:r>
              <a:rPr lang="fr-FR" sz="4000" b="1" dirty="0">
                <a:latin typeface="Arial" panose="020B0604020202020204" pitchFamily="34" charset="0"/>
                <a:cs typeface="Arial" panose="020B0604020202020204" pitchFamily="34" charset="0"/>
              </a:rPr>
              <a:t>la mise en place de la Cour des comptes et les résultats constatés;</a:t>
            </a:r>
          </a:p>
          <a:p>
            <a:pPr lvl="0" algn="just">
              <a:lnSpc>
                <a:spcPct val="160000"/>
              </a:lnSpc>
              <a:buFont typeface="Wingdings" panose="05000000000000000000" pitchFamily="2" charset="2"/>
              <a:buChar char="§"/>
            </a:pPr>
            <a:r>
              <a:rPr lang="fr-FR" sz="4000" b="1" dirty="0">
                <a:latin typeface="Arial" panose="020B0604020202020204" pitchFamily="34" charset="0"/>
                <a:cs typeface="Arial" panose="020B0604020202020204" pitchFamily="34" charset="0"/>
              </a:rPr>
              <a:t>Difficultés et obstacles à l’exercice de la vigie des réformes budgétaires et comptables au Bénin;</a:t>
            </a:r>
            <a:endParaRPr lang="fr-BJ" sz="4000" b="1" dirty="0">
              <a:latin typeface="Arial" panose="020B0604020202020204" pitchFamily="34" charset="0"/>
              <a:cs typeface="Arial" panose="020B0604020202020204" pitchFamily="34" charset="0"/>
            </a:endParaRPr>
          </a:p>
          <a:p>
            <a:pPr lvl="0" algn="just">
              <a:lnSpc>
                <a:spcPct val="160000"/>
              </a:lnSpc>
              <a:buFont typeface="Wingdings" panose="05000000000000000000" pitchFamily="2" charset="2"/>
              <a:buChar char="§"/>
            </a:pPr>
            <a:r>
              <a:rPr lang="fr-FR" sz="4000" b="1" dirty="0">
                <a:latin typeface="Arial" panose="020B0604020202020204" pitchFamily="34" charset="0"/>
                <a:cs typeface="Arial" panose="020B0604020202020204" pitchFamily="34" charset="0"/>
              </a:rPr>
              <a:t>Perspectives et recommandations</a:t>
            </a:r>
            <a:endParaRPr lang="fr-BJ" sz="4000" b="1" dirty="0">
              <a:latin typeface="Arial" panose="020B0604020202020204" pitchFamily="34" charset="0"/>
              <a:cs typeface="Arial" panose="020B0604020202020204" pitchFamily="34" charset="0"/>
            </a:endParaRPr>
          </a:p>
          <a:p>
            <a:endParaRPr lang="fr-BJ" dirty="0"/>
          </a:p>
        </p:txBody>
      </p:sp>
    </p:spTree>
    <p:extLst>
      <p:ext uri="{BB962C8B-B14F-4D97-AF65-F5344CB8AC3E}">
        <p14:creationId xmlns:p14="http://schemas.microsoft.com/office/powerpoint/2010/main" val="3330938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65EC74-79DE-4EA7-944E-90B9A58A2C2F}"/>
              </a:ext>
            </a:extLst>
          </p:cNvPr>
          <p:cNvSpPr>
            <a:spLocks noGrp="1"/>
          </p:cNvSpPr>
          <p:nvPr>
            <p:ph type="title"/>
          </p:nvPr>
        </p:nvSpPr>
        <p:spPr/>
        <p:txBody>
          <a:bodyPr>
            <a:normAutofit fontScale="90000"/>
          </a:bodyPr>
          <a:lstStyle/>
          <a:p>
            <a:br>
              <a:rPr lang="fr-FR" sz="2200" dirty="0">
                <a:latin typeface="Arial" panose="020B0604020202020204" pitchFamily="34" charset="0"/>
                <a:cs typeface="Arial" panose="020B0604020202020204" pitchFamily="34" charset="0"/>
              </a:rPr>
            </a:br>
            <a:br>
              <a:rPr lang="fr-FR" sz="2200" dirty="0">
                <a:latin typeface="Arial" panose="020B0604020202020204" pitchFamily="34" charset="0"/>
                <a:cs typeface="Arial" panose="020B0604020202020204" pitchFamily="34" charset="0"/>
              </a:rPr>
            </a:br>
            <a:r>
              <a:rPr lang="fr-FR" sz="2200" b="1" dirty="0">
                <a:latin typeface="Arial" panose="020B0604020202020204" pitchFamily="34" charset="0"/>
                <a:cs typeface="Arial" panose="020B0604020202020204" pitchFamily="34" charset="0"/>
              </a:rPr>
              <a:t>GESTION STRATEGIQUE DES PRIORITES BASEES SUR  LES OBJECTIFS DE LA REFORME BUDGETAIRE</a:t>
            </a:r>
            <a:br>
              <a:rPr lang="fr-FR" dirty="0">
                <a:latin typeface="Arial" panose="020B0604020202020204" pitchFamily="34" charset="0"/>
                <a:cs typeface="Arial" panose="020B0604020202020204" pitchFamily="34" charset="0"/>
              </a:rPr>
            </a:br>
            <a:br>
              <a:rPr lang="fr-BJ" b="1" dirty="0"/>
            </a:br>
            <a:endParaRPr lang="fr-BJ" dirty="0"/>
          </a:p>
        </p:txBody>
      </p:sp>
      <p:sp>
        <p:nvSpPr>
          <p:cNvPr id="3" name="Espace réservé du contenu 2">
            <a:extLst>
              <a:ext uri="{FF2B5EF4-FFF2-40B4-BE49-F238E27FC236}">
                <a16:creationId xmlns:a16="http://schemas.microsoft.com/office/drawing/2014/main" id="{AC4713FF-8FBC-4CBE-91A8-FFAF780AD95E}"/>
              </a:ext>
            </a:extLst>
          </p:cNvPr>
          <p:cNvSpPr>
            <a:spLocks noGrp="1"/>
          </p:cNvSpPr>
          <p:nvPr>
            <p:ph idx="1"/>
          </p:nvPr>
        </p:nvSpPr>
        <p:spPr>
          <a:xfrm>
            <a:off x="838200" y="1527243"/>
            <a:ext cx="10515600" cy="4649720"/>
          </a:xfrm>
        </p:spPr>
        <p:txBody>
          <a:bodyPr>
            <a:normAutofit/>
          </a:bodyPr>
          <a:lstStyle/>
          <a:p>
            <a:pPr marL="457200" lvl="1" indent="0">
              <a:buNone/>
            </a:pPr>
            <a:endParaRPr lang="fr-BJ" b="1" dirty="0"/>
          </a:p>
          <a:p>
            <a:pPr algn="just">
              <a:lnSpc>
                <a:spcPct val="150000"/>
              </a:lnSpc>
            </a:pPr>
            <a:r>
              <a:rPr lang="fr-FR" dirty="0"/>
              <a:t>Il pourrait être recommandé que la Cour des comptes gère ses priorités en se focalisant sur les objectifs de la reforme budgétaire et comptable.</a:t>
            </a:r>
            <a:endParaRPr lang="fr-BJ" dirty="0"/>
          </a:p>
          <a:p>
            <a:pPr lvl="0" algn="just">
              <a:lnSpc>
                <a:spcPct val="150000"/>
              </a:lnSpc>
            </a:pPr>
            <a:r>
              <a:rPr lang="fr-FR" dirty="0"/>
              <a:t>Une politique de gestion stratégique basée sur la réforme budgétaire</a:t>
            </a:r>
            <a:r>
              <a:rPr lang="fr-FR" i="1" dirty="0"/>
              <a:t>.</a:t>
            </a:r>
            <a:endParaRPr lang="fr-BJ" sz="4800" dirty="0"/>
          </a:p>
          <a:p>
            <a:endParaRPr lang="fr-BJ" dirty="0"/>
          </a:p>
        </p:txBody>
      </p:sp>
    </p:spTree>
    <p:extLst>
      <p:ext uri="{BB962C8B-B14F-4D97-AF65-F5344CB8AC3E}">
        <p14:creationId xmlns:p14="http://schemas.microsoft.com/office/powerpoint/2010/main" val="2229491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713AF8-2EDE-416C-ADF3-E515C97EFAE2}"/>
              </a:ext>
            </a:extLst>
          </p:cNvPr>
          <p:cNvSpPr>
            <a:spLocks noGrp="1"/>
          </p:cNvSpPr>
          <p:nvPr>
            <p:ph type="title"/>
          </p:nvPr>
        </p:nvSpPr>
        <p:spPr>
          <a:xfrm>
            <a:off x="838200" y="365125"/>
            <a:ext cx="10515600" cy="996747"/>
          </a:xfrm>
        </p:spPr>
        <p:txBody>
          <a:bodyPr>
            <a:normAutofit fontScale="90000"/>
          </a:bodyPr>
          <a:lstStyle/>
          <a:p>
            <a:br>
              <a:rPr lang="fr-FR" b="1" dirty="0"/>
            </a:br>
            <a:br>
              <a:rPr lang="fr-FR" b="1" dirty="0"/>
            </a:br>
            <a:r>
              <a:rPr lang="fr-FR" b="1" dirty="0"/>
              <a:t>Renforcement des capacités TIC</a:t>
            </a:r>
            <a:br>
              <a:rPr lang="fr-BJ" b="1" dirty="0"/>
            </a:br>
            <a:br>
              <a:rPr lang="fr-BJ" b="1" dirty="0"/>
            </a:br>
            <a:endParaRPr lang="fr-BJ" dirty="0"/>
          </a:p>
        </p:txBody>
      </p:sp>
      <p:sp>
        <p:nvSpPr>
          <p:cNvPr id="3" name="Espace réservé du contenu 2">
            <a:extLst>
              <a:ext uri="{FF2B5EF4-FFF2-40B4-BE49-F238E27FC236}">
                <a16:creationId xmlns:a16="http://schemas.microsoft.com/office/drawing/2014/main" id="{F75178DB-50D3-4724-A8F6-7FDFBA218E90}"/>
              </a:ext>
            </a:extLst>
          </p:cNvPr>
          <p:cNvSpPr>
            <a:spLocks noGrp="1"/>
          </p:cNvSpPr>
          <p:nvPr>
            <p:ph idx="1"/>
          </p:nvPr>
        </p:nvSpPr>
        <p:spPr>
          <a:xfrm>
            <a:off x="682558" y="1883991"/>
            <a:ext cx="10515600" cy="4351338"/>
          </a:xfrm>
        </p:spPr>
        <p:txBody>
          <a:bodyPr>
            <a:normAutofit/>
          </a:bodyPr>
          <a:lstStyle/>
          <a:p>
            <a:r>
              <a:rPr lang="fr-FR" sz="800" dirty="0"/>
              <a:t> </a:t>
            </a:r>
            <a:endParaRPr lang="fr-BJ" sz="4400" dirty="0"/>
          </a:p>
          <a:p>
            <a:pPr lvl="0"/>
            <a:r>
              <a:rPr lang="fr-FR" dirty="0"/>
              <a:t>Établir une gouvernance TIC efficace</a:t>
            </a:r>
            <a:endParaRPr lang="fr-BJ" sz="2400" dirty="0"/>
          </a:p>
          <a:p>
            <a:pPr lvl="0"/>
            <a:r>
              <a:rPr lang="fr-FR" dirty="0"/>
              <a:t>Disposer d’un équipement adapté.</a:t>
            </a:r>
            <a:endParaRPr lang="fr-BJ" sz="2400" dirty="0"/>
          </a:p>
          <a:p>
            <a:pPr lvl="0"/>
            <a:r>
              <a:rPr lang="fr-FR" dirty="0"/>
              <a:t>Formation à l’utilisation du numérique.</a:t>
            </a:r>
            <a:endParaRPr lang="fr-BJ" sz="2400" dirty="0"/>
          </a:p>
          <a:p>
            <a:pPr lvl="0"/>
            <a:r>
              <a:rPr lang="fr-FR" dirty="0"/>
              <a:t>Accès aux systèmes d’information financière/budgétaires, mise en réseau avec les comptables des niveaux central, régional et local.</a:t>
            </a:r>
            <a:endParaRPr lang="fr-BJ" sz="2400" dirty="0"/>
          </a:p>
          <a:p>
            <a:r>
              <a:rPr lang="fr-FR" sz="800" dirty="0"/>
              <a:t> </a:t>
            </a:r>
            <a:endParaRPr lang="fr-BJ" sz="4400" dirty="0"/>
          </a:p>
          <a:p>
            <a:pPr marL="0" indent="0" fontAlgn="ctr">
              <a:buNone/>
            </a:pPr>
            <a:endParaRPr lang="fr-BJ" sz="5400" b="1" i="1" dirty="0"/>
          </a:p>
          <a:p>
            <a:endParaRPr lang="fr-BJ" dirty="0"/>
          </a:p>
        </p:txBody>
      </p:sp>
    </p:spTree>
    <p:extLst>
      <p:ext uri="{BB962C8B-B14F-4D97-AF65-F5344CB8AC3E}">
        <p14:creationId xmlns:p14="http://schemas.microsoft.com/office/powerpoint/2010/main" val="3161448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map of africa with white lines and a blue background&#10;&#10;Description automatically generated">
            <a:extLst>
              <a:ext uri="{FF2B5EF4-FFF2-40B4-BE49-F238E27FC236}">
                <a16:creationId xmlns:a16="http://schemas.microsoft.com/office/drawing/2014/main" id="{A6629E75-F29B-2CFB-0D58-96BA2D475444}"/>
              </a:ext>
            </a:extLst>
          </p:cNvPr>
          <p:cNvPicPr>
            <a:picLocks noChangeAspect="1"/>
          </p:cNvPicPr>
          <p:nvPr/>
        </p:nvPicPr>
        <p:blipFill>
          <a:blip r:embed="rId2"/>
          <a:stretch>
            <a:fillRect/>
          </a:stretch>
        </p:blipFill>
        <p:spPr>
          <a:xfrm>
            <a:off x="3836458" y="431800"/>
            <a:ext cx="4519083" cy="3666599"/>
          </a:xfrm>
          <a:prstGeom prst="rect">
            <a:avLst/>
          </a:prstGeom>
        </p:spPr>
      </p:pic>
      <p:sp>
        <p:nvSpPr>
          <p:cNvPr id="4" name="TextBox 3">
            <a:extLst>
              <a:ext uri="{FF2B5EF4-FFF2-40B4-BE49-F238E27FC236}">
                <a16:creationId xmlns:a16="http://schemas.microsoft.com/office/drawing/2014/main" id="{F7B0A771-6D9A-11AC-7B35-BF83BDBC32D3}"/>
              </a:ext>
            </a:extLst>
          </p:cNvPr>
          <p:cNvSpPr txBox="1"/>
          <p:nvPr/>
        </p:nvSpPr>
        <p:spPr>
          <a:xfrm>
            <a:off x="1896533" y="4707467"/>
            <a:ext cx="8398935" cy="646331"/>
          </a:xfrm>
          <a:prstGeom prst="rect">
            <a:avLst/>
          </a:prstGeom>
          <a:noFill/>
        </p:spPr>
        <p:txBody>
          <a:bodyPr wrap="square" rtlCol="0">
            <a:spAutoFit/>
          </a:bodyPr>
          <a:lstStyle/>
          <a:p>
            <a:pPr algn="ctr"/>
            <a:r>
              <a:rPr lang="en-US" sz="3600" dirty="0">
                <a:latin typeface="Arial Rounded MT Bold" panose="020F0704030504030204" pitchFamily="34" charset="77"/>
              </a:rPr>
              <a:t>MERCI POUR VOTRE ATTENTION</a:t>
            </a:r>
          </a:p>
        </p:txBody>
      </p:sp>
    </p:spTree>
    <p:extLst>
      <p:ext uri="{BB962C8B-B14F-4D97-AF65-F5344CB8AC3E}">
        <p14:creationId xmlns:p14="http://schemas.microsoft.com/office/powerpoint/2010/main" val="4096696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4277B7-D5B7-4679-A4FC-FE75F11E9F69}"/>
              </a:ext>
            </a:extLst>
          </p:cNvPr>
          <p:cNvSpPr>
            <a:spLocks noGrp="1"/>
          </p:cNvSpPr>
          <p:nvPr>
            <p:ph type="title"/>
          </p:nvPr>
        </p:nvSpPr>
        <p:spPr>
          <a:xfrm>
            <a:off x="970403" y="2469347"/>
            <a:ext cx="10515600" cy="1325563"/>
          </a:xfrm>
        </p:spPr>
        <p:txBody>
          <a:bodyPr>
            <a:normAutofit/>
          </a:bodyPr>
          <a:lstStyle/>
          <a:p>
            <a:pPr algn="ctr"/>
            <a:r>
              <a:rPr lang="fr-FR" sz="3200" b="1" dirty="0">
                <a:latin typeface="Arial" panose="020B0604020202020204" pitchFamily="34" charset="0"/>
                <a:cs typeface="Arial" panose="020B0604020202020204" pitchFamily="34" charset="0"/>
              </a:rPr>
              <a:t>LA COUR DES COMPTES                                                         ET LES CHANTIERS DE REFORME</a:t>
            </a:r>
            <a:endParaRPr lang="fr-BJ"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0382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EBFC8-A8DA-856F-A402-7EF81F2955FD}"/>
              </a:ext>
            </a:extLst>
          </p:cNvPr>
          <p:cNvSpPr>
            <a:spLocks noGrp="1"/>
          </p:cNvSpPr>
          <p:nvPr>
            <p:ph type="title"/>
          </p:nvPr>
        </p:nvSpPr>
        <p:spPr>
          <a:xfrm>
            <a:off x="838200" y="365125"/>
            <a:ext cx="10515600" cy="841105"/>
          </a:xfrm>
        </p:spPr>
        <p:txBody>
          <a:bodyPr>
            <a:normAutofit/>
          </a:bodyPr>
          <a:lstStyle/>
          <a:p>
            <a:pPr algn="just"/>
            <a:r>
              <a:rPr lang="en-US" sz="2800" b="1" dirty="0">
                <a:latin typeface="Arial" panose="020B0604020202020204" pitchFamily="34" charset="0"/>
                <a:cs typeface="Arial" panose="020B0604020202020204" pitchFamily="34" charset="0"/>
              </a:rPr>
              <a:t>LES POINTS D’ANCRAGE</a:t>
            </a:r>
          </a:p>
        </p:txBody>
      </p:sp>
      <p:sp>
        <p:nvSpPr>
          <p:cNvPr id="3" name="Content Placeholder 2">
            <a:extLst>
              <a:ext uri="{FF2B5EF4-FFF2-40B4-BE49-F238E27FC236}">
                <a16:creationId xmlns:a16="http://schemas.microsoft.com/office/drawing/2014/main" id="{A36BDC31-DAEE-24EE-D8DD-36B474370DAD}"/>
              </a:ext>
            </a:extLst>
          </p:cNvPr>
          <p:cNvSpPr>
            <a:spLocks noGrp="1"/>
          </p:cNvSpPr>
          <p:nvPr>
            <p:ph idx="1"/>
          </p:nvPr>
        </p:nvSpPr>
        <p:spPr>
          <a:xfrm>
            <a:off x="780854" y="1070043"/>
            <a:ext cx="10572946" cy="5422832"/>
          </a:xfrm>
        </p:spPr>
        <p:txBody>
          <a:bodyPr>
            <a:normAutofit fontScale="25000" lnSpcReduction="20000"/>
          </a:bodyPr>
          <a:lstStyle/>
          <a:p>
            <a:pPr marL="0" indent="0" algn="just">
              <a:buNone/>
            </a:pPr>
            <a:endParaRPr lang="en-US" sz="4000" dirty="0"/>
          </a:p>
          <a:p>
            <a:pPr algn="just">
              <a:lnSpc>
                <a:spcPct val="170000"/>
              </a:lnSpc>
            </a:pPr>
            <a:r>
              <a:rPr lang="en-US" sz="7200" b="1" dirty="0">
                <a:latin typeface="Arial" panose="020B0604020202020204" pitchFamily="34" charset="0"/>
                <a:ea typeface="+mj-ea"/>
                <a:cs typeface="Arial" panose="020B0604020202020204" pitchFamily="34" charset="0"/>
              </a:rPr>
              <a:t>La </a:t>
            </a:r>
            <a:r>
              <a:rPr lang="en-US" sz="7200" b="1" dirty="0" err="1">
                <a:latin typeface="Arial" panose="020B0604020202020204" pitchFamily="34" charset="0"/>
                <a:ea typeface="+mj-ea"/>
                <a:cs typeface="Arial" panose="020B0604020202020204" pitchFamily="34" charset="0"/>
              </a:rPr>
              <a:t>création</a:t>
            </a:r>
            <a:r>
              <a:rPr lang="en-US" sz="7200" b="1" dirty="0">
                <a:latin typeface="Arial" panose="020B0604020202020204" pitchFamily="34" charset="0"/>
                <a:ea typeface="+mj-ea"/>
                <a:cs typeface="Arial" panose="020B0604020202020204" pitchFamily="34" charset="0"/>
              </a:rPr>
              <a:t> de la </a:t>
            </a:r>
            <a:r>
              <a:rPr lang="en-US" sz="7200" b="1" dirty="0" err="1">
                <a:latin typeface="Arial" panose="020B0604020202020204" pitchFamily="34" charset="0"/>
                <a:ea typeface="+mj-ea"/>
                <a:cs typeface="Arial" panose="020B0604020202020204" pitchFamily="34" charset="0"/>
              </a:rPr>
              <a:t>Cour</a:t>
            </a:r>
            <a:r>
              <a:rPr lang="en-US" sz="7200" b="1" dirty="0">
                <a:latin typeface="Arial" panose="020B0604020202020204" pitchFamily="34" charset="0"/>
                <a:ea typeface="+mj-ea"/>
                <a:cs typeface="Arial" panose="020B0604020202020204" pitchFamily="34" charset="0"/>
              </a:rPr>
              <a:t> des </a:t>
            </a:r>
            <a:r>
              <a:rPr lang="en-US" sz="7200" b="1" dirty="0" err="1">
                <a:latin typeface="Arial" panose="020B0604020202020204" pitchFamily="34" charset="0"/>
                <a:ea typeface="+mj-ea"/>
                <a:cs typeface="Arial" panose="020B0604020202020204" pitchFamily="34" charset="0"/>
              </a:rPr>
              <a:t>comptes</a:t>
            </a:r>
            <a:r>
              <a:rPr lang="en-US" sz="7200" b="1" dirty="0">
                <a:latin typeface="Arial" panose="020B0604020202020204" pitchFamily="34" charset="0"/>
                <a:ea typeface="+mj-ea"/>
                <a:cs typeface="Arial" panose="020B0604020202020204" pitchFamily="34" charset="0"/>
              </a:rPr>
              <a:t> </a:t>
            </a:r>
            <a:r>
              <a:rPr lang="en-US" sz="7200" b="1" dirty="0" err="1">
                <a:latin typeface="Arial" panose="020B0604020202020204" pitchFamily="34" charset="0"/>
                <a:ea typeface="+mj-ea"/>
                <a:cs typeface="Arial" panose="020B0604020202020204" pitchFamily="34" charset="0"/>
              </a:rPr>
              <a:t>elle</a:t>
            </a:r>
            <a:r>
              <a:rPr lang="en-US" sz="7200" b="1" dirty="0">
                <a:latin typeface="Arial" panose="020B0604020202020204" pitchFamily="34" charset="0"/>
                <a:ea typeface="+mj-ea"/>
                <a:cs typeface="Arial" panose="020B0604020202020204" pitchFamily="34" charset="0"/>
              </a:rPr>
              <a:t> </a:t>
            </a:r>
            <a:r>
              <a:rPr lang="en-US" sz="7200" b="1" dirty="0" err="1">
                <a:latin typeface="Arial" panose="020B0604020202020204" pitchFamily="34" charset="0"/>
                <a:ea typeface="+mj-ea"/>
                <a:cs typeface="Arial" panose="020B0604020202020204" pitchFamily="34" charset="0"/>
              </a:rPr>
              <a:t>même</a:t>
            </a:r>
            <a:r>
              <a:rPr lang="en-US" sz="7200" b="1" dirty="0">
                <a:latin typeface="Arial" panose="020B0604020202020204" pitchFamily="34" charset="0"/>
                <a:ea typeface="+mj-ea"/>
                <a:cs typeface="Arial" panose="020B0604020202020204" pitchFamily="34" charset="0"/>
              </a:rPr>
              <a:t> : </a:t>
            </a:r>
            <a:r>
              <a:rPr lang="en-US" sz="7200" b="1" dirty="0" err="1">
                <a:latin typeface="Arial" panose="020B0604020202020204" pitchFamily="34" charset="0"/>
                <a:ea typeface="+mj-ea"/>
                <a:cs typeface="Arial" panose="020B0604020202020204" pitchFamily="34" charset="0"/>
              </a:rPr>
              <a:t>acte</a:t>
            </a:r>
            <a:r>
              <a:rPr lang="en-US" sz="7200" b="1" dirty="0">
                <a:latin typeface="Arial" panose="020B0604020202020204" pitchFamily="34" charset="0"/>
                <a:ea typeface="+mj-ea"/>
                <a:cs typeface="Arial" panose="020B0604020202020204" pitchFamily="34" charset="0"/>
              </a:rPr>
              <a:t> </a:t>
            </a:r>
            <a:r>
              <a:rPr lang="en-US" sz="7200" b="1" dirty="0" err="1">
                <a:latin typeface="Arial" panose="020B0604020202020204" pitchFamily="34" charset="0"/>
                <a:ea typeface="+mj-ea"/>
                <a:cs typeface="Arial" panose="020B0604020202020204" pitchFamily="34" charset="0"/>
              </a:rPr>
              <a:t>majeur</a:t>
            </a:r>
            <a:r>
              <a:rPr lang="en-US" sz="7200" b="1" dirty="0">
                <a:latin typeface="Arial" panose="020B0604020202020204" pitchFamily="34" charset="0"/>
                <a:ea typeface="+mj-ea"/>
                <a:cs typeface="Arial" panose="020B0604020202020204" pitchFamily="34" charset="0"/>
              </a:rPr>
              <a:t> de la </a:t>
            </a:r>
            <a:r>
              <a:rPr lang="en-US" sz="7200" b="1" dirty="0" err="1">
                <a:latin typeface="Arial" panose="020B0604020202020204" pitchFamily="34" charset="0"/>
                <a:ea typeface="+mj-ea"/>
                <a:cs typeface="Arial" panose="020B0604020202020204" pitchFamily="34" charset="0"/>
              </a:rPr>
              <a:t>réforme</a:t>
            </a:r>
            <a:r>
              <a:rPr lang="en-US" sz="7200" b="1" dirty="0">
                <a:latin typeface="Arial" panose="020B0604020202020204" pitchFamily="34" charset="0"/>
                <a:ea typeface="+mj-ea"/>
                <a:cs typeface="Arial" panose="020B0604020202020204" pitchFamily="34" charset="0"/>
              </a:rPr>
              <a:t> des finances </a:t>
            </a:r>
            <a:r>
              <a:rPr lang="en-US" sz="7200" b="1" dirty="0" err="1">
                <a:latin typeface="Arial" panose="020B0604020202020204" pitchFamily="34" charset="0"/>
                <a:ea typeface="+mj-ea"/>
                <a:cs typeface="Arial" panose="020B0604020202020204" pitchFamily="34" charset="0"/>
              </a:rPr>
              <a:t>publiques</a:t>
            </a:r>
            <a:r>
              <a:rPr lang="en-US" sz="7200" b="1" dirty="0">
                <a:latin typeface="Arial" panose="020B0604020202020204" pitchFamily="34" charset="0"/>
                <a:ea typeface="+mj-ea"/>
                <a:cs typeface="Arial" panose="020B0604020202020204" pitchFamily="34" charset="0"/>
              </a:rPr>
              <a:t> au </a:t>
            </a:r>
            <a:r>
              <a:rPr lang="en-US" sz="7200" b="1" dirty="0" err="1">
                <a:latin typeface="Arial" panose="020B0604020202020204" pitchFamily="34" charset="0"/>
                <a:ea typeface="+mj-ea"/>
                <a:cs typeface="Arial" panose="020B0604020202020204" pitchFamily="34" charset="0"/>
              </a:rPr>
              <a:t>Bénin</a:t>
            </a:r>
            <a:r>
              <a:rPr lang="en-US" sz="7200" b="1" dirty="0">
                <a:latin typeface="Arial" panose="020B0604020202020204" pitchFamily="34" charset="0"/>
                <a:ea typeface="+mj-ea"/>
                <a:cs typeface="Arial" panose="020B0604020202020204" pitchFamily="34" charset="0"/>
              </a:rPr>
              <a:t>;</a:t>
            </a:r>
          </a:p>
          <a:p>
            <a:pPr algn="just">
              <a:lnSpc>
                <a:spcPct val="170000"/>
              </a:lnSpc>
            </a:pPr>
            <a:r>
              <a:rPr lang="en-US" sz="7200" b="1" dirty="0">
                <a:latin typeface="Arial" panose="020B0604020202020204" pitchFamily="34" charset="0"/>
                <a:ea typeface="+mj-ea"/>
                <a:cs typeface="Arial" panose="020B0604020202020204" pitchFamily="34" charset="0"/>
              </a:rPr>
              <a:t>LOLF 2013: “La </a:t>
            </a:r>
            <a:r>
              <a:rPr lang="en-US" sz="7200" b="1" dirty="0" err="1">
                <a:latin typeface="Arial" panose="020B0604020202020204" pitchFamily="34" charset="0"/>
                <a:ea typeface="+mj-ea"/>
                <a:cs typeface="Arial" panose="020B0604020202020204" pitchFamily="34" charset="0"/>
              </a:rPr>
              <a:t>loi</a:t>
            </a:r>
            <a:r>
              <a:rPr lang="en-US" sz="7200" b="1" dirty="0">
                <a:latin typeface="Arial" panose="020B0604020202020204" pitchFamily="34" charset="0"/>
                <a:ea typeface="+mj-ea"/>
                <a:cs typeface="Arial" panose="020B0604020202020204" pitchFamily="34" charset="0"/>
              </a:rPr>
              <a:t> de </a:t>
            </a:r>
            <a:r>
              <a:rPr lang="en-US" sz="7200" b="1" dirty="0" err="1">
                <a:latin typeface="Arial" panose="020B0604020202020204" pitchFamily="34" charset="0"/>
                <a:ea typeface="+mj-ea"/>
                <a:cs typeface="Arial" panose="020B0604020202020204" pitchFamily="34" charset="0"/>
              </a:rPr>
              <a:t>règlement</a:t>
            </a:r>
            <a:r>
              <a:rPr lang="en-US" sz="7200" b="1" dirty="0">
                <a:latin typeface="Arial" panose="020B0604020202020204" pitchFamily="34" charset="0"/>
                <a:ea typeface="+mj-ea"/>
                <a:cs typeface="Arial" panose="020B0604020202020204" pitchFamily="34" charset="0"/>
              </a:rPr>
              <a:t> </a:t>
            </a:r>
            <a:r>
              <a:rPr lang="en-US" sz="7200" b="1" dirty="0" err="1">
                <a:latin typeface="Arial" panose="020B0604020202020204" pitchFamily="34" charset="0"/>
                <a:ea typeface="+mj-ea"/>
                <a:cs typeface="Arial" panose="020B0604020202020204" pitchFamily="34" charset="0"/>
              </a:rPr>
              <a:t>est</a:t>
            </a:r>
            <a:r>
              <a:rPr lang="en-US" sz="7200" b="1" dirty="0">
                <a:latin typeface="Arial" panose="020B0604020202020204" pitchFamily="34" charset="0"/>
                <a:ea typeface="+mj-ea"/>
                <a:cs typeface="Arial" panose="020B0604020202020204" pitchFamily="34" charset="0"/>
              </a:rPr>
              <a:t> </a:t>
            </a:r>
            <a:r>
              <a:rPr lang="en-US" sz="7200" b="1" dirty="0" err="1">
                <a:latin typeface="Arial" panose="020B0604020202020204" pitchFamily="34" charset="0"/>
                <a:ea typeface="+mj-ea"/>
                <a:cs typeface="Arial" panose="020B0604020202020204" pitchFamily="34" charset="0"/>
              </a:rPr>
              <a:t>accompagnée</a:t>
            </a:r>
            <a:r>
              <a:rPr lang="en-US" sz="7200" b="1" dirty="0">
                <a:latin typeface="Arial" panose="020B0604020202020204" pitchFamily="34" charset="0"/>
                <a:ea typeface="+mj-ea"/>
                <a:cs typeface="Arial" panose="020B0604020202020204" pitchFamily="34" charset="0"/>
              </a:rPr>
              <a:t> du rapport de la </a:t>
            </a:r>
            <a:r>
              <a:rPr lang="en-US" sz="7200" b="1" dirty="0" err="1">
                <a:latin typeface="Arial" panose="020B0604020202020204" pitchFamily="34" charset="0"/>
                <a:ea typeface="+mj-ea"/>
                <a:cs typeface="Arial" panose="020B0604020202020204" pitchFamily="34" charset="0"/>
              </a:rPr>
              <a:t>juridiction</a:t>
            </a:r>
            <a:r>
              <a:rPr lang="en-US" sz="7200" b="1" dirty="0">
                <a:latin typeface="Arial" panose="020B0604020202020204" pitchFamily="34" charset="0"/>
                <a:ea typeface="+mj-ea"/>
                <a:cs typeface="Arial" panose="020B0604020202020204" pitchFamily="34" charset="0"/>
              </a:rPr>
              <a:t> financière sur </a:t>
            </a:r>
            <a:r>
              <a:rPr lang="en-US" sz="7200" b="1" dirty="0" err="1">
                <a:latin typeface="Arial" panose="020B0604020202020204" pitchFamily="34" charset="0"/>
                <a:ea typeface="+mj-ea"/>
                <a:cs typeface="Arial" panose="020B0604020202020204" pitchFamily="34" charset="0"/>
              </a:rPr>
              <a:t>l’exécution</a:t>
            </a:r>
            <a:r>
              <a:rPr lang="en-US" sz="7200" b="1" dirty="0">
                <a:latin typeface="Arial" panose="020B0604020202020204" pitchFamily="34" charset="0"/>
                <a:ea typeface="+mj-ea"/>
                <a:cs typeface="Arial" panose="020B0604020202020204" pitchFamily="34" charset="0"/>
              </a:rPr>
              <a:t> de la </a:t>
            </a:r>
            <a:r>
              <a:rPr lang="en-US" sz="7200" b="1" dirty="0" err="1">
                <a:latin typeface="Arial" panose="020B0604020202020204" pitchFamily="34" charset="0"/>
                <a:ea typeface="+mj-ea"/>
                <a:cs typeface="Arial" panose="020B0604020202020204" pitchFamily="34" charset="0"/>
              </a:rPr>
              <a:t>loi</a:t>
            </a:r>
            <a:r>
              <a:rPr lang="en-US" sz="7200" b="1" dirty="0">
                <a:latin typeface="Arial" panose="020B0604020202020204" pitchFamily="34" charset="0"/>
                <a:ea typeface="+mj-ea"/>
                <a:cs typeface="Arial" panose="020B0604020202020204" pitchFamily="34" charset="0"/>
              </a:rPr>
              <a:t> de finances et de la declaration </a:t>
            </a:r>
            <a:r>
              <a:rPr lang="en-US" sz="7200" b="1" dirty="0" err="1">
                <a:latin typeface="Arial" panose="020B0604020202020204" pitchFamily="34" charset="0"/>
                <a:ea typeface="+mj-ea"/>
                <a:cs typeface="Arial" panose="020B0604020202020204" pitchFamily="34" charset="0"/>
              </a:rPr>
              <a:t>générale</a:t>
            </a:r>
            <a:r>
              <a:rPr lang="en-US" sz="7200" b="1" dirty="0">
                <a:latin typeface="Arial" panose="020B0604020202020204" pitchFamily="34" charset="0"/>
                <a:ea typeface="+mj-ea"/>
                <a:cs typeface="Arial" panose="020B0604020202020204" pitchFamily="34" charset="0"/>
              </a:rPr>
              <a:t> de </a:t>
            </a:r>
            <a:r>
              <a:rPr lang="en-US" sz="7200" b="1" dirty="0" err="1">
                <a:latin typeface="Arial" panose="020B0604020202020204" pitchFamily="34" charset="0"/>
                <a:ea typeface="+mj-ea"/>
                <a:cs typeface="Arial" panose="020B0604020202020204" pitchFamily="34" charset="0"/>
              </a:rPr>
              <a:t>conformité</a:t>
            </a:r>
            <a:r>
              <a:rPr lang="en-US" sz="7200" b="1" dirty="0">
                <a:latin typeface="Arial" panose="020B0604020202020204" pitchFamily="34" charset="0"/>
                <a:ea typeface="+mj-ea"/>
                <a:cs typeface="Arial" panose="020B0604020202020204" pitchFamily="34" charset="0"/>
              </a:rPr>
              <a:t> entre les </a:t>
            </a:r>
            <a:r>
              <a:rPr lang="en-US" sz="7200" b="1" dirty="0" err="1">
                <a:latin typeface="Arial" panose="020B0604020202020204" pitchFamily="34" charset="0"/>
                <a:ea typeface="+mj-ea"/>
                <a:cs typeface="Arial" panose="020B0604020202020204" pitchFamily="34" charset="0"/>
              </a:rPr>
              <a:t>comptes</a:t>
            </a:r>
            <a:r>
              <a:rPr lang="en-US" sz="7200" b="1" dirty="0">
                <a:latin typeface="Arial" panose="020B0604020202020204" pitchFamily="34" charset="0"/>
                <a:ea typeface="+mj-ea"/>
                <a:cs typeface="Arial" panose="020B0604020202020204" pitchFamily="34" charset="0"/>
              </a:rPr>
              <a:t> des </a:t>
            </a:r>
            <a:r>
              <a:rPr lang="en-US" sz="7200" b="1" dirty="0" err="1">
                <a:latin typeface="Arial" panose="020B0604020202020204" pitchFamily="34" charset="0"/>
                <a:ea typeface="+mj-ea"/>
                <a:cs typeface="Arial" panose="020B0604020202020204" pitchFamily="34" charset="0"/>
              </a:rPr>
              <a:t>ordonnateurs</a:t>
            </a:r>
            <a:r>
              <a:rPr lang="en-US" sz="7200" b="1" dirty="0">
                <a:latin typeface="Arial" panose="020B0604020202020204" pitchFamily="34" charset="0"/>
                <a:ea typeface="+mj-ea"/>
                <a:cs typeface="Arial" panose="020B0604020202020204" pitchFamily="34" charset="0"/>
              </a:rPr>
              <a:t> et </a:t>
            </a:r>
            <a:r>
              <a:rPr lang="en-US" sz="7200" b="1" dirty="0" err="1">
                <a:latin typeface="Arial" panose="020B0604020202020204" pitchFamily="34" charset="0"/>
                <a:ea typeface="+mj-ea"/>
                <a:cs typeface="Arial" panose="020B0604020202020204" pitchFamily="34" charset="0"/>
              </a:rPr>
              <a:t>ceux</a:t>
            </a:r>
            <a:r>
              <a:rPr lang="en-US" sz="7200" b="1" dirty="0">
                <a:latin typeface="Arial" panose="020B0604020202020204" pitchFamily="34" charset="0"/>
                <a:ea typeface="+mj-ea"/>
                <a:cs typeface="Arial" panose="020B0604020202020204" pitchFamily="34" charset="0"/>
              </a:rPr>
              <a:t> des </a:t>
            </a:r>
            <a:r>
              <a:rPr lang="en-US" sz="7200" b="1" dirty="0" err="1">
                <a:latin typeface="Arial" panose="020B0604020202020204" pitchFamily="34" charset="0"/>
                <a:ea typeface="+mj-ea"/>
                <a:cs typeface="Arial" panose="020B0604020202020204" pitchFamily="34" charset="0"/>
              </a:rPr>
              <a:t>comptables</a:t>
            </a:r>
            <a:r>
              <a:rPr lang="en-US" sz="7200" b="1" dirty="0">
                <a:latin typeface="Arial" panose="020B0604020202020204" pitchFamily="34" charset="0"/>
                <a:ea typeface="+mj-ea"/>
                <a:cs typeface="Arial" panose="020B0604020202020204" pitchFamily="34" charset="0"/>
              </a:rPr>
              <a:t> publics. </a:t>
            </a:r>
          </a:p>
          <a:p>
            <a:pPr algn="just">
              <a:lnSpc>
                <a:spcPct val="160000"/>
              </a:lnSpc>
            </a:pPr>
            <a:r>
              <a:rPr lang="en-US" sz="7200" b="1" dirty="0">
                <a:latin typeface="Arial" panose="020B0604020202020204" pitchFamily="34" charset="0"/>
                <a:cs typeface="Arial" panose="020B0604020202020204" pitchFamily="34" charset="0"/>
              </a:rPr>
              <a:t>Ce rapport </a:t>
            </a:r>
            <a:r>
              <a:rPr lang="en-US" sz="7200" b="1" dirty="0" err="1">
                <a:latin typeface="Arial" panose="020B0604020202020204" pitchFamily="34" charset="0"/>
                <a:cs typeface="Arial" panose="020B0604020202020204" pitchFamily="34" charset="0"/>
              </a:rPr>
              <a:t>intègre</a:t>
            </a:r>
            <a:r>
              <a:rPr lang="en-US" sz="7200" b="1"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l’avis</a:t>
            </a:r>
            <a:r>
              <a:rPr lang="en-US" sz="7200" b="1" dirty="0">
                <a:latin typeface="Arial" panose="020B0604020202020204" pitchFamily="34" charset="0"/>
                <a:cs typeface="Arial" panose="020B0604020202020204" pitchFamily="34" charset="0"/>
              </a:rPr>
              <a:t> de la </a:t>
            </a:r>
            <a:r>
              <a:rPr lang="en-US" sz="7200" b="1" dirty="0" err="1">
                <a:latin typeface="Arial" panose="020B0604020202020204" pitchFamily="34" charset="0"/>
                <a:cs typeface="Arial" panose="020B0604020202020204" pitchFamily="34" charset="0"/>
              </a:rPr>
              <a:t>juridiction</a:t>
            </a:r>
            <a:r>
              <a:rPr lang="en-US" sz="7200" b="1" dirty="0">
                <a:latin typeface="Arial" panose="020B0604020202020204" pitchFamily="34" charset="0"/>
                <a:cs typeface="Arial" panose="020B0604020202020204" pitchFamily="34" charset="0"/>
              </a:rPr>
              <a:t> financière sur les rapports </a:t>
            </a:r>
            <a:r>
              <a:rPr lang="en-US" sz="7200" b="1" dirty="0" err="1">
                <a:latin typeface="Arial" panose="020B0604020202020204" pitchFamily="34" charset="0"/>
                <a:cs typeface="Arial" panose="020B0604020202020204" pitchFamily="34" charset="0"/>
              </a:rPr>
              <a:t>annuels</a:t>
            </a:r>
            <a:r>
              <a:rPr lang="en-US" sz="7200" b="1" dirty="0">
                <a:latin typeface="Arial" panose="020B0604020202020204" pitchFamily="34" charset="0"/>
                <a:cs typeface="Arial" panose="020B0604020202020204" pitchFamily="34" charset="0"/>
              </a:rPr>
              <a:t> de performance et, le </a:t>
            </a:r>
            <a:r>
              <a:rPr lang="en-US" sz="7200" b="1" dirty="0" err="1">
                <a:latin typeface="Arial" panose="020B0604020202020204" pitchFamily="34" charset="0"/>
                <a:cs typeface="Arial" panose="020B0604020202020204" pitchFamily="34" charset="0"/>
              </a:rPr>
              <a:t>cas</a:t>
            </a:r>
            <a:r>
              <a:rPr lang="en-US" sz="7200" b="1"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échéant</a:t>
            </a:r>
            <a:r>
              <a:rPr lang="en-US" sz="7200" b="1"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l’avis</a:t>
            </a:r>
            <a:r>
              <a:rPr lang="en-US" sz="7200" b="1" dirty="0">
                <a:latin typeface="Arial" panose="020B0604020202020204" pitchFamily="34" charset="0"/>
                <a:cs typeface="Arial" panose="020B0604020202020204" pitchFamily="34" charset="0"/>
              </a:rPr>
              <a:t> sur le </a:t>
            </a:r>
            <a:r>
              <a:rPr lang="en-US" sz="7200" b="1" dirty="0" err="1">
                <a:latin typeface="Arial" panose="020B0604020202020204" pitchFamily="34" charset="0"/>
                <a:cs typeface="Arial" panose="020B0604020202020204" pitchFamily="34" charset="0"/>
              </a:rPr>
              <a:t>système</a:t>
            </a:r>
            <a:r>
              <a:rPr lang="en-US" sz="7200" b="1" dirty="0">
                <a:latin typeface="Arial" panose="020B0604020202020204" pitchFamily="34" charset="0"/>
                <a:cs typeface="Arial" panose="020B0604020202020204" pitchFamily="34" charset="0"/>
              </a:rPr>
              <a:t> de </a:t>
            </a:r>
            <a:r>
              <a:rPr lang="en-US" sz="7200" b="1" dirty="0" err="1">
                <a:latin typeface="Arial" panose="020B0604020202020204" pitchFamily="34" charset="0"/>
                <a:cs typeface="Arial" panose="020B0604020202020204" pitchFamily="34" charset="0"/>
              </a:rPr>
              <a:t>contrôle</a:t>
            </a:r>
            <a:r>
              <a:rPr lang="en-US" sz="7200" b="1" dirty="0">
                <a:latin typeface="Arial" panose="020B0604020202020204" pitchFamily="34" charset="0"/>
                <a:cs typeface="Arial" panose="020B0604020202020204" pitchFamily="34" charset="0"/>
              </a:rPr>
              <a:t> interne et le </a:t>
            </a:r>
            <a:r>
              <a:rPr lang="en-US" sz="7200" b="1" dirty="0" err="1">
                <a:latin typeface="Arial" panose="020B0604020202020204" pitchFamily="34" charset="0"/>
                <a:cs typeface="Arial" panose="020B0604020202020204" pitchFamily="34" charset="0"/>
              </a:rPr>
              <a:t>dispositif</a:t>
            </a:r>
            <a:r>
              <a:rPr lang="en-US" sz="7200" b="1" dirty="0">
                <a:latin typeface="Arial" panose="020B0604020202020204" pitchFamily="34" charset="0"/>
                <a:cs typeface="Arial" panose="020B0604020202020204" pitchFamily="34" charset="0"/>
              </a:rPr>
              <a:t> de </a:t>
            </a:r>
            <a:r>
              <a:rPr lang="en-US" sz="7200" b="1" dirty="0" err="1">
                <a:latin typeface="Arial" panose="020B0604020202020204" pitchFamily="34" charset="0"/>
                <a:cs typeface="Arial" panose="020B0604020202020204" pitchFamily="34" charset="0"/>
              </a:rPr>
              <a:t>contrôle</a:t>
            </a:r>
            <a:r>
              <a:rPr lang="en-US" sz="7200" b="1" dirty="0">
                <a:latin typeface="Arial" panose="020B0604020202020204" pitchFamily="34" charset="0"/>
                <a:cs typeface="Arial" panose="020B0604020202020204" pitchFamily="34" charset="0"/>
              </a:rPr>
              <a:t> de gestion, sur la </a:t>
            </a:r>
            <a:r>
              <a:rPr lang="en-US" sz="7200" b="1" dirty="0" err="1">
                <a:latin typeface="Arial" panose="020B0604020202020204" pitchFamily="34" charset="0"/>
                <a:cs typeface="Arial" panose="020B0604020202020204" pitchFamily="34" charset="0"/>
              </a:rPr>
              <a:t>qualité</a:t>
            </a:r>
            <a:r>
              <a:rPr lang="en-US" sz="7200" b="1" dirty="0">
                <a:latin typeface="Arial" panose="020B0604020202020204" pitchFamily="34" charset="0"/>
                <a:cs typeface="Arial" panose="020B0604020202020204" pitchFamily="34" charset="0"/>
              </a:rPr>
              <a:t> des procedures </a:t>
            </a:r>
            <a:r>
              <a:rPr lang="en-US" sz="7200" b="1" dirty="0" err="1">
                <a:latin typeface="Arial" panose="020B0604020202020204" pitchFamily="34" charset="0"/>
                <a:cs typeface="Arial" panose="020B0604020202020204" pitchFamily="34" charset="0"/>
              </a:rPr>
              <a:t>comptables</a:t>
            </a:r>
            <a:r>
              <a:rPr lang="en-US" sz="7200" b="1" dirty="0">
                <a:latin typeface="Arial" panose="020B0604020202020204" pitchFamily="34" charset="0"/>
                <a:cs typeface="Arial" panose="020B0604020202020204" pitchFamily="34" charset="0"/>
              </a:rPr>
              <a:t> et des </a:t>
            </a:r>
            <a:r>
              <a:rPr lang="en-US" sz="7200" b="1" dirty="0" err="1">
                <a:latin typeface="Arial" panose="020B0604020202020204" pitchFamily="34" charset="0"/>
                <a:cs typeface="Arial" panose="020B0604020202020204" pitchFamily="34" charset="0"/>
              </a:rPr>
              <a:t>comptes</a:t>
            </a:r>
            <a:r>
              <a:rPr lang="en-US" sz="7200" b="1"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Cet</a:t>
            </a:r>
            <a:r>
              <a:rPr lang="en-US" sz="7200" b="1"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avis</a:t>
            </a:r>
            <a:r>
              <a:rPr lang="en-US" sz="7200" b="1"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est</a:t>
            </a:r>
            <a:r>
              <a:rPr lang="en-US" sz="7200" b="1"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accompagné</a:t>
            </a:r>
            <a:r>
              <a:rPr lang="en-US" sz="7200" b="1" dirty="0">
                <a:latin typeface="Arial" panose="020B0604020202020204" pitchFamily="34" charset="0"/>
                <a:cs typeface="Arial" panose="020B0604020202020204" pitchFamily="34" charset="0"/>
              </a:rPr>
              <a:t> de </a:t>
            </a:r>
            <a:r>
              <a:rPr lang="en-US" sz="7200" b="1" dirty="0" err="1">
                <a:latin typeface="Arial" panose="020B0604020202020204" pitchFamily="34" charset="0"/>
                <a:cs typeface="Arial" panose="020B0604020202020204" pitchFamily="34" charset="0"/>
              </a:rPr>
              <a:t>recommandations</a:t>
            </a:r>
            <a:r>
              <a:rPr lang="en-US" sz="7200" b="1" dirty="0">
                <a:latin typeface="Arial" panose="020B0604020202020204" pitchFamily="34" charset="0"/>
                <a:cs typeface="Arial" panose="020B0604020202020204" pitchFamily="34" charset="0"/>
              </a:rPr>
              <a:t> sur les ameliorations </a:t>
            </a:r>
            <a:r>
              <a:rPr lang="en-US" sz="7200" b="1" dirty="0" err="1">
                <a:latin typeface="Arial" panose="020B0604020202020204" pitchFamily="34" charset="0"/>
                <a:cs typeface="Arial" panose="020B0604020202020204" pitchFamily="34" charset="0"/>
              </a:rPr>
              <a:t>souhaitables</a:t>
            </a:r>
            <a:r>
              <a:rPr lang="en-US" sz="7200" b="1" dirty="0">
                <a:latin typeface="Arial" panose="020B0604020202020204" pitchFamily="34" charset="0"/>
                <a:cs typeface="Arial" panose="020B0604020202020204" pitchFamily="34" charset="0"/>
              </a:rPr>
              <a:t>”</a:t>
            </a:r>
            <a:endParaRPr lang="fr-FR" sz="7200" b="1" dirty="0">
              <a:latin typeface="Arial" panose="020B0604020202020204" pitchFamily="34" charset="0"/>
              <a:cs typeface="Arial" panose="020B0604020202020204" pitchFamily="34" charset="0"/>
            </a:endParaRPr>
          </a:p>
          <a:p>
            <a:pPr marL="0" indent="0" algn="just">
              <a:lnSpc>
                <a:spcPct val="160000"/>
              </a:lnSpc>
              <a:buNone/>
            </a:pPr>
            <a:r>
              <a:rPr lang="fr-FR" sz="7200" b="1" dirty="0">
                <a:latin typeface="Arial" panose="020B0604020202020204" pitchFamily="34" charset="0"/>
                <a:cs typeface="Arial" panose="020B0604020202020204" pitchFamily="34" charset="0"/>
              </a:rPr>
              <a:t>« la juridiction financière procède à la certification des comptes en lieu et place de la déclaration générale de conformité »</a:t>
            </a:r>
            <a:endParaRPr lang="en-US" sz="7200" b="1" dirty="0">
              <a:latin typeface="Arial" panose="020B0604020202020204" pitchFamily="34" charset="0"/>
              <a:ea typeface="+mj-ea"/>
              <a:cs typeface="Arial" panose="020B0604020202020204" pitchFamily="34" charset="0"/>
            </a:endParaRPr>
          </a:p>
          <a:p>
            <a:pPr marL="0" indent="0" algn="just">
              <a:lnSpc>
                <a:spcPct val="170000"/>
              </a:lnSpc>
              <a:buNone/>
            </a:pPr>
            <a:endParaRPr lang="fr-BJ" sz="7200" b="1" dirty="0">
              <a:latin typeface="Arial" panose="020B0604020202020204" pitchFamily="34" charset="0"/>
              <a:ea typeface="+mj-ea"/>
              <a:cs typeface="Arial" panose="020B0604020202020204" pitchFamily="34" charset="0"/>
            </a:endParaRPr>
          </a:p>
          <a:p>
            <a:pPr marL="0" indent="0" algn="just">
              <a:buNone/>
            </a:pPr>
            <a:endParaRPr lang="en-US" sz="7200" b="1" dirty="0">
              <a:latin typeface="Arial" panose="020B0604020202020204" pitchFamily="34" charset="0"/>
              <a:ea typeface="+mj-ea"/>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786636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511423F-3D2D-4A83-99F7-B68193A43C2D}"/>
              </a:ext>
            </a:extLst>
          </p:cNvPr>
          <p:cNvSpPr>
            <a:spLocks noGrp="1"/>
          </p:cNvSpPr>
          <p:nvPr>
            <p:ph idx="1"/>
          </p:nvPr>
        </p:nvSpPr>
        <p:spPr>
          <a:xfrm>
            <a:off x="838200" y="778213"/>
            <a:ext cx="10515600" cy="5889287"/>
          </a:xfrm>
        </p:spPr>
        <p:txBody>
          <a:bodyPr>
            <a:normAutofit fontScale="92500"/>
          </a:bodyPr>
          <a:lstStyle/>
          <a:p>
            <a:pPr marL="0" indent="0" algn="just">
              <a:lnSpc>
                <a:spcPct val="150000"/>
              </a:lnSpc>
              <a:buNone/>
            </a:pPr>
            <a:r>
              <a:rPr lang="fr-FR" sz="2700" b="1" dirty="0">
                <a:latin typeface="Arial" panose="020B0604020202020204" pitchFamily="34" charset="0"/>
                <a:cs typeface="Arial" panose="020B0604020202020204" pitchFamily="34" charset="0"/>
              </a:rPr>
              <a:t>De ces dispositions, il ressort que la Cour des comptes est positionnée par le législateur organique comme une grande vigie des réformes budgétaires notamment sur les aspects suivants :  </a:t>
            </a:r>
          </a:p>
          <a:p>
            <a:pPr>
              <a:lnSpc>
                <a:spcPct val="150000"/>
              </a:lnSpc>
            </a:pPr>
            <a:r>
              <a:rPr lang="fr-FR" sz="2700" b="1" dirty="0">
                <a:latin typeface="Arial" panose="020B0604020202020204" pitchFamily="34" charset="0"/>
                <a:cs typeface="Arial" panose="020B0604020202020204" pitchFamily="34" charset="0"/>
              </a:rPr>
              <a:t>l’évaluation de l’atteinte des performances par les programmes publics (point capital de la réforme) ;</a:t>
            </a:r>
          </a:p>
          <a:p>
            <a:pPr>
              <a:lnSpc>
                <a:spcPct val="150000"/>
              </a:lnSpc>
            </a:pPr>
            <a:r>
              <a:rPr lang="fr-FR" sz="2700" b="1" dirty="0">
                <a:latin typeface="Arial" panose="020B0604020202020204" pitchFamily="34" charset="0"/>
                <a:cs typeface="Arial" panose="020B0604020202020204" pitchFamily="34" charset="0"/>
              </a:rPr>
              <a:t>l’efficacité du dispositif de contrôle interne et de contrôle de gestion ;</a:t>
            </a:r>
          </a:p>
          <a:p>
            <a:pPr>
              <a:lnSpc>
                <a:spcPct val="150000"/>
              </a:lnSpc>
            </a:pPr>
            <a:r>
              <a:rPr lang="fr-FR" sz="2700" b="1" dirty="0">
                <a:latin typeface="Arial" panose="020B0604020202020204" pitchFamily="34" charset="0"/>
                <a:cs typeface="Arial" panose="020B0604020202020204" pitchFamily="34" charset="0"/>
              </a:rPr>
              <a:t>la qualité des comptes et des procédures comptables;</a:t>
            </a:r>
          </a:p>
          <a:p>
            <a:pPr>
              <a:lnSpc>
                <a:spcPct val="150000"/>
              </a:lnSpc>
            </a:pPr>
            <a:r>
              <a:rPr lang="fr-FR" sz="2700" b="1" dirty="0">
                <a:latin typeface="Arial" panose="020B0604020202020204" pitchFamily="34" charset="0"/>
                <a:cs typeface="Arial" panose="020B0604020202020204" pitchFamily="34" charset="0"/>
              </a:rPr>
              <a:t>La certification des comptes publics</a:t>
            </a:r>
            <a:endParaRPr lang="fr-BJ" sz="2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50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4277B7-D5B7-4679-A4FC-FE75F11E9F69}"/>
              </a:ext>
            </a:extLst>
          </p:cNvPr>
          <p:cNvSpPr>
            <a:spLocks noGrp="1"/>
          </p:cNvSpPr>
          <p:nvPr>
            <p:ph type="title"/>
          </p:nvPr>
        </p:nvSpPr>
        <p:spPr>
          <a:xfrm>
            <a:off x="970403" y="2469347"/>
            <a:ext cx="10515600" cy="1325563"/>
          </a:xfrm>
        </p:spPr>
        <p:txBody>
          <a:bodyPr>
            <a:normAutofit fontScale="90000"/>
          </a:bodyPr>
          <a:lstStyle/>
          <a:p>
            <a:pPr algn="ctr"/>
            <a:br>
              <a:rPr lang="fr-FR" sz="3200" b="1" dirty="0">
                <a:latin typeface="Arial" panose="020B0604020202020204" pitchFamily="34" charset="0"/>
                <a:cs typeface="Arial" panose="020B0604020202020204" pitchFamily="34" charset="0"/>
              </a:rPr>
            </a:b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LA MISE EN PLACE DE LA COUR DES COMPTES ET LES RÉSULTATS CONSTATÉS</a:t>
            </a:r>
            <a:br>
              <a:rPr lang="fr-BJ" sz="3200" dirty="0"/>
            </a:br>
            <a:endParaRPr lang="fr-BJ"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5305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1BDD9F-4667-4A98-92CD-F8B38B172360}"/>
              </a:ext>
            </a:extLst>
          </p:cNvPr>
          <p:cNvSpPr>
            <a:spLocks noGrp="1"/>
          </p:cNvSpPr>
          <p:nvPr>
            <p:ph type="title"/>
          </p:nvPr>
        </p:nvSpPr>
        <p:spPr>
          <a:xfrm>
            <a:off x="838200" y="365125"/>
            <a:ext cx="10515600" cy="688171"/>
          </a:xfrm>
        </p:spPr>
        <p:txBody>
          <a:bodyPr>
            <a:normAutofit/>
          </a:bodyPr>
          <a:lstStyle/>
          <a:p>
            <a:pPr algn="ctr">
              <a:defRPr/>
            </a:pPr>
            <a:r>
              <a:rPr lang="fr-FR" sz="3200" b="1" dirty="0">
                <a:latin typeface="Arial" panose="020B0604020202020204" pitchFamily="34" charset="0"/>
                <a:cs typeface="Arial" panose="020B0604020202020204" pitchFamily="34" charset="0"/>
              </a:rPr>
              <a:t>TROIS ACQUIS FONDAMENTAUX</a:t>
            </a:r>
          </a:p>
        </p:txBody>
      </p:sp>
      <p:graphicFrame>
        <p:nvGraphicFramePr>
          <p:cNvPr id="4" name="Diagram 3">
            <a:extLst>
              <a:ext uri="{FF2B5EF4-FFF2-40B4-BE49-F238E27FC236}">
                <a16:creationId xmlns:a16="http://schemas.microsoft.com/office/drawing/2014/main" id="{C44D464C-9929-45DA-A976-FECA4E881049}"/>
              </a:ext>
            </a:extLst>
          </p:cNvPr>
          <p:cNvGraphicFramePr>
            <a:graphicFrameLocks noGrp="1"/>
          </p:cNvGraphicFramePr>
          <p:nvPr>
            <p:ph idx="1"/>
            <p:extLst>
              <p:ext uri="{D42A27DB-BD31-4B8C-83A1-F6EECF244321}">
                <p14:modId xmlns:p14="http://schemas.microsoft.com/office/powerpoint/2010/main" val="1286801344"/>
              </p:ext>
            </p:extLst>
          </p:nvPr>
        </p:nvGraphicFramePr>
        <p:xfrm>
          <a:off x="1828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7033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FF227C-BF04-4893-9F84-DF3B1333FE52}"/>
              </a:ext>
            </a:extLst>
          </p:cNvPr>
          <p:cNvSpPr>
            <a:spLocks noGrp="1"/>
          </p:cNvSpPr>
          <p:nvPr>
            <p:ph type="title"/>
          </p:nvPr>
        </p:nvSpPr>
        <p:spPr/>
        <p:txBody>
          <a:bodyPr>
            <a:normAutofit/>
          </a:bodyPr>
          <a:lstStyle/>
          <a:p>
            <a:pPr algn="ctr">
              <a:defRPr/>
            </a:pPr>
            <a:r>
              <a:rPr lang="fr-FR" sz="3200" b="1" dirty="0">
                <a:latin typeface="Arial" panose="020B0604020202020204" pitchFamily="34" charset="0"/>
                <a:cs typeface="Arial" panose="020B0604020202020204" pitchFamily="34" charset="0"/>
              </a:rPr>
              <a:t>Une discipline financière relative induite par les contrôles de la Cour</a:t>
            </a:r>
            <a:endParaRPr lang="fr-BJ" sz="3200" b="1" dirty="0">
              <a:latin typeface="Arial" panose="020B0604020202020204" pitchFamily="34" charset="0"/>
              <a:cs typeface="Arial" panose="020B0604020202020204" pitchFamily="34" charset="0"/>
            </a:endParaRPr>
          </a:p>
        </p:txBody>
      </p:sp>
      <p:sp>
        <p:nvSpPr>
          <p:cNvPr id="27651" name="Espace réservé du contenu 2">
            <a:extLst>
              <a:ext uri="{FF2B5EF4-FFF2-40B4-BE49-F238E27FC236}">
                <a16:creationId xmlns:a16="http://schemas.microsoft.com/office/drawing/2014/main" id="{F10BDF21-3FB7-40C9-B8DC-33E109613C31}"/>
              </a:ext>
            </a:extLst>
          </p:cNvPr>
          <p:cNvSpPr>
            <a:spLocks noGrp="1"/>
          </p:cNvSpPr>
          <p:nvPr>
            <p:ph idx="1"/>
          </p:nvPr>
        </p:nvSpPr>
        <p:spPr>
          <a:xfrm>
            <a:off x="838200" y="1585609"/>
            <a:ext cx="10515600" cy="3912366"/>
          </a:xfrm>
        </p:spPr>
        <p:txBody>
          <a:bodyPr>
            <a:normAutofit fontScale="25000" lnSpcReduction="20000"/>
          </a:bodyPr>
          <a:lstStyle/>
          <a:p>
            <a:pPr marL="0" indent="0" algn="just">
              <a:lnSpc>
                <a:spcPct val="170000"/>
              </a:lnSpc>
              <a:buNone/>
            </a:pPr>
            <a:r>
              <a:rPr lang="fr-FR" altLang="fr-BJ" dirty="0"/>
              <a:t> </a:t>
            </a:r>
            <a:r>
              <a:rPr lang="fr-FR" altLang="fr-BJ" sz="11200" b="1" dirty="0">
                <a:latin typeface="Arial" panose="020B0604020202020204" pitchFamily="34" charset="0"/>
                <a:cs typeface="Arial" panose="020B0604020202020204" pitchFamily="34" charset="0"/>
              </a:rPr>
              <a:t>L’effet gendarme</a:t>
            </a:r>
            <a:r>
              <a:rPr lang="fr-FR" altLang="fr-BJ" sz="11200" dirty="0">
                <a:latin typeface="Arial" panose="020B0604020202020204" pitchFamily="34" charset="0"/>
                <a:cs typeface="Arial" panose="020B0604020202020204" pitchFamily="34" charset="0"/>
              </a:rPr>
              <a:t>: Il s’agit bien ici de l’effet « gendarme » et non du rôle gendarme.</a:t>
            </a:r>
          </a:p>
          <a:p>
            <a:pPr marL="0" indent="0" algn="just">
              <a:lnSpc>
                <a:spcPct val="170000"/>
              </a:lnSpc>
              <a:buNone/>
            </a:pPr>
            <a:r>
              <a:rPr lang="fr-FR" altLang="fr-BJ" sz="11200" dirty="0">
                <a:latin typeface="Arial" panose="020B0604020202020204" pitchFamily="34" charset="0"/>
                <a:cs typeface="Arial" panose="020B0604020202020204" pitchFamily="34" charset="0"/>
              </a:rPr>
              <a:t>La théorie, c’est quand on sait tout et que rien ne fonctionne. La pratique, c’est quand tout fonctionne et que personne ne sait pourquoi. Cette citation d’Albert Einstein justifie à mon avis, l’effet gendarme de l’existence de la Cour des comptes qu’il y a lieu de préserver dans le sens du vieil adage qui dit que « la peur du gendarme est le début de la sagesse ». </a:t>
            </a:r>
          </a:p>
          <a:p>
            <a:pPr algn="just">
              <a:lnSpc>
                <a:spcPct val="150000"/>
              </a:lnSpc>
            </a:pPr>
            <a:endParaRPr lang="fr-FR" altLang="fr-BJ" dirty="0">
              <a:latin typeface="Arial" panose="020B0604020202020204" pitchFamily="34" charset="0"/>
              <a:cs typeface="Arial" panose="020B0604020202020204" pitchFamily="34" charset="0"/>
            </a:endParaRPr>
          </a:p>
          <a:p>
            <a:pPr marL="0" indent="0">
              <a:buNone/>
            </a:pPr>
            <a:endParaRPr lang="fr-BJ" altLang="fr-BJ" dirty="0"/>
          </a:p>
        </p:txBody>
      </p:sp>
    </p:spTree>
    <p:extLst>
      <p:ext uri="{BB962C8B-B14F-4D97-AF65-F5344CB8AC3E}">
        <p14:creationId xmlns:p14="http://schemas.microsoft.com/office/powerpoint/2010/main" val="3538765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Espace réservé du contenu 2">
            <a:extLst>
              <a:ext uri="{FF2B5EF4-FFF2-40B4-BE49-F238E27FC236}">
                <a16:creationId xmlns:a16="http://schemas.microsoft.com/office/drawing/2014/main" id="{4F9DAA31-1AE8-4CF3-8739-5418A1F0B7DD}"/>
              </a:ext>
            </a:extLst>
          </p:cNvPr>
          <p:cNvSpPr>
            <a:spLocks noGrp="1"/>
          </p:cNvSpPr>
          <p:nvPr>
            <p:ph idx="1"/>
          </p:nvPr>
        </p:nvSpPr>
        <p:spPr>
          <a:xfrm>
            <a:off x="844953" y="1295401"/>
            <a:ext cx="10752880" cy="4784725"/>
          </a:xfrm>
        </p:spPr>
        <p:txBody>
          <a:bodyPr>
            <a:normAutofit/>
          </a:bodyPr>
          <a:lstStyle/>
          <a:p>
            <a:pPr marL="0" indent="0" algn="just">
              <a:lnSpc>
                <a:spcPct val="150000"/>
              </a:lnSpc>
              <a:buNone/>
              <a:defRPr/>
            </a:pPr>
            <a:r>
              <a:rPr lang="fr-FR" altLang="fr-BJ" dirty="0">
                <a:latin typeface="Arial" panose="020B0604020202020204" pitchFamily="34" charset="0"/>
                <a:cs typeface="Arial" panose="020B0604020202020204" pitchFamily="34" charset="0"/>
              </a:rPr>
              <a:t>Il faut alors qu’on voit le gendarme. Ce qui amène la Cour des comptes à être présente et active dans le système de la gestion publique notamment par :</a:t>
            </a:r>
          </a:p>
          <a:p>
            <a:pPr algn="just">
              <a:lnSpc>
                <a:spcPct val="150000"/>
              </a:lnSpc>
              <a:defRPr/>
            </a:pPr>
            <a:r>
              <a:rPr lang="fr-FR" altLang="fr-BJ" dirty="0">
                <a:latin typeface="Arial" panose="020B0604020202020204" pitchFamily="34" charset="0"/>
                <a:cs typeface="Arial" panose="020B0604020202020204" pitchFamily="34" charset="0"/>
              </a:rPr>
              <a:t>la systématisation et la veille sur la reddition des comptes;</a:t>
            </a:r>
          </a:p>
          <a:p>
            <a:pPr algn="just">
              <a:lnSpc>
                <a:spcPct val="150000"/>
              </a:lnSpc>
              <a:defRPr/>
            </a:pPr>
            <a:r>
              <a:rPr lang="fr-FR" altLang="fr-BJ" dirty="0">
                <a:latin typeface="Arial" panose="020B0604020202020204" pitchFamily="34" charset="0"/>
                <a:cs typeface="Arial" panose="020B0604020202020204" pitchFamily="34" charset="0"/>
              </a:rPr>
              <a:t>la communication sur l’existence, les actions actuelles et futures de la Cour des comptes.</a:t>
            </a:r>
          </a:p>
          <a:p>
            <a:pPr>
              <a:buFontTx/>
              <a:buChar char="-"/>
              <a:defRPr/>
            </a:pPr>
            <a:endParaRPr lang="fr-BJ" altLang="fr-BJ" dirty="0"/>
          </a:p>
        </p:txBody>
      </p:sp>
      <p:sp>
        <p:nvSpPr>
          <p:cNvPr id="5" name="Titre 1">
            <a:extLst>
              <a:ext uri="{FF2B5EF4-FFF2-40B4-BE49-F238E27FC236}">
                <a16:creationId xmlns:a16="http://schemas.microsoft.com/office/drawing/2014/main" id="{AB3F175B-1C96-3649-65E0-4ADEFB5367DC}"/>
              </a:ext>
            </a:extLst>
          </p:cNvPr>
          <p:cNvSpPr>
            <a:spLocks noGrp="1"/>
          </p:cNvSpPr>
          <p:nvPr>
            <p:ph type="title"/>
          </p:nvPr>
        </p:nvSpPr>
        <p:spPr>
          <a:xfrm>
            <a:off x="2384867" y="295677"/>
            <a:ext cx="7395258" cy="734470"/>
          </a:xfrm>
        </p:spPr>
        <p:txBody>
          <a:bodyPr/>
          <a:lstStyle/>
          <a:p>
            <a:pPr algn="ctr">
              <a:defRPr/>
            </a:pPr>
            <a:r>
              <a:rPr lang="fr-FR" sz="3200" b="1" dirty="0">
                <a:latin typeface="Arial" panose="020B0604020202020204" pitchFamily="34" charset="0"/>
                <a:cs typeface="Arial" panose="020B0604020202020204" pitchFamily="34" charset="0"/>
              </a:rPr>
              <a:t>L’effet gendarme (suite)</a:t>
            </a:r>
            <a:endParaRPr lang="fr-BJ"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1118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1421</TotalTime>
  <Words>909</Words>
  <Application>Microsoft Office PowerPoint</Application>
  <PresentationFormat>Grand écran</PresentationFormat>
  <Paragraphs>93</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Arial Rounded MT Bold</vt:lpstr>
      <vt:lpstr>Calibri</vt:lpstr>
      <vt:lpstr>Calibri Light</vt:lpstr>
      <vt:lpstr>Wingdings</vt:lpstr>
      <vt:lpstr>Office Theme</vt:lpstr>
      <vt:lpstr>Présentation PowerPoint</vt:lpstr>
      <vt:lpstr>INTRODUCTION</vt:lpstr>
      <vt:lpstr>LA COUR DES COMPTES                                                         ET LES CHANTIERS DE REFORME</vt:lpstr>
      <vt:lpstr>LES POINTS D’ANCRAGE</vt:lpstr>
      <vt:lpstr>Présentation PowerPoint</vt:lpstr>
      <vt:lpstr>  LA MISE EN PLACE DE LA COUR DES COMPTES ET LES RÉSULTATS CONSTATÉS </vt:lpstr>
      <vt:lpstr>TROIS ACQUIS FONDAMENTAUX</vt:lpstr>
      <vt:lpstr>Une discipline financière relative induite par les contrôles de la Cour</vt:lpstr>
      <vt:lpstr>L’effet gendarme (suite)</vt:lpstr>
      <vt:lpstr>Le coaching</vt:lpstr>
      <vt:lpstr>L’évaluation de l’atteinte des performances par les programmes publics</vt:lpstr>
      <vt:lpstr>AVIS DE LA COUR DES COMPTES</vt:lpstr>
      <vt:lpstr>  DIFFICULTÉS ET OBSTACLES À L’EXERCICE DE LA VIGIE DES RÉFORMES BUDGÉTAIRES ET COMPTABLES AU BÉNIN  </vt:lpstr>
      <vt:lpstr>TROIS DIFFICULTES ET OBSTACLES MAJEURS</vt:lpstr>
      <vt:lpstr>LE REPPORTING </vt:lpstr>
      <vt:lpstr>CHAMP D’ACTIONS ET LES MOYENS HUMAINS  </vt:lpstr>
      <vt:lpstr>L’INEXISTENCE OU LA FAIBLESSE DES MECANISMES DE RELAIS  </vt:lpstr>
      <vt:lpstr>  PERSPECTIVES ET RECOMMANDATIONS   </vt:lpstr>
      <vt:lpstr>TROIS AXES MAJEURS EN TERMES DE PERSPECTIVES ET DE RECOMMANDATIONS</vt:lpstr>
      <vt:lpstr>  GESTION STRATEGIQUE DES PRIORITES BASEES SUR  LES OBJECTIFS DE LA REFORME BUDGETAIRE  </vt:lpstr>
      <vt:lpstr>  Renforcement des capacités TIC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Vincent Fruchart</dc:creator>
  <cp:lastModifiedBy>Utilisateur</cp:lastModifiedBy>
  <cp:revision>84</cp:revision>
  <dcterms:created xsi:type="dcterms:W3CDTF">2023-11-05T21:43:48Z</dcterms:created>
  <dcterms:modified xsi:type="dcterms:W3CDTF">2023-11-21T14:13:18Z</dcterms:modified>
</cp:coreProperties>
</file>