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6"/>
  </p:normalViewPr>
  <p:slideViewPr>
    <p:cSldViewPr snapToGrid="0">
      <p:cViewPr varScale="1">
        <p:scale>
          <a:sx n="74" d="100"/>
          <a:sy n="74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53585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2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Mobilisation des ressources internes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Exploiter au maximum son potentiel fiscal interne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CEMAC face aux défis des réformes fiscales</a:t>
            </a:r>
            <a:endParaRPr lang="fr-FR" sz="32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Perin NZUE ENEME</a:t>
            </a:r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</a:t>
            </a:r>
            <a:r>
              <a:rPr lang="fr-FR" sz="2000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conomiste-Fiscaliste,</a:t>
            </a:r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Chef de </a:t>
            </a:r>
            <a:r>
              <a:rPr lang="fr-FR" sz="2000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Cabinet au Département des Politiques Economique, Monétaire et Financière de la Commission de la CEMAC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Difficultés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484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œuvre des directives adoptées par le Conseil des Ministres de l’UEAC, rencontre certaines difficultés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Leurs transpositions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Après adoption d’une directive par le CM, cette dernière doit être transposée au droit national de chaque État avant son application . Cependant, fort est de constater que ce n’est pas toujours le cas;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niveau de la Commission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y a un problème du suivi de la transposition de ces directives relatives au caractère de souveraineté des pays et à l’absence d’instrument juridique pouvant obliger les États à le faire;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PTF’s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accompagnent la Commission dans la mise en œuvre de certaines directives, il est difficile de leur faire un feedback, ce qui peut fragiliser la relation entre les parties.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4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8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Recommandations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5" y="1569951"/>
            <a:ext cx="10515600" cy="48460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Accentuer le processus de validation des Directives portant sur les Dépenses fiscales et l’IS &amp; IRPP ( février 2024) 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Achever l’ensemble des reformes engagées depuis 2017 (2024-2025);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Mettre en place une grille suivie /évaluation pour ce qui concerne la transposition et l’applicabilité des directives au sein des États membres (2024-2025);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les perspectives, s’inspirer des expériences de l’UEMOA en matière des prix transferts et des télécommunications (2024-2025);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S’orienter vers la digitalisation des administrations fiscales et douanières.</a:t>
            </a:r>
          </a:p>
          <a:p>
            <a:pPr marL="0" indent="0">
              <a:buNone/>
            </a:pPr>
            <a:endParaRPr lang="fr-FR" sz="20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45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SOMMAIRE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Réformes, avancées et perspectives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Etat des transpositions par les Etats membres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Difficultés</a:t>
            </a:r>
          </a:p>
          <a:p>
            <a:pPr marL="514350" indent="-514350">
              <a:buAutoNum type="arabicPeriod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Recommandations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Les réformes fiscales  en zone CEMAC interviennent dans un contexte marqué  par la chute du prix de baril de pétrole provoquant ainsi: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une aggravation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deficits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balances de paiements des États membres;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une forte diminution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reserves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changes.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57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En 2016,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Conférence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extraordinaire des Chefs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d’Etats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de Yaoundé a pris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structurelles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renforcement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politique fiscal par 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augmentation du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taux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pression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effectif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fiscalité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indirecte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(TVA et droit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d’accises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diminution de l’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impôt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sur les sociétés;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renforcement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l’administration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fiscale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5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Reformes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avancées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et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Reformes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adoptees par le CM-UEAC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Directive n°03/19-UEAC-010A-CM-33 du 8 avril 2019 portant harmonisation des législations des États membres en matière de droit d’accise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Règlement n°07/19-UEAC-010A-CM-33 du 7 avril 2019 portant révision de l’Acte n°5/66-UDEAC-49 du 13 décembre 1966 relatif à la Convention sur la non double imposition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Directive n°11/22-CEMAC-UEAC-010A-CM-38 du 10 novembre 2022 portant harmonisation des législations des États membres en matière de TVA en remplacement de la Directive n°07/11-UEAC-028-CM-22 du 19 décembre 2011 portant révision de la Directive n°1/99-CEMAC-028-CM-03 du 17 décembre 1999 portant harmonisation des législations des États membres en matière de TVA et du droit d’accises;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4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Réformes,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avancées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et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Textes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attente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d’adoption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par le CM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de Directive portant harmonisation de l’imposition des revenus et des bénéfices dans les États membres de la CEMAC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de Directive portant harmonisation du processus d’identification, d’évaluation et de publication des dépenses fiscales dans les États membres de la CEMAC;</a:t>
            </a: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Réformes, avancées et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138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C. Domaine nécessitant une harmonisation fiscale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Révision de la Directive n°01/13-UEAC-219-CM-25 du 30 septembre 2013 portant révision de l’Acte n°10/88-UDEAC-257 relatif à l’harmonisation des droits d’enregistrement, du timbre et de la curatelle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Elaboration d’un modèle ce Convention Fiscale commun aux Etats membres de la CEMAC suivie d’une formation à la négociation des Conventions;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 d’une Directive Communautaire sur la fiscalité forestière, fortement demandée par les Etats membres de la CEMAC ;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Elaboration d’une Directive harmonisant et encadrant la fiscalité des télécommunications;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 d’une Directive communautaire harmonisant et encadrant les prix des transferts.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73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Réformes, avancées et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Etat de mise en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du Programme d’Assistance en Administration Fiscale</a:t>
            </a:r>
          </a:p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 l’harmonisation fiscale, la CEMAC ‘est engagée dans un processus de renforcement de son Administration fiscale à travers: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rédaction d’un Livre des Procédures Fiscales Communautaire;</a:t>
            </a:r>
          </a:p>
          <a:p>
            <a:pPr marL="0" indent="0" algn="just">
              <a:buNone/>
            </a:pP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place du Projet d’appui régional à la formation des cadres des impôts et des douanes fina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ncé (PARFID) avec Expertise France dont l’objectif est d’améliorer les capacités des administrations à mobiliser les ressources internes.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80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Etat de transposition des directives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781DCE7-D757-1D11-2EFA-DAA17B1A8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77760"/>
              </p:ext>
            </p:extLst>
          </p:nvPr>
        </p:nvGraphicFramePr>
        <p:xfrm>
          <a:off x="838200" y="1463040"/>
          <a:ext cx="10988040" cy="4848860"/>
        </p:xfrm>
        <a:graphic>
          <a:graphicData uri="http://schemas.openxmlformats.org/drawingml/2006/table">
            <a:tbl>
              <a:tblPr firstRow="1" firstCol="1" bandRow="1"/>
              <a:tblGrid>
                <a:gridCol w="1322882">
                  <a:extLst>
                    <a:ext uri="{9D8B030D-6E8A-4147-A177-3AD203B41FA5}">
                      <a16:colId xmlns:a16="http://schemas.microsoft.com/office/drawing/2014/main" val="221830796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2153062754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3017413164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1718040739"/>
                    </a:ext>
                  </a:extLst>
                </a:gridCol>
                <a:gridCol w="1199203">
                  <a:extLst>
                    <a:ext uri="{9D8B030D-6E8A-4147-A177-3AD203B41FA5}">
                      <a16:colId xmlns:a16="http://schemas.microsoft.com/office/drawing/2014/main" val="2260540456"/>
                    </a:ext>
                  </a:extLst>
                </a:gridCol>
                <a:gridCol w="1025809">
                  <a:extLst>
                    <a:ext uri="{9D8B030D-6E8A-4147-A177-3AD203B41FA5}">
                      <a16:colId xmlns:a16="http://schemas.microsoft.com/office/drawing/2014/main" val="166524489"/>
                    </a:ext>
                  </a:extLst>
                </a:gridCol>
                <a:gridCol w="1452623">
                  <a:extLst>
                    <a:ext uri="{9D8B030D-6E8A-4147-A177-3AD203B41FA5}">
                      <a16:colId xmlns:a16="http://schemas.microsoft.com/office/drawing/2014/main" val="956468906"/>
                    </a:ext>
                  </a:extLst>
                </a:gridCol>
                <a:gridCol w="1452623">
                  <a:extLst>
                    <a:ext uri="{9D8B030D-6E8A-4147-A177-3AD203B41FA5}">
                      <a16:colId xmlns:a16="http://schemas.microsoft.com/office/drawing/2014/main" val="1348789084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3581522928"/>
                    </a:ext>
                  </a:extLst>
                </a:gridCol>
              </a:tblGrid>
              <a:tr h="16162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IRPP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TVA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TVA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TVA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Enregistrement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Enregistrement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Accises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1711"/>
                  </a:ext>
                </a:extLst>
              </a:tr>
              <a:tr h="80814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 :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date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Taux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03/08/2001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 - 40%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30/07/2004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Fonction de la législation nationale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17/12/1999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 - 18%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19/12/2011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 - 19%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10/11/2022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 15%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10/88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Minimum de perception en fonction de l’acte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30/09/2013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Minimum de perception en fonction de l’acte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08/04/2019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0% -  25%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456803"/>
                  </a:ext>
                </a:extLst>
              </a:tr>
              <a:tr h="16162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b="1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Transposition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754035"/>
                  </a:ext>
                </a:extLst>
              </a:tr>
              <a:tr h="64651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Cameroun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CGI 2002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30.8%-33%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L.F.2005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L.F.2000-2001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Partiellement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19.25%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L.F.2019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0%-50%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410656"/>
                  </a:ext>
                </a:extLst>
              </a:tr>
              <a:tr h="64651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Congo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L.F.2002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5%-33%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L.F.2005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L.F.2000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Partiellement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18%       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L.F.2020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10%-25%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34633"/>
                  </a:ext>
                </a:extLst>
              </a:tr>
              <a:tr h="64651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Gabon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L.F.2002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30%-35%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L.F.2005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L.F.2000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Partiellement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L.F.2020 rectificative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5%-25%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552472"/>
                  </a:ext>
                </a:extLst>
              </a:tr>
              <a:tr h="48488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Guinée Eq.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CGI 2004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CGI 2004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CGI 2004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L.F.2020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0%-   25%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379345"/>
                  </a:ext>
                </a:extLst>
              </a:tr>
              <a:tr h="64651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RCA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L.F.2002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L.F.2005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L.F.2000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Partiellement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19%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L.F.2019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10%-30%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356671"/>
                  </a:ext>
                </a:extLst>
              </a:tr>
              <a:tr h="64651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Tchad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L.F.2003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25%-40%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L.F.2005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L.F.2000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Partiellement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18%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transposée</a:t>
                      </a:r>
                      <a:endParaRPr lang="fr-FR" sz="1200" spc="-2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L.F.2019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fr-FR" sz="800" spc="-2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5%-25%</a:t>
                      </a:r>
                      <a:endParaRPr lang="fr-FR" sz="1200" spc="-2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5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4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1142</Words>
  <Application>Microsoft Office PowerPoint</Application>
  <PresentationFormat>Grand écran</PresentationFormat>
  <Paragraphs>243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Cambria</vt:lpstr>
      <vt:lpstr>Trebuchet MS</vt:lpstr>
      <vt:lpstr>Wingdings</vt:lpstr>
      <vt:lpstr>Office Theme</vt:lpstr>
      <vt:lpstr>Présentation PowerPoint</vt:lpstr>
      <vt:lpstr>                     SOMMAIRE </vt:lpstr>
      <vt:lpstr>                     Contexte </vt:lpstr>
      <vt:lpstr>                    Contexte</vt:lpstr>
      <vt:lpstr> Reformes, avancées et perspectives</vt:lpstr>
      <vt:lpstr> Réformes, avancées et perspectives</vt:lpstr>
      <vt:lpstr> Réformes, avancées et perspectives</vt:lpstr>
      <vt:lpstr> Réformes, avancées et perspectives</vt:lpstr>
      <vt:lpstr> Etat de transposition des directives</vt:lpstr>
      <vt:lpstr>Difficultés </vt:lpstr>
      <vt:lpstr>             Recommandations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LAURENCE JACQUET</cp:lastModifiedBy>
  <cp:revision>6</cp:revision>
  <dcterms:created xsi:type="dcterms:W3CDTF">2023-11-05T21:43:48Z</dcterms:created>
  <dcterms:modified xsi:type="dcterms:W3CDTF">2023-11-17T11:51:53Z</dcterms:modified>
</cp:coreProperties>
</file>