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6"/>
  </p:normalViewPr>
  <p:slideViewPr>
    <p:cSldViewPr snapToGrid="0">
      <p:cViewPr varScale="1">
        <p:scale>
          <a:sx n="69" d="100"/>
          <a:sy n="69" d="100"/>
        </p:scale>
        <p:origin x="5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35601"/>
              </p:ext>
            </p:extLst>
          </p:nvPr>
        </p:nvGraphicFramePr>
        <p:xfrm>
          <a:off x="1000897" y="719665"/>
          <a:ext cx="10256108" cy="283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17393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</a:t>
                      </a:r>
                      <a:r>
                        <a:rPr lang="fr-FR" sz="4800" b="1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Comptabilité Publique</a:t>
                      </a:r>
                      <a:r>
                        <a:rPr lang="fr-FR" sz="2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 et états financiers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826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Gestion de la trésorerie et mise en œuvre du Compte unique du Trésor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4BA98-2DA1-7626-4CBD-832F14EEEF9B}"/>
              </a:ext>
            </a:extLst>
          </p:cNvPr>
          <p:cNvSpPr txBox="1"/>
          <p:nvPr/>
        </p:nvSpPr>
        <p:spPr>
          <a:xfrm>
            <a:off x="934995" y="3557459"/>
            <a:ext cx="103220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artage d’expérience et bonnes pratiques </a:t>
            </a:r>
          </a:p>
          <a:p>
            <a:pPr algn="ctr"/>
            <a:r>
              <a:rPr lang="fr-FR" sz="32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FR" sz="3200" b="1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pays membres de l’Association Internationale </a:t>
            </a:r>
            <a:r>
              <a:rPr lang="fr-FR" sz="3200" b="1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</a:t>
            </a:r>
            <a:r>
              <a:rPr lang="fr-FR" sz="3200" b="1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Services du Trésor</a:t>
            </a:r>
            <a:endParaRPr lang="en-US" sz="32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D2684-B167-F0CF-3A74-000201DD2C02}"/>
              </a:ext>
            </a:extLst>
          </p:cNvPr>
          <p:cNvSpPr txBox="1"/>
          <p:nvPr/>
        </p:nvSpPr>
        <p:spPr>
          <a:xfrm>
            <a:off x="934995" y="5955957"/>
            <a:ext cx="1032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Mme Catherine Lemesle, secrétaire générale de l’AIST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Qu’est que le CUT et à quoi sert-il?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90688"/>
            <a:ext cx="105156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centralisation sur un compte unique tenu à la banque centrale de l’ensemble des fonds publics</a:t>
            </a:r>
          </a:p>
          <a:p>
            <a:pPr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procure à l’État des marges de manœuvre financière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permet à l’État de faire face en permanence à ses obligations financières</a:t>
            </a:r>
          </a:p>
          <a:p>
            <a:pPr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l’État peut placer ses excédents quotidiens de trésorerie</a:t>
            </a:r>
          </a:p>
          <a:p>
            <a:pPr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optimisation de la gestion de la trésorerie </a:t>
            </a:r>
          </a:p>
          <a:p>
            <a:pPr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amélioration de la gestion de la dette de l’Etat.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3A24-6620-5FF6-D220-8D28A853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périmètre du CUT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72918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Varie d’un pays à l’autre en fonction du cadre    institutionnel, législatif et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réglementaire</a:t>
            </a:r>
          </a:p>
          <a:p>
            <a:pPr>
              <a:defRPr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2 modèles principaux : la structure centralisée et la structure répartie lorsqu’il existe, en dehors du compte principal du CUT d’autres comptes bancaires reliés.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1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3A24-6620-5FF6-D220-8D28A853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Les risques et difficultés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218" y="1554263"/>
            <a:ext cx="105156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ifficultés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structurelles de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trésorerie principalement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liées à deux facteurs 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insuffisance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recettes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anque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finesse dans la prévision des dépenses,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d’où des écarts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importants entre la prévision et l'exécution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budgétaire</a:t>
            </a:r>
          </a:p>
          <a:p>
            <a:pPr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ne s’agit pas uniquement de recueillir des informations à jour sur les soldes et mouvements de trésorerie mais de faire du CUT un outil de prévision pour une gestion dynamique de la trésorerie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mise en place d’un système de gestion de la trésorerie est grandement tributaire de l’existence d’un marché financier dynamique et robuste</a:t>
            </a:r>
          </a:p>
          <a:p>
            <a:r>
              <a:rPr lang="fr-FR" dirty="0"/>
              <a:t> </a:t>
            </a:r>
          </a:p>
          <a:p>
            <a:pPr>
              <a:defRPr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72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3A24-6620-5FF6-D220-8D28A853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 mise en place du CUT : Perspectives et recommandations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218" y="1690688"/>
            <a:ext cx="10515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Prendre en compte les spécificités locales</a:t>
            </a:r>
          </a:p>
          <a:p>
            <a:pPr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Etablir un état des lieux </a:t>
            </a:r>
          </a:p>
          <a:p>
            <a:pPr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Réforme législative et appui politique fort : Loi Organique relative aux Lois des Finances, Décret portant Règlement Général de la Gestion Budgétaire et de la Comptabilité Publique et Cadre conventionnel entre la Banque Centrale et la DGTCP</a:t>
            </a:r>
          </a:p>
          <a:p>
            <a:endParaRPr lang="fr-FR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systèmes d’information préalables essentiels à la mise en œuvre du CUT : capacités technologiques du système bancaire pour supporter le fonctionnement du CUT, et sécurité informatique compte tenu d’échanges automatisés.</a:t>
            </a:r>
          </a:p>
          <a:p>
            <a:pPr>
              <a:defRPr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4318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1896533" y="4707467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267</Words>
  <Application>Microsoft Office PowerPoint</Application>
  <PresentationFormat>Grand écran</PresentationFormat>
  <Paragraphs>39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Office Theme</vt:lpstr>
      <vt:lpstr>Présentation PowerPoint</vt:lpstr>
      <vt:lpstr>Qu’est que le CUT et à quoi sert-il?</vt:lpstr>
      <vt:lpstr>Le périmètre du CUT</vt:lpstr>
      <vt:lpstr>Les risques et difficultés</vt:lpstr>
      <vt:lpstr>La mise en place du CUT : Perspectives et recommandations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Fruchart</dc:creator>
  <cp:lastModifiedBy>Catherine Lemesle</cp:lastModifiedBy>
  <cp:revision>11</cp:revision>
  <dcterms:created xsi:type="dcterms:W3CDTF">2023-11-05T21:43:48Z</dcterms:created>
  <dcterms:modified xsi:type="dcterms:W3CDTF">2023-11-09T10:22:00Z</dcterms:modified>
</cp:coreProperties>
</file>