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2" r:id="rId4"/>
    <p:sldId id="263" r:id="rId5"/>
    <p:sldId id="264" r:id="rId6"/>
    <p:sldId id="265" r:id="rId7"/>
    <p:sldId id="266" r:id="rId8"/>
    <p:sldId id="267" r:id="rId9"/>
    <p:sldId id="268" r:id="rId10"/>
    <p:sldId id="269"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6"/>
  </p:normalViewPr>
  <p:slideViewPr>
    <p:cSldViewPr snapToGrid="0">
      <p:cViewPr varScale="1">
        <p:scale>
          <a:sx n="109" d="100"/>
          <a:sy n="109"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11/10/2023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11/10/2023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921259272"/>
              </p:ext>
            </p:extLst>
          </p:nvPr>
        </p:nvGraphicFramePr>
        <p:xfrm>
          <a:off x="934995" y="719664"/>
          <a:ext cx="10322010" cy="2987041"/>
        </p:xfrm>
        <a:graphic>
          <a:graphicData uri="http://schemas.openxmlformats.org/drawingml/2006/table">
            <a:tbl>
              <a:tblPr firstRow="1" bandRow="1">
                <a:tableStyleId>{5C22544A-7EE6-4342-B048-85BDC9FD1C3A}</a:tableStyleId>
              </a:tblPr>
              <a:tblGrid>
                <a:gridCol w="2101711">
                  <a:extLst>
                    <a:ext uri="{9D8B030D-6E8A-4147-A177-3AD203B41FA5}">
                      <a16:colId xmlns:a16="http://schemas.microsoft.com/office/drawing/2014/main" val="392324398"/>
                    </a:ext>
                  </a:extLst>
                </a:gridCol>
                <a:gridCol w="8220299">
                  <a:extLst>
                    <a:ext uri="{9D8B030D-6E8A-4147-A177-3AD203B41FA5}">
                      <a16:colId xmlns:a16="http://schemas.microsoft.com/office/drawing/2014/main" val="3542095450"/>
                    </a:ext>
                  </a:extLst>
                </a:gridCol>
              </a:tblGrid>
              <a:tr h="2117480">
                <a:tc rowSpan="2">
                  <a:txBody>
                    <a:bodyPr/>
                    <a:lstStyle/>
                    <a:p>
                      <a:endParaRPr lang="en-US" dirty="0"/>
                    </a:p>
                  </a:txBody>
                  <a:tcPr>
                    <a:noFill/>
                  </a:tcPr>
                </a:tc>
                <a:tc>
                  <a:txBody>
                    <a:bodyPr/>
                    <a:lstStyle/>
                    <a:p>
                      <a:pPr algn="ctr"/>
                      <a:r>
                        <a:rPr lang="fr-FR" sz="4800" b="1" i="1" u="sng"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COMMISSION 2</a:t>
                      </a:r>
                      <a:endParaRPr lang="fr-FR" sz="1800" b="1"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smtClean="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en-US" sz="2800" dirty="0" err="1" smtClean="0">
                          <a:solidFill>
                            <a:schemeClr val="accent1">
                              <a:lumMod val="75000"/>
                            </a:schemeClr>
                          </a:solidFill>
                          <a:effectLst/>
                          <a:latin typeface="Arial Rounded MT Bold" panose="020F0704030504030204" pitchFamily="34" charset="77"/>
                          <a:cs typeface="Arial" panose="020B0604020202020204" pitchFamily="34" charset="0"/>
                        </a:rPr>
                        <a:t>Mobilisation</a:t>
                      </a:r>
                      <a:r>
                        <a:rPr lang="en-US" sz="2800" dirty="0" smtClean="0">
                          <a:solidFill>
                            <a:schemeClr val="accent1">
                              <a:lumMod val="75000"/>
                            </a:schemeClr>
                          </a:solidFill>
                          <a:effectLst/>
                          <a:latin typeface="Arial Rounded MT Bold" panose="020F0704030504030204" pitchFamily="34" charset="77"/>
                          <a:cs typeface="Arial" panose="020B0604020202020204" pitchFamily="34" charset="0"/>
                        </a:rPr>
                        <a:t> des </a:t>
                      </a:r>
                      <a:r>
                        <a:rPr lang="en-US" sz="2800" dirty="0" err="1" smtClean="0">
                          <a:solidFill>
                            <a:schemeClr val="accent1">
                              <a:lumMod val="75000"/>
                            </a:schemeClr>
                          </a:solidFill>
                          <a:effectLst/>
                          <a:latin typeface="Arial Rounded MT Bold" panose="020F0704030504030204" pitchFamily="34" charset="77"/>
                          <a:cs typeface="Arial" panose="020B0604020202020204" pitchFamily="34" charset="0"/>
                        </a:rPr>
                        <a:t>ressources</a:t>
                      </a:r>
                      <a:r>
                        <a:rPr lang="en-US" sz="2800" dirty="0" smtClean="0">
                          <a:solidFill>
                            <a:schemeClr val="accent1">
                              <a:lumMod val="75000"/>
                            </a:schemeClr>
                          </a:solidFill>
                          <a:effectLst/>
                          <a:latin typeface="Arial Rounded MT Bold" panose="020F0704030504030204" pitchFamily="34" charset="77"/>
                          <a:cs typeface="Arial" panose="020B0604020202020204" pitchFamily="34" charset="0"/>
                        </a:rPr>
                        <a:t> internes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69561">
                <a:tc vMerge="1">
                  <a:txBody>
                    <a:bodyPr/>
                    <a:lstStyle/>
                    <a:p>
                      <a:endParaRPr lang="en-US" dirty="0"/>
                    </a:p>
                  </a:txBody>
                  <a:tcPr/>
                </a:tc>
                <a:tc>
                  <a:txBody>
                    <a:bodyPr/>
                    <a:lstStyle/>
                    <a:p>
                      <a:pPr algn="ctr"/>
                      <a:r>
                        <a:rPr lang="fr-FR" sz="1800" b="0" i="0" u="none" strike="noStrike" kern="1200" baseline="0" dirty="0" smtClean="0">
                          <a:solidFill>
                            <a:schemeClr val="dk1"/>
                          </a:solidFill>
                          <a:latin typeface="+mn-lt"/>
                          <a:ea typeface="+mn-ea"/>
                          <a:cs typeface="+mn-cs"/>
                        </a:rPr>
                        <a:t> </a:t>
                      </a:r>
                      <a:r>
                        <a:rPr lang="fr-FR" sz="2000" b="0" i="0" u="none" strike="noStrike" kern="1200" baseline="0" dirty="0" smtClean="0">
                          <a:solidFill>
                            <a:schemeClr val="dk1"/>
                          </a:solidFill>
                          <a:latin typeface="Arial" panose="020B0604020202020204" pitchFamily="34" charset="0"/>
                          <a:ea typeface="+mn-ea"/>
                          <a:cs typeface="Arial" panose="020B0604020202020204" pitchFamily="34" charset="0"/>
                        </a:rPr>
                        <a:t>Elargissement et approfondissement de l’assiette fiscale par la digitalisation </a:t>
                      </a:r>
                      <a:r>
                        <a:rPr lang="fr-FR" sz="1800" b="0" i="0" u="none" strike="noStrike" kern="1200" baseline="0" dirty="0" smtClean="0">
                          <a:solidFill>
                            <a:schemeClr val="dk1"/>
                          </a:solidFill>
                          <a:latin typeface="+mn-lt"/>
                          <a:ea typeface="+mn-ea"/>
                          <a:cs typeface="+mn-cs"/>
                        </a:rPr>
                        <a:t>	</a:t>
                      </a:r>
                      <a:endParaRPr lang="fr-FR" sz="1800" b="0" i="0" u="none" strike="noStrike" kern="1200" baseline="0" dirty="0" smtClean="0">
                        <a:solidFill>
                          <a:schemeClr val="dk1"/>
                        </a:solidFill>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719666"/>
            <a:ext cx="2195067" cy="2987040"/>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84665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a:t>
            </a:r>
            <a:r>
              <a:rPr lang="fr-FR" sz="3200" b="1" kern="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pratiques des pays membres du CREDAF </a:t>
            </a:r>
            <a:endPar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a:t>
            </a:r>
            <a:r>
              <a:rPr lang="fr-FR" sz="3200" b="1" kern="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 Facturation électronique</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Mme Catherine Lemesle, secrétaire </a:t>
            </a: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g</a:t>
            </a:r>
            <a:r>
              <a:rPr lang="fr-FR" sz="2000" i="1" kern="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énérale du CREDAF</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4. Perspectives </a:t>
            </a:r>
            <a:r>
              <a:rPr lang="fr-FR" b="1" dirty="0">
                <a:latin typeface="Arial" panose="020B0604020202020204" pitchFamily="34" charset="0"/>
                <a:cs typeface="Arial" panose="020B0604020202020204" pitchFamily="34" charset="0"/>
              </a:rPr>
              <a:t>et recommandations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a:bodyPr>
          <a:lstStyle/>
          <a:p>
            <a:pPr marL="0" indent="0" algn="just">
              <a:buNone/>
            </a:pPr>
            <a:r>
              <a:rPr lang="fr-FR" dirty="0">
                <a:latin typeface="Arial" panose="020B0604020202020204" pitchFamily="34" charset="0"/>
                <a:cs typeface="Arial" panose="020B0604020202020204" pitchFamily="34" charset="0"/>
              </a:rPr>
              <a:t>Pour améliorer l’efficacité du système, il conviendra de :</a:t>
            </a:r>
          </a:p>
          <a:p>
            <a:pPr marL="0" indent="0" algn="just">
              <a:buNone/>
            </a:pPr>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poursuivre les contrôles dissuasifs ;</a:t>
            </a:r>
          </a:p>
          <a:p>
            <a:pPr algn="just"/>
            <a:r>
              <a:rPr lang="fr-FR" dirty="0">
                <a:latin typeface="Arial" panose="020B0604020202020204" pitchFamily="34" charset="0"/>
                <a:cs typeface="Arial" panose="020B0604020202020204" pitchFamily="34" charset="0"/>
              </a:rPr>
              <a:t>inciter les contribuables à utiliser les machines virtuelles ;</a:t>
            </a:r>
          </a:p>
          <a:p>
            <a:pPr algn="just"/>
            <a:r>
              <a:rPr lang="fr-FR" dirty="0">
                <a:latin typeface="Arial" panose="020B0604020202020204" pitchFamily="34" charset="0"/>
                <a:cs typeface="Arial" panose="020B0604020202020204" pitchFamily="34" charset="0"/>
              </a:rPr>
              <a:t>actualiser les spécifications techniques des </a:t>
            </a:r>
            <a:r>
              <a:rPr lang="fr-FR" dirty="0" err="1">
                <a:latin typeface="Arial" panose="020B0604020202020204" pitchFamily="34" charset="0"/>
                <a:cs typeface="Arial" panose="020B0604020202020204" pitchFamily="34" charset="0"/>
              </a:rPr>
              <a:t>MECeF</a:t>
            </a:r>
            <a:r>
              <a:rPr lang="fr-FR" dirty="0">
                <a:latin typeface="Arial" panose="020B0604020202020204" pitchFamily="34" charset="0"/>
                <a:cs typeface="Arial" panose="020B0604020202020204" pitchFamily="34" charset="0"/>
              </a:rPr>
              <a:t> (Bénin) ;</a:t>
            </a:r>
          </a:p>
          <a:p>
            <a:pPr algn="just"/>
            <a:r>
              <a:rPr lang="fr-FR" dirty="0">
                <a:latin typeface="Arial" panose="020B0604020202020204" pitchFamily="34" charset="0"/>
                <a:cs typeface="Arial" panose="020B0604020202020204" pitchFamily="34" charset="0"/>
              </a:rPr>
              <a:t>mettre en place un cadre d’homologation et d’audit des logiciels de facturation.</a:t>
            </a:r>
          </a:p>
          <a:p>
            <a:pPr marL="0" lvl="1" indent="0" algn="just">
              <a:lnSpc>
                <a:spcPct val="107000"/>
              </a:lnSpc>
              <a:spcBef>
                <a:spcPts val="0"/>
              </a:spcBef>
              <a:spcAft>
                <a:spcPts val="1200"/>
              </a:spcAft>
              <a:buNone/>
            </a:pPr>
            <a:endParaRPr lang="fr-BE" altLang="fr-FR"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53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a:latin typeface="Arial" panose="020B0604020202020204" pitchFamily="34" charset="0"/>
                <a:cs typeface="Arial" panose="020B0604020202020204" pitchFamily="34" charset="0"/>
              </a:rPr>
              <a:t>Sommaire</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690688"/>
            <a:ext cx="10515600" cy="4666150"/>
          </a:xfrm>
        </p:spPr>
        <p:txBody>
          <a:bodyPr>
            <a:normAutofit fontScale="25000" lnSpcReduction="20000"/>
          </a:bodyPr>
          <a:lstStyle/>
          <a:p>
            <a:pPr marL="0" indent="0">
              <a:spcBef>
                <a:spcPts val="0"/>
              </a:spcBef>
              <a:buNone/>
            </a:pPr>
            <a:r>
              <a:rPr lang="fr-FR" sz="11200" dirty="0">
                <a:latin typeface="Arial" panose="020B0604020202020204" pitchFamily="34" charset="0"/>
                <a:cs typeface="Arial" panose="020B0604020202020204" pitchFamily="34" charset="0"/>
              </a:rPr>
              <a:t>1- Conception et contenu de la réforme </a:t>
            </a:r>
            <a:endParaRPr lang="fr-FR" sz="11200" dirty="0" smtClean="0">
              <a:latin typeface="Arial" panose="020B0604020202020204" pitchFamily="34" charset="0"/>
              <a:cs typeface="Arial" panose="020B0604020202020204" pitchFamily="34" charset="0"/>
            </a:endParaRPr>
          </a:p>
          <a:p>
            <a:pPr marL="0" indent="0">
              <a:spcBef>
                <a:spcPts val="0"/>
              </a:spcBef>
              <a:buNone/>
            </a:pPr>
            <a:endParaRPr lang="fr-FR" sz="11200" dirty="0">
              <a:latin typeface="Arial" panose="020B0604020202020204" pitchFamily="34" charset="0"/>
              <a:cs typeface="Arial" panose="020B0604020202020204" pitchFamily="34" charset="0"/>
            </a:endParaRPr>
          </a:p>
          <a:p>
            <a:pPr marL="400050" lvl="1" indent="0">
              <a:buNone/>
            </a:pPr>
            <a:r>
              <a:rPr lang="fr-FR" sz="11200" dirty="0" smtClean="0">
                <a:latin typeface="Arial" panose="020B0604020202020204" pitchFamily="34" charset="0"/>
                <a:cs typeface="Arial" panose="020B0604020202020204" pitchFamily="34" charset="0"/>
              </a:rPr>
              <a:t>- Le </a:t>
            </a:r>
            <a:r>
              <a:rPr lang="fr-FR" sz="11200" dirty="0">
                <a:latin typeface="Arial" panose="020B0604020202020204" pitchFamily="34" charset="0"/>
                <a:cs typeface="Arial" panose="020B0604020202020204" pitchFamily="34" charset="0"/>
              </a:rPr>
              <a:t>contexte </a:t>
            </a:r>
            <a:endParaRPr lang="fr-FR" sz="11200" dirty="0" smtClean="0">
              <a:latin typeface="Arial" panose="020B0604020202020204" pitchFamily="34" charset="0"/>
              <a:cs typeface="Arial" panose="020B0604020202020204" pitchFamily="34" charset="0"/>
            </a:endParaRPr>
          </a:p>
          <a:p>
            <a:pPr marL="400050" lvl="1" indent="0">
              <a:buNone/>
            </a:pPr>
            <a:r>
              <a:rPr lang="fr-FR" sz="11200" dirty="0" smtClean="0">
                <a:latin typeface="Arial" panose="020B0604020202020204" pitchFamily="34" charset="0"/>
                <a:cs typeface="Arial" panose="020B0604020202020204" pitchFamily="34" charset="0"/>
              </a:rPr>
              <a:t>- Les </a:t>
            </a:r>
            <a:r>
              <a:rPr lang="fr-FR" sz="11200" dirty="0">
                <a:latin typeface="Arial" panose="020B0604020202020204" pitchFamily="34" charset="0"/>
                <a:cs typeface="Arial" panose="020B0604020202020204" pitchFamily="34" charset="0"/>
              </a:rPr>
              <a:t>prérequis </a:t>
            </a:r>
            <a:endParaRPr lang="fr-FR" sz="11200" dirty="0" smtClean="0">
              <a:latin typeface="Arial" panose="020B0604020202020204" pitchFamily="34" charset="0"/>
              <a:cs typeface="Arial" panose="020B0604020202020204" pitchFamily="34" charset="0"/>
            </a:endParaRPr>
          </a:p>
          <a:p>
            <a:pPr marL="400050" lvl="1" indent="0">
              <a:buNone/>
            </a:pPr>
            <a:r>
              <a:rPr lang="fr-FR" sz="11200" dirty="0" smtClean="0">
                <a:latin typeface="Arial" panose="020B0604020202020204" pitchFamily="34" charset="0"/>
                <a:cs typeface="Arial" panose="020B0604020202020204" pitchFamily="34" charset="0"/>
              </a:rPr>
              <a:t>- Le </a:t>
            </a:r>
            <a:r>
              <a:rPr lang="fr-FR" sz="11200" dirty="0">
                <a:latin typeface="Arial" panose="020B0604020202020204" pitchFamily="34" charset="0"/>
                <a:cs typeface="Arial" panose="020B0604020202020204" pitchFamily="34" charset="0"/>
              </a:rPr>
              <a:t>dispositif </a:t>
            </a:r>
            <a:r>
              <a:rPr lang="fr-FR" sz="11200" dirty="0" smtClean="0">
                <a:latin typeface="Arial" panose="020B0604020202020204" pitchFamily="34" charset="0"/>
                <a:cs typeface="Arial" panose="020B0604020202020204" pitchFamily="34" charset="0"/>
              </a:rPr>
              <a:t>technique et la communication</a:t>
            </a:r>
            <a:endParaRPr lang="fr-FR" sz="11200" dirty="0">
              <a:latin typeface="Arial" panose="020B0604020202020204" pitchFamily="34" charset="0"/>
              <a:cs typeface="Arial" panose="020B0604020202020204" pitchFamily="34" charset="0"/>
            </a:endParaRPr>
          </a:p>
          <a:p>
            <a:pPr lvl="1" indent="-342900">
              <a:buFontTx/>
              <a:buChar char="-"/>
            </a:pPr>
            <a:endParaRPr lang="fr-FR" sz="11200" dirty="0">
              <a:latin typeface="Arial" panose="020B0604020202020204" pitchFamily="34" charset="0"/>
              <a:cs typeface="Arial" panose="020B0604020202020204" pitchFamily="34" charset="0"/>
            </a:endParaRPr>
          </a:p>
          <a:p>
            <a:pPr marL="0" indent="0">
              <a:spcBef>
                <a:spcPts val="0"/>
              </a:spcBef>
              <a:buNone/>
            </a:pPr>
            <a:r>
              <a:rPr lang="fr-FR" sz="11200" dirty="0">
                <a:latin typeface="Arial" panose="020B0604020202020204" pitchFamily="34" charset="0"/>
                <a:cs typeface="Arial" panose="020B0604020202020204" pitchFamily="34" charset="0"/>
              </a:rPr>
              <a:t>2 - Mise en place de la réforme et </a:t>
            </a:r>
            <a:r>
              <a:rPr lang="fr-FR" sz="11200" dirty="0" smtClean="0">
                <a:latin typeface="Arial" panose="020B0604020202020204" pitchFamily="34" charset="0"/>
                <a:cs typeface="Arial" panose="020B0604020202020204" pitchFamily="34" charset="0"/>
              </a:rPr>
              <a:t>résultats</a:t>
            </a:r>
          </a:p>
          <a:p>
            <a:pPr marL="0" indent="0">
              <a:spcBef>
                <a:spcPts val="0"/>
              </a:spcBef>
              <a:buNone/>
            </a:pPr>
            <a:endParaRPr lang="fr-FR" sz="11200" dirty="0">
              <a:latin typeface="Arial" panose="020B0604020202020204" pitchFamily="34" charset="0"/>
              <a:cs typeface="Arial" panose="020B0604020202020204" pitchFamily="34" charset="0"/>
            </a:endParaRPr>
          </a:p>
          <a:p>
            <a:pPr marL="400050" lvl="1" indent="0">
              <a:buNone/>
            </a:pPr>
            <a:r>
              <a:rPr lang="fr-FR" sz="11200" dirty="0">
                <a:latin typeface="Arial" panose="020B0604020202020204" pitchFamily="34" charset="0"/>
                <a:cs typeface="Arial" panose="020B0604020202020204" pitchFamily="34" charset="0"/>
              </a:rPr>
              <a:t>- </a:t>
            </a:r>
            <a:r>
              <a:rPr lang="fr-FR" sz="11200" dirty="0" smtClean="0">
                <a:latin typeface="Arial" panose="020B0604020202020204" pitchFamily="34" charset="0"/>
                <a:cs typeface="Arial" panose="020B0604020202020204" pitchFamily="34" charset="0"/>
              </a:rPr>
              <a:t>Machines </a:t>
            </a:r>
            <a:r>
              <a:rPr lang="fr-FR" sz="11200" dirty="0">
                <a:latin typeface="Arial" panose="020B0604020202020204" pitchFamily="34" charset="0"/>
                <a:cs typeface="Arial" panose="020B0604020202020204" pitchFamily="34" charset="0"/>
              </a:rPr>
              <a:t>utilisées et modules de contrôle</a:t>
            </a:r>
          </a:p>
          <a:p>
            <a:pPr marL="400050" lvl="1" indent="0">
              <a:buNone/>
            </a:pPr>
            <a:r>
              <a:rPr lang="fr-FR" sz="11200" dirty="0" smtClean="0">
                <a:latin typeface="Arial" panose="020B0604020202020204" pitchFamily="34" charset="0"/>
                <a:cs typeface="Arial" panose="020B0604020202020204" pitchFamily="34" charset="0"/>
              </a:rPr>
              <a:t>- Résultats</a:t>
            </a:r>
          </a:p>
          <a:p>
            <a:pPr marL="400050" lvl="1" indent="0">
              <a:buNone/>
            </a:pPr>
            <a:endParaRPr lang="fr-FR" sz="11200" dirty="0">
              <a:latin typeface="Arial" panose="020B0604020202020204" pitchFamily="34" charset="0"/>
              <a:cs typeface="Arial" panose="020B0604020202020204" pitchFamily="34" charset="0"/>
            </a:endParaRPr>
          </a:p>
          <a:p>
            <a:pPr marL="0" indent="0">
              <a:spcBef>
                <a:spcPts val="0"/>
              </a:spcBef>
              <a:buNone/>
            </a:pPr>
            <a:r>
              <a:rPr lang="fr-FR" sz="11200" dirty="0">
                <a:latin typeface="Arial" panose="020B0604020202020204" pitchFamily="34" charset="0"/>
                <a:cs typeface="Arial" panose="020B0604020202020204" pitchFamily="34" charset="0"/>
              </a:rPr>
              <a:t>3- Risques et difficultés associés</a:t>
            </a:r>
          </a:p>
          <a:p>
            <a:pPr marL="0" indent="0">
              <a:spcBef>
                <a:spcPts val="0"/>
              </a:spcBef>
              <a:buNone/>
            </a:pPr>
            <a:endParaRPr lang="fr-FR" sz="11200" dirty="0">
              <a:latin typeface="Arial" panose="020B0604020202020204" pitchFamily="34" charset="0"/>
              <a:cs typeface="Arial" panose="020B0604020202020204" pitchFamily="34" charset="0"/>
            </a:endParaRPr>
          </a:p>
          <a:p>
            <a:pPr marL="0" indent="0">
              <a:spcBef>
                <a:spcPts val="0"/>
              </a:spcBef>
              <a:buNone/>
            </a:pPr>
            <a:r>
              <a:rPr lang="fr-FR" sz="11200" dirty="0">
                <a:latin typeface="Arial" panose="020B0604020202020204" pitchFamily="34" charset="0"/>
                <a:cs typeface="Arial" panose="020B0604020202020204" pitchFamily="34" charset="0"/>
              </a:rPr>
              <a:t>4- Perspectives et recommandations</a:t>
            </a:r>
          </a:p>
          <a:p>
            <a:pPr marL="0" indent="0">
              <a:buNone/>
            </a:pP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777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BE" altLang="fr-FR" b="1" dirty="0" smtClean="0">
                <a:latin typeface="Arial" panose="020B0604020202020204" pitchFamily="34" charset="0"/>
                <a:cs typeface="Arial" panose="020B0604020202020204" pitchFamily="34" charset="0"/>
              </a:rPr>
              <a:t>1 Conception </a:t>
            </a:r>
            <a:r>
              <a:rPr lang="fr-BE" altLang="fr-FR" b="1" dirty="0">
                <a:latin typeface="Arial" panose="020B0604020202020204" pitchFamily="34" charset="0"/>
                <a:cs typeface="Arial" panose="020B0604020202020204" pitchFamily="34" charset="0"/>
              </a:rPr>
              <a:t>et contenu de la réforme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503486"/>
            <a:ext cx="10515600" cy="4958860"/>
          </a:xfrm>
        </p:spPr>
        <p:txBody>
          <a:bodyPr>
            <a:noAutofit/>
          </a:bodyPr>
          <a:lstStyle/>
          <a:p>
            <a:pPr marL="0" indent="0">
              <a:spcBef>
                <a:spcPts val="0"/>
              </a:spcBef>
              <a:spcAft>
                <a:spcPts val="1200"/>
              </a:spcAft>
              <a:buNone/>
            </a:pPr>
            <a:r>
              <a:rPr lang="fr-BE" altLang="fr-FR" b="1" dirty="0" smtClean="0">
                <a:latin typeface="Arial" panose="020B0604020202020204" pitchFamily="34" charset="0"/>
                <a:cs typeface="Arial" panose="020B0604020202020204" pitchFamily="34" charset="0"/>
              </a:rPr>
              <a:t>Le </a:t>
            </a:r>
            <a:r>
              <a:rPr lang="fr-BE" altLang="fr-FR" b="1" dirty="0">
                <a:latin typeface="Arial" panose="020B0604020202020204" pitchFamily="34" charset="0"/>
                <a:cs typeface="Arial" panose="020B0604020202020204" pitchFamily="34" charset="0"/>
              </a:rPr>
              <a:t>contexte</a:t>
            </a:r>
          </a:p>
          <a:p>
            <a:pPr algn="just"/>
            <a:r>
              <a:rPr lang="fr-BE" altLang="fr-FR" dirty="0">
                <a:latin typeface="Arial" panose="020B0604020202020204" pitchFamily="34" charset="0"/>
                <a:cs typeface="Arial" panose="020B0604020202020204" pitchFamily="34" charset="0"/>
              </a:rPr>
              <a:t>Un contexte marqué par un besoin accru de mobilisation des ressources intérieures à caractère fiscal (financement durable du développement) pour tous les PED dont Bénin et Niger</a:t>
            </a:r>
            <a:r>
              <a:rPr lang="fr-BE" altLang="fr-FR" dirty="0" smtClean="0">
                <a:latin typeface="Arial" panose="020B0604020202020204" pitchFamily="34" charset="0"/>
                <a:cs typeface="Arial" panose="020B0604020202020204" pitchFamily="34" charset="0"/>
              </a:rPr>
              <a:t>.</a:t>
            </a:r>
            <a:endParaRPr lang="fr-BE" altLang="fr-FR" dirty="0">
              <a:latin typeface="Arial" panose="020B0604020202020204" pitchFamily="34" charset="0"/>
              <a:cs typeface="Arial" panose="020B0604020202020204" pitchFamily="34" charset="0"/>
            </a:endParaRPr>
          </a:p>
          <a:p>
            <a:pPr algn="just"/>
            <a:r>
              <a:rPr lang="fr-BE" altLang="fr-FR" dirty="0">
                <a:latin typeface="Arial" panose="020B0604020202020204" pitchFamily="34" charset="0"/>
                <a:cs typeface="Arial" panose="020B0604020202020204" pitchFamily="34" charset="0"/>
              </a:rPr>
              <a:t>Un objectif d’augmentation des recettes de fiscalité indirecte, notamment de TVA, à travers la lutte contre la fraude fiscale (minorations de chiffres d’affaires) et le secteur </a:t>
            </a:r>
            <a:r>
              <a:rPr lang="fr-FR" altLang="fr-FR" dirty="0" smtClean="0">
                <a:latin typeface="Arial" panose="020B0604020202020204" pitchFamily="34" charset="0"/>
                <a:cs typeface="Arial" panose="020B0604020202020204" pitchFamily="34" charset="0"/>
              </a:rPr>
              <a:t>informel</a:t>
            </a:r>
            <a:endParaRPr lang="fr-BE" altLang="fr-FR" dirty="0">
              <a:latin typeface="Arial" panose="020B0604020202020204" pitchFamily="34" charset="0"/>
              <a:ea typeface="Calibri" panose="020F0502020204030204" pitchFamily="34" charset="0"/>
              <a:cs typeface="Arial" panose="020B0604020202020204" pitchFamily="34" charset="0"/>
            </a:endParaRPr>
          </a:p>
          <a:p>
            <a:pPr algn="just"/>
            <a:r>
              <a:rPr lang="fr-FR" altLang="fr-FR" dirty="0">
                <a:latin typeface="Arial" panose="020B0604020202020204" pitchFamily="34" charset="0"/>
                <a:cs typeface="Arial" panose="020B0604020202020204" pitchFamily="34" charset="0"/>
              </a:rPr>
              <a:t>Un outil de promotion du civisme fiscal et de bonne gouvernance des entreprises permettant d’assainir le jeu de la concurrence entre contribuables</a:t>
            </a:r>
            <a:r>
              <a:rPr lang="fr-FR" altLang="fr-FR"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59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BE" altLang="fr-FR" b="1" dirty="0" smtClean="0">
                <a:latin typeface="Arial" panose="020B0604020202020204" pitchFamily="34" charset="0"/>
                <a:cs typeface="Arial" panose="020B0604020202020204" pitchFamily="34" charset="0"/>
              </a:rPr>
              <a:t>1 Conception </a:t>
            </a:r>
            <a:r>
              <a:rPr lang="fr-BE" altLang="fr-FR" b="1" dirty="0">
                <a:latin typeface="Arial" panose="020B0604020202020204" pitchFamily="34" charset="0"/>
                <a:cs typeface="Arial" panose="020B0604020202020204" pitchFamily="34" charset="0"/>
              </a:rPr>
              <a:t>et contenu de la réforme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fontScale="85000" lnSpcReduction="20000"/>
          </a:bodyPr>
          <a:lstStyle/>
          <a:p>
            <a:pPr marL="0" indent="0">
              <a:spcBef>
                <a:spcPts val="0"/>
              </a:spcBef>
              <a:spcAft>
                <a:spcPts val="1200"/>
              </a:spcAft>
              <a:buNone/>
            </a:pPr>
            <a:r>
              <a:rPr lang="fr-BE" altLang="fr-FR" sz="3300" b="1" dirty="0" smtClean="0">
                <a:latin typeface="Arial" panose="020B0604020202020204" pitchFamily="34" charset="0"/>
                <a:cs typeface="Arial" panose="020B0604020202020204" pitchFamily="34" charset="0"/>
              </a:rPr>
              <a:t>Les </a:t>
            </a:r>
            <a:r>
              <a:rPr lang="fr-BE" altLang="fr-FR" sz="3300" b="1" dirty="0">
                <a:latin typeface="Arial" panose="020B0604020202020204" pitchFamily="34" charset="0"/>
                <a:cs typeface="Arial" panose="020B0604020202020204" pitchFamily="34" charset="0"/>
              </a:rPr>
              <a:t>prérequis</a:t>
            </a:r>
          </a:p>
          <a:p>
            <a:pPr algn="just">
              <a:defRPr/>
            </a:pPr>
            <a:r>
              <a:rPr lang="fr-FR" sz="3300" dirty="0">
                <a:latin typeface="Arial" panose="020B0604020202020204" pitchFamily="34" charset="0"/>
                <a:ea typeface="Calibri" panose="020F0502020204030204" pitchFamily="34" charset="0"/>
                <a:cs typeface="Arial" panose="020B0604020202020204" pitchFamily="34" charset="0"/>
              </a:rPr>
              <a:t>Cadre législatif (Code général des impôts, loi de finances, …) et réglementaire (arrêtés et circulaires portant sur les modalités d’agrément et d’utilisation des machines, les spécificités techniques des machines et technologiques des logiciels, …), incluant également des sanctions le cas échéant.</a:t>
            </a:r>
          </a:p>
          <a:p>
            <a:pPr algn="just">
              <a:defRPr/>
            </a:pPr>
            <a:endParaRPr lang="fr-FR" sz="3300" dirty="0" smtClean="0">
              <a:latin typeface="Arial" panose="020B0604020202020204" pitchFamily="34" charset="0"/>
              <a:ea typeface="Calibri" panose="020F0502020204030204" pitchFamily="34" charset="0"/>
              <a:cs typeface="Arial" panose="020B0604020202020204" pitchFamily="34" charset="0"/>
            </a:endParaRPr>
          </a:p>
          <a:p>
            <a:pPr algn="just">
              <a:defRPr/>
            </a:pPr>
            <a:r>
              <a:rPr lang="fr-FR" sz="3300" dirty="0" smtClean="0">
                <a:latin typeface="Arial" panose="020B0604020202020204" pitchFamily="34" charset="0"/>
                <a:ea typeface="Calibri" panose="020F0502020204030204" pitchFamily="34" charset="0"/>
                <a:cs typeface="Arial" panose="020B0604020202020204" pitchFamily="34" charset="0"/>
              </a:rPr>
              <a:t>Cadre </a:t>
            </a:r>
            <a:r>
              <a:rPr lang="fr-FR" sz="3300" dirty="0">
                <a:latin typeface="Arial" panose="020B0604020202020204" pitchFamily="34" charset="0"/>
                <a:ea typeface="Calibri" panose="020F0502020204030204" pitchFamily="34" charset="0"/>
                <a:cs typeface="Arial" panose="020B0604020202020204" pitchFamily="34" charset="0"/>
              </a:rPr>
              <a:t>organisationnel de mise en œuvre (DGI, PTF, fournisseurs des machines, réseaux GSM et éditeurs de logiciels) </a:t>
            </a:r>
          </a:p>
          <a:p>
            <a:pPr algn="just">
              <a:defRPr/>
            </a:pPr>
            <a:endParaRPr lang="fr-FR" sz="3300" dirty="0">
              <a:latin typeface="Arial" panose="020B0604020202020204" pitchFamily="34" charset="0"/>
              <a:ea typeface="Calibri" panose="020F0502020204030204" pitchFamily="34" charset="0"/>
              <a:cs typeface="Arial" panose="020B0604020202020204" pitchFamily="34" charset="0"/>
            </a:endParaRPr>
          </a:p>
          <a:p>
            <a:pPr algn="just">
              <a:defRPr/>
            </a:pPr>
            <a:r>
              <a:rPr lang="fr-FR" sz="3300" dirty="0">
                <a:latin typeface="Arial" panose="020B0604020202020204" pitchFamily="34" charset="0"/>
                <a:ea typeface="Calibri" panose="020F0502020204030204" pitchFamily="34" charset="0"/>
                <a:cs typeface="Arial" panose="020B0604020202020204" pitchFamily="34" charset="0"/>
              </a:rPr>
              <a:t>Choix du dispositif technique en relation avec les </a:t>
            </a:r>
            <a:r>
              <a:rPr lang="fr-FR" sz="3300" dirty="0" smtClean="0">
                <a:latin typeface="Arial" panose="020B0604020202020204" pitchFamily="34" charset="0"/>
                <a:ea typeface="Calibri" panose="020F0502020204030204" pitchFamily="34" charset="0"/>
                <a:cs typeface="Arial" panose="020B0604020202020204" pitchFamily="34" charset="0"/>
              </a:rPr>
              <a:t>partenaires</a:t>
            </a:r>
            <a:endParaRPr lang="en-US" dirty="0"/>
          </a:p>
        </p:txBody>
      </p:sp>
    </p:spTree>
    <p:extLst>
      <p:ext uri="{BB962C8B-B14F-4D97-AF65-F5344CB8AC3E}">
        <p14:creationId xmlns:p14="http://schemas.microsoft.com/office/powerpoint/2010/main" val="239233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BE" altLang="fr-FR" b="1" dirty="0" smtClean="0">
                <a:latin typeface="Arial" panose="020B0604020202020204" pitchFamily="34" charset="0"/>
                <a:cs typeface="Arial" panose="020B0604020202020204" pitchFamily="34" charset="0"/>
              </a:rPr>
              <a:t>1 Conception </a:t>
            </a:r>
            <a:r>
              <a:rPr lang="fr-BE" altLang="fr-FR" b="1" dirty="0">
                <a:latin typeface="Arial" panose="020B0604020202020204" pitchFamily="34" charset="0"/>
                <a:cs typeface="Arial" panose="020B0604020202020204" pitchFamily="34" charset="0"/>
              </a:rPr>
              <a:t>et contenu de la réforme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fontScale="85000" lnSpcReduction="20000"/>
          </a:bodyPr>
          <a:lstStyle/>
          <a:p>
            <a:pPr marL="0" indent="0">
              <a:spcBef>
                <a:spcPts val="0"/>
              </a:spcBef>
              <a:spcAft>
                <a:spcPts val="1200"/>
              </a:spcAft>
              <a:buNone/>
            </a:pPr>
            <a:r>
              <a:rPr lang="fr-BE" altLang="fr-FR" sz="3000" b="1" dirty="0" smtClean="0">
                <a:latin typeface="Arial" panose="020B0604020202020204" pitchFamily="34" charset="0"/>
                <a:cs typeface="Arial" panose="020B0604020202020204" pitchFamily="34" charset="0"/>
              </a:rPr>
              <a:t>Le </a:t>
            </a:r>
            <a:r>
              <a:rPr lang="fr-BE" altLang="fr-FR" sz="3000" b="1" dirty="0">
                <a:latin typeface="Arial" panose="020B0604020202020204" pitchFamily="34" charset="0"/>
                <a:cs typeface="Arial" panose="020B0604020202020204" pitchFamily="34" charset="0"/>
              </a:rPr>
              <a:t>dispositif technique et la communication</a:t>
            </a:r>
          </a:p>
          <a:p>
            <a:pPr algn="just">
              <a:spcBef>
                <a:spcPts val="0"/>
              </a:spcBef>
              <a:defRPr/>
            </a:pPr>
            <a:r>
              <a:rPr lang="fr-FR" sz="3000" dirty="0">
                <a:latin typeface="Arial" panose="020B0604020202020204" pitchFamily="34" charset="0"/>
                <a:ea typeface="Calibri" panose="020F0502020204030204" pitchFamily="34" charset="0"/>
                <a:cs typeface="Arial" panose="020B0604020202020204" pitchFamily="34" charset="0"/>
              </a:rPr>
              <a:t>La facturation électronique consiste en l’utilisation de machines certifiées pour délivrer des factures normalisées à l’occasion de toutes les transactions.</a:t>
            </a:r>
          </a:p>
          <a:p>
            <a:pPr algn="just">
              <a:spcBef>
                <a:spcPts val="0"/>
              </a:spcBef>
              <a:defRPr/>
            </a:pPr>
            <a:endParaRPr lang="fr-FR" sz="30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defRPr/>
            </a:pPr>
            <a:r>
              <a:rPr lang="fr-FR" sz="3000" dirty="0">
                <a:latin typeface="Arial" panose="020B0604020202020204" pitchFamily="34" charset="0"/>
                <a:ea typeface="Calibri" panose="020F0502020204030204" pitchFamily="34" charset="0"/>
                <a:cs typeface="Arial" panose="020B0604020202020204" pitchFamily="34" charset="0"/>
              </a:rPr>
              <a:t>Au Bénin, 	sauf dérogation expresse du DG, est visée toute opération réalisée par une personne physique ou morale soumise à l’IS, à l’IBA ou à la TPS ou assujettie à la TVA. </a:t>
            </a:r>
          </a:p>
          <a:p>
            <a:pPr algn="just">
              <a:spcBef>
                <a:spcPts val="0"/>
              </a:spcBef>
              <a:defRPr/>
            </a:pPr>
            <a:endParaRPr lang="fr-FR" sz="30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defRPr/>
            </a:pPr>
            <a:r>
              <a:rPr lang="fr-FR" sz="3000" dirty="0">
                <a:latin typeface="Arial" panose="020B0604020202020204" pitchFamily="34" charset="0"/>
                <a:ea typeface="Calibri" panose="020F0502020204030204" pitchFamily="34" charset="0"/>
                <a:cs typeface="Arial" panose="020B0604020202020204" pitchFamily="34" charset="0"/>
              </a:rPr>
              <a:t>Au Niger, application progressive : phase pilote avec dotation gratuite de machines puis généralisation à toutes les opérations réalisées dans le cadre du régime du réel.</a:t>
            </a:r>
          </a:p>
          <a:p>
            <a:pPr algn="just">
              <a:spcBef>
                <a:spcPts val="0"/>
              </a:spcBef>
              <a:defRPr/>
            </a:pPr>
            <a:endParaRPr lang="fr-FR" sz="30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defRPr/>
            </a:pPr>
            <a:r>
              <a:rPr lang="fr-FR" sz="3000" dirty="0">
                <a:latin typeface="Arial" panose="020B0604020202020204" pitchFamily="34" charset="0"/>
                <a:ea typeface="Calibri" panose="020F0502020204030204" pitchFamily="34" charset="0"/>
                <a:cs typeface="Arial" panose="020B0604020202020204" pitchFamily="34" charset="0"/>
              </a:rPr>
              <a:t>Une fois le choix du dispositif opéré, définir et mettre en œuvre une bonne stratégie de communication envers les acteurs de la chaîne fiscale, notamment les contribuables.</a:t>
            </a:r>
          </a:p>
          <a:p>
            <a:pPr marL="0" indent="0">
              <a:spcBef>
                <a:spcPts val="0"/>
              </a:spcBef>
              <a:spcAft>
                <a:spcPts val="1200"/>
              </a:spcAft>
              <a:buNone/>
            </a:pPr>
            <a:endParaRPr lang="en-US" dirty="0"/>
          </a:p>
        </p:txBody>
      </p:sp>
    </p:spTree>
    <p:extLst>
      <p:ext uri="{BB962C8B-B14F-4D97-AF65-F5344CB8AC3E}">
        <p14:creationId xmlns:p14="http://schemas.microsoft.com/office/powerpoint/2010/main" val="355039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2. Mise </a:t>
            </a:r>
            <a:r>
              <a:rPr lang="fr-FR" b="1" dirty="0">
                <a:latin typeface="Arial" panose="020B0604020202020204" pitchFamily="34" charset="0"/>
                <a:cs typeface="Arial" panose="020B0604020202020204" pitchFamily="34" charset="0"/>
              </a:rPr>
              <a:t>en place de la réforme et résultats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a:bodyPr>
          <a:lstStyle/>
          <a:p>
            <a:pPr marL="0" lvl="1" indent="0" algn="just">
              <a:lnSpc>
                <a:spcPct val="107000"/>
              </a:lnSpc>
              <a:spcBef>
                <a:spcPts val="0"/>
              </a:spcBef>
              <a:spcAft>
                <a:spcPts val="1200"/>
              </a:spcAft>
              <a:buNone/>
            </a:pPr>
            <a:r>
              <a:rPr lang="fr-FR" sz="2800" b="1" dirty="0" smtClean="0">
                <a:latin typeface="Arial" panose="020B0604020202020204" pitchFamily="34" charset="0"/>
                <a:ea typeface="Calibri" panose="020F0502020204030204" pitchFamily="34" charset="0"/>
                <a:cs typeface="Arial" panose="020B0604020202020204" pitchFamily="34" charset="0"/>
              </a:rPr>
              <a:t>Machines utilisées</a:t>
            </a:r>
            <a:endParaRPr lang="fr-FR" sz="2800" b="1" dirty="0">
              <a:latin typeface="Arial" panose="020B0604020202020204" pitchFamily="34" charset="0"/>
              <a:ea typeface="Calibri" panose="020F0502020204030204" pitchFamily="34" charset="0"/>
              <a:cs typeface="Arial" panose="020B0604020202020204" pitchFamily="34" charset="0"/>
            </a:endParaRPr>
          </a:p>
          <a:p>
            <a:pPr marL="342900" lvl="1" indent="-342900" algn="just">
              <a:spcBef>
                <a:spcPts val="0"/>
              </a:spcBef>
            </a:pPr>
            <a:r>
              <a:rPr lang="fr-FR" sz="2800" dirty="0">
                <a:latin typeface="Arial" panose="020B0604020202020204" pitchFamily="34" charset="0"/>
                <a:ea typeface="Calibri" panose="020F0502020204030204" pitchFamily="34" charset="0"/>
                <a:cs typeface="Arial" panose="020B0604020202020204" pitchFamily="34" charset="0"/>
              </a:rPr>
              <a:t>Au Bénin, 2 types de </a:t>
            </a:r>
            <a:r>
              <a:rPr lang="fr-FR" sz="2800" dirty="0" smtClean="0">
                <a:latin typeface="Arial" panose="020B0604020202020204" pitchFamily="34" charset="0"/>
                <a:ea typeface="Calibri" panose="020F0502020204030204" pitchFamily="34" charset="0"/>
                <a:cs typeface="Arial" panose="020B0604020202020204" pitchFamily="34" charset="0"/>
              </a:rPr>
              <a:t>machines </a:t>
            </a:r>
            <a:r>
              <a:rPr lang="fr-FR" sz="2800" dirty="0">
                <a:latin typeface="Arial" panose="020B0604020202020204" pitchFamily="34" charset="0"/>
                <a:ea typeface="Calibri" panose="020F0502020204030204" pitchFamily="34" charset="0"/>
                <a:cs typeface="Arial" panose="020B0604020202020204" pitchFamily="34" charset="0"/>
              </a:rPr>
              <a:t>utilisés (physiques et virtuelles).</a:t>
            </a:r>
          </a:p>
          <a:p>
            <a:pPr marL="342900" lvl="1" indent="-342900" algn="just">
              <a:spcBef>
                <a:spcPts val="0"/>
              </a:spcBef>
            </a:pPr>
            <a:endParaRPr lang="fr-FR" sz="2800" dirty="0">
              <a:latin typeface="Arial" panose="020B0604020202020204" pitchFamily="34" charset="0"/>
              <a:ea typeface="Calibri" panose="020F0502020204030204" pitchFamily="34" charset="0"/>
              <a:cs typeface="Arial" panose="020B0604020202020204" pitchFamily="34" charset="0"/>
            </a:endParaRPr>
          </a:p>
          <a:p>
            <a:pPr marL="342900" lvl="1" indent="-342900" algn="just">
              <a:spcBef>
                <a:spcPts val="0"/>
              </a:spcBef>
            </a:pPr>
            <a:r>
              <a:rPr lang="fr-FR" sz="2800" dirty="0">
                <a:latin typeface="Arial" panose="020B0604020202020204" pitchFamily="34" charset="0"/>
                <a:ea typeface="Calibri" panose="020F0502020204030204" pitchFamily="34" charset="0"/>
                <a:cs typeface="Arial" panose="020B0604020202020204" pitchFamily="34" charset="0"/>
              </a:rPr>
              <a:t>Au Niger, un </a:t>
            </a:r>
            <a:r>
              <a:rPr lang="fr-FR" sz="2800" dirty="0" err="1">
                <a:latin typeface="Arial" panose="020B0604020202020204" pitchFamily="34" charset="0"/>
                <a:ea typeface="Calibri" panose="020F0502020204030204" pitchFamily="34" charset="0"/>
                <a:cs typeface="Arial" panose="020B0604020202020204" pitchFamily="34" charset="0"/>
              </a:rPr>
              <a:t>SECeF</a:t>
            </a:r>
            <a:r>
              <a:rPr lang="fr-FR" sz="2800" dirty="0">
                <a:latin typeface="Arial" panose="020B0604020202020204" pitchFamily="34" charset="0"/>
                <a:ea typeface="Calibri" panose="020F0502020204030204" pitchFamily="34" charset="0"/>
                <a:cs typeface="Arial" panose="020B0604020202020204" pitchFamily="34" charset="0"/>
              </a:rPr>
              <a:t> logiciel (SFE+ ou machine UF) auprès des fournisseurs agréés. </a:t>
            </a:r>
          </a:p>
          <a:p>
            <a:pPr marL="0" lvl="1" indent="0" algn="just">
              <a:spcBef>
                <a:spcPts val="0"/>
              </a:spcBef>
              <a:buNone/>
            </a:pPr>
            <a:endParaRPr lang="fr-FR" altLang="fr-FR" sz="2800" dirty="0" smtClean="0">
              <a:latin typeface="Arial" panose="020B0604020202020204" pitchFamily="34" charset="0"/>
              <a:cs typeface="Arial" panose="020B0604020202020204" pitchFamily="34" charset="0"/>
            </a:endParaRPr>
          </a:p>
          <a:p>
            <a:pPr marL="457200" lvl="1" indent="-457200" algn="just">
              <a:spcBef>
                <a:spcPts val="0"/>
              </a:spcBef>
            </a:pPr>
            <a:r>
              <a:rPr lang="fr-FR" sz="2800" dirty="0">
                <a:latin typeface="Arial" panose="020B0604020202020204" pitchFamily="34" charset="0"/>
                <a:ea typeface="Calibri" panose="020F0502020204030204" pitchFamily="34" charset="0"/>
                <a:cs typeface="Arial" panose="020B0604020202020204" pitchFamily="34" charset="0"/>
              </a:rPr>
              <a:t>Au Bénin, 104 556 machines activées au 31/12/2022 (e-</a:t>
            </a:r>
            <a:r>
              <a:rPr lang="fr-FR" sz="2800" dirty="0" err="1">
                <a:latin typeface="Arial" panose="020B0604020202020204" pitchFamily="34" charset="0"/>
                <a:ea typeface="Calibri" panose="020F0502020204030204" pitchFamily="34" charset="0"/>
                <a:cs typeface="Arial" panose="020B0604020202020204" pitchFamily="34" charset="0"/>
              </a:rPr>
              <a:t>MECeF</a:t>
            </a:r>
            <a:r>
              <a:rPr lang="fr-FR" sz="2800" dirty="0">
                <a:latin typeface="Arial" panose="020B0604020202020204" pitchFamily="34" charset="0"/>
                <a:ea typeface="Calibri" panose="020F0502020204030204" pitchFamily="34" charset="0"/>
                <a:cs typeface="Arial" panose="020B0604020202020204" pitchFamily="34" charset="0"/>
              </a:rPr>
              <a:t> 89 290, UF et tout en un 13 417 et MCF Production 1849)</a:t>
            </a:r>
            <a:r>
              <a:rPr lang="fr-FR" altLang="fr-FR" sz="2800" dirty="0">
                <a:latin typeface="Arial" panose="020B0604020202020204" pitchFamily="34" charset="0"/>
                <a:ea typeface="Calibri" panose="020F0502020204030204" pitchFamily="34" charset="0"/>
                <a:cs typeface="Arial" panose="020B0604020202020204" pitchFamily="34" charset="0"/>
              </a:rPr>
              <a:t>.</a:t>
            </a:r>
          </a:p>
          <a:p>
            <a:pPr marL="0" lvl="1" algn="just">
              <a:spcBef>
                <a:spcPts val="0"/>
              </a:spcBef>
            </a:pPr>
            <a:endParaRPr lang="fr-FR" altLang="fr-FR" sz="2800" dirty="0">
              <a:latin typeface="Arial" panose="020B0604020202020204" pitchFamily="34" charset="0"/>
              <a:cs typeface="Arial" panose="020B0604020202020204" pitchFamily="34" charset="0"/>
            </a:endParaRPr>
          </a:p>
          <a:p>
            <a:pPr marL="0" lvl="1" algn="just">
              <a:spcBef>
                <a:spcPts val="0"/>
              </a:spcBef>
            </a:pPr>
            <a:endParaRPr lang="fr-FR" altLang="fr-FR" sz="2800" dirty="0">
              <a:latin typeface="Arial" panose="020B0604020202020204" pitchFamily="34" charset="0"/>
              <a:cs typeface="Arial" panose="020B0604020202020204" pitchFamily="34" charset="0"/>
            </a:endParaRPr>
          </a:p>
          <a:p>
            <a:pPr marL="0" indent="0">
              <a:spcBef>
                <a:spcPts val="0"/>
              </a:spcBef>
              <a:spcAft>
                <a:spcPts val="1200"/>
              </a:spcAft>
              <a:buNone/>
            </a:pPr>
            <a:endParaRPr lang="en-US" dirty="0"/>
          </a:p>
        </p:txBody>
      </p:sp>
    </p:spTree>
    <p:extLst>
      <p:ext uri="{BB962C8B-B14F-4D97-AF65-F5344CB8AC3E}">
        <p14:creationId xmlns:p14="http://schemas.microsoft.com/office/powerpoint/2010/main" val="179764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2. Mise </a:t>
            </a:r>
            <a:r>
              <a:rPr lang="fr-FR" b="1" dirty="0">
                <a:latin typeface="Arial" panose="020B0604020202020204" pitchFamily="34" charset="0"/>
                <a:cs typeface="Arial" panose="020B0604020202020204" pitchFamily="34" charset="0"/>
              </a:rPr>
              <a:t>en place de la réforme et résultats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a:bodyPr>
          <a:lstStyle/>
          <a:p>
            <a:pPr marL="0" lvl="1" indent="0" algn="just">
              <a:lnSpc>
                <a:spcPct val="107000"/>
              </a:lnSpc>
              <a:spcBef>
                <a:spcPts val="0"/>
              </a:spcBef>
              <a:spcAft>
                <a:spcPts val="1200"/>
              </a:spcAft>
              <a:buNone/>
            </a:pPr>
            <a:r>
              <a:rPr lang="fr-FR" sz="2800" b="1" dirty="0" smtClean="0">
                <a:latin typeface="Arial" panose="020B0604020202020204" pitchFamily="34" charset="0"/>
                <a:ea typeface="Calibri" panose="020F0502020204030204" pitchFamily="34" charset="0"/>
                <a:cs typeface="Arial" panose="020B0604020202020204" pitchFamily="34" charset="0"/>
              </a:rPr>
              <a:t>Modules de contrôle</a:t>
            </a:r>
            <a:endParaRPr lang="fr-FR" sz="2800" b="1" dirty="0">
              <a:latin typeface="Arial" panose="020B0604020202020204" pitchFamily="34" charset="0"/>
              <a:ea typeface="Calibri" panose="020F0502020204030204" pitchFamily="34" charset="0"/>
              <a:cs typeface="Arial" panose="020B0604020202020204" pitchFamily="34" charset="0"/>
            </a:endParaRPr>
          </a:p>
          <a:p>
            <a:pPr marL="457200" lvl="1" indent="-457200" algn="just">
              <a:spcBef>
                <a:spcPts val="0"/>
              </a:spcBef>
            </a:pPr>
            <a:endParaRPr lang="fr-BE" altLang="fr-FR" sz="2800" dirty="0" smtClean="0">
              <a:latin typeface="Arial" panose="020B0604020202020204" pitchFamily="34" charset="0"/>
              <a:ea typeface="Calibri" panose="020F0502020204030204" pitchFamily="34" charset="0"/>
              <a:cs typeface="Arial" panose="020B0604020202020204" pitchFamily="34" charset="0"/>
            </a:endParaRPr>
          </a:p>
          <a:p>
            <a:pPr marL="457200" lvl="1" indent="-457200" algn="just">
              <a:spcBef>
                <a:spcPts val="0"/>
              </a:spcBef>
            </a:pPr>
            <a:r>
              <a:rPr lang="fr-FR" altLang="fr-FR" sz="2800" dirty="0">
                <a:latin typeface="Arial" panose="020B0604020202020204" pitchFamily="34" charset="0"/>
                <a:cs typeface="Arial" panose="020B0604020202020204" pitchFamily="34" charset="0"/>
              </a:rPr>
              <a:t>Utilisation obligatoire des machines électroniques de facturation pour toutes les opérations visées par la loi</a:t>
            </a:r>
            <a:r>
              <a:rPr lang="fr-FR" altLang="fr-FR" sz="2800" dirty="0" smtClean="0">
                <a:latin typeface="Arial" panose="020B0604020202020204" pitchFamily="34" charset="0"/>
                <a:cs typeface="Arial" panose="020B0604020202020204" pitchFamily="34" charset="0"/>
              </a:rPr>
              <a:t>.</a:t>
            </a:r>
          </a:p>
          <a:p>
            <a:pPr marL="0" lvl="1" indent="0" algn="just">
              <a:spcBef>
                <a:spcPts val="0"/>
              </a:spcBef>
              <a:buNone/>
            </a:pPr>
            <a:endParaRPr lang="fr-FR" altLang="fr-FR" sz="2800" dirty="0">
              <a:latin typeface="Arial" panose="020B0604020202020204" pitchFamily="34" charset="0"/>
              <a:cs typeface="Arial" panose="020B0604020202020204" pitchFamily="34" charset="0"/>
            </a:endParaRPr>
          </a:p>
          <a:p>
            <a:pPr marL="457200" lvl="1" indent="-457200" algn="just">
              <a:spcBef>
                <a:spcPts val="0"/>
              </a:spcBef>
            </a:pPr>
            <a:r>
              <a:rPr lang="fr-BE" altLang="fr-FR" sz="2800" dirty="0" smtClean="0">
                <a:latin typeface="Arial" panose="020B0604020202020204" pitchFamily="34" charset="0"/>
                <a:ea typeface="Calibri" panose="020F0502020204030204" pitchFamily="34" charset="0"/>
                <a:cs typeface="Arial" panose="020B0604020202020204" pitchFamily="34" charset="0"/>
              </a:rPr>
              <a:t>Sanction </a:t>
            </a:r>
            <a:r>
              <a:rPr lang="fr-BE" altLang="fr-FR" sz="2800" dirty="0">
                <a:latin typeface="Arial" panose="020B0604020202020204" pitchFamily="34" charset="0"/>
                <a:ea typeface="Calibri" panose="020F0502020204030204" pitchFamily="34" charset="0"/>
                <a:cs typeface="Arial" panose="020B0604020202020204" pitchFamily="34" charset="0"/>
              </a:rPr>
              <a:t>: Obligation d’une facture normalisée émise par le fournisseur. A défaut, pas de déduction de TVA chez le client ou de charge en matière d’IS.</a:t>
            </a:r>
          </a:p>
          <a:p>
            <a:pPr marL="0" lvl="1" indent="0" algn="just">
              <a:spcBef>
                <a:spcPts val="0"/>
              </a:spcBef>
              <a:buNone/>
            </a:pPr>
            <a:endParaRPr lang="fr-FR" altLang="fr-FR" sz="28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None/>
            </a:pPr>
            <a:endParaRPr lang="en-US" dirty="0"/>
          </a:p>
        </p:txBody>
      </p:sp>
    </p:spTree>
    <p:extLst>
      <p:ext uri="{BB962C8B-B14F-4D97-AF65-F5344CB8AC3E}">
        <p14:creationId xmlns:p14="http://schemas.microsoft.com/office/powerpoint/2010/main" val="104336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2. Mise </a:t>
            </a:r>
            <a:r>
              <a:rPr lang="fr-FR" b="1" dirty="0">
                <a:latin typeface="Arial" panose="020B0604020202020204" pitchFamily="34" charset="0"/>
                <a:cs typeface="Arial" panose="020B0604020202020204" pitchFamily="34" charset="0"/>
              </a:rPr>
              <a:t>en place de la réforme et résultats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lnSpcReduction="10000"/>
          </a:bodyPr>
          <a:lstStyle/>
          <a:p>
            <a:pPr marL="0" lvl="1" indent="0" algn="just">
              <a:lnSpc>
                <a:spcPct val="107000"/>
              </a:lnSpc>
              <a:spcBef>
                <a:spcPts val="0"/>
              </a:spcBef>
              <a:spcAft>
                <a:spcPts val="1200"/>
              </a:spcAft>
              <a:buNone/>
            </a:pPr>
            <a:r>
              <a:rPr lang="fr-FR" sz="2800" b="1" dirty="0" smtClean="0">
                <a:latin typeface="Arial" panose="020B0604020202020204" pitchFamily="34" charset="0"/>
                <a:ea typeface="Calibri" panose="020F0502020204030204" pitchFamily="34" charset="0"/>
                <a:cs typeface="Arial" panose="020B0604020202020204" pitchFamily="34" charset="0"/>
              </a:rPr>
              <a:t>Résultats</a:t>
            </a:r>
            <a:endParaRPr lang="fr-FR" sz="2800" b="1" dirty="0">
              <a:latin typeface="Arial" panose="020B0604020202020204" pitchFamily="34" charset="0"/>
              <a:ea typeface="Calibri" panose="020F0502020204030204" pitchFamily="34" charset="0"/>
              <a:cs typeface="Arial" panose="020B0604020202020204" pitchFamily="34" charset="0"/>
            </a:endParaRPr>
          </a:p>
          <a:p>
            <a:pPr>
              <a:defRPr/>
            </a:pPr>
            <a:r>
              <a:rPr lang="fr-FR" altLang="fr-FR" dirty="0">
                <a:latin typeface="Arial" panose="020B0604020202020204" pitchFamily="34" charset="0"/>
                <a:ea typeface="Calibri" panose="020F0502020204030204" pitchFamily="34" charset="0"/>
                <a:cs typeface="Arial" panose="020B0604020202020204" pitchFamily="34" charset="0"/>
              </a:rPr>
              <a:t>Au Niger, baisse du taux de déclarations « Néant », déclarations de plus en plus conformes aux données </a:t>
            </a:r>
            <a:r>
              <a:rPr lang="fr-FR" altLang="fr-FR" dirty="0" err="1">
                <a:latin typeface="Arial" panose="020B0604020202020204" pitchFamily="34" charset="0"/>
                <a:ea typeface="Calibri" panose="020F0502020204030204" pitchFamily="34" charset="0"/>
                <a:cs typeface="Arial" panose="020B0604020202020204" pitchFamily="34" charset="0"/>
              </a:rPr>
              <a:t>SyGMEF</a:t>
            </a:r>
            <a:r>
              <a:rPr lang="fr-FR" altLang="fr-FR" dirty="0">
                <a:latin typeface="Arial" panose="020B0604020202020204" pitchFamily="34" charset="0"/>
                <a:ea typeface="Calibri" panose="020F0502020204030204" pitchFamily="34" charset="0"/>
                <a:cs typeface="Arial" panose="020B0604020202020204" pitchFamily="34" charset="0"/>
              </a:rPr>
              <a:t>, visibilité sur la TVA retenue à la Source (ONG, projets, structures étatiques, </a:t>
            </a:r>
            <a:r>
              <a:rPr lang="fr-FR" altLang="fr-FR" dirty="0" smtClean="0">
                <a:latin typeface="Arial" panose="020B0604020202020204" pitchFamily="34" charset="0"/>
                <a:ea typeface="Calibri" panose="020F0502020204030204" pitchFamily="34" charset="0"/>
                <a:cs typeface="Arial" panose="020B0604020202020204" pitchFamily="34" charset="0"/>
              </a:rPr>
              <a:t>…)</a:t>
            </a:r>
            <a:endParaRPr lang="fr-FR" dirty="0" smtClean="0">
              <a:latin typeface="Arial" panose="020B0604020202020204" pitchFamily="34" charset="0"/>
              <a:cs typeface="Arial" panose="020B0604020202020204" pitchFamily="34" charset="0"/>
            </a:endParaRPr>
          </a:p>
          <a:p>
            <a:pPr>
              <a:defRPr/>
            </a:pPr>
            <a:r>
              <a:rPr lang="fr-FR" dirty="0" smtClean="0">
                <a:latin typeface="Arial" panose="020B0604020202020204" pitchFamily="34" charset="0"/>
                <a:cs typeface="Arial" panose="020B0604020202020204" pitchFamily="34" charset="0"/>
              </a:rPr>
              <a:t>Un </a:t>
            </a:r>
            <a:r>
              <a:rPr lang="fr-FR" dirty="0">
                <a:latin typeface="Arial" panose="020B0604020202020204" pitchFamily="34" charset="0"/>
                <a:cs typeface="Arial" panose="020B0604020202020204" pitchFamily="34" charset="0"/>
              </a:rPr>
              <a:t>accroissement significatif des recettes</a:t>
            </a:r>
          </a:p>
          <a:p>
            <a:pPr>
              <a:defRPr/>
            </a:pPr>
            <a:r>
              <a:rPr lang="fr-FR" dirty="0">
                <a:latin typeface="Arial" panose="020B0604020202020204" pitchFamily="34" charset="0"/>
                <a:cs typeface="Arial" panose="020B0604020202020204" pitchFamily="34" charset="0"/>
              </a:rPr>
              <a:t>Un changement de comportement des contribuables (promotion du civisme fiscal)</a:t>
            </a:r>
          </a:p>
          <a:p>
            <a:pPr>
              <a:defRPr/>
            </a:pPr>
            <a:r>
              <a:rPr lang="fr-FR" dirty="0">
                <a:latin typeface="Arial" panose="020B0604020202020204" pitchFamily="34" charset="0"/>
                <a:cs typeface="Arial" panose="020B0604020202020204" pitchFamily="34" charset="0"/>
              </a:rPr>
              <a:t>Une facilitation du contrôle fiscal</a:t>
            </a:r>
          </a:p>
          <a:p>
            <a:pPr>
              <a:defRPr/>
            </a:pPr>
            <a:r>
              <a:rPr lang="fr-FR" dirty="0">
                <a:latin typeface="Arial" panose="020B0604020202020204" pitchFamily="34" charset="0"/>
                <a:cs typeface="Arial" panose="020B0604020202020204" pitchFamily="34" charset="0"/>
              </a:rPr>
              <a:t>Une étape importante dans l’utilisation des données</a:t>
            </a:r>
            <a:endParaRPr lang="fr-BE" altLang="fr-FR"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3. Risques </a:t>
            </a:r>
            <a:r>
              <a:rPr lang="fr-FR" b="1" dirty="0">
                <a:latin typeface="Arial" panose="020B0604020202020204" pitchFamily="34" charset="0"/>
                <a:cs typeface="Arial" panose="020B0604020202020204" pitchFamily="34" charset="0"/>
              </a:rPr>
              <a:t>et difficultés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825625"/>
            <a:ext cx="10515600" cy="4768606"/>
          </a:xfrm>
        </p:spPr>
        <p:txBody>
          <a:bodyPr>
            <a:normAutofit/>
          </a:bodyPr>
          <a:lstStyle/>
          <a:p>
            <a:pPr algn="just"/>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permissivité de certains Systèmes de facturation d’entreprise (SFE) ;</a:t>
            </a:r>
          </a:p>
          <a:p>
            <a:pPr algn="just"/>
            <a:r>
              <a:rPr lang="fr-FR" dirty="0">
                <a:latin typeface="Arial" panose="020B0604020202020204" pitchFamily="34" charset="0"/>
                <a:cs typeface="Arial" panose="020B0604020202020204" pitchFamily="34" charset="0"/>
              </a:rPr>
              <a:t>la non transmission en temps réel des factures dans </a:t>
            </a:r>
            <a:r>
              <a:rPr lang="fr-FR" dirty="0" err="1">
                <a:latin typeface="Arial" panose="020B0604020202020204" pitchFamily="34" charset="0"/>
                <a:cs typeface="Arial" panose="020B0604020202020204" pitchFamily="34" charset="0"/>
              </a:rPr>
              <a:t>SyGMEF</a:t>
            </a:r>
            <a:r>
              <a:rPr lang="fr-FR" dirty="0">
                <a:latin typeface="Arial" panose="020B0604020202020204" pitchFamily="34" charset="0"/>
                <a:cs typeface="Arial" panose="020B0604020202020204" pitchFamily="34" charset="0"/>
              </a:rPr>
              <a:t> par certaines machines physiques ;</a:t>
            </a:r>
          </a:p>
          <a:p>
            <a:pPr algn="just"/>
            <a:r>
              <a:rPr lang="fr-FR" dirty="0">
                <a:latin typeface="Arial" panose="020B0604020202020204" pitchFamily="34" charset="0"/>
                <a:cs typeface="Arial" panose="020B0604020202020204" pitchFamily="34" charset="0"/>
              </a:rPr>
              <a:t>les erreurs commises par certains contribuables générant des chiffres biaisés et des factures d'avoir ;</a:t>
            </a:r>
          </a:p>
          <a:p>
            <a:pPr algn="just"/>
            <a:r>
              <a:rPr lang="fr-FR" dirty="0">
                <a:latin typeface="Arial" panose="020B0604020202020204" pitchFamily="34" charset="0"/>
                <a:cs typeface="Arial" panose="020B0604020202020204" pitchFamily="34" charset="0"/>
              </a:rPr>
              <a:t>les insuffisances relevées au niveau des spécifications techniques des </a:t>
            </a:r>
            <a:r>
              <a:rPr lang="fr-FR" dirty="0" err="1">
                <a:latin typeface="Arial" panose="020B0604020202020204" pitchFamily="34" charset="0"/>
                <a:cs typeface="Arial" panose="020B0604020202020204" pitchFamily="34" charset="0"/>
              </a:rPr>
              <a:t>MECeF</a:t>
            </a:r>
            <a:r>
              <a:rPr lang="fr-FR" dirty="0">
                <a:latin typeface="Arial" panose="020B0604020202020204" pitchFamily="34" charset="0"/>
                <a:cs typeface="Arial" panose="020B0604020202020204" pitchFamily="34" charset="0"/>
              </a:rPr>
              <a:t> à améliorer.</a:t>
            </a:r>
          </a:p>
          <a:p>
            <a:pPr marL="0" lvl="1" indent="0" algn="just">
              <a:lnSpc>
                <a:spcPct val="107000"/>
              </a:lnSpc>
              <a:spcBef>
                <a:spcPts val="0"/>
              </a:spcBef>
              <a:spcAft>
                <a:spcPts val="1200"/>
              </a:spcAft>
              <a:buNone/>
            </a:pPr>
            <a:endParaRPr lang="fr-BE" altLang="fr-FR"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935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522</Words>
  <Application>Microsoft Office PowerPoint</Application>
  <PresentationFormat>Grand écran</PresentationFormat>
  <Paragraphs>79</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Rounded MT Bold</vt:lpstr>
      <vt:lpstr>Calibri</vt:lpstr>
      <vt:lpstr>Calibri Light</vt:lpstr>
      <vt:lpstr>Office Theme</vt:lpstr>
      <vt:lpstr>Présentation PowerPoint</vt:lpstr>
      <vt:lpstr>Sommaire </vt:lpstr>
      <vt:lpstr>1 Conception et contenu de la réforme </vt:lpstr>
      <vt:lpstr>1 Conception et contenu de la réforme </vt:lpstr>
      <vt:lpstr>1 Conception et contenu de la réforme </vt:lpstr>
      <vt:lpstr>2. Mise en place de la réforme et résultats</vt:lpstr>
      <vt:lpstr>2. Mise en place de la réforme et résultats</vt:lpstr>
      <vt:lpstr>2. Mise en place de la réforme et résultats</vt:lpstr>
      <vt:lpstr>3. Risques et difficultés</vt:lpstr>
      <vt:lpstr>4. Perspectives et recommandations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Catherine Lemesle</cp:lastModifiedBy>
  <cp:revision>19</cp:revision>
  <dcterms:created xsi:type="dcterms:W3CDTF">2023-11-05T21:43:48Z</dcterms:created>
  <dcterms:modified xsi:type="dcterms:W3CDTF">2023-11-10T17:01:44Z</dcterms:modified>
</cp:coreProperties>
</file>