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5" r:id="rId5"/>
    <p:sldId id="266" r:id="rId6"/>
    <p:sldId id="261" r:id="rId7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6"/>
  </p:normalViewPr>
  <p:slideViewPr>
    <p:cSldViewPr snapToGrid="0">
      <p:cViewPr varScale="1">
        <p:scale>
          <a:sx n="61" d="100"/>
          <a:sy n="61" d="100"/>
        </p:scale>
        <p:origin x="6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29813"/>
              </p:ext>
            </p:extLst>
          </p:nvPr>
        </p:nvGraphicFramePr>
        <p:xfrm>
          <a:off x="1000897" y="719665"/>
          <a:ext cx="10256108" cy="283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</a:t>
                      </a:r>
                      <a:r>
                        <a:rPr lang="fr-FR" sz="4800" b="1" i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Maximisation des ressources internes</a:t>
                      </a:r>
                      <a:r>
                        <a:rPr lang="en-US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Exhaustivité, disponibilité et fiabilité des données statistiques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934995" y="3557459"/>
            <a:ext cx="1032201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kern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3200" b="1" kern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artage d’expérience </a:t>
            </a:r>
            <a:r>
              <a:rPr lang="fr-FR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bonnes pratiques </a:t>
            </a:r>
          </a:p>
          <a:p>
            <a:pPr algn="ctr"/>
            <a:r>
              <a:rPr lang="fr-FR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matière de </a:t>
            </a:r>
            <a:r>
              <a:rPr lang="fr-FR" sz="3200" b="1" kern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taxation du commerce électronique: l’exemple de </a:t>
            </a:r>
            <a:r>
              <a:rPr lang="fr-FR" sz="3200" b="1" kern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Taxe sur la Valeur Ajoutée</a:t>
            </a:r>
            <a:r>
              <a:rPr lang="fr-FR" sz="3200" b="1" kern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fr-FR" sz="3200" b="1" kern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Cameroun </a:t>
            </a:r>
            <a:r>
              <a:rPr lang="fr-FR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endParaRPr lang="en-US" sz="32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D2684-B167-F0CF-3A74-000201DD2C02}"/>
              </a:ext>
            </a:extLst>
          </p:cNvPr>
          <p:cNvSpPr txBox="1"/>
          <p:nvPr/>
        </p:nvSpPr>
        <p:spPr>
          <a:xfrm>
            <a:off x="1000897" y="5858932"/>
            <a:ext cx="1032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kern="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 ABAKAR Idrissa </a:t>
            </a:r>
            <a:r>
              <a:rPr lang="fr-FR" sz="2000" b="1" i="1" kern="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Djibrine</a:t>
            </a:r>
            <a:r>
              <a:rPr lang="fr-FR" sz="2000" i="1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Chargé d’</a:t>
            </a:r>
            <a:r>
              <a:rPr lang="fr-FR" sz="2000" i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000" i="1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tudes à </a:t>
            </a:r>
            <a:r>
              <a:rPr lang="fr-FR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Division des </a:t>
            </a:r>
            <a:r>
              <a:rPr lang="fr-FR" sz="2000" i="1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Études, de la Planification et des Reformes Fiscales (Direction Générale des Impôts)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8069" y="96890"/>
            <a:ext cx="1041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I- CONCEPTION ET CONTENU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 REFORME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637" y="835572"/>
            <a:ext cx="6379778" cy="606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lphaUcPeriod"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Conception de la reforme</a:t>
            </a:r>
          </a:p>
          <a:p>
            <a:r>
              <a:rPr lang="fr-F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Comment prendre contact?</a:t>
            </a:r>
          </a:p>
          <a:p>
            <a:pPr marL="342900" lvl="0" indent="-342900" algn="just" defTabSz="1006475" eaLnBrk="0" fontAlgn="base" hangingPunct="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ettre </a:t>
            </a:r>
            <a:r>
              <a: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GAFAM annonçant l’intention de l’administration fiscale à procéder à de telles reformes ;</a:t>
            </a:r>
          </a:p>
          <a:p>
            <a:pPr marL="342900" lvl="0" indent="-342900" algn="just" defTabSz="1006475" eaLnBrk="0" fontAlgn="base" hangingPunct="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M" sz="17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M" sz="17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ontacter </a:t>
            </a:r>
            <a:r>
              <a:rPr lang="fr-CM" sz="17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 structures par l’entremise de grands cabinets de conseil fiscal qui pour l’essentiel, opèrent avec les </a:t>
            </a:r>
            <a:r>
              <a:rPr lang="fr-CM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GAFAM </a:t>
            </a:r>
            <a:r>
              <a:rPr lang="fr-CM" sz="17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M" sz="17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Deloite</a:t>
            </a:r>
            <a:r>
              <a:rPr lang="fr-CM" sz="17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Ernst &amp; Young, KPMG, </a:t>
            </a:r>
            <a:r>
              <a:rPr lang="fr-CM" sz="17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Pricewaterhouse</a:t>
            </a:r>
            <a:r>
              <a:rPr lang="fr-CM" sz="17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;</a:t>
            </a:r>
            <a:endParaRPr lang="fr-CM" sz="17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450" lvl="0" indent="-342900" algn="just" defTabSz="1006475" eaLnBrk="0" fontAlgn="base" hangingPunct="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M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M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 peuvent êtres obtenus sur le site web de ces </a:t>
            </a:r>
            <a:r>
              <a:rPr lang="fr-CM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entreprises ;</a:t>
            </a:r>
            <a:endParaRPr lang="fr-CM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450" lvl="0" indent="-342900" algn="just" defTabSz="1006475" eaLnBrk="0" fontAlgn="base" hangingPunct="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fr-CM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fr-CM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auprès des administrations sœurs </a:t>
            </a:r>
            <a:r>
              <a:rPr lang="fr-CM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institutions </a:t>
            </a:r>
            <a:r>
              <a:rPr lang="fr-CM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financières internationales (OCDE; CREDAF</a:t>
            </a:r>
            <a:r>
              <a:rPr lang="fr-CM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fr-CM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006475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Quelles 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mesures d'accompagnement?</a:t>
            </a:r>
          </a:p>
          <a:p>
            <a:pPr marL="250825" lvl="0" indent="-250825" defTabSz="1006475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d’un « help desk » pour apporter à ces plateformes </a:t>
            </a:r>
            <a:r>
              <a:rPr lang="fr-FR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l’assistance ;</a:t>
            </a:r>
            <a:endParaRPr lang="fr-FR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0825" lvl="0" indent="-250825" defTabSz="1006475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d’une procédure simplifiée d'immatriculation et de déclaration à distance et par voie </a:t>
            </a:r>
            <a:r>
              <a:rPr lang="fr-FR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électronique ;</a:t>
            </a:r>
            <a:endParaRPr lang="fr-FR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0825" lvl="0" indent="-250825" defTabSz="1006475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octroi d’un moratoire à certains opérateurs pour la mise en œuvre effective de la </a:t>
            </a:r>
            <a:r>
              <a:rPr lang="fr-FR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réforme ;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5089" y="861847"/>
            <a:ext cx="5339255" cy="3834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" indent="0" algn="ctr">
              <a:spcBef>
                <a:spcPts val="899"/>
              </a:spcBef>
              <a:spcAft>
                <a:spcPts val="451"/>
              </a:spcAft>
              <a:buNone/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 Contenu de la reforme</a:t>
            </a:r>
          </a:p>
          <a:p>
            <a:pPr marL="269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 </a:t>
            </a:r>
            <a:r>
              <a:rPr lang="fr-F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réforme contenue aux articles 127 (16) et 149 de la loi de finances 2020 porte sur :</a:t>
            </a:r>
          </a:p>
          <a:p>
            <a:pPr marL="486781" indent="-32116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soumission à la TVA des transactions économiques réalisées au Cameroun à travers des plateformes de commerce en ligne ainsi que les commissions y relatives ;</a:t>
            </a:r>
          </a:p>
          <a:p>
            <a:pPr marL="486781" indent="-32116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l’assujettissement à la TVA des plateformes de commerce </a:t>
            </a: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électronique</a:t>
            </a: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;</a:t>
            </a:r>
          </a:p>
          <a:p>
            <a:pPr marL="486781" indent="-32116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l’aménagement des modalités simplifiées </a:t>
            </a:r>
            <a:r>
              <a:rPr lang="fr-F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d’immatriculation</a:t>
            </a:r>
            <a:r>
              <a:rPr lang="fr-FR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4412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4909" y="357351"/>
            <a:ext cx="10415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II- MISE EN PLACE DE LA REFORME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 bwMode="auto">
          <a:xfrm>
            <a:off x="625912" y="3336101"/>
            <a:ext cx="4022341" cy="6965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0117" tIns="33412" rIns="50117" bIns="33412" spcCol="1270" anchor="ctr"/>
          <a:lstStyle/>
          <a:p>
            <a:pPr marL="414772" indent="-414772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fr-F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titre de l’année 2021</a:t>
            </a:r>
          </a:p>
          <a:p>
            <a:pPr defTabSz="1169426" eaLnBrk="0" fontAlgn="base" hangingPunct="0">
              <a:spcBef>
                <a:spcPct val="0"/>
              </a:spcBef>
              <a:defRPr/>
            </a:pPr>
            <a:r>
              <a:rPr lang="fr-F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1 182 614 euros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1668" y="2802263"/>
            <a:ext cx="5670332" cy="1764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414772" indent="-414772" defTabSz="40757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titre de l’exercice 2022</a:t>
            </a:r>
          </a:p>
          <a:p>
            <a:pPr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2 428 615 euros</a:t>
            </a:r>
          </a:p>
        </p:txBody>
      </p:sp>
      <p:grpSp>
        <p:nvGrpSpPr>
          <p:cNvPr id="9" name="Groupe 16"/>
          <p:cNvGrpSpPr>
            <a:grpSpLocks/>
          </p:cNvGrpSpPr>
          <p:nvPr/>
        </p:nvGrpSpPr>
        <p:grpSpPr bwMode="auto">
          <a:xfrm>
            <a:off x="625912" y="4320205"/>
            <a:ext cx="7414502" cy="2619569"/>
            <a:chOff x="-5235272" y="-1930776"/>
            <a:chExt cx="13872859" cy="4521826"/>
          </a:xfrm>
        </p:grpSpPr>
        <p:sp>
          <p:nvSpPr>
            <p:cNvPr id="10" name="Rectangle 9"/>
            <p:cNvSpPr/>
            <p:nvPr/>
          </p:nvSpPr>
          <p:spPr>
            <a:xfrm>
              <a:off x="4719980" y="1349236"/>
              <a:ext cx="3917607" cy="12418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ZoneTexte 10"/>
            <p:cNvSpPr txBox="1"/>
            <p:nvPr/>
          </p:nvSpPr>
          <p:spPr>
            <a:xfrm>
              <a:off x="-5235272" y="-1930776"/>
              <a:ext cx="7959045" cy="2040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9038" tIns="129038" rIns="129038" bIns="129038" spcCol="1270" anchor="ctr"/>
            <a:lstStyle/>
            <a:p>
              <a:pPr algn="just" defTabSz="80650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fr-FR" sz="2000" baseline="30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lang="fr-FR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contributeur 2022 : Facebook Ireland </a:t>
              </a:r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1 217 817 euros</a:t>
              </a:r>
              <a:r>
                <a:rPr lang="fr-FR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2" name="Ellipse 11"/>
          <p:cNvSpPr/>
          <p:nvPr/>
        </p:nvSpPr>
        <p:spPr>
          <a:xfrm>
            <a:off x="5946606" y="4511040"/>
            <a:ext cx="5735531" cy="16806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Taux de Progression</a:t>
            </a:r>
          </a:p>
          <a:p>
            <a:pPr algn="ctr" defTabSz="4075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≈205,4%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 bwMode="auto">
          <a:xfrm>
            <a:off x="1123019" y="1961956"/>
            <a:ext cx="10217642" cy="6965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0117" tIns="33412" rIns="50117" bIns="33412" spcCol="1270" anchor="ctr"/>
          <a:lstStyle/>
          <a:p>
            <a:pPr algn="ctr" defTabSz="1169426" eaLnBrk="0" fontAlgn="base" hangingPunct="0">
              <a:spcBef>
                <a:spcPct val="0"/>
              </a:spcBef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entreprises déjà </a:t>
            </a:r>
            <a:r>
              <a:rPr lang="fr-FR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immatriculées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4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6248" y="168164"/>
            <a:ext cx="9259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III- RISQUES ET DIFFICULTES ASSOCIES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 bwMode="auto">
          <a:xfrm>
            <a:off x="135050" y="972207"/>
            <a:ext cx="5382881" cy="49819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0117" tIns="33412" rIns="50117" bIns="33412" spcCol="1270" anchor="ctr"/>
          <a:lstStyle/>
          <a:p>
            <a:pPr algn="ctr" defTabSz="1169426" eaLnBrk="0" fontAlgn="base" hangingPunct="0">
              <a:spcBef>
                <a:spcPct val="0"/>
              </a:spcBef>
              <a:defRPr/>
            </a:pPr>
            <a:r>
              <a:rPr lang="fr-FR" alt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alt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risques</a:t>
            </a: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L'évasion fiscale </a:t>
            </a: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opérateurs 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 établis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 Cameroun 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sont tentés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ne pas s'immatriculer et de ne pas payer la TVA.</a:t>
            </a: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complexité </a:t>
            </a: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s’agit notamment des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erreurs et des difficultés de mise en œuvre.</a:t>
            </a: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résistance des opérateurs </a:t>
            </a:r>
            <a:r>
              <a:rPr lang="fr-FR" alt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opérateurs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pourraient ne pas être favorables à la réforme, car elle entraîne des coûts supplémentaires pour ajuster le système d’information. </a:t>
            </a:r>
          </a:p>
        </p:txBody>
      </p:sp>
      <p:sp>
        <p:nvSpPr>
          <p:cNvPr id="14" name="ZoneTexte 13"/>
          <p:cNvSpPr txBox="1"/>
          <p:nvPr/>
        </p:nvSpPr>
        <p:spPr bwMode="auto">
          <a:xfrm>
            <a:off x="5738649" y="972207"/>
            <a:ext cx="6327228" cy="57544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0117" tIns="33412" rIns="50117" bIns="33412" spcCol="1270" anchor="ctr"/>
          <a:lstStyle/>
          <a:p>
            <a:pPr algn="just" defTabSz="1169426" eaLnBrk="0" fontAlgn="base" hangingPunct="0">
              <a:spcBef>
                <a:spcPct val="0"/>
              </a:spcBef>
              <a:defRPr/>
            </a:pPr>
            <a:r>
              <a:rPr lang="fr-FR" alt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difficultés </a:t>
            </a:r>
            <a:r>
              <a:rPr lang="fr-FR" alt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(générales et spécifiques)</a:t>
            </a: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Difficultés générales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capacités des administrations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fiscales et l'harmonisation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internationale </a:t>
            </a: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Difficultés spécifiques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Pour les </a:t>
            </a:r>
            <a:r>
              <a:rPr lang="fr-F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contribuables </a:t>
            </a:r>
            <a:r>
              <a:rPr lang="fr-F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effectuer </a:t>
            </a: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 paiements à partir de l’étranger </a:t>
            </a:r>
            <a:r>
              <a:rPr lang="fr-F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compte du receveur de </a:t>
            </a:r>
            <a:r>
              <a:rPr lang="fr-F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impôts ; paramétrer les applicatifs </a:t>
            </a:r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pour intégrer la TVA </a:t>
            </a:r>
            <a:r>
              <a:rPr lang="fr-F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camerounaise</a:t>
            </a:r>
            <a:endParaRPr lang="fr-F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1169426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fr-F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Pour l’administration </a:t>
            </a:r>
            <a:r>
              <a:rPr lang="fr-F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le suivi en temps réel des paiement à la BC ; recouper les informations sur les transactions et engager des actes de poursuite ou de recouvrement forcé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3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6248" y="168164"/>
            <a:ext cx="9259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IV- PERSPECTIVES ET RECOMMANDATIONS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73270" y="752940"/>
            <a:ext cx="11719034" cy="5826536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fiscalisation actuelle de l'économie numérique :</a:t>
            </a:r>
          </a:p>
          <a:p>
            <a:pPr marL="525462" lvl="1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Actuellement, seule la consommation est taxée en matière de commerce en ligne.</a:t>
            </a:r>
          </a:p>
          <a:p>
            <a:pPr marL="525462" lvl="1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L'administration fiscale camerounaise prévoit de taxer les revenus des géants du numérique, en s'inspirant des travaux de l'OCDE sur la définition d'un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seuil minimal pour l'imposition fixé à 750 millions d'euros de chiffre d'affaires mondial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25462" lvl="1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Des discussions sont en cours avec des prestataires pour l'acquisition d'applications permettant la collecte automatique de la TVA sur les opérations de commerce en ligne.</a:t>
            </a:r>
          </a:p>
          <a:p>
            <a:pPr algn="just"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Propositions d'extension de la réforme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de la réforme à d'autres prélèvements (taxe sur la publicité et impôt sur le revenu).</a:t>
            </a:r>
          </a:p>
        </p:txBody>
      </p:sp>
    </p:spTree>
    <p:extLst>
      <p:ext uri="{BB962C8B-B14F-4D97-AF65-F5344CB8AC3E}">
        <p14:creationId xmlns:p14="http://schemas.microsoft.com/office/powerpoint/2010/main" val="31381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527</Words>
  <Application>Microsoft Office PowerPoint</Application>
  <PresentationFormat>Grand écran</PresentationFormat>
  <Paragraphs>51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Tahoma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abakar idrissa</cp:lastModifiedBy>
  <cp:revision>25</cp:revision>
  <cp:lastPrinted>2023-11-08T10:55:10Z</cp:lastPrinted>
  <dcterms:created xsi:type="dcterms:W3CDTF">2023-11-05T21:43:48Z</dcterms:created>
  <dcterms:modified xsi:type="dcterms:W3CDTF">2023-11-08T11:41:44Z</dcterms:modified>
</cp:coreProperties>
</file>