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0" r:id="rId3"/>
    <p:sldId id="264" r:id="rId4"/>
    <p:sldId id="265" r:id="rId5"/>
    <p:sldId id="268" r:id="rId6"/>
    <p:sldId id="266" r:id="rId7"/>
    <p:sldId id="267"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46"/>
  </p:normalViewPr>
  <p:slideViewPr>
    <p:cSldViewPr snapToGrid="0">
      <p:cViewPr varScale="1">
        <p:scale>
          <a:sx n="81" d="100"/>
          <a:sy n="81" d="100"/>
        </p:scale>
        <p:origin x="50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400" b="1" i="0" u="none" strike="noStrike" kern="0" spc="0" baseline="0">
                <a:solidFill>
                  <a:schemeClr val="accent5"/>
                </a:solidFill>
                <a:latin typeface="Bookman Old Style" panose="02050604050505020204" pitchFamily="18" charset="0"/>
                <a:ea typeface="+mn-ea"/>
                <a:cs typeface="+mn-cs"/>
              </a:defRPr>
            </a:pPr>
            <a:r>
              <a:rPr lang="en-US" sz="1400" b="1" kern="0" dirty="0">
                <a:solidFill>
                  <a:schemeClr val="accent5"/>
                </a:solidFill>
                <a:latin typeface="Bookman Old Style" panose="02050604050505020204" pitchFamily="18" charset="0"/>
                <a:ea typeface="+mn-ea"/>
                <a:cs typeface="+mn-cs"/>
              </a:rPr>
              <a:t>Evolution du </a:t>
            </a:r>
            <a:r>
              <a:rPr lang="en-US" sz="1400" b="1" kern="0" dirty="0" err="1">
                <a:solidFill>
                  <a:schemeClr val="accent5"/>
                </a:solidFill>
                <a:latin typeface="Bookman Old Style" panose="02050604050505020204" pitchFamily="18" charset="0"/>
                <a:ea typeface="+mn-ea"/>
                <a:cs typeface="+mn-cs"/>
              </a:rPr>
              <a:t>nombre</a:t>
            </a:r>
            <a:r>
              <a:rPr lang="en-US" sz="1400" b="1" kern="0" dirty="0">
                <a:solidFill>
                  <a:schemeClr val="accent5"/>
                </a:solidFill>
                <a:latin typeface="Bookman Old Style" panose="02050604050505020204" pitchFamily="18" charset="0"/>
                <a:ea typeface="+mn-ea"/>
                <a:cs typeface="+mn-cs"/>
              </a:rPr>
              <a:t> de </a:t>
            </a:r>
            <a:r>
              <a:rPr lang="en-US" sz="1400" b="1" kern="0" dirty="0" err="1">
                <a:solidFill>
                  <a:schemeClr val="accent5"/>
                </a:solidFill>
                <a:latin typeface="Bookman Old Style" panose="02050604050505020204" pitchFamily="18" charset="0"/>
                <a:ea typeface="+mn-ea"/>
                <a:cs typeface="+mn-cs"/>
              </a:rPr>
              <a:t>contribuables</a:t>
            </a:r>
            <a:r>
              <a:rPr lang="en-US" sz="1400" b="1" kern="0" dirty="0">
                <a:solidFill>
                  <a:schemeClr val="accent5"/>
                </a:solidFill>
                <a:latin typeface="Bookman Old Style" panose="02050604050505020204" pitchFamily="18" charset="0"/>
                <a:ea typeface="+mn-ea"/>
                <a:cs typeface="+mn-cs"/>
              </a:rPr>
              <a:t> </a:t>
            </a:r>
            <a:r>
              <a:rPr lang="en-US" sz="1400" b="1" kern="0" dirty="0" err="1">
                <a:solidFill>
                  <a:schemeClr val="accent5"/>
                </a:solidFill>
                <a:latin typeface="Bookman Old Style" panose="02050604050505020204" pitchFamily="18" charset="0"/>
                <a:ea typeface="+mn-ea"/>
                <a:cs typeface="+mn-cs"/>
              </a:rPr>
              <a:t>disposant</a:t>
            </a:r>
            <a:r>
              <a:rPr lang="en-US" sz="1400" b="1" kern="0" dirty="0">
                <a:solidFill>
                  <a:schemeClr val="accent5"/>
                </a:solidFill>
                <a:latin typeface="Bookman Old Style" panose="02050604050505020204" pitchFamily="18" charset="0"/>
                <a:ea typeface="+mn-ea"/>
                <a:cs typeface="+mn-cs"/>
              </a:rPr>
              <a:t> de </a:t>
            </a:r>
            <a:r>
              <a:rPr lang="en-US" sz="1400" b="1" kern="0" dirty="0" err="1">
                <a:solidFill>
                  <a:schemeClr val="accent5"/>
                </a:solidFill>
                <a:latin typeface="Bookman Old Style" panose="02050604050505020204" pitchFamily="18" charset="0"/>
                <a:ea typeface="+mn-ea"/>
                <a:cs typeface="+mn-cs"/>
              </a:rPr>
              <a:t>MECeF</a:t>
            </a:r>
            <a:endParaRPr lang="en-US" sz="1400" b="1" kern="0" dirty="0">
              <a:solidFill>
                <a:schemeClr val="accent5"/>
              </a:solidFill>
              <a:latin typeface="Bookman Old Style" panose="02050604050505020204" pitchFamily="18" charset="0"/>
              <a:ea typeface="+mn-ea"/>
              <a:cs typeface="+mn-cs"/>
            </a:endParaRPr>
          </a:p>
        </c:rich>
      </c:tx>
      <c:overlay val="0"/>
      <c:spPr>
        <a:noFill/>
        <a:ln>
          <a:noFill/>
        </a:ln>
        <a:effectLst/>
      </c:spPr>
      <c:txPr>
        <a:bodyPr rot="0" spcFirstLastPara="1" vertOverflow="ellipsis" vert="horz" wrap="square" anchor="ctr" anchorCtr="1"/>
        <a:lstStyle/>
        <a:p>
          <a:pPr>
            <a:defRPr lang="en-US" sz="1400" b="1" i="0" u="none" strike="noStrike" kern="0" spc="0" baseline="0">
              <a:solidFill>
                <a:schemeClr val="accent5"/>
              </a:solidFill>
              <a:latin typeface="Bookman Old Style" panose="02050604050505020204" pitchFamily="18" charset="0"/>
              <a:ea typeface="+mn-ea"/>
              <a:cs typeface="+mn-cs"/>
            </a:defRPr>
          </a:pPr>
          <a:endParaRPr lang="fr-FR"/>
        </a:p>
      </c:txPr>
    </c:title>
    <c:autoTitleDeleted val="0"/>
    <c:plotArea>
      <c:layout/>
      <c:barChart>
        <c:barDir val="col"/>
        <c:grouping val="clustered"/>
        <c:varyColors val="0"/>
        <c:ser>
          <c:idx val="0"/>
          <c:order val="0"/>
          <c:tx>
            <c:strRef>
              <c:f>Sheet1!$K$1</c:f>
              <c:strCache>
                <c:ptCount val="1"/>
                <c:pt idx="0">
                  <c:v>Nombre de contribuables disposant de MECeF</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Sheet1!$J$2:$J$7</c:f>
              <c:strCache>
                <c:ptCount val="6"/>
                <c:pt idx="0">
                  <c:v>Année 2018</c:v>
                </c:pt>
                <c:pt idx="1">
                  <c:v>Année 2019</c:v>
                </c:pt>
                <c:pt idx="2">
                  <c:v>Année 2020</c:v>
                </c:pt>
                <c:pt idx="3">
                  <c:v>Année 2021</c:v>
                </c:pt>
                <c:pt idx="4">
                  <c:v>Année 2022</c:v>
                </c:pt>
                <c:pt idx="5">
                  <c:v>Au 30 juin 2023</c:v>
                </c:pt>
              </c:strCache>
            </c:strRef>
          </c:cat>
          <c:val>
            <c:numRef>
              <c:f>Sheet1!$K$2:$K$7</c:f>
              <c:numCache>
                <c:formatCode>General</c:formatCode>
                <c:ptCount val="6"/>
                <c:pt idx="0">
                  <c:v>165</c:v>
                </c:pt>
                <c:pt idx="1">
                  <c:v>234</c:v>
                </c:pt>
                <c:pt idx="2" formatCode="#\ ###">
                  <c:v>9313</c:v>
                </c:pt>
                <c:pt idx="3" formatCode="#\ ###">
                  <c:v>43062</c:v>
                </c:pt>
                <c:pt idx="4" formatCode="#\ ###">
                  <c:v>103332</c:v>
                </c:pt>
                <c:pt idx="5" formatCode="#\ ###">
                  <c:v>125228</c:v>
                </c:pt>
              </c:numCache>
            </c:numRef>
          </c:val>
          <c:extLst>
            <c:ext xmlns:c16="http://schemas.microsoft.com/office/drawing/2014/chart" uri="{C3380CC4-5D6E-409C-BE32-E72D297353CC}">
              <c16:uniqueId val="{00000000-4B9B-40B0-9E53-AB9C4F9A6D7F}"/>
            </c:ext>
          </c:extLst>
        </c:ser>
        <c:dLbls>
          <c:showLegendKey val="0"/>
          <c:showVal val="0"/>
          <c:showCatName val="0"/>
          <c:showSerName val="0"/>
          <c:showPercent val="0"/>
          <c:showBubbleSize val="0"/>
        </c:dLbls>
        <c:gapWidth val="219"/>
        <c:overlap val="-27"/>
        <c:axId val="665468352"/>
        <c:axId val="665471952"/>
      </c:barChart>
      <c:catAx>
        <c:axId val="66546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65471952"/>
        <c:crosses val="autoZero"/>
        <c:auto val="1"/>
        <c:lblAlgn val="ctr"/>
        <c:lblOffset val="100"/>
        <c:noMultiLvlLbl val="0"/>
      </c:catAx>
      <c:valAx>
        <c:axId val="665471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6546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5703120958800287E-2"/>
          <c:y val="5.3420641858380614E-2"/>
          <c:w val="0.96429687904119976"/>
          <c:h val="0.72282755419116862"/>
        </c:manualLayout>
      </c:layout>
      <c:barChart>
        <c:barDir val="col"/>
        <c:grouping val="clustered"/>
        <c:varyColors val="0"/>
        <c:ser>
          <c:idx val="0"/>
          <c:order val="0"/>
          <c:tx>
            <c:strRef>
              <c:f>Feuil1!$B$17</c:f>
              <c:strCache>
                <c:ptCount val="1"/>
                <c:pt idx="0">
                  <c:v>Impôts sur les sociétés</c:v>
                </c:pt>
              </c:strCache>
            </c:strRef>
          </c:tx>
          <c:spPr>
            <a:solidFill>
              <a:srgbClr val="4472C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Feuil1!$C$16:$F$16</c:f>
              <c:numCache>
                <c:formatCode>General</c:formatCode>
                <c:ptCount val="4"/>
                <c:pt idx="0">
                  <c:v>2019</c:v>
                </c:pt>
                <c:pt idx="1">
                  <c:v>2020</c:v>
                </c:pt>
                <c:pt idx="2">
                  <c:v>2021</c:v>
                </c:pt>
                <c:pt idx="3">
                  <c:v>2022</c:v>
                </c:pt>
              </c:numCache>
            </c:numRef>
          </c:cat>
          <c:val>
            <c:numRef>
              <c:f>Feuil1!$C$17:$F$17</c:f>
              <c:numCache>
                <c:formatCode>_(* #,##0_);_(* \(#,##0\);_(* "-"_);_(@_)</c:formatCode>
                <c:ptCount val="4"/>
                <c:pt idx="0">
                  <c:v>107609421518.64</c:v>
                </c:pt>
                <c:pt idx="1">
                  <c:v>136254729465.84</c:v>
                </c:pt>
                <c:pt idx="2">
                  <c:v>139410673581.79266</c:v>
                </c:pt>
                <c:pt idx="3">
                  <c:v>185690986898</c:v>
                </c:pt>
              </c:numCache>
            </c:numRef>
          </c:val>
          <c:extLst>
            <c:ext xmlns:c16="http://schemas.microsoft.com/office/drawing/2014/chart" uri="{C3380CC4-5D6E-409C-BE32-E72D297353CC}">
              <c16:uniqueId val="{00000000-6281-45B1-A612-296A30251971}"/>
            </c:ext>
          </c:extLst>
        </c:ser>
        <c:dLbls>
          <c:dLblPos val="outEnd"/>
          <c:showLegendKey val="0"/>
          <c:showVal val="1"/>
          <c:showCatName val="0"/>
          <c:showSerName val="0"/>
          <c:showPercent val="0"/>
          <c:showBubbleSize val="0"/>
        </c:dLbls>
        <c:gapWidth val="100"/>
        <c:overlap val="-24"/>
        <c:axId val="1557283503"/>
        <c:axId val="1557277679"/>
      </c:barChart>
      <c:catAx>
        <c:axId val="155728350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1557277679"/>
        <c:crosses val="autoZero"/>
        <c:auto val="1"/>
        <c:lblAlgn val="ctr"/>
        <c:lblOffset val="100"/>
        <c:noMultiLvlLbl val="0"/>
      </c:catAx>
      <c:valAx>
        <c:axId val="1557277679"/>
        <c:scaling>
          <c:orientation val="minMax"/>
        </c:scaling>
        <c:delete val="1"/>
        <c:axPos val="l"/>
        <c:numFmt formatCode="_(* #,##0_);_(* \(#,##0\);_(* &quot;-&quot;_);_(@_)" sourceLinked="1"/>
        <c:majorTickMark val="none"/>
        <c:minorTickMark val="none"/>
        <c:tickLblPos val="nextTo"/>
        <c:crossAx val="1557283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Feuil1!$C$25</c:f>
              <c:strCache>
                <c:ptCount val="1"/>
                <c:pt idx="0">
                  <c:v>Taxe sur la Valeur Ajoutée</c:v>
                </c:pt>
              </c:strCache>
            </c:strRef>
          </c:tx>
          <c:spPr>
            <a:solidFill>
              <a:srgbClr val="ED7D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tx2"/>
                    </a:solidFill>
                    <a:latin typeface="Arial" panose="020B0604020202020204" pitchFamily="34" charset="0"/>
                    <a:ea typeface="+mn-ea"/>
                    <a:cs typeface="Arial" panose="020B0604020202020204" pitchFamily="34"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Feuil1!$D$24:$G$24</c:f>
              <c:numCache>
                <c:formatCode>General</c:formatCode>
                <c:ptCount val="4"/>
                <c:pt idx="0">
                  <c:v>2019</c:v>
                </c:pt>
                <c:pt idx="1">
                  <c:v>2020</c:v>
                </c:pt>
                <c:pt idx="2">
                  <c:v>2021</c:v>
                </c:pt>
                <c:pt idx="3">
                  <c:v>2022</c:v>
                </c:pt>
              </c:numCache>
            </c:numRef>
          </c:cat>
          <c:val>
            <c:numRef>
              <c:f>Feuil1!$D$25:$G$25</c:f>
              <c:numCache>
                <c:formatCode>_(* #,##0_);_(* \(#,##0\);_(* "-"_);_(@_)</c:formatCode>
                <c:ptCount val="4"/>
                <c:pt idx="0">
                  <c:v>217053932717</c:v>
                </c:pt>
                <c:pt idx="1">
                  <c:v>223202890567</c:v>
                </c:pt>
                <c:pt idx="2">
                  <c:v>280439828040</c:v>
                </c:pt>
                <c:pt idx="3" formatCode="#,##0">
                  <c:v>321655818213</c:v>
                </c:pt>
              </c:numCache>
            </c:numRef>
          </c:val>
          <c:extLst>
            <c:ext xmlns:c16="http://schemas.microsoft.com/office/drawing/2014/chart" uri="{C3380CC4-5D6E-409C-BE32-E72D297353CC}">
              <c16:uniqueId val="{00000000-EA08-4140-90D6-E4AD9B75C9B5}"/>
            </c:ext>
          </c:extLst>
        </c:ser>
        <c:dLbls>
          <c:dLblPos val="outEnd"/>
          <c:showLegendKey val="0"/>
          <c:showVal val="1"/>
          <c:showCatName val="0"/>
          <c:showSerName val="0"/>
          <c:showPercent val="0"/>
          <c:showBubbleSize val="0"/>
        </c:dLbls>
        <c:gapWidth val="100"/>
        <c:overlap val="-24"/>
        <c:axId val="1558882671"/>
        <c:axId val="1558881839"/>
      </c:barChart>
      <c:catAx>
        <c:axId val="1558882671"/>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crossAx val="1558881839"/>
        <c:crosses val="autoZero"/>
        <c:auto val="1"/>
        <c:lblAlgn val="ctr"/>
        <c:lblOffset val="100"/>
        <c:noMultiLvlLbl val="0"/>
      </c:catAx>
      <c:valAx>
        <c:axId val="1558881839"/>
        <c:scaling>
          <c:orientation val="minMax"/>
        </c:scaling>
        <c:delete val="1"/>
        <c:axPos val="l"/>
        <c:numFmt formatCode="_(* #,##0_);_(* \(#,##0\);_(* &quot;-&quot;_);_(@_)" sourceLinked="1"/>
        <c:majorTickMark val="none"/>
        <c:minorTickMark val="none"/>
        <c:tickLblPos val="nextTo"/>
        <c:crossAx val="1558882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862BEB-70F8-47CD-9236-CB0F157AFA84}" type="datetimeFigureOut">
              <a:rPr lang="fr-FR" smtClean="0"/>
              <a:t>08/11/2023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A758D-8124-466A-AD11-9B2822EC031C}" type="slidenum">
              <a:rPr lang="fr-FR" smtClean="0"/>
              <a:t>‹N°›</a:t>
            </a:fld>
            <a:endParaRPr lang="fr-FR"/>
          </a:p>
        </p:txBody>
      </p:sp>
    </p:spTree>
    <p:extLst>
      <p:ext uri="{BB962C8B-B14F-4D97-AF65-F5344CB8AC3E}">
        <p14:creationId xmlns:p14="http://schemas.microsoft.com/office/powerpoint/2010/main" val="124298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9A758D-8124-466A-AD11-9B2822EC031C}" type="slidenum">
              <a:rPr lang="fr-FR" smtClean="0"/>
              <a:t>4</a:t>
            </a:fld>
            <a:endParaRPr lang="fr-FR"/>
          </a:p>
        </p:txBody>
      </p:sp>
    </p:spTree>
    <p:extLst>
      <p:ext uri="{BB962C8B-B14F-4D97-AF65-F5344CB8AC3E}">
        <p14:creationId xmlns:p14="http://schemas.microsoft.com/office/powerpoint/2010/main" val="1188085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9A758D-8124-466A-AD11-9B2822EC031C}" type="slidenum">
              <a:rPr lang="fr-FR" smtClean="0"/>
              <a:t>5</a:t>
            </a:fld>
            <a:endParaRPr lang="fr-FR"/>
          </a:p>
        </p:txBody>
      </p:sp>
    </p:spTree>
    <p:extLst>
      <p:ext uri="{BB962C8B-B14F-4D97-AF65-F5344CB8AC3E}">
        <p14:creationId xmlns:p14="http://schemas.microsoft.com/office/powerpoint/2010/main" val="361185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9A758D-8124-466A-AD11-9B2822EC031C}" type="slidenum">
              <a:rPr lang="fr-FR" smtClean="0"/>
              <a:t>7</a:t>
            </a:fld>
            <a:endParaRPr lang="fr-FR"/>
          </a:p>
        </p:txBody>
      </p:sp>
    </p:spTree>
    <p:extLst>
      <p:ext uri="{BB962C8B-B14F-4D97-AF65-F5344CB8AC3E}">
        <p14:creationId xmlns:p14="http://schemas.microsoft.com/office/powerpoint/2010/main" val="275572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F565E-0E80-EBD4-567A-E151E7A7B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09522-CA6A-6719-987A-6C0101FB7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BEB6B-D5AD-C453-3699-A20DA6F5A5F5}"/>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5" name="Footer Placeholder 4">
            <a:extLst>
              <a:ext uri="{FF2B5EF4-FFF2-40B4-BE49-F238E27FC236}">
                <a16:creationId xmlns:a16="http://schemas.microsoft.com/office/drawing/2014/main" id="{2BB2380C-829C-4914-E524-68634554D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0C987-B537-BB78-FD91-C269E1B707EC}"/>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794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0B12-82E2-314C-E351-A95E66C69E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B46F2-1D64-A7B2-1E75-B0643232F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8706BD-0AE7-0A39-52B1-5FD44A05A925}"/>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5" name="Footer Placeholder 4">
            <a:extLst>
              <a:ext uri="{FF2B5EF4-FFF2-40B4-BE49-F238E27FC236}">
                <a16:creationId xmlns:a16="http://schemas.microsoft.com/office/drawing/2014/main" id="{00D3A4E2-C0DB-318E-E0E3-8E118177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2C8CC-2849-AEA3-0CF1-17B2B5DB4084}"/>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123842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422C68-EAF1-7214-D19F-D962C2FF0F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3C5093-30F4-012C-7502-550D1DE77F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18E8F-2F2D-90F9-6308-CD6D26AF8272}"/>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5" name="Footer Placeholder 4">
            <a:extLst>
              <a:ext uri="{FF2B5EF4-FFF2-40B4-BE49-F238E27FC236}">
                <a16:creationId xmlns:a16="http://schemas.microsoft.com/office/drawing/2014/main" id="{76E2BF92-FDF2-F190-6EDD-CD5C512DF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8503F0-8873-5363-A8F9-1333CBB9DF4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3930820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A3E9-487B-CB8F-1075-5A7C88B64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E475E9-550C-F0BE-C3F2-C321FFE54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94463F-8F22-CC59-3C18-B97F26D27E61}"/>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5" name="Footer Placeholder 4">
            <a:extLst>
              <a:ext uri="{FF2B5EF4-FFF2-40B4-BE49-F238E27FC236}">
                <a16:creationId xmlns:a16="http://schemas.microsoft.com/office/drawing/2014/main" id="{ECD1A733-89B1-3816-25C4-D6B1828EA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00EF0-33A2-1EE8-5B94-0C5DA3D40173}"/>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26177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27D8-62A0-8732-5908-C41CC8A4F7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9E7850A-E6E3-1B11-B5DD-8278A6D226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EFE3B-9829-4B9A-E4A8-0CCCB95BEECA}"/>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5" name="Footer Placeholder 4">
            <a:extLst>
              <a:ext uri="{FF2B5EF4-FFF2-40B4-BE49-F238E27FC236}">
                <a16:creationId xmlns:a16="http://schemas.microsoft.com/office/drawing/2014/main" id="{5C801D77-D043-6757-1B57-454F5FCC38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AFB97-3B5D-74AE-3473-D5AB211C5751}"/>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72741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04598-5A09-DD83-BFFF-7E25B28C65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181D2-7BF2-27EA-B2C2-FC4387873F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2E1D77-22A0-0441-95D1-A765BF48EF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38CC0E-3897-0B5D-FE17-1420CCBDE535}"/>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6" name="Footer Placeholder 5">
            <a:extLst>
              <a:ext uri="{FF2B5EF4-FFF2-40B4-BE49-F238E27FC236}">
                <a16:creationId xmlns:a16="http://schemas.microsoft.com/office/drawing/2014/main" id="{29AD6C96-9720-3F80-D2E5-BA56A9AF1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B21BEE-A804-D03C-C1A9-503CDACC2017}"/>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426769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67E-C599-2CE3-BAAB-0FC74F89F2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16ADB5-38C3-6FBD-80E8-07103BCD7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17FB1E-D35E-521E-7E56-619D4E6336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A3992A-B87B-5E55-AC2F-F61CD1D21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30EF6B-4C25-85B7-2C22-E0CE872D65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D09972-287C-CD4B-F27C-1265ED61DC8D}"/>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8" name="Footer Placeholder 7">
            <a:extLst>
              <a:ext uri="{FF2B5EF4-FFF2-40B4-BE49-F238E27FC236}">
                <a16:creationId xmlns:a16="http://schemas.microsoft.com/office/drawing/2014/main" id="{496C3800-C9B1-9508-407B-C04E39CAA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E1B7A7-4FA9-F3E4-9D5E-FB632C163F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607368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43B43-B503-B981-581D-FA11DDAF30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192C-6E59-89FA-302B-A455E505A0B3}"/>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4" name="Footer Placeholder 3">
            <a:extLst>
              <a:ext uri="{FF2B5EF4-FFF2-40B4-BE49-F238E27FC236}">
                <a16:creationId xmlns:a16="http://schemas.microsoft.com/office/drawing/2014/main" id="{A8DBC6C3-0E2D-0874-3D9E-4FF3A74224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50FD18-AA83-A795-C44E-84E3E52AA12B}"/>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2728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8FDEB-0994-A973-7455-BE1A796F98BF}"/>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3" name="Footer Placeholder 2">
            <a:extLst>
              <a:ext uri="{FF2B5EF4-FFF2-40B4-BE49-F238E27FC236}">
                <a16:creationId xmlns:a16="http://schemas.microsoft.com/office/drawing/2014/main" id="{44AB0EF7-548A-58B9-0E4F-BC78D2A8BA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5A091A-1E18-C742-0D03-90F142A846D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109890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D99D-32D3-C97E-B038-78FCBDF3AA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BDD8AD-111C-BAF7-5D58-9A4B16F50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C8C9AB-0EBD-C7B4-87C1-F35DD6D548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4B04B3-007D-1010-7C8C-6E2DE814E02D}"/>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6" name="Footer Placeholder 5">
            <a:extLst>
              <a:ext uri="{FF2B5EF4-FFF2-40B4-BE49-F238E27FC236}">
                <a16:creationId xmlns:a16="http://schemas.microsoft.com/office/drawing/2014/main" id="{6F445962-B318-77E5-E867-3EB006579C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7DEF3-F1C3-811E-1B80-6E535E1C01BA}"/>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21142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F404-A94E-BAB9-AF21-DC6FD5B7F4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B957B-1572-74E2-2F44-36E44997B6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5E1BB4-5A07-C06C-8245-49A1D483A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87AC50-38FF-27FB-2008-7A747F872B98}"/>
              </a:ext>
            </a:extLst>
          </p:cNvPr>
          <p:cNvSpPr>
            <a:spLocks noGrp="1"/>
          </p:cNvSpPr>
          <p:nvPr>
            <p:ph type="dt" sz="half" idx="10"/>
          </p:nvPr>
        </p:nvSpPr>
        <p:spPr/>
        <p:txBody>
          <a:bodyPr/>
          <a:lstStyle/>
          <a:p>
            <a:fld id="{F9876205-AED9-EA47-9C03-8C278AD7864E}" type="datetimeFigureOut">
              <a:rPr lang="en-US" smtClean="0"/>
              <a:t>11/8/2023</a:t>
            </a:fld>
            <a:endParaRPr lang="en-US"/>
          </a:p>
        </p:txBody>
      </p:sp>
      <p:sp>
        <p:nvSpPr>
          <p:cNvPr id="6" name="Footer Placeholder 5">
            <a:extLst>
              <a:ext uri="{FF2B5EF4-FFF2-40B4-BE49-F238E27FC236}">
                <a16:creationId xmlns:a16="http://schemas.microsoft.com/office/drawing/2014/main" id="{F7888180-F244-DF56-9CD9-7B1B0E10EE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7613-CE47-5D84-8DF4-A1E9E6EB69E8}"/>
              </a:ext>
            </a:extLst>
          </p:cNvPr>
          <p:cNvSpPr>
            <a:spLocks noGrp="1"/>
          </p:cNvSpPr>
          <p:nvPr>
            <p:ph type="sldNum" sz="quarter" idx="12"/>
          </p:nvPr>
        </p:nvSpPr>
        <p:spPr/>
        <p:txBody>
          <a:bodyPr/>
          <a:lstStyle/>
          <a:p>
            <a:fld id="{F094C3A4-1FBB-144E-B1D2-95FEBCDB02F5}" type="slidenum">
              <a:rPr lang="en-US" smtClean="0"/>
              <a:t>‹N°›</a:t>
            </a:fld>
            <a:endParaRPr lang="en-US"/>
          </a:p>
        </p:txBody>
      </p:sp>
    </p:spTree>
    <p:extLst>
      <p:ext uri="{BB962C8B-B14F-4D97-AF65-F5344CB8AC3E}">
        <p14:creationId xmlns:p14="http://schemas.microsoft.com/office/powerpoint/2010/main" val="80126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E0FF4C-4F31-6460-03B9-E8740E2C3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2FE335-4404-B47A-1614-73CEF2153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12510-DDF1-4DC5-8086-5E0F3B5A45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76205-AED9-EA47-9C03-8C278AD7864E}" type="datetimeFigureOut">
              <a:rPr lang="en-US" smtClean="0"/>
              <a:t>11/8/2023</a:t>
            </a:fld>
            <a:endParaRPr lang="en-US"/>
          </a:p>
        </p:txBody>
      </p:sp>
      <p:sp>
        <p:nvSpPr>
          <p:cNvPr id="5" name="Footer Placeholder 4">
            <a:extLst>
              <a:ext uri="{FF2B5EF4-FFF2-40B4-BE49-F238E27FC236}">
                <a16:creationId xmlns:a16="http://schemas.microsoft.com/office/drawing/2014/main" id="{3763D578-52D1-8BE4-67F0-AEF83FDDF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A00C09-E143-163D-D178-A7D60CD4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4C3A4-1FBB-144E-B1D2-95FEBCDB02F5}" type="slidenum">
              <a:rPr lang="en-US" smtClean="0"/>
              <a:t>‹N°›</a:t>
            </a:fld>
            <a:endParaRPr lang="en-US"/>
          </a:p>
        </p:txBody>
      </p:sp>
    </p:spTree>
    <p:extLst>
      <p:ext uri="{BB962C8B-B14F-4D97-AF65-F5344CB8AC3E}">
        <p14:creationId xmlns:p14="http://schemas.microsoft.com/office/powerpoint/2010/main" val="237258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9DB670A-3965-B51D-78A2-F1F4F0DD6A73}"/>
              </a:ext>
            </a:extLst>
          </p:cNvPr>
          <p:cNvGraphicFramePr>
            <a:graphicFrameLocks noGrp="1"/>
          </p:cNvGraphicFramePr>
          <p:nvPr>
            <p:extLst>
              <p:ext uri="{D42A27DB-BD31-4B8C-83A1-F6EECF244321}">
                <p14:modId xmlns:p14="http://schemas.microsoft.com/office/powerpoint/2010/main" val="577289210"/>
              </p:ext>
            </p:extLst>
          </p:nvPr>
        </p:nvGraphicFramePr>
        <p:xfrm>
          <a:off x="1000897" y="719665"/>
          <a:ext cx="10256108" cy="2565444"/>
        </p:xfrm>
        <a:graphic>
          <a:graphicData uri="http://schemas.openxmlformats.org/drawingml/2006/table">
            <a:tbl>
              <a:tblPr firstRow="1" bandRow="1">
                <a:tableStyleId>{5C22544A-7EE6-4342-B048-85BDC9FD1C3A}</a:tableStyleId>
              </a:tblPr>
              <a:tblGrid>
                <a:gridCol w="2088292">
                  <a:extLst>
                    <a:ext uri="{9D8B030D-6E8A-4147-A177-3AD203B41FA5}">
                      <a16:colId xmlns:a16="http://schemas.microsoft.com/office/drawing/2014/main" val="392324398"/>
                    </a:ext>
                  </a:extLst>
                </a:gridCol>
                <a:gridCol w="8167816">
                  <a:extLst>
                    <a:ext uri="{9D8B030D-6E8A-4147-A177-3AD203B41FA5}">
                      <a16:colId xmlns:a16="http://schemas.microsoft.com/office/drawing/2014/main" val="3542095450"/>
                    </a:ext>
                  </a:extLst>
                </a:gridCol>
              </a:tblGrid>
              <a:tr h="1739330">
                <a:tc rowSpan="2">
                  <a:txBody>
                    <a:bodyPr/>
                    <a:lstStyle/>
                    <a:p>
                      <a:endParaRPr lang="en-US" dirty="0"/>
                    </a:p>
                  </a:txBody>
                  <a:tcPr>
                    <a:noFill/>
                  </a:tcPr>
                </a:tc>
                <a:tc>
                  <a:txBody>
                    <a:bodyPr/>
                    <a:lstStyle/>
                    <a:p>
                      <a:pPr algn="ctr"/>
                      <a:r>
                        <a:rPr lang="fr-FR" sz="4800" b="1" i="1" u="sng"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COMMISSION 2</a:t>
                      </a:r>
                      <a:endParaRPr lang="fr-FR" sz="1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endParaRPr>
                    </a:p>
                    <a:p>
                      <a:pPr algn="ctr"/>
                      <a:endParaRPr lang="fr-FR" sz="1800" b="1" kern="1200" dirty="0">
                        <a:solidFill>
                          <a:schemeClr val="accent1">
                            <a:lumMod val="75000"/>
                          </a:schemeClr>
                        </a:solidFill>
                        <a:effectLst/>
                        <a:latin typeface="Arial" panose="020B0604020202020204" pitchFamily="34" charset="0"/>
                        <a:ea typeface="+mn-ea"/>
                        <a:cs typeface="Arial" panose="020B0604020202020204" pitchFamily="34" charset="0"/>
                      </a:endParaRPr>
                    </a:p>
                    <a:p>
                      <a:pPr algn="ctr"/>
                      <a:r>
                        <a:rPr lang="fr-FR" sz="2800" b="1" kern="1200" dirty="0">
                          <a:solidFill>
                            <a:schemeClr val="accent1">
                              <a:lumMod val="75000"/>
                            </a:schemeClr>
                          </a:solidFill>
                          <a:effectLst/>
                          <a:latin typeface="Arial Rounded MT Bold" panose="020F0704030504030204" pitchFamily="34" charset="77"/>
                          <a:ea typeface="+mn-ea"/>
                          <a:cs typeface="Arial" panose="020B0604020202020204" pitchFamily="34" charset="0"/>
                        </a:rPr>
                        <a:t>Mobilisation des ressources internes</a:t>
                      </a:r>
                      <a:endParaRPr lang="en-US" sz="3200" dirty="0">
                        <a:solidFill>
                          <a:schemeClr val="tx1"/>
                        </a:solidFill>
                      </a:endParaRPr>
                    </a:p>
                  </a:txBody>
                  <a:tcPr>
                    <a:noFill/>
                  </a:tcPr>
                </a:tc>
                <a:extLst>
                  <a:ext uri="{0D108BD9-81ED-4DB2-BD59-A6C34878D82A}">
                    <a16:rowId xmlns:a16="http://schemas.microsoft.com/office/drawing/2014/main" val="2137600984"/>
                  </a:ext>
                </a:extLst>
              </a:tr>
              <a:tr h="826114">
                <a:tc vMerge="1">
                  <a:txBody>
                    <a:bodyPr/>
                    <a:lstStyle/>
                    <a:p>
                      <a:endParaRPr lang="en-US" dirty="0"/>
                    </a:p>
                  </a:txBody>
                  <a:tcPr/>
                </a:tc>
                <a:tc>
                  <a:txBody>
                    <a:bodyPr/>
                    <a:lstStyle/>
                    <a:p>
                      <a:pPr algn="ctr"/>
                      <a:r>
                        <a:rPr lang="fr-FR" sz="2000" b="1" kern="1200" dirty="0">
                          <a:solidFill>
                            <a:schemeClr val="dk1"/>
                          </a:solidFill>
                          <a:effectLst/>
                          <a:latin typeface="Arial" panose="020B0604020202020204" pitchFamily="34" charset="0"/>
                          <a:ea typeface="+mn-ea"/>
                          <a:cs typeface="Arial" panose="020B0604020202020204" pitchFamily="34" charset="0"/>
                        </a:rPr>
                        <a:t>Digitalisation et mobilisation des ressources intérieures</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2981548855"/>
                  </a:ext>
                </a:extLst>
              </a:tr>
            </a:tbl>
          </a:graphicData>
        </a:graphic>
      </p:graphicFrame>
      <p:pic>
        <p:nvPicPr>
          <p:cNvPr id="8" name="Picture 7" descr="A map of africa with white lines&#10;&#10;Description automatically generated">
            <a:extLst>
              <a:ext uri="{FF2B5EF4-FFF2-40B4-BE49-F238E27FC236}">
                <a16:creationId xmlns:a16="http://schemas.microsoft.com/office/drawing/2014/main" id="{70064C0F-BC49-1FCC-E0A3-24D08669FE26}"/>
              </a:ext>
            </a:extLst>
          </p:cNvPr>
          <p:cNvPicPr>
            <a:picLocks noChangeAspect="1"/>
          </p:cNvPicPr>
          <p:nvPr/>
        </p:nvPicPr>
        <p:blipFill>
          <a:blip r:embed="rId2"/>
          <a:stretch>
            <a:fillRect/>
          </a:stretch>
        </p:blipFill>
        <p:spPr>
          <a:xfrm>
            <a:off x="934995" y="902043"/>
            <a:ext cx="2290119" cy="2655416"/>
          </a:xfrm>
          <a:prstGeom prst="rect">
            <a:avLst/>
          </a:prstGeom>
        </p:spPr>
      </p:pic>
      <p:sp>
        <p:nvSpPr>
          <p:cNvPr id="11" name="TextBox 10">
            <a:extLst>
              <a:ext uri="{FF2B5EF4-FFF2-40B4-BE49-F238E27FC236}">
                <a16:creationId xmlns:a16="http://schemas.microsoft.com/office/drawing/2014/main" id="{F1B4BA98-2DA1-7626-4CBD-832F14EEEF9B}"/>
              </a:ext>
            </a:extLst>
          </p:cNvPr>
          <p:cNvSpPr txBox="1"/>
          <p:nvPr/>
        </p:nvSpPr>
        <p:spPr>
          <a:xfrm>
            <a:off x="934995" y="3557459"/>
            <a:ext cx="10322010" cy="1908215"/>
          </a:xfrm>
          <a:prstGeom prst="rect">
            <a:avLst/>
          </a:prstGeom>
          <a:noFill/>
        </p:spPr>
        <p:txBody>
          <a:bodyPr wrap="square" rtlCol="0">
            <a:spAutoFit/>
          </a:bodyPr>
          <a:lstStyle/>
          <a:p>
            <a:pPr algn="ctr"/>
            <a:endParaRPr lang="fr-FR" sz="1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r>
              <a:rPr lang="fr-FR" sz="40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P</a:t>
            </a: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artage d’expérience et bonnes pratiques </a:t>
            </a:r>
          </a:p>
          <a:p>
            <a:pPr algn="ct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 matière de digitalisation des procédures</a:t>
            </a:r>
            <a:b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fr-FR" sz="32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Bénin –</a:t>
            </a:r>
            <a:endParaRPr lang="en-US" sz="3200" b="1"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ED2684-B167-F0CF-3A74-000201DD2C02}"/>
              </a:ext>
            </a:extLst>
          </p:cNvPr>
          <p:cNvSpPr txBox="1"/>
          <p:nvPr/>
        </p:nvSpPr>
        <p:spPr>
          <a:xfrm>
            <a:off x="934995" y="5955957"/>
            <a:ext cx="10322010" cy="707886"/>
          </a:xfrm>
          <a:prstGeom prst="rect">
            <a:avLst/>
          </a:prstGeom>
          <a:noFill/>
        </p:spPr>
        <p:txBody>
          <a:bodyPr wrap="square" rtlCol="0">
            <a:spAutoFit/>
          </a:bodyPr>
          <a:lstStyle/>
          <a:p>
            <a:pPr algn="ctr"/>
            <a:r>
              <a:rPr lang="fr-FR" sz="2000" i="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Jonas HOUNMENOU, Chargé d’étude à la Direction de la Planification Stratégique et des Etudes (DPSE/DGI)</a:t>
            </a:r>
            <a:endParaRPr lang="en-US" sz="2000" kern="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65263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329938" y="101175"/>
            <a:ext cx="11227324" cy="671823"/>
          </a:xfrm>
        </p:spPr>
        <p:txBody>
          <a:bodyPr>
            <a:normAutofit/>
          </a:bodyPr>
          <a:lstStyle/>
          <a:p>
            <a:r>
              <a:rPr lang="fr-FR" sz="3600" b="1" dirty="0">
                <a:latin typeface="Arial" panose="020B0604020202020204" pitchFamily="34" charset="0"/>
                <a:cs typeface="Arial" panose="020B0604020202020204" pitchFamily="34" charset="0"/>
              </a:rPr>
              <a:t> CONCEPTION ET CONTENU DES REFORMES</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556181" y="876693"/>
            <a:ext cx="11142483" cy="5646655"/>
          </a:xfrm>
        </p:spPr>
        <p:txBody>
          <a:bodyPr>
            <a:normAutofit/>
          </a:bodyPr>
          <a:lstStyle/>
          <a:p>
            <a:pPr marL="0" indent="0">
              <a:lnSpc>
                <a:spcPct val="110000"/>
              </a:lnSpc>
              <a:spcAft>
                <a:spcPts val="1800"/>
              </a:spcAft>
              <a:buNone/>
            </a:pPr>
            <a:r>
              <a:rPr lang="fr-FR" sz="2000" dirty="0">
                <a:latin typeface="Arial" panose="020B0604020202020204" pitchFamily="34" charset="0"/>
                <a:cs typeface="Arial" panose="020B0604020202020204" pitchFamily="34" charset="0"/>
              </a:rPr>
              <a:t>La DGI du Bénin s’est engagée depuis 2016, dans un processus de digitalisation avec pour objectif l’amélioration de la qualité du service aux usagers et la consolidation des ressources intérieures pour le financement de l’économie.</a:t>
            </a:r>
          </a:p>
          <a:p>
            <a:pPr marL="0" indent="0">
              <a:spcAft>
                <a:spcPts val="1200"/>
              </a:spcAft>
              <a:buNone/>
            </a:pPr>
            <a:r>
              <a:rPr lang="fr-FR" sz="2400" b="1" dirty="0">
                <a:solidFill>
                  <a:schemeClr val="accent6"/>
                </a:solidFill>
                <a:latin typeface="Arial" panose="020B0604020202020204" pitchFamily="34" charset="0"/>
                <a:cs typeface="Arial" panose="020B0604020202020204" pitchFamily="34" charset="0"/>
              </a:rPr>
              <a:t>Les principaux axes de digitalisation :</a:t>
            </a:r>
            <a:r>
              <a:rPr lang="fr-FR" sz="2400" dirty="0">
                <a:solidFill>
                  <a:schemeClr val="accent6"/>
                </a:solidFill>
                <a:latin typeface="Arial" panose="020B0604020202020204" pitchFamily="34" charset="0"/>
                <a:cs typeface="Arial" panose="020B0604020202020204" pitchFamily="34" charset="0"/>
              </a:rPr>
              <a:t> </a:t>
            </a:r>
          </a:p>
          <a:p>
            <a:pPr lvl="1">
              <a:spcAft>
                <a:spcPts val="1200"/>
              </a:spcAft>
              <a:buFont typeface="Wingdings" panose="05000000000000000000" pitchFamily="2" charset="2"/>
              <a:buChar char="q"/>
            </a:pPr>
            <a:r>
              <a:rPr lang="fr-FR" sz="2000" dirty="0">
                <a:latin typeface="Arial" panose="020B0604020202020204" pitchFamily="34" charset="0"/>
                <a:cs typeface="Arial" panose="020B0604020202020204" pitchFamily="34" charset="0"/>
              </a:rPr>
              <a:t>Facturation électronique de la TVA : lutter contre la fraude liée à la dissimulation des transactions</a:t>
            </a:r>
          </a:p>
          <a:p>
            <a:pPr lvl="1">
              <a:spcAft>
                <a:spcPts val="1200"/>
              </a:spcAft>
              <a:buFont typeface="Wingdings" panose="05000000000000000000" pitchFamily="2" charset="2"/>
              <a:buChar char="q"/>
            </a:pPr>
            <a:r>
              <a:rPr lang="fr-FR" sz="2000" dirty="0">
                <a:latin typeface="Arial" panose="020B0604020202020204" pitchFamily="34" charset="0"/>
                <a:cs typeface="Arial" panose="020B0604020202020204" pitchFamily="34" charset="0"/>
              </a:rPr>
              <a:t>Déclaration Unique CNSS-DGI : réduire les anomalies observées entre les déclarations faites à la DGI et celle de la CNSS</a:t>
            </a:r>
          </a:p>
          <a:p>
            <a:pPr lvl="1">
              <a:spcAft>
                <a:spcPts val="1200"/>
              </a:spcAft>
              <a:buFont typeface="Wingdings" panose="05000000000000000000" pitchFamily="2" charset="2"/>
              <a:buChar char="q"/>
            </a:pPr>
            <a:r>
              <a:rPr lang="fr-FR" sz="2000" dirty="0">
                <a:latin typeface="Arial" panose="020B0604020202020204" pitchFamily="34" charset="0"/>
                <a:cs typeface="Arial" panose="020B0604020202020204" pitchFamily="34" charset="0"/>
              </a:rPr>
              <a:t>Téléprocédures : télédéclaration et télépaiement au niveau des grandes et moyennes entreprises</a:t>
            </a:r>
          </a:p>
          <a:p>
            <a:pPr lvl="1">
              <a:spcAft>
                <a:spcPts val="1200"/>
              </a:spcAft>
              <a:buFont typeface="Wingdings" panose="05000000000000000000" pitchFamily="2" charset="2"/>
              <a:buChar char="q"/>
            </a:pPr>
            <a:r>
              <a:rPr lang="fr-FR" sz="2000" dirty="0">
                <a:latin typeface="Arial" panose="020B0604020202020204" pitchFamily="34" charset="0"/>
                <a:cs typeface="Arial" panose="020B0604020202020204" pitchFamily="34" charset="0"/>
              </a:rPr>
              <a:t>Enregistrement en ligne des actes : faciliter les formalités de pré-liquidation, de paiement et suivi des actes en ligne </a:t>
            </a:r>
          </a:p>
          <a:p>
            <a:pPr lvl="1">
              <a:buFont typeface="Wingdings" panose="05000000000000000000" pitchFamily="2" charset="2"/>
              <a:buChar char="q"/>
            </a:pPr>
            <a:r>
              <a:rPr lang="fr-FR" sz="2000" dirty="0">
                <a:latin typeface="Arial" panose="020B0604020202020204" pitchFamily="34" charset="0"/>
                <a:cs typeface="Arial" panose="020B0604020202020204" pitchFamily="34" charset="0"/>
              </a:rPr>
              <a:t>Plateforme Impôts-Douane-Budget : détection des contribuables à risques et non connus du Fisc ou qui mènent des prestations pour L'Etat.</a:t>
            </a:r>
          </a:p>
          <a:p>
            <a:pPr marL="0" indent="0">
              <a:buNone/>
            </a:pPr>
            <a:endParaRPr lang="fr-FR"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7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329938" y="101175"/>
            <a:ext cx="11368726" cy="879213"/>
          </a:xfrm>
        </p:spPr>
        <p:txBody>
          <a:bodyPr>
            <a:noAutofit/>
          </a:bodyPr>
          <a:lstStyle/>
          <a:p>
            <a:r>
              <a:rPr lang="fr-FR" sz="3600" b="1" dirty="0">
                <a:latin typeface="Arial" panose="020B0604020202020204" pitchFamily="34" charset="0"/>
                <a:cs typeface="Arial" panose="020B0604020202020204" pitchFamily="34" charset="0"/>
              </a:rPr>
              <a:t>MISE EN PLACE DE REFORME</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329939" y="980388"/>
            <a:ext cx="11368726" cy="5618375"/>
          </a:xfrm>
        </p:spPr>
        <p:txBody>
          <a:bodyPr>
            <a:normAutofit/>
          </a:bodyPr>
          <a:lstStyle/>
          <a:p>
            <a:pPr marL="0" indent="0">
              <a:spcAft>
                <a:spcPts val="1200"/>
              </a:spcAft>
              <a:buNone/>
            </a:pPr>
            <a:r>
              <a:rPr lang="fr-FR" sz="3000" b="1" dirty="0">
                <a:solidFill>
                  <a:schemeClr val="accent2"/>
                </a:solidFill>
                <a:latin typeface="Arial" panose="020B0604020202020204" pitchFamily="34" charset="0"/>
                <a:cs typeface="Arial" panose="020B0604020202020204" pitchFamily="34" charset="0"/>
              </a:rPr>
              <a:t>Focus sur la réforme de facturation électronique :</a:t>
            </a:r>
          </a:p>
          <a:p>
            <a:pPr>
              <a:buFont typeface="Wingdings" panose="05000000000000000000" pitchFamily="2" charset="2"/>
              <a:buChar char="q"/>
            </a:pPr>
            <a:r>
              <a:rPr lang="fr-FR" sz="3000" b="1" dirty="0">
                <a:solidFill>
                  <a:srgbClr val="00B050"/>
                </a:solidFill>
                <a:latin typeface="Arial" panose="020B0604020202020204" pitchFamily="34" charset="0"/>
                <a:cs typeface="Arial" panose="020B0604020202020204" pitchFamily="34" charset="0"/>
              </a:rPr>
              <a:t> </a:t>
            </a:r>
            <a:r>
              <a:rPr lang="fr-FR" b="1" dirty="0">
                <a:solidFill>
                  <a:srgbClr val="00B050"/>
                </a:solidFill>
                <a:latin typeface="Arial" panose="020B0604020202020204" pitchFamily="34" charset="0"/>
                <a:cs typeface="Arial" panose="020B0604020202020204" pitchFamily="34" charset="0"/>
              </a:rPr>
              <a:t>Mise en place du cadre légal et juridique</a:t>
            </a:r>
            <a:endParaRPr lang="fr-FR" sz="3000" b="1" dirty="0">
              <a:solidFill>
                <a:srgbClr val="00B050"/>
              </a:solidFill>
              <a:latin typeface="Arial" panose="020B0604020202020204" pitchFamily="34" charset="0"/>
              <a:cs typeface="Arial" panose="020B0604020202020204" pitchFamily="34" charset="0"/>
            </a:endParaRPr>
          </a:p>
          <a:p>
            <a:pPr marL="457200" lvl="1" indent="0">
              <a:buNone/>
            </a:pPr>
            <a:r>
              <a:rPr lang="fr-FR" sz="2200" dirty="0">
                <a:latin typeface="Arial" panose="020B0604020202020204" pitchFamily="34" charset="0"/>
                <a:cs typeface="Arial" panose="020B0604020202020204" pitchFamily="34" charset="0"/>
              </a:rPr>
              <a:t>Réforme Facture normalisée : autorisée en conseil des Ministres en sa séance du 27 septembre 2017</a:t>
            </a:r>
          </a:p>
          <a:p>
            <a:pPr marL="457200" lvl="1" indent="0">
              <a:buNone/>
            </a:pPr>
            <a:r>
              <a:rPr lang="fr-FR" sz="2200" dirty="0">
                <a:latin typeface="Arial" panose="020B0604020202020204" pitchFamily="34" charset="0"/>
                <a:cs typeface="Arial" panose="020B0604020202020204" pitchFamily="34" charset="0"/>
              </a:rPr>
              <a:t>Facture normalisée instituée par la loi : entrée dans la législation fiscale du Bénin en 2018 (Article 256 du CGI) et loi de finances, gestion 2018</a:t>
            </a:r>
          </a:p>
          <a:p>
            <a:pPr marL="457200" lvl="1" indent="0">
              <a:buNone/>
            </a:pPr>
            <a:r>
              <a:rPr lang="fr-FR" sz="2200" dirty="0">
                <a:latin typeface="Arial" panose="020B0604020202020204" pitchFamily="34" charset="0"/>
                <a:cs typeface="Arial" panose="020B0604020202020204" pitchFamily="34" charset="0"/>
              </a:rPr>
              <a:t>Prise de plusieurs arrêtés et circulaires pour encadrer la réforme. </a:t>
            </a:r>
          </a:p>
          <a:p>
            <a:pPr>
              <a:buFont typeface="Wingdings" panose="05000000000000000000" pitchFamily="2" charset="2"/>
              <a:buChar char="q"/>
            </a:pPr>
            <a:r>
              <a:rPr lang="fr-FR" sz="3000" b="1" dirty="0">
                <a:solidFill>
                  <a:srgbClr val="00B050"/>
                </a:solidFill>
                <a:latin typeface="Arial" panose="020B0604020202020204" pitchFamily="34" charset="0"/>
                <a:cs typeface="Arial" panose="020B0604020202020204" pitchFamily="34" charset="0"/>
              </a:rPr>
              <a:t> </a:t>
            </a:r>
            <a:r>
              <a:rPr lang="fr-FR" b="1" dirty="0">
                <a:solidFill>
                  <a:srgbClr val="00B050"/>
                </a:solidFill>
                <a:latin typeface="Arial" panose="020B0604020202020204" pitchFamily="34" charset="0"/>
                <a:cs typeface="Arial" panose="020B0604020202020204" pitchFamily="34" charset="0"/>
              </a:rPr>
              <a:t>Implémentation de la phase pilote et son évaluation</a:t>
            </a:r>
            <a:endParaRPr lang="fr-FR" sz="3000" b="1" dirty="0">
              <a:solidFill>
                <a:srgbClr val="00B050"/>
              </a:solidFill>
              <a:latin typeface="Arial" panose="020B0604020202020204" pitchFamily="34" charset="0"/>
              <a:cs typeface="Arial" panose="020B0604020202020204" pitchFamily="34" charset="0"/>
            </a:endParaRPr>
          </a:p>
          <a:p>
            <a:pPr marL="457200" lvl="1" indent="0">
              <a:buNone/>
            </a:pPr>
            <a:r>
              <a:rPr lang="fr-FR" sz="2200" dirty="0">
                <a:latin typeface="Arial" panose="020B0604020202020204" pitchFamily="34" charset="0"/>
                <a:cs typeface="Arial" panose="020B0604020202020204" pitchFamily="34" charset="0"/>
              </a:rPr>
              <a:t>228 machines installées dans 184 entreprises au 31 décembre 2019</a:t>
            </a:r>
          </a:p>
          <a:p>
            <a:pPr>
              <a:buFont typeface="Wingdings" panose="05000000000000000000" pitchFamily="2" charset="2"/>
              <a:buChar char="q"/>
            </a:pPr>
            <a:r>
              <a:rPr lang="fr-FR" b="1" dirty="0">
                <a:solidFill>
                  <a:srgbClr val="00B050"/>
                </a:solidFill>
                <a:latin typeface="Arial" panose="020B0604020202020204" pitchFamily="34" charset="0"/>
                <a:cs typeface="Arial" panose="020B0604020202020204" pitchFamily="34" charset="0"/>
              </a:rPr>
              <a:t> Généralisation progressive de la réforme</a:t>
            </a:r>
            <a:endParaRPr lang="fr-FR" dirty="0">
              <a:latin typeface="Arial" panose="020B0604020202020204" pitchFamily="34" charset="0"/>
              <a:cs typeface="Arial" panose="020B0604020202020204" pitchFamily="34" charset="0"/>
            </a:endParaRPr>
          </a:p>
          <a:p>
            <a:pPr marL="457200" lvl="1" indent="0">
              <a:buNone/>
            </a:pPr>
            <a:r>
              <a:rPr lang="fr-FR" sz="2200" dirty="0">
                <a:latin typeface="Arial" panose="020B0604020202020204" pitchFamily="34" charset="0"/>
                <a:cs typeface="Arial" panose="020B0604020202020204" pitchFamily="34" charset="0"/>
              </a:rPr>
              <a:t>Avril 2020 : Grandes et moyennes entreprises</a:t>
            </a:r>
          </a:p>
          <a:p>
            <a:pPr marL="457200" lvl="1" indent="0">
              <a:buNone/>
            </a:pPr>
            <a:r>
              <a:rPr lang="fr-FR" sz="2200" dirty="0">
                <a:latin typeface="Arial" panose="020B0604020202020204" pitchFamily="34" charset="0"/>
                <a:cs typeface="Arial" panose="020B0604020202020204" pitchFamily="34" charset="0"/>
              </a:rPr>
              <a:t>Novembre 2020 : Entreprises de la TPS</a:t>
            </a:r>
          </a:p>
          <a:p>
            <a:pPr marL="457200" lvl="1" indent="0">
              <a:buNone/>
            </a:pPr>
            <a:r>
              <a:rPr lang="fr-FR" sz="2200" dirty="0">
                <a:latin typeface="Arial" panose="020B0604020202020204" pitchFamily="34" charset="0"/>
                <a:cs typeface="Arial" panose="020B0604020202020204" pitchFamily="34" charset="0"/>
              </a:rPr>
              <a:t>2021: Introduction e-</a:t>
            </a:r>
            <a:r>
              <a:rPr lang="fr-FR" sz="2200" dirty="0" err="1">
                <a:latin typeface="Arial" panose="020B0604020202020204" pitchFamily="34" charset="0"/>
                <a:cs typeface="Arial" panose="020B0604020202020204" pitchFamily="34" charset="0"/>
              </a:rPr>
              <a:t>MECeF</a:t>
            </a:r>
            <a:r>
              <a:rPr lang="fr-FR" sz="2200" dirty="0">
                <a:latin typeface="Arial" panose="020B0604020202020204" pitchFamily="34" charset="0"/>
                <a:cs typeface="Arial" panose="020B0604020202020204" pitchFamily="34" charset="0"/>
              </a:rPr>
              <a:t> (plateforme d’émission en ligne).</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36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329938" y="101175"/>
            <a:ext cx="11368726" cy="879213"/>
          </a:xfrm>
        </p:spPr>
        <p:txBody>
          <a:bodyPr>
            <a:noAutofit/>
          </a:bodyPr>
          <a:lstStyle/>
          <a:p>
            <a:r>
              <a:rPr lang="fr-FR" sz="3600" b="1" dirty="0">
                <a:latin typeface="Arial" panose="020B0604020202020204" pitchFamily="34" charset="0"/>
                <a:cs typeface="Arial" panose="020B0604020202020204" pitchFamily="34" charset="0"/>
              </a:rPr>
              <a:t>MISE EN PLACE DE REFORME</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280116" y="980388"/>
            <a:ext cx="11356157" cy="5196575"/>
          </a:xfrm>
        </p:spPr>
        <p:txBody>
          <a:bodyPr>
            <a:normAutofit/>
          </a:bodyPr>
          <a:lstStyle/>
          <a:p>
            <a:pPr>
              <a:buFont typeface="Wingdings" panose="05000000000000000000" pitchFamily="2" charset="2"/>
              <a:buChar char="q"/>
            </a:pPr>
            <a:r>
              <a:rPr lang="fr-FR" sz="3000" b="1" dirty="0">
                <a:solidFill>
                  <a:srgbClr val="00B050"/>
                </a:solidFill>
                <a:latin typeface="Arial" panose="020B0604020202020204" pitchFamily="34" charset="0"/>
                <a:cs typeface="Arial" panose="020B0604020202020204" pitchFamily="34" charset="0"/>
              </a:rPr>
              <a:t> Quelques résultats </a:t>
            </a:r>
            <a:r>
              <a:rPr lang="fr-FR" sz="3000" b="1" dirty="0" err="1">
                <a:solidFill>
                  <a:srgbClr val="00B050"/>
                </a:solidFill>
                <a:latin typeface="Arial" panose="020B0604020202020204" pitchFamily="34" charset="0"/>
                <a:cs typeface="Arial" panose="020B0604020202020204" pitchFamily="34" charset="0"/>
              </a:rPr>
              <a:t>MECeF</a:t>
            </a:r>
            <a:r>
              <a:rPr lang="fr-FR" sz="3000" b="1" dirty="0">
                <a:solidFill>
                  <a:srgbClr val="00B050"/>
                </a:solidFill>
                <a:latin typeface="Arial" panose="020B0604020202020204" pitchFamily="34" charset="0"/>
                <a:cs typeface="Arial" panose="020B0604020202020204" pitchFamily="34" charset="0"/>
              </a:rPr>
              <a:t> </a:t>
            </a:r>
          </a:p>
          <a:p>
            <a:pPr marL="0" indent="0">
              <a:buNone/>
            </a:pPr>
            <a:endParaRPr lang="en-US" dirty="0">
              <a:latin typeface="Arial" panose="020B0604020202020204" pitchFamily="34" charset="0"/>
              <a:cs typeface="Arial" panose="020B0604020202020204" pitchFamily="34" charset="0"/>
            </a:endParaRPr>
          </a:p>
        </p:txBody>
      </p:sp>
      <p:graphicFrame>
        <p:nvGraphicFramePr>
          <p:cNvPr id="4" name="Graphique 3">
            <a:extLst>
              <a:ext uri="{FF2B5EF4-FFF2-40B4-BE49-F238E27FC236}">
                <a16:creationId xmlns:a16="http://schemas.microsoft.com/office/drawing/2014/main" id="{ED2F3956-957F-0040-6281-83C27493DABF}"/>
              </a:ext>
            </a:extLst>
          </p:cNvPr>
          <p:cNvGraphicFramePr>
            <a:graphicFrameLocks/>
          </p:cNvGraphicFramePr>
          <p:nvPr>
            <p:extLst>
              <p:ext uri="{D42A27DB-BD31-4B8C-83A1-F6EECF244321}">
                <p14:modId xmlns:p14="http://schemas.microsoft.com/office/powerpoint/2010/main" val="2249126423"/>
              </p:ext>
            </p:extLst>
          </p:nvPr>
        </p:nvGraphicFramePr>
        <p:xfrm>
          <a:off x="405353" y="1585139"/>
          <a:ext cx="4524868" cy="2864313"/>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e 4">
            <a:extLst>
              <a:ext uri="{FF2B5EF4-FFF2-40B4-BE49-F238E27FC236}">
                <a16:creationId xmlns:a16="http://schemas.microsoft.com/office/drawing/2014/main" id="{83ECE3BA-8773-28EB-97C7-23709EC71892}"/>
              </a:ext>
            </a:extLst>
          </p:cNvPr>
          <p:cNvGrpSpPr/>
          <p:nvPr/>
        </p:nvGrpSpPr>
        <p:grpSpPr>
          <a:xfrm>
            <a:off x="5005634" y="1585140"/>
            <a:ext cx="7117236" cy="3024568"/>
            <a:chOff x="224445" y="1253066"/>
            <a:chExt cx="10545001" cy="4489899"/>
          </a:xfrm>
        </p:grpSpPr>
        <p:sp>
          <p:nvSpPr>
            <p:cNvPr id="6" name="ZoneTexte 5">
              <a:extLst>
                <a:ext uri="{FF2B5EF4-FFF2-40B4-BE49-F238E27FC236}">
                  <a16:creationId xmlns:a16="http://schemas.microsoft.com/office/drawing/2014/main" id="{78A32E5C-C164-53E4-268A-364157F4CFC3}"/>
                </a:ext>
              </a:extLst>
            </p:cNvPr>
            <p:cNvSpPr txBox="1"/>
            <p:nvPr/>
          </p:nvSpPr>
          <p:spPr>
            <a:xfrm>
              <a:off x="224445" y="1253066"/>
              <a:ext cx="5270267" cy="4568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srgbClr val="ED7D31"/>
                  </a:solidFill>
                  <a:effectLst/>
                  <a:uLnTx/>
                  <a:uFillTx/>
                  <a:latin typeface="Bookman Old Style" panose="02050604050505020204" pitchFamily="18" charset="0"/>
                </a:rPr>
                <a:t>Evolution de la TVA de 2019 à 2022</a:t>
              </a:r>
            </a:p>
          </p:txBody>
        </p:sp>
        <p:graphicFrame>
          <p:nvGraphicFramePr>
            <p:cNvPr id="7" name="Graphique 6">
              <a:extLst>
                <a:ext uri="{FF2B5EF4-FFF2-40B4-BE49-F238E27FC236}">
                  <a16:creationId xmlns:a16="http://schemas.microsoft.com/office/drawing/2014/main" id="{64233792-D0E8-4EF0-6B7B-42DF9DC9DBDF}"/>
                </a:ext>
              </a:extLst>
            </p:cNvPr>
            <p:cNvGraphicFramePr>
              <a:graphicFrameLocks/>
            </p:cNvGraphicFramePr>
            <p:nvPr>
              <p:extLst>
                <p:ext uri="{D42A27DB-BD31-4B8C-83A1-F6EECF244321}">
                  <p14:modId xmlns:p14="http://schemas.microsoft.com/office/powerpoint/2010/main" val="1128064425"/>
                </p:ext>
              </p:extLst>
            </p:nvPr>
          </p:nvGraphicFramePr>
          <p:xfrm>
            <a:off x="5094136" y="1860920"/>
            <a:ext cx="5675310" cy="3882045"/>
          </p:xfrm>
          <a:graphic>
            <a:graphicData uri="http://schemas.openxmlformats.org/drawingml/2006/chart">
              <c:chart xmlns:c="http://schemas.openxmlformats.org/drawingml/2006/chart" xmlns:r="http://schemas.openxmlformats.org/officeDocument/2006/relationships" r:id="rId5"/>
            </a:graphicData>
          </a:graphic>
        </p:graphicFrame>
        <p:sp>
          <p:nvSpPr>
            <p:cNvPr id="9" name="ZoneTexte 8">
              <a:extLst>
                <a:ext uri="{FF2B5EF4-FFF2-40B4-BE49-F238E27FC236}">
                  <a16:creationId xmlns:a16="http://schemas.microsoft.com/office/drawing/2014/main" id="{AE304BBE-1584-DDC2-D61C-A83964DABA9C}"/>
                </a:ext>
              </a:extLst>
            </p:cNvPr>
            <p:cNvSpPr txBox="1"/>
            <p:nvPr/>
          </p:nvSpPr>
          <p:spPr>
            <a:xfrm>
              <a:off x="5606447" y="1253067"/>
              <a:ext cx="5162999" cy="4568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400" b="1" kern="0" dirty="0">
                  <a:solidFill>
                    <a:schemeClr val="accent5"/>
                  </a:solidFill>
                  <a:latin typeface="Bookman Old Style" panose="02050604050505020204" pitchFamily="18" charset="0"/>
                </a:rPr>
                <a:t>Evolution</a:t>
              </a:r>
              <a:r>
                <a:rPr kumimoji="0" lang="fr-FR" sz="1400" b="1" i="0" u="none" strike="noStrike" kern="0" cap="none" spc="0" normalizeH="0" baseline="0" noProof="0" dirty="0">
                  <a:ln>
                    <a:noFill/>
                  </a:ln>
                  <a:solidFill>
                    <a:schemeClr val="accent5"/>
                  </a:solidFill>
                  <a:effectLst/>
                  <a:uLnTx/>
                  <a:uFillTx/>
                  <a:latin typeface="Bookman Old Style" panose="02050604050505020204" pitchFamily="18" charset="0"/>
                </a:rPr>
                <a:t> de l’IS de 2019 à 2022 </a:t>
              </a:r>
            </a:p>
          </p:txBody>
        </p:sp>
      </p:grpSp>
      <p:sp>
        <p:nvSpPr>
          <p:cNvPr id="11" name="ZoneTexte 10">
            <a:extLst>
              <a:ext uri="{FF2B5EF4-FFF2-40B4-BE49-F238E27FC236}">
                <a16:creationId xmlns:a16="http://schemas.microsoft.com/office/drawing/2014/main" id="{C05146A3-4261-4945-40F6-93D6F588C224}"/>
              </a:ext>
            </a:extLst>
          </p:cNvPr>
          <p:cNvSpPr txBox="1"/>
          <p:nvPr/>
        </p:nvSpPr>
        <p:spPr>
          <a:xfrm>
            <a:off x="5995902" y="4904159"/>
            <a:ext cx="4779390" cy="923330"/>
          </a:xfrm>
          <a:prstGeom prst="rect">
            <a:avLst/>
          </a:prstGeom>
          <a:noFill/>
        </p:spPr>
        <p:txBody>
          <a:bodyPr wrap="square" rtlCol="0">
            <a:spAutoFit/>
          </a:bodyPr>
          <a:lstStyle/>
          <a:p>
            <a:pPr algn="just"/>
            <a:r>
              <a:rPr lang="fr-FR" b="1" dirty="0">
                <a:solidFill>
                  <a:srgbClr val="ED7D31"/>
                </a:solidFill>
                <a:latin typeface="Bookman Old Style" panose="02050604050505020204" pitchFamily="18" charset="0"/>
              </a:rPr>
              <a:t>Recettes additionnelles de plus de 31,4 Mrds de FCFA entre avril 2020 et juin 2022</a:t>
            </a:r>
          </a:p>
        </p:txBody>
      </p:sp>
      <p:graphicFrame>
        <p:nvGraphicFramePr>
          <p:cNvPr id="13" name="Graphique 12">
            <a:extLst>
              <a:ext uri="{FF2B5EF4-FFF2-40B4-BE49-F238E27FC236}">
                <a16:creationId xmlns:a16="http://schemas.microsoft.com/office/drawing/2014/main" id="{231CE6C3-FBAA-2062-1BCC-BFA2A5E5F987}"/>
              </a:ext>
            </a:extLst>
          </p:cNvPr>
          <p:cNvGraphicFramePr>
            <a:graphicFrameLocks/>
          </p:cNvGraphicFramePr>
          <p:nvPr>
            <p:extLst>
              <p:ext uri="{D42A27DB-BD31-4B8C-83A1-F6EECF244321}">
                <p14:modId xmlns:p14="http://schemas.microsoft.com/office/powerpoint/2010/main" val="3850029886"/>
              </p:ext>
            </p:extLst>
          </p:nvPr>
        </p:nvGraphicFramePr>
        <p:xfrm>
          <a:off x="4806761" y="2127187"/>
          <a:ext cx="3755984" cy="2470413"/>
        </p:xfrm>
        <a:graphic>
          <a:graphicData uri="http://schemas.openxmlformats.org/drawingml/2006/chart">
            <c:chart xmlns:c="http://schemas.openxmlformats.org/drawingml/2006/chart" xmlns:r="http://schemas.openxmlformats.org/officeDocument/2006/relationships" r:id="rId6"/>
          </a:graphicData>
        </a:graphic>
      </p:graphicFrame>
      <p:sp>
        <p:nvSpPr>
          <p:cNvPr id="10" name="ZoneTexte 9">
            <a:extLst>
              <a:ext uri="{FF2B5EF4-FFF2-40B4-BE49-F238E27FC236}">
                <a16:creationId xmlns:a16="http://schemas.microsoft.com/office/drawing/2014/main" id="{AF44CD6C-FF51-602B-8F05-BA0244F780E6}"/>
              </a:ext>
            </a:extLst>
          </p:cNvPr>
          <p:cNvSpPr txBox="1"/>
          <p:nvPr/>
        </p:nvSpPr>
        <p:spPr>
          <a:xfrm>
            <a:off x="344194" y="4938204"/>
            <a:ext cx="4779390" cy="830997"/>
          </a:xfrm>
          <a:prstGeom prst="rect">
            <a:avLst/>
          </a:prstGeom>
          <a:noFill/>
        </p:spPr>
        <p:txBody>
          <a:bodyPr wrap="square">
            <a:spAutoFit/>
          </a:bodyPr>
          <a:lstStyle/>
          <a:p>
            <a:pPr algn="just"/>
            <a:r>
              <a:rPr lang="fr-FR" sz="1600" b="1" dirty="0">
                <a:solidFill>
                  <a:srgbClr val="ED7D31"/>
                </a:solidFill>
                <a:latin typeface="Bookman Old Style" panose="02050604050505020204" pitchFamily="18" charset="0"/>
              </a:rPr>
              <a:t>Disposer en temps réel des informations sur les transactions effectuées pour améliorer la détection de la fraude fiscale</a:t>
            </a:r>
          </a:p>
        </p:txBody>
      </p:sp>
      <p:sp>
        <p:nvSpPr>
          <p:cNvPr id="12" name="Flèche : bas 11">
            <a:extLst>
              <a:ext uri="{FF2B5EF4-FFF2-40B4-BE49-F238E27FC236}">
                <a16:creationId xmlns:a16="http://schemas.microsoft.com/office/drawing/2014/main" id="{BD424F8E-3AA8-F882-E6E5-64C946388253}"/>
              </a:ext>
            </a:extLst>
          </p:cNvPr>
          <p:cNvSpPr/>
          <p:nvPr/>
        </p:nvSpPr>
        <p:spPr>
          <a:xfrm>
            <a:off x="2205872" y="4345757"/>
            <a:ext cx="414780" cy="601009"/>
          </a:xfrm>
          <a:prstGeom prst="down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9FC253A4-55BA-4E65-CBAB-A2BB4F792088}"/>
              </a:ext>
            </a:extLst>
          </p:cNvPr>
          <p:cNvSpPr/>
          <p:nvPr/>
        </p:nvSpPr>
        <p:spPr>
          <a:xfrm>
            <a:off x="7626739" y="4303150"/>
            <a:ext cx="414780" cy="601009"/>
          </a:xfrm>
          <a:prstGeom prst="down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CEAFE673-EE54-F0BC-980F-E26EAA526DE2}"/>
              </a:ext>
            </a:extLst>
          </p:cNvPr>
          <p:cNvSpPr txBox="1"/>
          <p:nvPr/>
        </p:nvSpPr>
        <p:spPr>
          <a:xfrm>
            <a:off x="2969443" y="6166051"/>
            <a:ext cx="7238182" cy="646331"/>
          </a:xfrm>
          <a:prstGeom prst="rect">
            <a:avLst/>
          </a:prstGeom>
          <a:noFill/>
        </p:spPr>
        <p:txBody>
          <a:bodyPr wrap="square">
            <a:spAutoFit/>
          </a:bodyPr>
          <a:lstStyle/>
          <a:p>
            <a:pPr algn="ctr"/>
            <a:r>
              <a:rPr lang="fr-FR" b="1" dirty="0">
                <a:solidFill>
                  <a:srgbClr val="00B050"/>
                </a:solidFill>
                <a:effectLst/>
                <a:latin typeface="Bookman Old Style" panose="02050604050505020204" pitchFamily="18" charset="0"/>
                <a:ea typeface="Calibri" panose="020F0502020204030204" pitchFamily="34" charset="0"/>
                <a:cs typeface="Times New Roman" panose="02020603050405020304" pitchFamily="18" charset="0"/>
              </a:rPr>
              <a:t>Amélioration du taux global de conformité de 66% en 2021 à près de 80%</a:t>
            </a:r>
            <a:endParaRPr lang="fr-FR" sz="2800" b="1" dirty="0">
              <a:solidFill>
                <a:srgbClr val="00B050"/>
              </a:solidFill>
            </a:endParaRPr>
          </a:p>
        </p:txBody>
      </p:sp>
    </p:spTree>
    <p:extLst>
      <p:ext uri="{BB962C8B-B14F-4D97-AF65-F5344CB8AC3E}">
        <p14:creationId xmlns:p14="http://schemas.microsoft.com/office/powerpoint/2010/main" val="1815636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329938" y="101175"/>
            <a:ext cx="11368726" cy="879213"/>
          </a:xfrm>
        </p:spPr>
        <p:txBody>
          <a:bodyPr>
            <a:noAutofit/>
          </a:bodyPr>
          <a:lstStyle/>
          <a:p>
            <a:r>
              <a:rPr lang="fr-FR" sz="3600" b="1" dirty="0">
                <a:latin typeface="Arial" panose="020B0604020202020204" pitchFamily="34" charset="0"/>
                <a:cs typeface="Arial" panose="020B0604020202020204" pitchFamily="34" charset="0"/>
              </a:rPr>
              <a:t>MISE EN PLACE DE REFORME</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280116" y="838986"/>
            <a:ext cx="11356157" cy="5337977"/>
          </a:xfrm>
        </p:spPr>
        <p:txBody>
          <a:bodyPr>
            <a:normAutofit/>
          </a:bodyPr>
          <a:lstStyle/>
          <a:p>
            <a:pPr>
              <a:buFont typeface="Wingdings" panose="05000000000000000000" pitchFamily="2" charset="2"/>
              <a:buChar char="q"/>
            </a:pPr>
            <a:r>
              <a:rPr lang="fr-FR" sz="3000" b="1" dirty="0">
                <a:solidFill>
                  <a:srgbClr val="00B050"/>
                </a:solidFill>
                <a:latin typeface="Arial" panose="020B0604020202020204" pitchFamily="34" charset="0"/>
                <a:cs typeface="Arial" panose="020B0604020202020204" pitchFamily="34" charset="0"/>
              </a:rPr>
              <a:t> Autres résultats de digitalisation </a:t>
            </a:r>
          </a:p>
          <a:p>
            <a:pPr marL="0" indent="0">
              <a:buNone/>
            </a:pPr>
            <a:endParaRPr lang="en-US" dirty="0">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C05146A3-4261-4945-40F6-93D6F588C224}"/>
              </a:ext>
            </a:extLst>
          </p:cNvPr>
          <p:cNvSpPr txBox="1"/>
          <p:nvPr/>
        </p:nvSpPr>
        <p:spPr>
          <a:xfrm>
            <a:off x="555727" y="1582340"/>
            <a:ext cx="10784718" cy="4247317"/>
          </a:xfrm>
          <a:prstGeom prst="rect">
            <a:avLst/>
          </a:prstGeom>
          <a:noFill/>
        </p:spPr>
        <p:txBody>
          <a:bodyPr wrap="square" rtlCol="0">
            <a:spAutoFit/>
          </a:bodyPr>
          <a:lstStyle/>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a:p>
            <a:pPr algn="just"/>
            <a:endParaRPr lang="fr-FR" b="1" dirty="0">
              <a:solidFill>
                <a:srgbClr val="ED7D31"/>
              </a:solidFill>
              <a:latin typeface="Bookman Old Style" panose="02050604050505020204" pitchFamily="18" charset="0"/>
            </a:endParaRPr>
          </a:p>
        </p:txBody>
      </p:sp>
      <p:graphicFrame>
        <p:nvGraphicFramePr>
          <p:cNvPr id="15" name="Tableau 14">
            <a:extLst>
              <a:ext uri="{FF2B5EF4-FFF2-40B4-BE49-F238E27FC236}">
                <a16:creationId xmlns:a16="http://schemas.microsoft.com/office/drawing/2014/main" id="{3D05CEA1-5E48-0985-E881-79A0FEBAB0E3}"/>
              </a:ext>
            </a:extLst>
          </p:cNvPr>
          <p:cNvGraphicFramePr>
            <a:graphicFrameLocks noGrp="1"/>
          </p:cNvGraphicFramePr>
          <p:nvPr>
            <p:extLst>
              <p:ext uri="{D42A27DB-BD31-4B8C-83A1-F6EECF244321}">
                <p14:modId xmlns:p14="http://schemas.microsoft.com/office/powerpoint/2010/main" val="110965060"/>
              </p:ext>
            </p:extLst>
          </p:nvPr>
        </p:nvGraphicFramePr>
        <p:xfrm>
          <a:off x="751005" y="1404594"/>
          <a:ext cx="10784718" cy="5149799"/>
        </p:xfrm>
        <a:graphic>
          <a:graphicData uri="http://schemas.openxmlformats.org/drawingml/2006/table">
            <a:tbl>
              <a:tblPr firstRow="1" bandRow="1">
                <a:tableStyleId>{68D230F3-CF80-4859-8CE7-A43EE81993B5}</a:tableStyleId>
              </a:tblPr>
              <a:tblGrid>
                <a:gridCol w="3528764">
                  <a:extLst>
                    <a:ext uri="{9D8B030D-6E8A-4147-A177-3AD203B41FA5}">
                      <a16:colId xmlns:a16="http://schemas.microsoft.com/office/drawing/2014/main" val="4106510297"/>
                    </a:ext>
                  </a:extLst>
                </a:gridCol>
                <a:gridCol w="7255954">
                  <a:extLst>
                    <a:ext uri="{9D8B030D-6E8A-4147-A177-3AD203B41FA5}">
                      <a16:colId xmlns:a16="http://schemas.microsoft.com/office/drawing/2014/main" val="2944112753"/>
                    </a:ext>
                  </a:extLst>
                </a:gridCol>
              </a:tblGrid>
              <a:tr h="402165">
                <a:tc>
                  <a:txBody>
                    <a:bodyPr/>
                    <a:lstStyle/>
                    <a:p>
                      <a:pPr>
                        <a:lnSpc>
                          <a:spcPct val="107000"/>
                        </a:lnSpc>
                        <a:spcAft>
                          <a:spcPts val="800"/>
                        </a:spcAft>
                      </a:pPr>
                      <a:r>
                        <a:rPr lang="en-US" sz="2000" dirty="0">
                          <a:effectLst/>
                          <a:latin typeface="Bookman Old Style" panose="02050604050505020204" pitchFamily="18" charset="0"/>
                        </a:rPr>
                        <a:t>REFORME </a:t>
                      </a:r>
                      <a:endParaRPr lang="fr-FR"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83357" marR="83357" marT="41678" marB="41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en-US" sz="2000" dirty="0">
                          <a:effectLst/>
                          <a:latin typeface="Bookman Old Style" panose="02050604050505020204" pitchFamily="18" charset="0"/>
                        </a:rPr>
                        <a:t>EFFETS/RESULTATS</a:t>
                      </a:r>
                      <a:endParaRPr lang="fr-FR" sz="2000" dirty="0">
                        <a:effectLst/>
                        <a:latin typeface="Bookman Old Style" panose="02050604050505020204" pitchFamily="18" charset="0"/>
                        <a:ea typeface="Calibri" panose="020F0502020204030204" pitchFamily="34" charset="0"/>
                        <a:cs typeface="Times New Roman" panose="02020603050405020304" pitchFamily="18" charset="0"/>
                      </a:endParaRPr>
                    </a:p>
                  </a:txBody>
                  <a:tcPr marL="83357" marR="83357" marT="41678" marB="41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85920799"/>
                  </a:ext>
                </a:extLst>
              </a:tr>
              <a:tr h="1473769">
                <a:tc>
                  <a:txBody>
                    <a:bodyPr/>
                    <a:lstStyle/>
                    <a:p>
                      <a:r>
                        <a:rPr lang="fr-FR" sz="1600" b="1" dirty="0">
                          <a:latin typeface="Arial" panose="020B0604020202020204" pitchFamily="34" charset="0"/>
                          <a:cs typeface="Arial" panose="020B0604020202020204" pitchFamily="34" charset="0"/>
                        </a:rPr>
                        <a:t>Déclaration Unique CNSS-DGI</a:t>
                      </a:r>
                      <a:endParaRPr lang="fr-FR"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nSpc>
                          <a:spcPct val="107000"/>
                        </a:lnSpc>
                        <a:spcAft>
                          <a:spcPts val="800"/>
                        </a:spcAft>
                        <a:buFont typeface="Arial" panose="020B0604020202020204" pitchFamily="34" charset="0"/>
                        <a:buChar char="•"/>
                      </a:pPr>
                      <a:r>
                        <a:rPr lang="fr-FR"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Réduire les anomalies observées entre les déclarations faites à la DGI et celles de la CNSS</a:t>
                      </a:r>
                    </a:p>
                    <a:p>
                      <a:pPr marL="285750" indent="-285750">
                        <a:lnSpc>
                          <a:spcPct val="107000"/>
                        </a:lnSpc>
                        <a:spcAft>
                          <a:spcPts val="800"/>
                        </a:spcAft>
                        <a:buFont typeface="Arial" panose="020B0604020202020204" pitchFamily="34" charset="0"/>
                        <a:buChar char="•"/>
                      </a:pPr>
                      <a:r>
                        <a:rPr lang="fr-FR"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Améliorer le rendement de l’impôt sur salaires et des cotisations sociales</a:t>
                      </a:r>
                    </a:p>
                    <a:p>
                      <a:pPr marL="285750" indent="-285750">
                        <a:lnSpc>
                          <a:spcPct val="107000"/>
                        </a:lnSpc>
                        <a:spcAft>
                          <a:spcPts val="800"/>
                        </a:spcAft>
                        <a:buFont typeface="Arial" panose="020B0604020202020204" pitchFamily="34" charset="0"/>
                        <a:buChar char="•"/>
                      </a:pPr>
                      <a:r>
                        <a:rPr lang="fr-FR"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Recette additionnelle de près de 5 Mrds FCFA en 2022</a:t>
                      </a:r>
                    </a:p>
                  </a:txBody>
                  <a:tcPr marL="83357" marR="83357" marT="41678" marB="41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3208550"/>
                  </a:ext>
                </a:extLst>
              </a:tr>
              <a:tr h="1657765">
                <a:tc>
                  <a:txBody>
                    <a:bodyPr/>
                    <a:lstStyle/>
                    <a:p>
                      <a:r>
                        <a:rPr lang="fr-FR" sz="1600" b="1" dirty="0">
                          <a:latin typeface="Arial" panose="020B0604020202020204" pitchFamily="34" charset="0"/>
                          <a:cs typeface="Arial" panose="020B0604020202020204" pitchFamily="34" charset="0"/>
                        </a:rPr>
                        <a:t>Téléprocédures</a:t>
                      </a:r>
                      <a:endParaRPr lang="fr-FR"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lnSpc>
                          <a:spcPct val="107000"/>
                        </a:lnSpc>
                        <a:spcAft>
                          <a:spcPts val="800"/>
                        </a:spcAft>
                        <a:buFont typeface="Arial" panose="020B0604020202020204" pitchFamily="34" charset="0"/>
                        <a:buChar char="•"/>
                      </a:pPr>
                      <a:r>
                        <a:rPr lang="fr-FR"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Forte adhésion des contribuables marquée par l’accroissement des taux de télédéclaration et télépaiement</a:t>
                      </a:r>
                    </a:p>
                    <a:p>
                      <a:pPr marL="342900" indent="-342900">
                        <a:lnSpc>
                          <a:spcPct val="107000"/>
                        </a:lnSpc>
                        <a:spcAft>
                          <a:spcPts val="800"/>
                        </a:spcAft>
                        <a:buFont typeface="Arial" panose="020B0604020202020204" pitchFamily="34" charset="0"/>
                        <a:buChar char="•"/>
                      </a:pPr>
                      <a:r>
                        <a:rPr lang="fr-FR"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Désengorger les guichets de la DGI et des banques</a:t>
                      </a:r>
                    </a:p>
                    <a:p>
                      <a:pPr marL="342900" indent="-342900">
                        <a:lnSpc>
                          <a:spcPct val="107000"/>
                        </a:lnSpc>
                        <a:spcAft>
                          <a:spcPts val="800"/>
                        </a:spcAft>
                        <a:buFont typeface="Arial" panose="020B0604020202020204" pitchFamily="34" charset="0"/>
                        <a:buChar char="•"/>
                      </a:pPr>
                      <a:r>
                        <a:rPr lang="fr-FR"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Hausse du taux de paiements électroniques de 77% à plus de 95% des paiements</a:t>
                      </a:r>
                    </a:p>
                    <a:p>
                      <a:pPr marL="342900" indent="-342900">
                        <a:lnSpc>
                          <a:spcPct val="107000"/>
                        </a:lnSpc>
                        <a:spcAft>
                          <a:spcPts val="800"/>
                        </a:spcAft>
                        <a:buFont typeface="Arial" panose="020B0604020202020204" pitchFamily="34" charset="0"/>
                        <a:buChar char="•"/>
                      </a:pPr>
                      <a:r>
                        <a:rPr lang="fr-FR"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Fort taux de paiement spontané ressorti à 94,7% en 2022. </a:t>
                      </a:r>
                    </a:p>
                  </a:txBody>
                  <a:tcPr marL="83357" marR="83357" marT="41678" marB="41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82617853"/>
                  </a:ext>
                </a:extLst>
              </a:tr>
              <a:tr h="718184">
                <a:tc>
                  <a:txBody>
                    <a:bodyPr/>
                    <a:lstStyle/>
                    <a:p>
                      <a:r>
                        <a:rPr lang="fr-FR" sz="1600" b="1" dirty="0">
                          <a:latin typeface="Arial" panose="020B0604020202020204" pitchFamily="34" charset="0"/>
                          <a:cs typeface="Arial" panose="020B0604020202020204" pitchFamily="34" charset="0"/>
                        </a:rPr>
                        <a:t>Enregistrement en ligne des actes </a:t>
                      </a:r>
                      <a:endParaRPr lang="fr-FR"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285750" indent="-285750">
                        <a:lnSpc>
                          <a:spcPct val="107000"/>
                        </a:lnSpc>
                        <a:spcAft>
                          <a:spcPts val="800"/>
                        </a:spcAft>
                        <a:buFont typeface="Arial" panose="020B0604020202020204" pitchFamily="34" charset="0"/>
                        <a:buChar char="•"/>
                      </a:pPr>
                      <a:r>
                        <a:rPr lang="fr-FR"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Désengorger les guichets de l’enregistrement des actes</a:t>
                      </a:r>
                    </a:p>
                    <a:p>
                      <a:pPr marL="285750" indent="-285750">
                        <a:lnSpc>
                          <a:spcPct val="107000"/>
                        </a:lnSpc>
                        <a:spcAft>
                          <a:spcPts val="800"/>
                        </a:spcAft>
                        <a:buFont typeface="Arial" panose="020B0604020202020204" pitchFamily="34" charset="0"/>
                        <a:buChar char="•"/>
                      </a:pPr>
                      <a:r>
                        <a:rPr lang="fr-FR" sz="16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Réduire les délais de traitement des dossiers </a:t>
                      </a:r>
                    </a:p>
                  </a:txBody>
                  <a:tcPr marL="83357" marR="83357" marT="41678" marB="41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6794801"/>
                  </a:ext>
                </a:extLst>
              </a:tr>
              <a:tr h="620982">
                <a:tc>
                  <a:txBody>
                    <a:bodyPr/>
                    <a:lstStyle/>
                    <a:p>
                      <a:r>
                        <a:rPr lang="fr-FR" sz="1600" b="1" dirty="0">
                          <a:latin typeface="Arial" panose="020B0604020202020204" pitchFamily="34" charset="0"/>
                          <a:cs typeface="Arial" panose="020B0604020202020204" pitchFamily="34" charset="0"/>
                        </a:rPr>
                        <a:t>Plateforme Impôts-Douane-Budget </a:t>
                      </a:r>
                      <a:endParaRPr lang="fr-FR"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285750" indent="-285750">
                        <a:lnSpc>
                          <a:spcPct val="107000"/>
                        </a:lnSpc>
                        <a:spcAft>
                          <a:spcPts val="800"/>
                        </a:spcAft>
                        <a:buFont typeface="Arial" panose="020B0604020202020204" pitchFamily="34" charset="0"/>
                        <a:buChar char="•"/>
                      </a:pPr>
                      <a:r>
                        <a:rPr lang="fr-FR" sz="1600" dirty="0">
                          <a:effectLst/>
                          <a:latin typeface="Arial" panose="020B0604020202020204" pitchFamily="34" charset="0"/>
                          <a:ea typeface="Calibri" panose="020F0502020204030204" pitchFamily="34" charset="0"/>
                          <a:cs typeface="Arial" panose="020B0604020202020204" pitchFamily="34" charset="0"/>
                        </a:rPr>
                        <a:t>Accroitre le nombre d’entreprises connues des services fiscaux de 12 000 à plus de 17 000 en 12 mois.</a:t>
                      </a:r>
                    </a:p>
                  </a:txBody>
                  <a:tcPr marL="83357" marR="83357" marT="41678" marB="4167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3801095"/>
                  </a:ext>
                </a:extLst>
              </a:tr>
            </a:tbl>
          </a:graphicData>
        </a:graphic>
      </p:graphicFrame>
    </p:spTree>
    <p:extLst>
      <p:ext uri="{BB962C8B-B14F-4D97-AF65-F5344CB8AC3E}">
        <p14:creationId xmlns:p14="http://schemas.microsoft.com/office/powerpoint/2010/main" val="227304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329938" y="101175"/>
            <a:ext cx="11368726" cy="879213"/>
          </a:xfrm>
        </p:spPr>
        <p:txBody>
          <a:bodyPr>
            <a:noAutofit/>
          </a:bodyPr>
          <a:lstStyle/>
          <a:p>
            <a:r>
              <a:rPr lang="fr-FR" sz="3600" b="1" dirty="0">
                <a:latin typeface="Arial" panose="020B0604020202020204" pitchFamily="34" charset="0"/>
                <a:cs typeface="Arial" panose="020B0604020202020204" pitchFamily="34" charset="0"/>
              </a:rPr>
              <a:t>RISQUES ET DIFFICULTES ASSOCIES </a:t>
            </a:r>
          </a:p>
        </p:txBody>
      </p:sp>
      <p:sp>
        <p:nvSpPr>
          <p:cNvPr id="3" name="Content Placeholder 2">
            <a:extLst>
              <a:ext uri="{FF2B5EF4-FFF2-40B4-BE49-F238E27FC236}">
                <a16:creationId xmlns:a16="http://schemas.microsoft.com/office/drawing/2014/main" id="{A36BDC31-DAEE-24EE-D8DD-36B474370DAD}"/>
              </a:ext>
            </a:extLst>
          </p:cNvPr>
          <p:cNvSpPr>
            <a:spLocks noGrp="1"/>
          </p:cNvSpPr>
          <p:nvPr>
            <p:ph idx="1"/>
          </p:nvPr>
        </p:nvSpPr>
        <p:spPr>
          <a:xfrm>
            <a:off x="329938" y="1138450"/>
            <a:ext cx="11532123" cy="5618375"/>
          </a:xfrm>
        </p:spPr>
        <p:txBody>
          <a:bodyPr>
            <a:normAutofit/>
          </a:bodyPr>
          <a:lstStyle/>
          <a:p>
            <a:pPr>
              <a:lnSpc>
                <a:spcPct val="150000"/>
              </a:lnSpc>
              <a:buFont typeface="Wingdings" panose="05000000000000000000" pitchFamily="2" charset="2"/>
              <a:buChar char="q"/>
            </a:pPr>
            <a:r>
              <a:rPr lang="fr-FR" sz="2200" dirty="0">
                <a:latin typeface="Arial" panose="020B0604020202020204" pitchFamily="34" charset="0"/>
                <a:cs typeface="Arial" panose="020B0604020202020204" pitchFamily="34" charset="0"/>
              </a:rPr>
              <a:t>Falsification du code QR pour simuler une bonne facture ; </a:t>
            </a:r>
          </a:p>
          <a:p>
            <a:pPr>
              <a:lnSpc>
                <a:spcPct val="150000"/>
              </a:lnSpc>
              <a:buFont typeface="Wingdings" panose="05000000000000000000" pitchFamily="2" charset="2"/>
              <a:buChar char="q"/>
            </a:pPr>
            <a:r>
              <a:rPr lang="fr-FR" sz="2200" dirty="0">
                <a:latin typeface="Arial" panose="020B0604020202020204" pitchFamily="34" charset="0"/>
                <a:cs typeface="Arial" panose="020B0604020202020204" pitchFamily="34" charset="0"/>
              </a:rPr>
              <a:t> Non délivrance de facture normalisée par certaines entreprises ;</a:t>
            </a:r>
          </a:p>
          <a:p>
            <a:pPr>
              <a:lnSpc>
                <a:spcPct val="150000"/>
              </a:lnSpc>
              <a:buFont typeface="Wingdings" panose="05000000000000000000" pitchFamily="2" charset="2"/>
              <a:buChar char="q"/>
            </a:pPr>
            <a:r>
              <a:rPr lang="fr-FR" sz="2200" dirty="0">
                <a:latin typeface="Arial" panose="020B0604020202020204" pitchFamily="34" charset="0"/>
                <a:cs typeface="Arial" panose="020B0604020202020204" pitchFamily="34" charset="0"/>
              </a:rPr>
              <a:t> Substitution du nom du client personne physique à celui d’une entreprise, pour         favoriser la déduction de la charge et /ou de la TVA ;</a:t>
            </a:r>
          </a:p>
          <a:p>
            <a:pPr>
              <a:lnSpc>
                <a:spcPct val="150000"/>
              </a:lnSpc>
              <a:buFont typeface="Wingdings" panose="05000000000000000000" pitchFamily="2" charset="2"/>
              <a:buChar char="q"/>
            </a:pPr>
            <a:r>
              <a:rPr lang="fr-FR" sz="2200" dirty="0">
                <a:latin typeface="Arial" panose="020B0604020202020204" pitchFamily="34" charset="0"/>
                <a:cs typeface="Arial" panose="020B0604020202020204" pitchFamily="34" charset="0"/>
              </a:rPr>
              <a:t> Dysfonctionnement par moment des machines ;</a:t>
            </a:r>
          </a:p>
          <a:p>
            <a:pPr>
              <a:lnSpc>
                <a:spcPct val="150000"/>
              </a:lnSpc>
              <a:buFont typeface="Wingdings" panose="05000000000000000000" pitchFamily="2" charset="2"/>
              <a:buChar char="q"/>
            </a:pPr>
            <a:r>
              <a:rPr lang="fr-FR" sz="2200" dirty="0">
                <a:latin typeface="Arial" panose="020B0604020202020204" pitchFamily="34" charset="0"/>
                <a:cs typeface="Arial" panose="020B0604020202020204" pitchFamily="34" charset="0"/>
              </a:rPr>
              <a:t> Insuffisance de ressources humaines et matérielles pour le pilotage de la  réforme et la couverture du territoire national dans le cadre des contrôles </a:t>
            </a:r>
            <a:r>
              <a:rPr lang="fr-FR" sz="2200" dirty="0" err="1">
                <a:latin typeface="Arial" panose="020B0604020202020204" pitchFamily="34" charset="0"/>
                <a:cs typeface="Arial" panose="020B0604020202020204" pitchFamily="34" charset="0"/>
              </a:rPr>
              <a:t>MECeF</a:t>
            </a:r>
            <a:r>
              <a:rPr lang="fr-FR" sz="2200" dirty="0">
                <a:latin typeface="Arial" panose="020B0604020202020204" pitchFamily="34" charset="0"/>
                <a:cs typeface="Arial" panose="020B0604020202020204" pitchFamily="34" charset="0"/>
              </a:rPr>
              <a:t> ; etc.</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266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0061"/>
            <a:lum/>
          </a:blip>
          <a:srcRect/>
          <a:stretch>
            <a:fillRect l="-1000" r="-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EBFC8-A8DA-856F-A402-7EF81F2955FD}"/>
              </a:ext>
            </a:extLst>
          </p:cNvPr>
          <p:cNvSpPr>
            <a:spLocks noGrp="1"/>
          </p:cNvSpPr>
          <p:nvPr>
            <p:ph type="title"/>
          </p:nvPr>
        </p:nvSpPr>
        <p:spPr>
          <a:xfrm>
            <a:off x="329938" y="101175"/>
            <a:ext cx="11368726" cy="879213"/>
          </a:xfrm>
        </p:spPr>
        <p:txBody>
          <a:bodyPr>
            <a:noAutofit/>
          </a:bodyPr>
          <a:lstStyle/>
          <a:p>
            <a:r>
              <a:rPr lang="fr-FR" sz="3600" b="1" dirty="0">
                <a:latin typeface="Arial" panose="020B0604020202020204" pitchFamily="34" charset="0"/>
                <a:cs typeface="Arial" panose="020B0604020202020204" pitchFamily="34" charset="0"/>
              </a:rPr>
              <a:t>PERSPECTIVES ET RECOMMANDATIONS</a:t>
            </a:r>
          </a:p>
        </p:txBody>
      </p:sp>
      <p:grpSp>
        <p:nvGrpSpPr>
          <p:cNvPr id="16" name="Groupe 15">
            <a:extLst>
              <a:ext uri="{FF2B5EF4-FFF2-40B4-BE49-F238E27FC236}">
                <a16:creationId xmlns:a16="http://schemas.microsoft.com/office/drawing/2014/main" id="{F3968385-39BB-5E8B-73A0-626226BEF158}"/>
              </a:ext>
            </a:extLst>
          </p:cNvPr>
          <p:cNvGrpSpPr/>
          <p:nvPr/>
        </p:nvGrpSpPr>
        <p:grpSpPr>
          <a:xfrm>
            <a:off x="329938" y="1211970"/>
            <a:ext cx="10983685" cy="5119651"/>
            <a:chOff x="-18958" y="1164836"/>
            <a:chExt cx="11332581" cy="5119651"/>
          </a:xfrm>
        </p:grpSpPr>
        <p:sp>
          <p:nvSpPr>
            <p:cNvPr id="17" name="Flèche droite 2">
              <a:extLst>
                <a:ext uri="{FF2B5EF4-FFF2-40B4-BE49-F238E27FC236}">
                  <a16:creationId xmlns:a16="http://schemas.microsoft.com/office/drawing/2014/main" id="{BFD9D430-5725-8CBC-6380-CF161A026FD6}"/>
                </a:ext>
              </a:extLst>
            </p:cNvPr>
            <p:cNvSpPr/>
            <p:nvPr/>
          </p:nvSpPr>
          <p:spPr>
            <a:xfrm>
              <a:off x="-18958" y="1164836"/>
              <a:ext cx="2213519" cy="1496411"/>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Recommandations</a:t>
              </a:r>
              <a:endParaRPr kumimoji="0" lang="fr-FR"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8" name="Flèche droite 5">
              <a:extLst>
                <a:ext uri="{FF2B5EF4-FFF2-40B4-BE49-F238E27FC236}">
                  <a16:creationId xmlns:a16="http://schemas.microsoft.com/office/drawing/2014/main" id="{9B11C1D0-35D7-0219-9A3B-35A6B24F1C19}"/>
                </a:ext>
              </a:extLst>
            </p:cNvPr>
            <p:cNvSpPr/>
            <p:nvPr/>
          </p:nvSpPr>
          <p:spPr>
            <a:xfrm>
              <a:off x="149628" y="3699164"/>
              <a:ext cx="2044932" cy="1568288"/>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Perspectives</a:t>
              </a:r>
              <a:endParaRPr kumimoji="0" lang="fr-FR" sz="2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9" name="ZoneTexte 18">
              <a:extLst>
                <a:ext uri="{FF2B5EF4-FFF2-40B4-BE49-F238E27FC236}">
                  <a16:creationId xmlns:a16="http://schemas.microsoft.com/office/drawing/2014/main" id="{89C887BA-2608-01AD-20B3-56B92E711C25}"/>
                </a:ext>
              </a:extLst>
            </p:cNvPr>
            <p:cNvSpPr txBox="1"/>
            <p:nvPr/>
          </p:nvSpPr>
          <p:spPr>
            <a:xfrm>
              <a:off x="2103120" y="1271847"/>
              <a:ext cx="9210502" cy="1754326"/>
            </a:xfrm>
            <a:prstGeom prst="rect">
              <a:avLst/>
            </a:prstGeom>
            <a:noFill/>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Poursuivre les sensibilisations et communications afin d’améliorer le taux de réclamation des factures par la population ;</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Mettre en place une stratégie optimale pour contrer les manœuvres frauduleuses orchestrées par les contribuables et les éditeurs de logiciels.</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endParaRPr>
            </a:p>
          </p:txBody>
        </p:sp>
        <p:sp>
          <p:nvSpPr>
            <p:cNvPr id="20" name="ZoneTexte 19">
              <a:extLst>
                <a:ext uri="{FF2B5EF4-FFF2-40B4-BE49-F238E27FC236}">
                  <a16:creationId xmlns:a16="http://schemas.microsoft.com/office/drawing/2014/main" id="{04C132C9-9171-B2D0-E274-8ABB85E4C72B}"/>
                </a:ext>
              </a:extLst>
            </p:cNvPr>
            <p:cNvSpPr txBox="1"/>
            <p:nvPr/>
          </p:nvSpPr>
          <p:spPr>
            <a:xfrm>
              <a:off x="2194561" y="3699164"/>
              <a:ext cx="9119062" cy="2585323"/>
            </a:xfrm>
            <a:prstGeom prst="rect">
              <a:avLst/>
            </a:prstGeom>
            <a:noFill/>
          </p:spPr>
          <p:txBody>
            <a:bodyPr wrap="square" rtlCol="0">
              <a:spAutoFit/>
            </a:bodyPr>
            <a:lstStyle/>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Finaliser la mise en place de la plateforme du prélèvement automatique de l’AIB (5%) au niveau des contribuables à risques qui utilisent les e-</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MECeF</a:t>
              </a:r>
              <a:r>
                <a:rPr kumimoji="0" lang="fr-FR"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Finaliser la révision des spécifications techniques pour prendre en compte les nouveaux développements technologiques et limiter les manœuvres de fraude ;</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Passer à l’homologation des SFE des entreprises qui en disposent ;</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Finaliser la mise en place du BI pour exploiter au mieux les informations de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SyGMEF</a:t>
              </a:r>
              <a:r>
                <a:rPr kumimoji="0" lang="fr-FR"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285750" marR="0" lvl="0" indent="-2857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Passer progressivement des machines physiques aux e-</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MECeF</a:t>
              </a:r>
              <a:r>
                <a:rPr kumimoji="0" lang="fr-FR"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black"/>
                </a:solidFill>
                <a:effectLst/>
                <a:uLnTx/>
                <a:uFillTx/>
              </a:endParaRPr>
            </a:p>
          </p:txBody>
        </p:sp>
      </p:grpSp>
    </p:spTree>
    <p:extLst>
      <p:ext uri="{BB962C8B-B14F-4D97-AF65-F5344CB8AC3E}">
        <p14:creationId xmlns:p14="http://schemas.microsoft.com/office/powerpoint/2010/main" val="288588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frica with white lines and a blue background&#10;&#10;Description automatically generated">
            <a:extLst>
              <a:ext uri="{FF2B5EF4-FFF2-40B4-BE49-F238E27FC236}">
                <a16:creationId xmlns:a16="http://schemas.microsoft.com/office/drawing/2014/main" id="{A6629E75-F29B-2CFB-0D58-96BA2D475444}"/>
              </a:ext>
            </a:extLst>
          </p:cNvPr>
          <p:cNvPicPr>
            <a:picLocks noChangeAspect="1"/>
          </p:cNvPicPr>
          <p:nvPr/>
        </p:nvPicPr>
        <p:blipFill>
          <a:blip r:embed="rId2"/>
          <a:stretch>
            <a:fillRect/>
          </a:stretch>
        </p:blipFill>
        <p:spPr>
          <a:xfrm>
            <a:off x="3836458" y="431800"/>
            <a:ext cx="4519083" cy="3666599"/>
          </a:xfrm>
          <a:prstGeom prst="rect">
            <a:avLst/>
          </a:prstGeom>
        </p:spPr>
      </p:pic>
      <p:sp>
        <p:nvSpPr>
          <p:cNvPr id="4" name="TextBox 3">
            <a:extLst>
              <a:ext uri="{FF2B5EF4-FFF2-40B4-BE49-F238E27FC236}">
                <a16:creationId xmlns:a16="http://schemas.microsoft.com/office/drawing/2014/main" id="{F7B0A771-6D9A-11AC-7B35-BF83BDBC32D3}"/>
              </a:ext>
            </a:extLst>
          </p:cNvPr>
          <p:cNvSpPr txBox="1"/>
          <p:nvPr/>
        </p:nvSpPr>
        <p:spPr>
          <a:xfrm>
            <a:off x="1896533" y="4707467"/>
            <a:ext cx="8398935" cy="646331"/>
          </a:xfrm>
          <a:prstGeom prst="rect">
            <a:avLst/>
          </a:prstGeom>
          <a:noFill/>
        </p:spPr>
        <p:txBody>
          <a:bodyPr wrap="square" rtlCol="0">
            <a:spAutoFit/>
          </a:bodyPr>
          <a:lstStyle/>
          <a:p>
            <a:pPr algn="ctr"/>
            <a:r>
              <a:rPr lang="en-US" sz="3600" dirty="0">
                <a:latin typeface="Arial Rounded MT Bold" panose="020F0704030504030204" pitchFamily="34" charset="77"/>
              </a:rPr>
              <a:t>MERCI POUR VOTRE ATTENTION</a:t>
            </a:r>
          </a:p>
        </p:txBody>
      </p:sp>
    </p:spTree>
    <p:extLst>
      <p:ext uri="{BB962C8B-B14F-4D97-AF65-F5344CB8AC3E}">
        <p14:creationId xmlns:p14="http://schemas.microsoft.com/office/powerpoint/2010/main" val="4096696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758</Words>
  <Application>Microsoft Office PowerPoint</Application>
  <PresentationFormat>Grand écran</PresentationFormat>
  <Paragraphs>88</Paragraphs>
  <Slides>8</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Arial</vt:lpstr>
      <vt:lpstr>Arial Rounded MT Bold</vt:lpstr>
      <vt:lpstr>Bookman Old Style</vt:lpstr>
      <vt:lpstr>Calibri</vt:lpstr>
      <vt:lpstr>Calibri Light</vt:lpstr>
      <vt:lpstr>Wingdings</vt:lpstr>
      <vt:lpstr>Office Theme</vt:lpstr>
      <vt:lpstr>Présentation PowerPoint</vt:lpstr>
      <vt:lpstr> CONCEPTION ET CONTENU DES REFORMES</vt:lpstr>
      <vt:lpstr>MISE EN PLACE DE REFORME</vt:lpstr>
      <vt:lpstr>MISE EN PLACE DE REFORME</vt:lpstr>
      <vt:lpstr>MISE EN PLACE DE REFORME</vt:lpstr>
      <vt:lpstr>RISQUES ET DIFFICULTES ASSOCIES </vt:lpstr>
      <vt:lpstr>PERSPECTIVES ET RECOMMANDATIONS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Fruchart</dc:creator>
  <cp:lastModifiedBy>DGI</cp:lastModifiedBy>
  <cp:revision>35</cp:revision>
  <dcterms:created xsi:type="dcterms:W3CDTF">2023-11-05T21:43:48Z</dcterms:created>
  <dcterms:modified xsi:type="dcterms:W3CDTF">2023-11-08T20:23:44Z</dcterms:modified>
</cp:coreProperties>
</file>