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420F3-3DB8-A2D1-5D58-B9ADF1A9DC39}" v="34" dt="2023-11-10T15:13:50.186"/>
    <p1510:client id="{5145423F-E778-F151-5B00-F3CBC73E2814}" v="3" dt="2023-11-10T17:26:21.606"/>
    <p1510:client id="{96655128-001C-301C-CB2A-1739A4679B10}" v="16" dt="2023-11-10T12:40:24.880"/>
    <p1510:client id="{CD9C78BF-89EC-9442-137A-4EEFFFD156FA}" v="25" dt="2023-11-10T17:30:40.935"/>
    <p1510:client id="{CF13BDE9-72D2-2CF4-C41B-192DFB292870}" v="2" dt="2023-11-10T17:15:00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31362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1</a:t>
                      </a:r>
                      <a:endParaRPr lang="fr-FR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Statistiques, prospectives et planification</a:t>
                      </a:r>
                      <a:r>
                        <a:rPr lang="en-US" sz="28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Exhaustivité, disponibilité et fiabilité des données statistiques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digitalisation des flux financiers : L’exemple de </a:t>
            </a:r>
            <a:r>
              <a:rPr lang="fr-FR" sz="4000" b="1" kern="1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TrésorPay-TrésorMoney</a:t>
            </a:r>
            <a:br>
              <a:rPr lang="fr-FR" sz="32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3200" b="1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Côte d’Ivoire –</a:t>
            </a:r>
            <a:endParaRPr lang="en-US" sz="3200" b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F79D-670E-6DD3-A577-D0C140E9C6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ONCEPTION ET CONTENU DES REFORMES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6B35A-88DA-03F4-3791-9C2279E49E2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buFont typeface="Arial" panose="020B0604020202020204" pitchFamily="34" charset="0"/>
              <a:buNone/>
            </a:pPr>
            <a:r>
              <a:rPr lang="fr-CI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 le cadre de la réalisation des Piliers IV et VI du Plan National de Développement (PND) 2021-2025, relatifs à l’inclusion financière, au renforcement de la gouvernance, et à la modernisation de l’État, la Direction Générale du Trésor et de la Comptabilité Publique a mis en place une plateforme numérique dénommée </a:t>
            </a:r>
            <a:r>
              <a:rPr lang="fr-CI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CI" b="1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TrésorPay-TrésorMoney</a:t>
            </a:r>
            <a:r>
              <a:rPr lang="fr-CI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».</a:t>
            </a:r>
          </a:p>
          <a:p>
            <a:pPr marL="0" indent="457200">
              <a:buFont typeface="Arial" panose="020B0604020202020204" pitchFamily="34" charset="0"/>
              <a:buNone/>
            </a:pPr>
            <a:r>
              <a:rPr lang="fr-CI" b="1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TrésorPay</a:t>
            </a:r>
            <a:r>
              <a:rPr lang="fr-CI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la plateforme du Trésor Public regroupant les natures de recettes et de dépenses de l’Etat central et de ses démembrements.</a:t>
            </a:r>
          </a:p>
          <a:p>
            <a:pPr marL="0" indent="457200">
              <a:buFont typeface="Arial" panose="020B0604020202020204" pitchFamily="34" charset="0"/>
              <a:buNone/>
            </a:pPr>
            <a:r>
              <a:rPr lang="fr-CI" b="1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TrésorMoney</a:t>
            </a:r>
            <a:r>
              <a:rPr lang="fr-CI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le portefeuille électronique du Trésor Public.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3A24-6620-5FF6-D220-8D28A853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MISE EN PLACE DE LA REFORME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ABB831-773F-EAAF-E629-F1B1AE83140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I" sz="2000" b="1" err="1">
                <a:effectLst/>
                <a:latin typeface="Arial" panose="020B0604020202020204" pitchFamily="34" charset="0"/>
                <a:ea typeface="Lustria"/>
                <a:cs typeface="Arial" panose="020B0604020202020204" pitchFamily="34" charset="0"/>
              </a:rPr>
              <a:t>TrésorPay-TrésorMoney</a:t>
            </a:r>
            <a:r>
              <a:rPr lang="fr-CI" sz="2000" b="1">
                <a:effectLst/>
                <a:latin typeface="Arial" panose="020B0604020202020204" pitchFamily="34" charset="0"/>
                <a:ea typeface="Lustria"/>
                <a:cs typeface="Arial" panose="020B0604020202020204" pitchFamily="34" charset="0"/>
              </a:rPr>
              <a:t> </a:t>
            </a:r>
            <a:r>
              <a:rPr lang="fr-CI"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été mise en service depuis le 5 Janvier 2021 et nous a permis de réaliser les résultats suivants : </a:t>
            </a:r>
          </a:p>
          <a:p>
            <a:r>
              <a:rPr lang="fr-CI" sz="2000" b="1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niveau du recouvrement des recettes </a:t>
            </a:r>
          </a:p>
          <a:p>
            <a:endParaRPr lang="fr-CI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I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CI" sz="2000" b="1" u="sng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sz="2000" b="1" u="sng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CI" sz="2000" b="1" u="sng">
                <a:latin typeface="Arial" panose="020B0604020202020204" pitchFamily="34" charset="0"/>
                <a:cs typeface="Arial" panose="020B0604020202020204" pitchFamily="34" charset="0"/>
              </a:rPr>
              <a:t>paiement</a:t>
            </a:r>
            <a:r>
              <a:rPr lang="en-US" sz="2000" b="1" u="sng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CI" sz="2000" b="1" u="sng">
                <a:latin typeface="Arial" panose="020B0604020202020204" pitchFamily="34" charset="0"/>
                <a:cs typeface="Arial" panose="020B0604020202020204" pitchFamily="34" charset="0"/>
              </a:rPr>
              <a:t>dépenses</a:t>
            </a:r>
            <a:r>
              <a:rPr lang="en-US" sz="20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530693-AC91-CEB4-D4ED-DD710FDDF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69107"/>
              </p:ext>
            </p:extLst>
          </p:nvPr>
        </p:nvGraphicFramePr>
        <p:xfrm>
          <a:off x="838200" y="2888678"/>
          <a:ext cx="10374630" cy="137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754">
                  <a:extLst>
                    <a:ext uri="{9D8B030D-6E8A-4147-A177-3AD203B41FA5}">
                      <a16:colId xmlns:a16="http://schemas.microsoft.com/office/drawing/2014/main" val="1940347072"/>
                    </a:ext>
                  </a:extLst>
                </a:gridCol>
                <a:gridCol w="1897836">
                  <a:extLst>
                    <a:ext uri="{9D8B030D-6E8A-4147-A177-3AD203B41FA5}">
                      <a16:colId xmlns:a16="http://schemas.microsoft.com/office/drawing/2014/main" val="3281068276"/>
                    </a:ext>
                  </a:extLst>
                </a:gridCol>
                <a:gridCol w="2045240">
                  <a:extLst>
                    <a:ext uri="{9D8B030D-6E8A-4147-A177-3AD203B41FA5}">
                      <a16:colId xmlns:a16="http://schemas.microsoft.com/office/drawing/2014/main" val="1291298512"/>
                    </a:ext>
                  </a:extLst>
                </a:gridCol>
                <a:gridCol w="2301151">
                  <a:extLst>
                    <a:ext uri="{9D8B030D-6E8A-4147-A177-3AD203B41FA5}">
                      <a16:colId xmlns:a16="http://schemas.microsoft.com/office/drawing/2014/main" val="616493461"/>
                    </a:ext>
                  </a:extLst>
                </a:gridCol>
                <a:gridCol w="2019649">
                  <a:extLst>
                    <a:ext uri="{9D8B030D-6E8A-4147-A177-3AD203B41FA5}">
                      <a16:colId xmlns:a16="http://schemas.microsoft.com/office/drawing/2014/main" val="3654150414"/>
                    </a:ext>
                  </a:extLst>
                </a:gridCol>
              </a:tblGrid>
              <a:tr h="1840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CI" sz="1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 Juin 2023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TOTAUX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7132710"/>
                  </a:ext>
                </a:extLst>
              </a:tr>
              <a:tr h="363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MONTANT (CFA)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2 987 374 059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12 603 457 387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12 644 261 585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28 235 093 031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2589809"/>
                  </a:ext>
                </a:extLst>
              </a:tr>
              <a:tr h="601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NBRE TRANSACTIONS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1 086 022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2 376 192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884 728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4 346 942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2707766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A54DFCA-D6A6-D753-9E7C-A2AAEB1FE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60935"/>
              </p:ext>
            </p:extLst>
          </p:nvPr>
        </p:nvGraphicFramePr>
        <p:xfrm>
          <a:off x="838200" y="4936743"/>
          <a:ext cx="10515601" cy="1327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560">
                  <a:extLst>
                    <a:ext uri="{9D8B030D-6E8A-4147-A177-3AD203B41FA5}">
                      <a16:colId xmlns:a16="http://schemas.microsoft.com/office/drawing/2014/main" val="224525153"/>
                    </a:ext>
                  </a:extLst>
                </a:gridCol>
                <a:gridCol w="1872930">
                  <a:extLst>
                    <a:ext uri="{9D8B030D-6E8A-4147-A177-3AD203B41FA5}">
                      <a16:colId xmlns:a16="http://schemas.microsoft.com/office/drawing/2014/main" val="46144565"/>
                    </a:ext>
                  </a:extLst>
                </a:gridCol>
                <a:gridCol w="2160668">
                  <a:extLst>
                    <a:ext uri="{9D8B030D-6E8A-4147-A177-3AD203B41FA5}">
                      <a16:colId xmlns:a16="http://schemas.microsoft.com/office/drawing/2014/main" val="2335944523"/>
                    </a:ext>
                  </a:extLst>
                </a:gridCol>
                <a:gridCol w="2092159">
                  <a:extLst>
                    <a:ext uri="{9D8B030D-6E8A-4147-A177-3AD203B41FA5}">
                      <a16:colId xmlns:a16="http://schemas.microsoft.com/office/drawing/2014/main" val="3387180432"/>
                    </a:ext>
                  </a:extLst>
                </a:gridCol>
                <a:gridCol w="2231284">
                  <a:extLst>
                    <a:ext uri="{9D8B030D-6E8A-4147-A177-3AD203B41FA5}">
                      <a16:colId xmlns:a16="http://schemas.microsoft.com/office/drawing/2014/main" val="675216536"/>
                    </a:ext>
                  </a:extLst>
                </a:gridCol>
              </a:tblGrid>
              <a:tr h="299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CI" sz="14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 Juin 2023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TOTAUX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3152461"/>
                  </a:ext>
                </a:extLst>
              </a:tr>
              <a:tr h="305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MONTANT (CFA)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983 868 285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11 764 087 184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8 874 538 606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21 622 494 075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63927352"/>
                  </a:ext>
                </a:extLst>
              </a:tr>
              <a:tr h="6344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NBRE TRANSACTIONS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6 314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67 954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135 734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I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210 002</a:t>
                      </a:r>
                      <a:endParaRPr lang="fr-CI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311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1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RISQUES ET DIFFICULTES ASSOCIES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u="sng" dirty="0">
                <a:latin typeface="Arial"/>
                <a:cs typeface="Arial"/>
              </a:rPr>
              <a:t>RISQUES</a:t>
            </a:r>
          </a:p>
          <a:p>
            <a:pPr marL="0" indent="0">
              <a:buNone/>
            </a:pPr>
            <a:endParaRPr lang="en-US" sz="1800" b="1" u="sng" dirty="0">
              <a:latin typeface="Arial"/>
              <a:cs typeface="Arial"/>
            </a:endParaRPr>
          </a:p>
          <a:p>
            <a:pPr marL="685800"/>
            <a:r>
              <a:rPr lang="fr-CI" sz="1800" dirty="0">
                <a:latin typeface="Arial"/>
                <a:cs typeface="Arial"/>
              </a:rPr>
              <a:t>Pertes de données sensibles</a:t>
            </a:r>
            <a:endParaRPr lang="fr-CI" sz="1800" dirty="0">
              <a:latin typeface="Arial"/>
              <a:cs typeface="Times New Roman"/>
            </a:endParaRPr>
          </a:p>
          <a:p>
            <a:pPr marL="685800"/>
            <a:r>
              <a:rPr lang="fr-CI" sz="1800" dirty="0">
                <a:latin typeface="Arial"/>
                <a:cs typeface="Arial"/>
              </a:rPr>
              <a:t>Indisponibilité des ressources</a:t>
            </a:r>
          </a:p>
          <a:p>
            <a:pPr marL="685800"/>
            <a:r>
              <a:rPr lang="fr" sz="1800" dirty="0">
                <a:latin typeface="Arial"/>
                <a:cs typeface="Arial"/>
              </a:rPr>
              <a:t>Accès non autorisés aux données sensibles</a:t>
            </a:r>
            <a:endParaRPr lang="fr-CI" sz="1800" dirty="0">
              <a:latin typeface="Arial"/>
              <a:cs typeface="Arial"/>
            </a:endParaRPr>
          </a:p>
          <a:p>
            <a:pPr marL="685800"/>
            <a:r>
              <a:rPr lang="fr" sz="1800" dirty="0">
                <a:latin typeface="Arial"/>
                <a:cs typeface="Arial"/>
              </a:rPr>
              <a:t>Fraudes et blanchiment d’argent</a:t>
            </a:r>
            <a:endParaRPr lang="fr-CI" sz="1800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fr-C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Calibri Light" panose="020F0302020204030204"/>
              <a:buAutoNum type="arabicPeriod" startAt="2"/>
            </a:pPr>
            <a:r>
              <a:rPr lang="en-US" sz="1800" b="1" u="sng" dirty="0">
                <a:latin typeface="Arial"/>
                <a:cs typeface="Arial"/>
              </a:rPr>
              <a:t>DIFFICULTES</a:t>
            </a:r>
            <a:r>
              <a:rPr lang="en-US" sz="1800" dirty="0">
                <a:latin typeface="Arial"/>
                <a:cs typeface="Arial"/>
              </a:rPr>
              <a:t> 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I" sz="1800" kern="100" dirty="0">
              <a:effectLst/>
              <a:latin typeface="Arial"/>
              <a:ea typeface="Lustria"/>
              <a:cs typeface="Arial"/>
            </a:endParaRPr>
          </a:p>
          <a:p>
            <a:pPr lvl="1"/>
            <a:r>
              <a:rPr lang="fr-CI" sz="1800" kern="100" dirty="0">
                <a:latin typeface="Arial"/>
                <a:ea typeface="Calibri"/>
                <a:cs typeface="Arial"/>
              </a:rPr>
              <a:t>Résistance au changement ;</a:t>
            </a:r>
            <a:endParaRPr lang="fr-CI" sz="1800" dirty="0">
              <a:latin typeface="Arial"/>
              <a:cs typeface="Arial"/>
            </a:endParaRPr>
          </a:p>
          <a:p>
            <a:pPr lvl="1"/>
            <a:r>
              <a:rPr lang="fr-CI" sz="1800" kern="100" dirty="0">
                <a:effectLst/>
                <a:latin typeface="Arial"/>
                <a:ea typeface="Lustria"/>
                <a:cs typeface="Arial"/>
              </a:rPr>
              <a:t>Persistance du recouvrement de certaines recettes au niveau de certains Ministères par des opérateurs privés</a:t>
            </a:r>
            <a:r>
              <a:rPr lang="fr-CI" sz="1800" kern="100" dirty="0">
                <a:latin typeface="Arial"/>
                <a:ea typeface="Lustria"/>
                <a:cs typeface="Arial"/>
              </a:rPr>
              <a:t>.</a:t>
            </a:r>
            <a:endParaRPr lang="fr-CI" dirty="0"/>
          </a:p>
          <a:p>
            <a:pPr lvl="1"/>
            <a:endParaRPr lang="fr-CI" sz="1800" kern="100" dirty="0">
              <a:effectLst/>
              <a:latin typeface="Arial"/>
              <a:ea typeface="Calibri"/>
              <a:cs typeface="Arial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PERSPECTIVES ET RECOMMANDATIONS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880" y="1602105"/>
            <a:ext cx="10515600" cy="514381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fr-CI" sz="1800" kern="100">
                <a:effectLst/>
                <a:latin typeface="Arial"/>
                <a:ea typeface="Lustria"/>
                <a:cs typeface="Arial"/>
              </a:rPr>
              <a:t>Au regard des enjeux économiques et financiers rattachés à cet outil innovant, d’une part, et des difficultés rencontrées dans sa mise en œuvre, d’autre part, nous suggérons ce qui suit :</a:t>
            </a:r>
            <a:endParaRPr lang="fr-CI" sz="1800" kern="100">
              <a:latin typeface="Arial"/>
              <a:ea typeface="Calibri" panose="020F0502020204030204" pitchFamily="34" charset="0"/>
              <a:cs typeface="Arial"/>
            </a:endParaRP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</a:pPr>
            <a:r>
              <a:rPr lang="fr-CI" sz="1800" kern="100">
                <a:effectLst/>
                <a:latin typeface="Arial"/>
                <a:ea typeface="Lustria"/>
                <a:cs typeface="Arial"/>
              </a:rPr>
              <a:t>Instituer l’utilisation de la plateforme dans toute l’administration publique comme plateforme principale pour effectuer le recouvrement des recettes et le paiement des dépenses publiques de masse au profit des populations ;</a:t>
            </a:r>
            <a:endParaRPr lang="fr-CI" sz="1800" kern="100">
              <a:latin typeface="Arial"/>
              <a:ea typeface="Calibri" panose="020F0502020204030204" pitchFamily="34" charset="0"/>
              <a:cs typeface="Arial"/>
            </a:endParaRP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</a:pPr>
            <a:r>
              <a:rPr lang="fr-CI" sz="1800" kern="100">
                <a:effectLst/>
                <a:latin typeface="Arial"/>
                <a:ea typeface="Lustria"/>
                <a:cs typeface="Arial"/>
              </a:rPr>
              <a:t>Faire une communication en Conseil de Ministres relative à l’utilisation effective de la plateforme « </a:t>
            </a:r>
            <a:r>
              <a:rPr lang="fr-CI" sz="1800" kern="100" err="1">
                <a:effectLst/>
                <a:latin typeface="Arial"/>
                <a:ea typeface="Lustria"/>
                <a:cs typeface="Arial"/>
              </a:rPr>
              <a:t>TrésorPay-TrésorMoney</a:t>
            </a:r>
            <a:r>
              <a:rPr lang="fr-CI" sz="1800" kern="100">
                <a:effectLst/>
                <a:latin typeface="Arial"/>
                <a:ea typeface="Lustria"/>
                <a:cs typeface="Arial"/>
              </a:rPr>
              <a:t> » par l’ensemble des Ministères ;</a:t>
            </a:r>
            <a:endParaRPr lang="fr-CI" sz="1800" kern="100">
              <a:latin typeface="Arial"/>
              <a:ea typeface="Calibri" panose="020F0502020204030204" pitchFamily="34" charset="0"/>
              <a:cs typeface="Arial"/>
            </a:endParaRP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</a:pPr>
            <a:r>
              <a:rPr lang="fr-CI" sz="1800" kern="100">
                <a:effectLst/>
                <a:latin typeface="Arial"/>
                <a:ea typeface="Lustria"/>
                <a:cs typeface="Arial"/>
              </a:rPr>
              <a:t>Intensifier les campagnes de sensibilisation à l’échelle nationale en vue de son adoption par tous les acteurs.</a:t>
            </a:r>
            <a:r>
              <a:rPr lang="fr-CI" sz="1800" kern="100">
                <a:latin typeface="Arial"/>
                <a:ea typeface="Lustria"/>
                <a:cs typeface="Arial"/>
              </a:rPr>
              <a:t> </a:t>
            </a:r>
            <a:endParaRPr lang="fr-CI" sz="1800" kern="100">
              <a:latin typeface="Arial" panose="020B0604020202020204" pitchFamily="34" charset="0"/>
              <a:ea typeface="Lustria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</a:pPr>
            <a:r>
              <a:rPr lang="fr-CI" sz="1800" kern="100">
                <a:latin typeface="Arial"/>
                <a:ea typeface="Calibri" panose="020F0502020204030204" pitchFamily="34" charset="0"/>
                <a:cs typeface="Arial"/>
              </a:rPr>
              <a:t>Mettre en place un mécanisme de pérennisation </a:t>
            </a: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</a:pPr>
            <a:endParaRPr lang="fr-CI" sz="18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3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785EFF60FA44AB727240924042B9D" ma:contentTypeVersion="5" ma:contentTypeDescription="Crée un document." ma:contentTypeScope="" ma:versionID="9818f2afeac2e8bb5a6a195a02583b7f">
  <xsd:schema xmlns:xsd="http://www.w3.org/2001/XMLSchema" xmlns:xs="http://www.w3.org/2001/XMLSchema" xmlns:p="http://schemas.microsoft.com/office/2006/metadata/properties" xmlns:ns2="3df3388a-771f-4e1b-912d-ad8625ae59da" xmlns:ns3="84aecb41-a155-4f94-a10d-7fa87cd23b68" targetNamespace="http://schemas.microsoft.com/office/2006/metadata/properties" ma:root="true" ma:fieldsID="d5daf3eea32e1856be1939cff3a7fcc6" ns2:_="" ns3:_="">
    <xsd:import namespace="3df3388a-771f-4e1b-912d-ad8625ae59da"/>
    <xsd:import namespace="84aecb41-a155-4f94-a10d-7fa87cd23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3388a-771f-4e1b-912d-ad8625ae59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ecb41-a155-4f94-a10d-7fa87cd23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460FB6-7743-4ECF-AF66-8E6EA26493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367DF3-687F-4A4D-8326-AFA3557159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E2232-6713-4D53-9742-8CF2377F6279}">
  <ds:schemaRefs>
    <ds:schemaRef ds:uri="3df3388a-771f-4e1b-912d-ad8625ae59da"/>
    <ds:schemaRef ds:uri="84aecb41-a155-4f94-a10d-7fa87cd23b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Grand écran</PresentationFormat>
  <Paragraphs>66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Présentation PowerPoint</vt:lpstr>
      <vt:lpstr>Présentation PowerPoint</vt:lpstr>
      <vt:lpstr>MISE EN PLACE DE LA REFORME </vt:lpstr>
      <vt:lpstr>RISQUES ET DIFFICULTES ASSOCIES </vt:lpstr>
      <vt:lpstr>PERSPECTIVES ET RECOMMANDATIONS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Laurent Jimmy KOURAOGO</cp:lastModifiedBy>
  <cp:revision>3</cp:revision>
  <dcterms:created xsi:type="dcterms:W3CDTF">2023-11-05T21:43:48Z</dcterms:created>
  <dcterms:modified xsi:type="dcterms:W3CDTF">2023-11-10T17:46:20Z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0x010100683785EFF60FA44AB727240924042B9D</vt:lpwstr>
  </property>
</Properties>
</file>