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327" r:id="rId5"/>
    <p:sldId id="328" r:id="rId6"/>
    <p:sldId id="330" r:id="rId7"/>
    <p:sldId id="324" r:id="rId8"/>
    <p:sldId id="331" r:id="rId9"/>
    <p:sldId id="333" r:id="rId10"/>
    <p:sldId id="325" r:id="rId11"/>
    <p:sldId id="334" r:id="rId12"/>
    <p:sldId id="326" r:id="rId13"/>
    <p:sldId id="335" r:id="rId14"/>
  </p:sldIdLst>
  <p:sldSz cx="10680700" cy="7556500"/>
  <p:notesSz cx="10680700" cy="7556500"/>
  <p:embeddedFontLst>
    <p:embeddedFont>
      <p:font typeface="Brandon Grotesque Bold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elvetica" pitchFamily="2" charset="0"/>
      <p:regular r:id="rId21"/>
      <p:bold r:id="rId22"/>
      <p:italic r:id="rId23"/>
      <p:boldItalic r:id="rId24"/>
    </p:embeddedFont>
  </p:embeddedFontLst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1pPr>
    <a:lvl2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2pPr>
    <a:lvl3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3pPr>
    <a:lvl4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4pPr>
    <a:lvl5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5pPr>
    <a:lvl6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6pPr>
    <a:lvl7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7pPr>
    <a:lvl8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8pPr>
    <a:lvl9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90"/>
  </p:normalViewPr>
  <p:slideViewPr>
    <p:cSldViewPr>
      <p:cViewPr varScale="1">
        <p:scale>
          <a:sx n="108" d="100"/>
          <a:sy n="108" d="100"/>
        </p:scale>
        <p:origin x="148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2756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049963" y="0"/>
            <a:ext cx="4627562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C3243-1E58-4936-8A1D-9FE8A06A4705}" type="datetimeFigureOut">
              <a:rPr lang="fr-FR" smtClean="0"/>
              <a:t>31/10/2023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36950" y="944563"/>
            <a:ext cx="3606800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1068388" y="3636963"/>
            <a:ext cx="8543925" cy="29749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2756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049963" y="7177088"/>
            <a:ext cx="4627562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45C4D-8024-4E78-9915-49C82F4D8EA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162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1_Couverture cop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itre de la présentation"/>
          <p:cNvSpPr txBox="1">
            <a:spLocks noGrp="1"/>
          </p:cNvSpPr>
          <p:nvPr>
            <p:ph type="title" hasCustomPrompt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Titre de la présentation</a:t>
            </a:r>
          </a:p>
        </p:txBody>
      </p:sp>
      <p:sp>
        <p:nvSpPr>
          <p:cNvPr id="19" name="Texte niveau 1…"/>
          <p:cNvSpPr txBox="1">
            <a:spLocks noGrp="1"/>
          </p:cNvSpPr>
          <p:nvPr>
            <p:ph type="body" sz="quarter" idx="1" hasCustomPrompt="1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Présentation PowerPoint Février 2021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20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isposition personnalisée copie">
    <p:bg>
      <p:bgPr>
        <a:solidFill>
          <a:srgbClr val="20A45C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7" name="Image 18" descr="Image 1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5083" y="895"/>
            <a:ext cx="10690865" cy="755470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itre de la partie"/>
          <p:cNvSpPr txBox="1">
            <a:spLocks noGrp="1"/>
          </p:cNvSpPr>
          <p:nvPr>
            <p:ph type="title" hasCustomPrompt="1"/>
          </p:nvPr>
        </p:nvSpPr>
        <p:spPr bwMode="auto">
          <a:xfrm>
            <a:off x="4728250" y="2004005"/>
            <a:ext cx="4908391" cy="1460501"/>
          </a:xfrm>
          <a:prstGeom prst="rect">
            <a:avLst/>
          </a:prstGeom>
        </p:spPr>
        <p:txBody>
          <a:bodyPr/>
          <a:lstStyle>
            <a:lvl1pPr defTabSz="914400">
              <a:defRPr sz="6800"/>
            </a:lvl1pPr>
          </a:lstStyle>
          <a:p>
            <a:pPr>
              <a:defRPr/>
            </a:pPr>
            <a:r>
              <a:t>Titre de la partie</a:t>
            </a:r>
          </a:p>
        </p:txBody>
      </p:sp>
      <p:sp>
        <p:nvSpPr>
          <p:cNvPr id="29" name="Texte niveau 1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4728250" y="3650145"/>
            <a:ext cx="1503151" cy="462327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1000"/>
              </a:spcBef>
              <a:defRPr sz="3800"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1pPr>
            <a:lvl2pPr marL="819150" indent="-361950" defTabSz="914400">
              <a:spcBef>
                <a:spcPts val="1000"/>
              </a:spcBef>
              <a:defRPr sz="3800"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2pPr>
            <a:lvl3pPr marL="1348738" indent="-434338" defTabSz="914400">
              <a:spcBef>
                <a:spcPts val="1000"/>
              </a:spcBef>
              <a:defRPr sz="3800"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3pPr>
            <a:lvl4pPr marL="1854200" indent="-482600" defTabSz="914400">
              <a:spcBef>
                <a:spcPts val="1000"/>
              </a:spcBef>
              <a:defRPr sz="3800"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4pPr>
            <a:lvl5pPr marL="2311399" indent="-482600" defTabSz="914400">
              <a:spcBef>
                <a:spcPts val="1000"/>
              </a:spcBef>
              <a:defRPr sz="3800"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5pPr>
          </a:lstStyle>
          <a:p>
            <a:pPr>
              <a:defRPr/>
            </a:pPr>
            <a:r>
              <a:t>05	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30" name="Espace réservé du texte 11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5466176" y="3826538"/>
            <a:ext cx="3998915" cy="259403"/>
          </a:xfrm>
          <a:prstGeom prst="rect">
            <a:avLst/>
          </a:prstGeom>
        </p:spPr>
        <p:txBody>
          <a:bodyPr/>
          <a:lstStyle>
            <a:lvl1pPr defTabSz="667512">
              <a:spcBef>
                <a:spcPts val="700"/>
              </a:spcBef>
              <a:defRPr sz="1100"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pPr>
              <a:defRPr/>
            </a:pPr>
            <a:r>
              <a:t>mini sommaire</a:t>
            </a:r>
          </a:p>
        </p:txBody>
      </p:sp>
      <p:sp>
        <p:nvSpPr>
          <p:cNvPr id="31" name="Espace réservé du texte 8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714602" y="4315057"/>
            <a:ext cx="1503151" cy="462325"/>
          </a:xfrm>
          <a:prstGeom prst="rect">
            <a:avLst/>
          </a:prstGeom>
        </p:spPr>
        <p:txBody>
          <a:bodyPr/>
          <a:lstStyle>
            <a:lvl1pPr defTabSz="310895">
              <a:spcBef>
                <a:spcPts val="300"/>
              </a:spcBef>
              <a:defRPr sz="2050" b="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</a:defRPr>
            </a:lvl1pPr>
          </a:lstStyle>
          <a:p>
            <a:pPr>
              <a:defRPr/>
            </a:pPr>
            <a:r>
              <a:t>08	</a:t>
            </a:r>
          </a:p>
        </p:txBody>
      </p:sp>
      <p:sp>
        <p:nvSpPr>
          <p:cNvPr id="32" name="Espace réservé du texte 8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714600" y="5048882"/>
            <a:ext cx="1503151" cy="503614"/>
          </a:xfrm>
          <a:prstGeom prst="rect">
            <a:avLst/>
          </a:prstGeom>
        </p:spPr>
        <p:txBody>
          <a:bodyPr/>
          <a:lstStyle>
            <a:lvl1pPr defTabSz="354787">
              <a:spcBef>
                <a:spcPts val="300"/>
              </a:spcBef>
              <a:defRPr sz="2350" b="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</a:defRPr>
            </a:lvl1pPr>
          </a:lstStyle>
          <a:p>
            <a:pPr>
              <a:defRPr/>
            </a:pPr>
            <a:r>
              <a:t>13	</a:t>
            </a:r>
          </a:p>
        </p:txBody>
      </p:sp>
      <p:sp>
        <p:nvSpPr>
          <p:cNvPr id="33" name="Espace réservé du texte 11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5520768" y="4500641"/>
            <a:ext cx="3998915" cy="259403"/>
          </a:xfrm>
          <a:prstGeom prst="rect">
            <a:avLst/>
          </a:prstGeom>
        </p:spPr>
        <p:txBody>
          <a:bodyPr/>
          <a:lstStyle>
            <a:lvl1pPr defTabSz="667512">
              <a:spcBef>
                <a:spcPts val="700"/>
              </a:spcBef>
              <a:defRPr sz="1100"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pPr>
              <a:defRPr/>
            </a:pPr>
            <a:r>
              <a:t>mini sommaire</a:t>
            </a:r>
          </a:p>
        </p:txBody>
      </p:sp>
      <p:sp>
        <p:nvSpPr>
          <p:cNvPr id="34" name="Espace réservé du texte 11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5520768" y="5228308"/>
            <a:ext cx="3998915" cy="259402"/>
          </a:xfrm>
          <a:prstGeom prst="rect">
            <a:avLst/>
          </a:prstGeom>
        </p:spPr>
        <p:txBody>
          <a:bodyPr/>
          <a:lstStyle>
            <a:lvl1pPr defTabSz="667512">
              <a:spcBef>
                <a:spcPts val="700"/>
              </a:spcBef>
              <a:defRPr sz="1100"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pPr>
              <a:defRPr/>
            </a:pPr>
            <a:r>
              <a:t>mini sommaire</a:t>
            </a:r>
          </a:p>
        </p:txBody>
      </p:sp>
      <p:pic>
        <p:nvPicPr>
          <p:cNvPr id="35" name="Image 3" descr="Imag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74527" y="342514"/>
            <a:ext cx="1895911" cy="898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dots-red.png" descr="dots-r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6199999">
            <a:off x="-1995947" y="1791113"/>
            <a:ext cx="7554284" cy="3974274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Text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Sus corro explant aut facidusamet venihictem"/>
          <p:cNvSpPr txBox="1">
            <a:spLocks noGrp="1"/>
          </p:cNvSpPr>
          <p:nvPr>
            <p:ph type="title" hasCustomPrompt="1"/>
          </p:nvPr>
        </p:nvSpPr>
        <p:spPr bwMode="auto">
          <a:xfrm>
            <a:off x="366523" y="1577394"/>
            <a:ext cx="4525320" cy="635427"/>
          </a:xfrm>
          <a:prstGeom prst="rect">
            <a:avLst/>
          </a:prstGeom>
        </p:spPr>
        <p:txBody>
          <a:bodyPr/>
          <a:lstStyle>
            <a:lvl1pPr defTabSz="914400">
              <a:defRPr sz="2400">
                <a:solidFill>
                  <a:srgbClr val="20A45C"/>
                </a:solidFill>
              </a:defRPr>
            </a:lvl1pPr>
          </a:lstStyle>
          <a:p>
            <a:pPr>
              <a:defRPr/>
            </a:pPr>
            <a:r>
              <a:t>Sus corro explant aut facidusamet venihictem</a:t>
            </a:r>
          </a:p>
        </p:txBody>
      </p:sp>
      <p:sp>
        <p:nvSpPr>
          <p:cNvPr id="45" name="Texte niveau 1…"/>
          <p:cNvSpPr txBox="1">
            <a:spLocks noGrp="1"/>
          </p:cNvSpPr>
          <p:nvPr>
            <p:ph type="body" sz="quarter" idx="1" hasCustomPrompt="1"/>
          </p:nvPr>
        </p:nvSpPr>
        <p:spPr bwMode="auto">
          <a:xfrm>
            <a:off x="366522" y="2279360"/>
            <a:ext cx="4525322" cy="873127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0"/>
              </a:spcBef>
              <a:defRPr sz="1500" b="0">
                <a:solidFill>
                  <a:srgbClr val="4D4D4D"/>
                </a:solidFill>
                <a:latin typeface="Helvetica Neue"/>
                <a:ea typeface="Helvetica Neue"/>
                <a:cs typeface="Helvetica Neue"/>
              </a:defRPr>
            </a:lvl1pPr>
            <a:lvl2pPr marL="600075" indent="-142875" defTabSz="914400">
              <a:spcBef>
                <a:spcPts val="0"/>
              </a:spcBef>
              <a:defRPr sz="1500" b="0">
                <a:solidFill>
                  <a:srgbClr val="4D4D4D"/>
                </a:solidFill>
                <a:latin typeface="Helvetica Neue"/>
                <a:ea typeface="Helvetica Neue"/>
                <a:cs typeface="Helvetica Neue"/>
              </a:defRPr>
            </a:lvl2pPr>
            <a:lvl3pPr marL="1085850" indent="-171450" defTabSz="914400">
              <a:spcBef>
                <a:spcPts val="0"/>
              </a:spcBef>
              <a:defRPr sz="1500" b="0">
                <a:solidFill>
                  <a:srgbClr val="4D4D4D"/>
                </a:solidFill>
                <a:latin typeface="Helvetica Neue"/>
                <a:ea typeface="Helvetica Neue"/>
                <a:cs typeface="Helvetica Neue"/>
              </a:defRPr>
            </a:lvl3pPr>
            <a:lvl4pPr marL="1562100" indent="-190500" defTabSz="914400">
              <a:spcBef>
                <a:spcPts val="0"/>
              </a:spcBef>
              <a:defRPr sz="1500" b="0">
                <a:solidFill>
                  <a:srgbClr val="4D4D4D"/>
                </a:solidFill>
                <a:latin typeface="Helvetica Neue"/>
                <a:ea typeface="Helvetica Neue"/>
                <a:cs typeface="Helvetica Neue"/>
              </a:defRPr>
            </a:lvl4pPr>
            <a:lvl5pPr marL="2019300" indent="-190500" defTabSz="914400">
              <a:spcBef>
                <a:spcPts val="0"/>
              </a:spcBef>
              <a:defRPr sz="1500" b="0">
                <a:solidFill>
                  <a:srgbClr val="4D4D4D"/>
                </a:solidFill>
                <a:latin typeface="Helvetica Neue"/>
                <a:ea typeface="Helvetica Neue"/>
                <a:cs typeface="Helvetica Neue"/>
              </a:defRPr>
            </a:lvl5pPr>
          </a:lstStyle>
          <a:p>
            <a:pPr>
              <a:defRPr/>
            </a:pPr>
            <a:r>
              <a:t>Aut quod quam, corumet lab ipsant quas ut evella pa nobis volupitasse liquatiatem explant in con num hitiberum fugitia temoluptas doluptatur.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46" name="Espace réservé du texte 13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380167" y="3281734"/>
            <a:ext cx="4511678" cy="313955"/>
          </a:xfrm>
          <a:prstGeom prst="rect">
            <a:avLst/>
          </a:prstGeom>
        </p:spPr>
        <p:txBody>
          <a:bodyPr/>
          <a:lstStyle>
            <a:lvl1pPr defTabSz="777240">
              <a:spcBef>
                <a:spcPts val="800"/>
              </a:spcBef>
              <a:defRPr sz="1200" b="0" cap="all">
                <a:latin typeface="Brandon Grotesque Bold"/>
                <a:ea typeface="Brandon Grotesque Bold"/>
                <a:cs typeface="Brandon Grotesque Bold"/>
              </a:defRPr>
            </a:lvl1pPr>
          </a:lstStyle>
          <a:p>
            <a:pPr>
              <a:defRPr/>
            </a:pPr>
            <a:r>
              <a:t>Niveau de sous-titre</a:t>
            </a:r>
          </a:p>
        </p:txBody>
      </p:sp>
      <p:sp>
        <p:nvSpPr>
          <p:cNvPr id="47" name="Espace réservé du texte 22"/>
          <p:cNvSpPr>
            <a:spLocks noGrp="1"/>
          </p:cNvSpPr>
          <p:nvPr>
            <p:ph type="body" sz="quarter" idx="22"/>
          </p:nvPr>
        </p:nvSpPr>
        <p:spPr bwMode="auto">
          <a:xfrm>
            <a:off x="5445125" y="3613150"/>
            <a:ext cx="4511675" cy="30924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8" name="Espace réservé du texte 22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380167" y="3613150"/>
            <a:ext cx="4511678" cy="3092450"/>
          </a:xfrm>
          <a:prstGeom prst="rect">
            <a:avLst/>
          </a:prstGeom>
        </p:spPr>
        <p:txBody>
          <a:bodyPr/>
          <a:lstStyle>
            <a:lvl1pPr marL="228600" indent="-228600" defTabSz="914400">
              <a:spcBef>
                <a:spcPts val="1000"/>
              </a:spcBef>
              <a:buClr>
                <a:srgbClr val="E40515"/>
              </a:buClr>
              <a:buSzPct val="100000"/>
              <a:buFont typeface="Helvetica"/>
              <a:buChar char="●"/>
              <a:defRPr sz="1500" b="0">
                <a:solidFill>
                  <a:srgbClr val="4D4D4D"/>
                </a:solidFill>
                <a:latin typeface="Helvetica Neue"/>
                <a:ea typeface="Helvetica Neue"/>
                <a:cs typeface="Helvetica Neue"/>
              </a:defRPr>
            </a:lvl1pPr>
          </a:lstStyle>
          <a:p>
            <a:pPr>
              <a:defRPr/>
            </a:pPr>
            <a:r>
              <a:t>Cliquez pour modifier les styles du texte du masque</a:t>
            </a:r>
          </a:p>
        </p:txBody>
      </p:sp>
      <p:sp>
        <p:nvSpPr>
          <p:cNvPr id="49" name="Espace réservé du texte 25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5445125" y="3281362"/>
            <a:ext cx="4511675" cy="314327"/>
          </a:xfrm>
          <a:prstGeom prst="rect">
            <a:avLst/>
          </a:prstGeom>
        </p:spPr>
        <p:txBody>
          <a:bodyPr/>
          <a:lstStyle>
            <a:lvl1pPr defTabSz="777240">
              <a:spcBef>
                <a:spcPts val="800"/>
              </a:spcBef>
              <a:defRPr sz="1200" b="0" cap="all">
                <a:latin typeface="Brandon Grotesque Bold"/>
                <a:ea typeface="Brandon Grotesque Bold"/>
                <a:cs typeface="Brandon Grotesque Bold"/>
              </a:defRPr>
            </a:lvl1pPr>
          </a:lstStyle>
          <a:p>
            <a:pPr>
              <a:defRPr/>
            </a:pPr>
            <a:r>
              <a:t>Niveau de sous-titre</a:t>
            </a:r>
          </a:p>
        </p:txBody>
      </p:sp>
      <p:pic>
        <p:nvPicPr>
          <p:cNvPr id="50" name="Image 3" descr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524654" y="206147"/>
            <a:ext cx="1899508" cy="972483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9683193" y="7075558"/>
            <a:ext cx="273608" cy="264972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 Neue"/>
                <a:ea typeface="Helvetica Neue"/>
                <a:cs typeface="Helvetica Neue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34298" y="7003757"/>
            <a:ext cx="2403158" cy="402314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537982" y="7003757"/>
            <a:ext cx="3604736" cy="402314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Projet d'Appui à la Gestion des Finances Publiques - phase II - juin 2020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286455" y="6857565"/>
            <a:ext cx="368046" cy="292384"/>
          </a:xfrm>
        </p:spPr>
        <p:txBody>
          <a:bodyPr/>
          <a:lstStyle/>
          <a:p>
            <a:fld id="{96D9301E-94E3-4A45-B981-1BD84BB6790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969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B0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dots-white.png" descr="dots-white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-2" y="968717"/>
            <a:ext cx="10680702" cy="56190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re de la présentation"/>
          <p:cNvSpPr txBox="1">
            <a:spLocks noGrp="1"/>
          </p:cNvSpPr>
          <p:nvPr>
            <p:ph type="title" hasCustomPrompt="1"/>
          </p:nvPr>
        </p:nvSpPr>
        <p:spPr bwMode="auto">
          <a:xfrm>
            <a:off x="882418" y="2497853"/>
            <a:ext cx="6825800" cy="146119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pPr>
              <a:defRPr/>
            </a:pPr>
            <a:r>
              <a:t>Titre de la présentation</a:t>
            </a:r>
          </a:p>
        </p:txBody>
      </p:sp>
      <p:pic>
        <p:nvPicPr>
          <p:cNvPr id="4" name="DATAFID-logo copie.ai" descr="DATAFID-logo copie.ai"/>
          <p:cNvPicPr>
            <a:picLocks noChangeAspect="1"/>
          </p:cNvPicPr>
          <p:nvPr/>
        </p:nvPicPr>
        <p:blipFill>
          <a:blip r:embed="rId7"/>
          <a:srcRect l="15774" r="13983" b="77404"/>
          <a:stretch/>
        </p:blipFill>
        <p:spPr bwMode="auto">
          <a:xfrm>
            <a:off x="8118960" y="383542"/>
            <a:ext cx="2019474" cy="603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 20" descr="Image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219" y="6531646"/>
            <a:ext cx="10686424" cy="102803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Espace réservé de la date 3"/>
          <p:cNvSpPr txBox="1"/>
          <p:nvPr/>
        </p:nvSpPr>
        <p:spPr bwMode="auto">
          <a:xfrm>
            <a:off x="682116" y="6797524"/>
            <a:ext cx="623589" cy="34170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>
              <a:defRPr sz="900" b="1">
                <a:solidFill>
                  <a:srgbClr val="20A45C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t>Expertise France</a:t>
            </a:r>
          </a:p>
        </p:txBody>
      </p:sp>
      <p:sp>
        <p:nvSpPr>
          <p:cNvPr id="7" name="Espace réservé du numéro de diapositive 5"/>
          <p:cNvSpPr txBox="1"/>
          <p:nvPr/>
        </p:nvSpPr>
        <p:spPr bwMode="auto">
          <a:xfrm>
            <a:off x="7976241" y="6717139"/>
            <a:ext cx="2019527" cy="50722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/>
          <a:p>
            <a:pPr algn="r">
              <a:defRPr sz="900" b="1">
                <a:solidFill>
                  <a:srgbClr val="20A45C"/>
                </a:solidFill>
                <a:latin typeface="Helvetica Neue"/>
                <a:ea typeface="Helvetica Neue"/>
                <a:cs typeface="Helvetica Neue"/>
              </a:defRPr>
            </a:pPr>
            <a:r>
              <a:t>Document confidentiel,</a:t>
            </a:r>
            <a:endParaRPr sz="1200"/>
          </a:p>
          <a:p>
            <a:pPr algn="r">
              <a:defRPr sz="900" b="1">
                <a:solidFill>
                  <a:srgbClr val="20A45C"/>
                </a:solidFill>
                <a:latin typeface="Helvetica Neue"/>
                <a:ea typeface="Helvetica Neue"/>
                <a:cs typeface="Helvetica Neue"/>
              </a:defRPr>
            </a:pPr>
            <a:r>
              <a:t>ne peut être reproduit ni diffusé sans accord préalable</a:t>
            </a:r>
          </a:p>
        </p:txBody>
      </p:sp>
      <p:pic>
        <p:nvPicPr>
          <p:cNvPr id="8" name="Image 1" descr="Image 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3809452" y="6592831"/>
            <a:ext cx="1768981" cy="905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MIN_Economie_et_Finance_RVB.png" descr="MIN_Economie_et_Finance_RVB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5698661" y="6594015"/>
            <a:ext cx="1169189" cy="90323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e niveau 1…"/>
          <p:cNvSpPr txBox="1">
            <a:spLocks noGrp="1"/>
          </p:cNvSpPr>
          <p:nvPr>
            <p:ph type="body" idx="1" hasCustomPrompt="1"/>
          </p:nvPr>
        </p:nvSpPr>
        <p:spPr bwMode="auto">
          <a:xfrm>
            <a:off x="1584808" y="6828082"/>
            <a:ext cx="1606698" cy="358474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pPr>
              <a:defRPr/>
            </a:pPr>
            <a:r>
              <a:t>Présentation PowerPoint Février 2021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11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7383005" y="6874656"/>
            <a:ext cx="271496" cy="2582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300"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txStyles>
    <p:titleStyle>
      <a:lvl1pPr marL="0" marR="0" indent="0" algn="l" defTabSz="1007943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6000" b="0" i="0" u="none" strike="noStrike" cap="all" spc="0">
          <a:solidFill>
            <a:srgbClr val="FFFFFF"/>
          </a:solidFill>
          <a:latin typeface="Brandon Grotesque Bold"/>
          <a:ea typeface="Brandon Grotesque Bold"/>
          <a:cs typeface="Brandon Grotesque Bold"/>
        </a:defRPr>
      </a:lvl1pPr>
      <a:lvl2pPr marL="0" marR="0" indent="0" algn="l" defTabSz="1007943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6000" b="0" i="0" u="none" strike="noStrike" cap="all" spc="0">
          <a:solidFill>
            <a:srgbClr val="FFFFFF"/>
          </a:solidFill>
          <a:latin typeface="Brandon Grotesque Bold"/>
          <a:ea typeface="Brandon Grotesque Bold"/>
          <a:cs typeface="Brandon Grotesque Bold"/>
        </a:defRPr>
      </a:lvl2pPr>
      <a:lvl3pPr marL="0" marR="0" indent="0" algn="l" defTabSz="1007943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6000" b="0" i="0" u="none" strike="noStrike" cap="all" spc="0">
          <a:solidFill>
            <a:srgbClr val="FFFFFF"/>
          </a:solidFill>
          <a:latin typeface="Brandon Grotesque Bold"/>
          <a:ea typeface="Brandon Grotesque Bold"/>
          <a:cs typeface="Brandon Grotesque Bold"/>
        </a:defRPr>
      </a:lvl3pPr>
      <a:lvl4pPr marL="0" marR="0" indent="0" algn="l" defTabSz="1007943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6000" b="0" i="0" u="none" strike="noStrike" cap="all" spc="0">
          <a:solidFill>
            <a:srgbClr val="FFFFFF"/>
          </a:solidFill>
          <a:latin typeface="Brandon Grotesque Bold"/>
          <a:ea typeface="Brandon Grotesque Bold"/>
          <a:cs typeface="Brandon Grotesque Bold"/>
        </a:defRPr>
      </a:lvl4pPr>
      <a:lvl5pPr marL="0" marR="0" indent="0" algn="l" defTabSz="1007943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6000" b="0" i="0" u="none" strike="noStrike" cap="all" spc="0">
          <a:solidFill>
            <a:srgbClr val="FFFFFF"/>
          </a:solidFill>
          <a:latin typeface="Brandon Grotesque Bold"/>
          <a:ea typeface="Brandon Grotesque Bold"/>
          <a:cs typeface="Brandon Grotesque Bold"/>
        </a:defRPr>
      </a:lvl5pPr>
      <a:lvl6pPr marL="0" marR="0" indent="0" algn="l" defTabSz="1007943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6000" b="0" i="0" u="none" strike="noStrike" cap="all" spc="0">
          <a:solidFill>
            <a:srgbClr val="FFFFFF"/>
          </a:solidFill>
          <a:latin typeface="Brandon Grotesque Bold"/>
          <a:ea typeface="Brandon Grotesque Bold"/>
          <a:cs typeface="Brandon Grotesque Bold"/>
        </a:defRPr>
      </a:lvl6pPr>
      <a:lvl7pPr marL="0" marR="0" indent="0" algn="l" defTabSz="1007943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6000" b="0" i="0" u="none" strike="noStrike" cap="all" spc="0">
          <a:solidFill>
            <a:srgbClr val="FFFFFF"/>
          </a:solidFill>
          <a:latin typeface="Brandon Grotesque Bold"/>
          <a:ea typeface="Brandon Grotesque Bold"/>
          <a:cs typeface="Brandon Grotesque Bold"/>
        </a:defRPr>
      </a:lvl7pPr>
      <a:lvl8pPr marL="0" marR="0" indent="0" algn="l" defTabSz="1007943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6000" b="0" i="0" u="none" strike="noStrike" cap="all" spc="0">
          <a:solidFill>
            <a:srgbClr val="FFFFFF"/>
          </a:solidFill>
          <a:latin typeface="Brandon Grotesque Bold"/>
          <a:ea typeface="Brandon Grotesque Bold"/>
          <a:cs typeface="Brandon Grotesque Bold"/>
        </a:defRPr>
      </a:lvl8pPr>
      <a:lvl9pPr marL="0" marR="0" indent="0" algn="l" defTabSz="1007943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6000" b="0" i="0" u="none" strike="noStrike" cap="all" spc="0">
          <a:solidFill>
            <a:srgbClr val="FFFFFF"/>
          </a:solidFill>
          <a:latin typeface="Brandon Grotesque Bold"/>
          <a:ea typeface="Brandon Grotesque Bold"/>
          <a:cs typeface="Brandon Grotesque Bold"/>
        </a:defRPr>
      </a:lvl9pPr>
    </p:titleStyle>
    <p:bodyStyle>
      <a:lvl1pPr marL="0" marR="0" indent="0" algn="l" defTabSz="1007943">
        <a:lnSpc>
          <a:spcPct val="90000"/>
        </a:lnSpc>
        <a:spcBef>
          <a:spcPts val="1100"/>
        </a:spcBef>
        <a:spcAft>
          <a:spcPts val="0"/>
        </a:spcAft>
        <a:buClrTx/>
        <a:buSzTx/>
        <a:buFontTx/>
        <a:buNone/>
        <a:defRPr sz="900" b="1" i="0" u="none" strike="noStrike" cap="none" spc="0">
          <a:solidFill>
            <a:srgbClr val="20A45C"/>
          </a:solidFill>
          <a:latin typeface="Arial"/>
          <a:ea typeface="Arial"/>
          <a:cs typeface="Arial"/>
        </a:defRPr>
      </a:lvl1pPr>
      <a:lvl2pPr marL="591195" marR="0" indent="-87225" algn="l" defTabSz="1007943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Tx/>
        <a:buChar char="•"/>
        <a:defRPr sz="900" b="1" i="0" u="none" strike="noStrike" cap="none" spc="0">
          <a:solidFill>
            <a:srgbClr val="20A45C"/>
          </a:solidFill>
          <a:latin typeface="Arial"/>
          <a:ea typeface="Arial"/>
          <a:cs typeface="Arial"/>
        </a:defRPr>
      </a:lvl2pPr>
      <a:lvl3pPr marL="1111028" marR="0" indent="-103083" algn="l" defTabSz="1007943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Tx/>
        <a:buChar char="•"/>
        <a:defRPr sz="900" b="1" i="0" u="none" strike="noStrike" cap="none" spc="0">
          <a:solidFill>
            <a:srgbClr val="20A45C"/>
          </a:solidFill>
          <a:latin typeface="Arial"/>
          <a:ea typeface="Arial"/>
          <a:cs typeface="Arial"/>
        </a:defRPr>
      </a:lvl3pPr>
      <a:lvl4pPr marL="1631275" marR="0" indent="-119361" algn="l" defTabSz="1007943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Tx/>
        <a:buChar char="•"/>
        <a:defRPr sz="900" b="1" i="0" u="none" strike="noStrike" cap="none" spc="0">
          <a:solidFill>
            <a:srgbClr val="20A45C"/>
          </a:solidFill>
          <a:latin typeface="Arial"/>
          <a:ea typeface="Arial"/>
          <a:cs typeface="Arial"/>
        </a:defRPr>
      </a:lvl4pPr>
      <a:lvl5pPr marL="2135246" marR="0" indent="-119360" algn="l" defTabSz="1007943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Tx/>
        <a:buChar char="•"/>
        <a:defRPr sz="900" b="1" i="0" u="none" strike="noStrike" cap="none" spc="0">
          <a:solidFill>
            <a:srgbClr val="20A45C"/>
          </a:solidFill>
          <a:latin typeface="Arial"/>
          <a:ea typeface="Arial"/>
          <a:cs typeface="Arial"/>
        </a:defRPr>
      </a:lvl5pPr>
      <a:lvl6pPr marL="2639218" marR="0" indent="-119360" algn="l" defTabSz="1007943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Tx/>
        <a:buChar char="•"/>
        <a:defRPr sz="900" b="1" i="0" u="none" strike="noStrike" cap="none" spc="0">
          <a:solidFill>
            <a:srgbClr val="20A45C"/>
          </a:solidFill>
          <a:latin typeface="Arial"/>
          <a:ea typeface="Arial"/>
          <a:cs typeface="Arial"/>
        </a:defRPr>
      </a:lvl6pPr>
      <a:lvl7pPr marL="3143189" marR="0" indent="-119360" algn="l" defTabSz="1007943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Tx/>
        <a:buChar char="•"/>
        <a:defRPr sz="900" b="1" i="0" u="none" strike="noStrike" cap="none" spc="0">
          <a:solidFill>
            <a:srgbClr val="20A45C"/>
          </a:solidFill>
          <a:latin typeface="Arial"/>
          <a:ea typeface="Arial"/>
          <a:cs typeface="Arial"/>
        </a:defRPr>
      </a:lvl7pPr>
      <a:lvl8pPr marL="3647161" marR="0" indent="-119360" algn="l" defTabSz="1007943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Tx/>
        <a:buChar char="•"/>
        <a:defRPr sz="900" b="1" i="0" u="none" strike="noStrike" cap="none" spc="0">
          <a:solidFill>
            <a:srgbClr val="20A45C"/>
          </a:solidFill>
          <a:latin typeface="Arial"/>
          <a:ea typeface="Arial"/>
          <a:cs typeface="Arial"/>
        </a:defRPr>
      </a:lvl8pPr>
      <a:lvl9pPr marL="4151133" marR="0" indent="-119360" algn="l" defTabSz="1007943">
        <a:lnSpc>
          <a:spcPct val="90000"/>
        </a:lnSpc>
        <a:spcBef>
          <a:spcPts val="1100"/>
        </a:spcBef>
        <a:spcAft>
          <a:spcPts val="0"/>
        </a:spcAft>
        <a:buClrTx/>
        <a:buSzPct val="100000"/>
        <a:buFontTx/>
        <a:buChar char="•"/>
        <a:defRPr sz="900" b="1" i="0" u="none" strike="noStrike" cap="none" spc="0">
          <a:solidFill>
            <a:srgbClr val="20A45C"/>
          </a:solidFill>
          <a:latin typeface="Arial"/>
          <a:ea typeface="Arial"/>
          <a:cs typeface="Arial"/>
        </a:defRPr>
      </a:lvl9pPr>
    </p:bodyStyle>
    <p:otherStyle>
      <a:lvl1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3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fif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" name="Titre 1"/>
          <p:cNvSpPr txBox="1">
            <a:spLocks noGrp="1"/>
          </p:cNvSpPr>
          <p:nvPr>
            <p:ph type="title"/>
          </p:nvPr>
        </p:nvSpPr>
        <p:spPr bwMode="auto">
          <a:xfrm>
            <a:off x="1019870" y="1473994"/>
            <a:ext cx="9101031" cy="333332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 dirty="0">
                <a:solidFill>
                  <a:schemeClr val="bg1"/>
                </a:solidFill>
              </a:rPr>
              <a:t>Déploiement d’un </a:t>
            </a:r>
            <a:r>
              <a:rPr lang="fr-FR" dirty="0" err="1">
                <a:solidFill>
                  <a:schemeClr val="bg1"/>
                </a:solidFill>
              </a:rPr>
              <a:t>Datalab</a:t>
            </a:r>
            <a:r>
              <a:rPr lang="fr-FR" dirty="0">
                <a:solidFill>
                  <a:schemeClr val="bg1"/>
                </a:solidFill>
              </a:rPr>
              <a:t> à la douane ivoirienne</a:t>
            </a:r>
            <a:br>
              <a:rPr lang="fr-FR" sz="3000" dirty="0"/>
            </a:br>
            <a:endParaRPr sz="2000" i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0" y="6586562"/>
            <a:ext cx="1252736" cy="8372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78" y="6586562"/>
            <a:ext cx="668180" cy="969938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019869" y="4426322"/>
            <a:ext cx="9101031" cy="579864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normAutofit fontScale="85000" lnSpcReduction="20000"/>
          </a:bodyPr>
          <a:lstStyle>
            <a:lvl1pPr marL="0" marR="0" indent="0" algn="l" defTabSz="100794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000" b="0" i="0" u="none" strike="noStrike" cap="all" spc="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</a:defRPr>
            </a:lvl1pPr>
            <a:lvl2pPr marL="0" marR="0" indent="0" algn="l" defTabSz="100794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000" b="0" i="0" u="none" strike="noStrike" cap="all" spc="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</a:defRPr>
            </a:lvl2pPr>
            <a:lvl3pPr marL="0" marR="0" indent="0" algn="l" defTabSz="100794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000" b="0" i="0" u="none" strike="noStrike" cap="all" spc="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</a:defRPr>
            </a:lvl3pPr>
            <a:lvl4pPr marL="0" marR="0" indent="0" algn="l" defTabSz="100794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000" b="0" i="0" u="none" strike="noStrike" cap="all" spc="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</a:defRPr>
            </a:lvl4pPr>
            <a:lvl5pPr marL="0" marR="0" indent="0" algn="l" defTabSz="100794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000" b="0" i="0" u="none" strike="noStrike" cap="all" spc="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</a:defRPr>
            </a:lvl5pPr>
            <a:lvl6pPr marL="0" marR="0" indent="0" algn="l" defTabSz="100794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000" b="0" i="0" u="none" strike="noStrike" cap="all" spc="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</a:defRPr>
            </a:lvl6pPr>
            <a:lvl7pPr marL="0" marR="0" indent="0" algn="l" defTabSz="100794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000" b="0" i="0" u="none" strike="noStrike" cap="all" spc="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</a:defRPr>
            </a:lvl7pPr>
            <a:lvl8pPr marL="0" marR="0" indent="0" algn="l" defTabSz="100794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000" b="0" i="0" u="none" strike="noStrike" cap="all" spc="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</a:defRPr>
            </a:lvl8pPr>
            <a:lvl9pPr marL="0" marR="0" indent="0" algn="l" defTabSz="100794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000" b="0" i="0" u="none" strike="noStrike" cap="all" spc="0">
                <a:solidFill>
                  <a:srgbClr val="FFFFFF"/>
                </a:solidFill>
                <a:latin typeface="Brandon Grotesque Bold"/>
                <a:ea typeface="Brandon Grotesque Bold"/>
                <a:cs typeface="Brandon Grotesque Bold"/>
              </a:defRPr>
            </a:lvl9pPr>
          </a:lstStyle>
          <a:p>
            <a:pPr algn="ctr">
              <a:defRPr/>
            </a:pPr>
            <a:r>
              <a:rPr lang="fr-FR" sz="1600" dirty="0"/>
              <a:t>Conférence Internationale sur la réforme des finances publiques</a:t>
            </a:r>
          </a:p>
          <a:p>
            <a:pPr algn="ctr">
              <a:defRPr/>
            </a:pPr>
            <a:r>
              <a:rPr lang="fr-FR" sz="1600" dirty="0"/>
              <a:t>Abidjan, novembre 2023</a:t>
            </a:r>
            <a:br>
              <a:rPr lang="fr-FR" sz="1600" dirty="0">
                <a:solidFill>
                  <a:schemeClr val="bg1"/>
                </a:solidFill>
              </a:rPr>
            </a:br>
            <a:endParaRPr lang="fr-FR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" name="Titre 1"/>
          <p:cNvSpPr txBox="1">
            <a:spLocks noGrp="1"/>
          </p:cNvSpPr>
          <p:nvPr>
            <p:ph type="title"/>
          </p:nvPr>
        </p:nvSpPr>
        <p:spPr bwMode="auto">
          <a:xfrm>
            <a:off x="882417" y="2497853"/>
            <a:ext cx="9101031" cy="333332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3. Difficultés</a:t>
            </a:r>
            <a:endParaRPr sz="200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790" y="6586562"/>
            <a:ext cx="1252736" cy="8372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2078" y="6586562"/>
            <a:ext cx="668180" cy="96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07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83766" y="1257970"/>
            <a:ext cx="4511678" cy="313955"/>
          </a:xfrm>
        </p:spPr>
        <p:txBody>
          <a:bodyPr/>
          <a:lstStyle/>
          <a:p>
            <a:r>
              <a:rPr lang="fr-FR" dirty="0"/>
              <a:t>Coût d’entrée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3"/>
          </p:nvPr>
        </p:nvSpPr>
        <p:spPr>
          <a:xfrm>
            <a:off x="83766" y="1834034"/>
            <a:ext cx="4511678" cy="1224136"/>
          </a:xfrm>
        </p:spPr>
        <p:txBody>
          <a:bodyPr>
            <a:normAutofit/>
          </a:bodyPr>
          <a:lstStyle/>
          <a:p>
            <a:r>
              <a:rPr lang="fr-FR" dirty="0"/>
              <a:t>Installation complexe</a:t>
            </a:r>
          </a:p>
          <a:p>
            <a:r>
              <a:rPr lang="fr-FR" dirty="0"/>
              <a:t>Forts besoins en formation</a:t>
            </a:r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4827925" y="1257969"/>
            <a:ext cx="4511678" cy="313955"/>
          </a:xfrm>
        </p:spPr>
        <p:txBody>
          <a:bodyPr/>
          <a:lstStyle/>
          <a:p>
            <a:r>
              <a:rPr lang="fr-FR" dirty="0"/>
              <a:t>Maintenance / adaptation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23"/>
          </p:nvPr>
        </p:nvSpPr>
        <p:spPr>
          <a:xfrm>
            <a:off x="4840402" y="1834034"/>
            <a:ext cx="4511678" cy="1008112"/>
          </a:xfrm>
        </p:spPr>
        <p:txBody>
          <a:bodyPr/>
          <a:lstStyle/>
          <a:p>
            <a:r>
              <a:rPr lang="fr-FR" dirty="0"/>
              <a:t>Gestion des services</a:t>
            </a:r>
          </a:p>
          <a:p>
            <a:r>
              <a:rPr lang="fr-FR" dirty="0"/>
              <a:t>Montée de versions</a:t>
            </a:r>
          </a:p>
          <a:p>
            <a:endParaRPr lang="fr-FR" dirty="0"/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83766" y="3490218"/>
            <a:ext cx="4511678" cy="313955"/>
          </a:xfrm>
        </p:spPr>
        <p:txBody>
          <a:bodyPr/>
          <a:lstStyle/>
          <a:p>
            <a:r>
              <a:rPr lang="fr-FR" dirty="0"/>
              <a:t>gouvernance</a:t>
            </a:r>
          </a:p>
        </p:txBody>
      </p:sp>
      <p:sp>
        <p:nvSpPr>
          <p:cNvPr id="11" name="Espace réservé du texte 5"/>
          <p:cNvSpPr>
            <a:spLocks noGrp="1"/>
          </p:cNvSpPr>
          <p:nvPr>
            <p:ph type="body" sz="quarter" idx="23"/>
          </p:nvPr>
        </p:nvSpPr>
        <p:spPr>
          <a:xfrm>
            <a:off x="83766" y="4066282"/>
            <a:ext cx="4511678" cy="1224136"/>
          </a:xfrm>
        </p:spPr>
        <p:txBody>
          <a:bodyPr>
            <a:normAutofit/>
          </a:bodyPr>
          <a:lstStyle/>
          <a:p>
            <a:r>
              <a:rPr lang="fr-FR" dirty="0"/>
              <a:t>Administration du </a:t>
            </a:r>
            <a:r>
              <a:rPr lang="fr-FR" dirty="0" err="1"/>
              <a:t>DataLab</a:t>
            </a:r>
            <a:endParaRPr lang="fr-FR" dirty="0"/>
          </a:p>
          <a:p>
            <a:r>
              <a:rPr lang="fr-FR" dirty="0"/>
              <a:t>Distribution des « fonctions data »</a:t>
            </a:r>
          </a:p>
          <a:p>
            <a:r>
              <a:rPr lang="fr-FR" dirty="0"/>
              <a:t>Circulation de la donnée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2598" y="177850"/>
            <a:ext cx="668180" cy="96993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246" y="2842146"/>
            <a:ext cx="5938269" cy="445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4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build="p" animBg="1"/>
      <p:bldP spid="8" grpId="0" build="p" animBg="1"/>
      <p:bldP spid="9" grpId="0" build="p" animBg="1"/>
      <p:bldP spid="10" grpId="0" build="p" animBg="1"/>
      <p:bldP spid="11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" name="Titre 1"/>
          <p:cNvSpPr txBox="1">
            <a:spLocks noGrp="1"/>
          </p:cNvSpPr>
          <p:nvPr>
            <p:ph type="title"/>
          </p:nvPr>
        </p:nvSpPr>
        <p:spPr bwMode="auto">
          <a:xfrm>
            <a:off x="882417" y="2497853"/>
            <a:ext cx="9101031" cy="333332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4. perspectives</a:t>
            </a:r>
            <a:endParaRPr sz="200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790" y="6586562"/>
            <a:ext cx="1252736" cy="8372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2078" y="6586562"/>
            <a:ext cx="668180" cy="96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55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83766" y="1257970"/>
            <a:ext cx="4511678" cy="313955"/>
          </a:xfrm>
        </p:spPr>
        <p:txBody>
          <a:bodyPr/>
          <a:lstStyle/>
          <a:p>
            <a:r>
              <a:rPr lang="fr-FR" dirty="0"/>
              <a:t>Développement intensif</a:t>
            </a:r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4827925" y="1257969"/>
            <a:ext cx="4511678" cy="313955"/>
          </a:xfrm>
        </p:spPr>
        <p:txBody>
          <a:bodyPr/>
          <a:lstStyle/>
          <a:p>
            <a:r>
              <a:rPr lang="fr-FR" dirty="0"/>
              <a:t>Développement extensif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23"/>
          </p:nvPr>
        </p:nvSpPr>
        <p:spPr>
          <a:xfrm>
            <a:off x="4840402" y="1834034"/>
            <a:ext cx="4676412" cy="115212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Nouvelles directions</a:t>
            </a:r>
          </a:p>
          <a:p>
            <a:r>
              <a:rPr lang="fr-FR" dirty="0"/>
              <a:t>Nouveaux services (intelligence artificielle générative)</a:t>
            </a:r>
          </a:p>
          <a:p>
            <a:r>
              <a:rPr lang="fr-FR" dirty="0"/>
              <a:t>Nouvelles administrations</a:t>
            </a:r>
          </a:p>
          <a:p>
            <a:endParaRPr lang="fr-FR" dirty="0"/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83766" y="3490218"/>
            <a:ext cx="4511678" cy="313955"/>
          </a:xfrm>
        </p:spPr>
        <p:txBody>
          <a:bodyPr/>
          <a:lstStyle/>
          <a:p>
            <a:r>
              <a:rPr lang="fr-FR" dirty="0"/>
              <a:t>Ne pas occulter les problèmes de fond</a:t>
            </a:r>
          </a:p>
        </p:txBody>
      </p:sp>
      <p:sp>
        <p:nvSpPr>
          <p:cNvPr id="11" name="Espace réservé du texte 5"/>
          <p:cNvSpPr>
            <a:spLocks noGrp="1"/>
          </p:cNvSpPr>
          <p:nvPr>
            <p:ph type="body" sz="quarter" idx="23"/>
          </p:nvPr>
        </p:nvSpPr>
        <p:spPr>
          <a:xfrm>
            <a:off x="83766" y="4066282"/>
            <a:ext cx="4511678" cy="1224136"/>
          </a:xfrm>
        </p:spPr>
        <p:txBody>
          <a:bodyPr>
            <a:normAutofit/>
          </a:bodyPr>
          <a:lstStyle/>
          <a:p>
            <a:r>
              <a:rPr lang="fr-FR" dirty="0"/>
              <a:t>Attention au </a:t>
            </a:r>
            <a:r>
              <a:rPr lang="fr-FR" dirty="0" err="1"/>
              <a:t>technosolutionnisme</a:t>
            </a:r>
            <a:r>
              <a:rPr lang="fr-FR" dirty="0"/>
              <a:t> !</a:t>
            </a:r>
          </a:p>
          <a:p>
            <a:r>
              <a:rPr lang="fr-FR" dirty="0"/>
              <a:t>Trouver une gouvernance propice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2598" y="177850"/>
            <a:ext cx="668180" cy="969938"/>
          </a:xfrm>
          <a:prstGeom prst="rect">
            <a:avLst/>
          </a:prstGeom>
        </p:spPr>
      </p:pic>
      <p:sp>
        <p:nvSpPr>
          <p:cNvPr id="13" name="Espace réservé du texte 5"/>
          <p:cNvSpPr>
            <a:spLocks noGrp="1"/>
          </p:cNvSpPr>
          <p:nvPr>
            <p:ph type="body" sz="quarter" idx="23"/>
          </p:nvPr>
        </p:nvSpPr>
        <p:spPr>
          <a:xfrm>
            <a:off x="116781" y="1715480"/>
            <a:ext cx="4511678" cy="1008112"/>
          </a:xfrm>
        </p:spPr>
        <p:txBody>
          <a:bodyPr/>
          <a:lstStyle/>
          <a:p>
            <a:r>
              <a:rPr lang="fr-FR" dirty="0"/>
              <a:t>Formations</a:t>
            </a:r>
          </a:p>
          <a:p>
            <a:r>
              <a:rPr lang="fr-FR" dirty="0"/>
              <a:t>Poursuivre les cas d’usage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374" y="3136304"/>
            <a:ext cx="3094643" cy="43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5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8" grpId="0" build="p" animBg="1"/>
      <p:bldP spid="9" grpId="0" build="p" animBg="1"/>
      <p:bldP spid="10" grpId="0" build="p" animBg="1"/>
      <p:bldP spid="11" grpId="0" build="p" animBg="1"/>
      <p:bldP spid="1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" name="Titre 1"/>
          <p:cNvSpPr txBox="1">
            <a:spLocks noGrp="1"/>
          </p:cNvSpPr>
          <p:nvPr>
            <p:ph type="title"/>
          </p:nvPr>
        </p:nvSpPr>
        <p:spPr bwMode="auto">
          <a:xfrm>
            <a:off x="4728250" y="2004003"/>
            <a:ext cx="4908391" cy="1460503"/>
          </a:xfrm>
          <a:prstGeom prst="rect">
            <a:avLst/>
          </a:prstGeom>
        </p:spPr>
        <p:txBody>
          <a:bodyPr/>
          <a:lstStyle/>
          <a:p>
            <a:pPr defTabSz="557783">
              <a:defRPr sz="4100"/>
            </a:pPr>
            <a:r>
              <a:rPr lang="fr-FR" dirty="0"/>
              <a:t>Ordre du jour</a:t>
            </a:r>
            <a:endParaRPr dirty="0"/>
          </a:p>
        </p:txBody>
      </p:sp>
      <p:sp>
        <p:nvSpPr>
          <p:cNvPr id="93" name="Espace réservé du texte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28250" y="3650145"/>
            <a:ext cx="1503151" cy="462327"/>
          </a:xfrm>
          <a:prstGeom prst="rect">
            <a:avLst/>
          </a:prstGeom>
        </p:spPr>
        <p:txBody>
          <a:bodyPr/>
          <a:lstStyle/>
          <a:p>
            <a:pPr defTabSz="576072">
              <a:spcBef>
                <a:spcPts val="600"/>
              </a:spcBef>
              <a:defRPr sz="2000">
                <a:latin typeface="Brandon Grotesque Bold"/>
                <a:ea typeface="Brandon Grotesque Bold"/>
                <a:cs typeface="Brandon Grotesque Bold"/>
              </a:defRPr>
            </a:pPr>
            <a:r>
              <a:rPr lang="fr-FR"/>
              <a:t>1</a:t>
            </a:r>
            <a:endParaRPr/>
          </a:p>
        </p:txBody>
      </p:sp>
      <p:sp>
        <p:nvSpPr>
          <p:cNvPr id="94" name="Espace réservé du texte 3"/>
          <p:cNvSpPr>
            <a:spLocks noGrp="1"/>
          </p:cNvSpPr>
          <p:nvPr>
            <p:ph type="body" idx="21"/>
          </p:nvPr>
        </p:nvSpPr>
        <p:spPr bwMode="auto">
          <a:xfrm>
            <a:off x="5466175" y="3621905"/>
            <a:ext cx="4742127" cy="490567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58951">
              <a:lnSpc>
                <a:spcPct val="72000"/>
              </a:lnSpc>
              <a:spcBef>
                <a:spcPts val="800"/>
              </a:spcBef>
              <a:defRPr/>
            </a:pPr>
            <a:r>
              <a:rPr lang="fr-FR" sz="2000" dirty="0"/>
              <a:t>Conception de l’outil</a:t>
            </a:r>
            <a:endParaRPr sz="2000" dirty="0"/>
          </a:p>
        </p:txBody>
      </p:sp>
      <p:sp>
        <p:nvSpPr>
          <p:cNvPr id="9" name="Espace réservé du texte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28250" y="4295783"/>
            <a:ext cx="623239" cy="462327"/>
          </a:xfrm>
          <a:prstGeom prst="rect">
            <a:avLst/>
          </a:prstGeom>
        </p:spPr>
        <p:txBody>
          <a:bodyPr/>
          <a:lstStyle/>
          <a:p>
            <a:pPr defTabSz="576072">
              <a:spcBef>
                <a:spcPts val="600"/>
              </a:spcBef>
              <a:defRPr sz="2000">
                <a:latin typeface="Brandon Grotesque Bold"/>
                <a:ea typeface="Brandon Grotesque Bold"/>
                <a:cs typeface="Brandon Grotesque Bold"/>
              </a:defRPr>
            </a:pPr>
            <a:r>
              <a:rPr lang="fr-FR"/>
              <a:t>2</a:t>
            </a:r>
            <a:endParaRPr/>
          </a:p>
        </p:txBody>
      </p:sp>
      <p:sp>
        <p:nvSpPr>
          <p:cNvPr id="10" name="Espace réservé du texte 3"/>
          <p:cNvSpPr>
            <a:spLocks noGrp="1"/>
          </p:cNvSpPr>
          <p:nvPr>
            <p:ph type="body" idx="21"/>
          </p:nvPr>
        </p:nvSpPr>
        <p:spPr bwMode="auto">
          <a:xfrm>
            <a:off x="5466175" y="4267543"/>
            <a:ext cx="4742127" cy="490567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58951">
              <a:lnSpc>
                <a:spcPct val="72000"/>
              </a:lnSpc>
              <a:spcBef>
                <a:spcPts val="800"/>
              </a:spcBef>
              <a:defRPr/>
            </a:pPr>
            <a:r>
              <a:rPr lang="fr-FR" sz="2000" dirty="0"/>
              <a:t>Mise en place</a:t>
            </a:r>
            <a:endParaRPr sz="2000" dirty="0"/>
          </a:p>
        </p:txBody>
      </p:sp>
      <p:sp>
        <p:nvSpPr>
          <p:cNvPr id="11" name="Espace réservé du texte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28250" y="4969661"/>
            <a:ext cx="623239" cy="462327"/>
          </a:xfrm>
          <a:prstGeom prst="rect">
            <a:avLst/>
          </a:prstGeom>
        </p:spPr>
        <p:txBody>
          <a:bodyPr/>
          <a:lstStyle/>
          <a:p>
            <a:pPr defTabSz="576072">
              <a:spcBef>
                <a:spcPts val="600"/>
              </a:spcBef>
              <a:defRPr sz="2000">
                <a:latin typeface="Brandon Grotesque Bold"/>
                <a:ea typeface="Brandon Grotesque Bold"/>
                <a:cs typeface="Brandon Grotesque Bold"/>
              </a:defRPr>
            </a:pPr>
            <a:r>
              <a:rPr lang="fr-FR" dirty="0"/>
              <a:t>3</a:t>
            </a:r>
            <a:endParaRPr dirty="0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idx="21"/>
          </p:nvPr>
        </p:nvSpPr>
        <p:spPr bwMode="auto">
          <a:xfrm>
            <a:off x="5466175" y="4941421"/>
            <a:ext cx="4742127" cy="490567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58951">
              <a:lnSpc>
                <a:spcPct val="72000"/>
              </a:lnSpc>
              <a:spcBef>
                <a:spcPts val="800"/>
              </a:spcBef>
              <a:defRPr/>
            </a:pPr>
            <a:r>
              <a:rPr lang="fr-FR" sz="2000" dirty="0"/>
              <a:t>Difficultés</a:t>
            </a:r>
            <a:endParaRPr sz="2000" dirty="0"/>
          </a:p>
        </p:txBody>
      </p:sp>
      <p:sp>
        <p:nvSpPr>
          <p:cNvPr id="13" name="Espace réservé du texte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11245006" y="5169231"/>
            <a:ext cx="623239" cy="462327"/>
          </a:xfrm>
          <a:prstGeom prst="rect">
            <a:avLst/>
          </a:prstGeom>
        </p:spPr>
        <p:txBody>
          <a:bodyPr/>
          <a:lstStyle/>
          <a:p>
            <a:pPr defTabSz="576072">
              <a:spcBef>
                <a:spcPts val="600"/>
              </a:spcBef>
              <a:defRPr sz="2000">
                <a:latin typeface="Brandon Grotesque Bold"/>
                <a:ea typeface="Brandon Grotesque Bold"/>
                <a:cs typeface="Brandon Grotesque Bold"/>
              </a:defRPr>
            </a:pPr>
            <a:r>
              <a:rPr lang="fr-FR" dirty="0"/>
              <a:t>4</a:t>
            </a:r>
            <a:endParaRPr dirty="0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21"/>
          </p:nvPr>
        </p:nvSpPr>
        <p:spPr>
          <a:xfrm>
            <a:off x="-2868562" y="-129702"/>
            <a:ext cx="3998915" cy="25940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du texte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4728250" y="5671779"/>
            <a:ext cx="623239" cy="462327"/>
          </a:xfrm>
          <a:prstGeom prst="rect">
            <a:avLst/>
          </a:prstGeom>
        </p:spPr>
        <p:txBody>
          <a:bodyPr/>
          <a:lstStyle/>
          <a:p>
            <a:pPr defTabSz="576072">
              <a:spcBef>
                <a:spcPts val="600"/>
              </a:spcBef>
              <a:defRPr sz="2000">
                <a:latin typeface="Brandon Grotesque Bold"/>
                <a:ea typeface="Brandon Grotesque Bold"/>
                <a:cs typeface="Brandon Grotesque Bold"/>
              </a:defRPr>
            </a:pPr>
            <a:r>
              <a:rPr lang="fr-FR" dirty="0"/>
              <a:t>4</a:t>
            </a:r>
            <a:endParaRPr dirty="0"/>
          </a:p>
        </p:txBody>
      </p:sp>
      <p:sp>
        <p:nvSpPr>
          <p:cNvPr id="15" name="Espace réservé du texte 3"/>
          <p:cNvSpPr>
            <a:spLocks noGrp="1"/>
          </p:cNvSpPr>
          <p:nvPr>
            <p:ph type="body" idx="21"/>
          </p:nvPr>
        </p:nvSpPr>
        <p:spPr bwMode="auto">
          <a:xfrm>
            <a:off x="5466175" y="5643539"/>
            <a:ext cx="4742127" cy="490567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58951">
              <a:lnSpc>
                <a:spcPct val="72000"/>
              </a:lnSpc>
              <a:spcBef>
                <a:spcPts val="800"/>
              </a:spcBef>
              <a:defRPr/>
            </a:pPr>
            <a:r>
              <a:rPr lang="fr-FR" sz="2000" dirty="0"/>
              <a:t>Perspectives &amp; recommandations</a:t>
            </a:r>
            <a:endParaRPr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" name="Titre 1"/>
          <p:cNvSpPr txBox="1">
            <a:spLocks noGrp="1"/>
          </p:cNvSpPr>
          <p:nvPr>
            <p:ph type="title"/>
          </p:nvPr>
        </p:nvSpPr>
        <p:spPr bwMode="auto">
          <a:xfrm>
            <a:off x="882417" y="2497853"/>
            <a:ext cx="9101031" cy="333332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1. Conception de l’outil</a:t>
            </a:r>
            <a:endParaRPr sz="200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790" y="6586562"/>
            <a:ext cx="1252736" cy="8372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2078" y="6586562"/>
            <a:ext cx="668180" cy="96993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2598" y="177850"/>
            <a:ext cx="668180" cy="96993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06" y="537890"/>
            <a:ext cx="3144349" cy="79208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3" y="2338090"/>
            <a:ext cx="1141951" cy="1141951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470" y="1280829"/>
            <a:ext cx="2597885" cy="686076"/>
          </a:xfrm>
          <a:prstGeom prst="rect">
            <a:avLst/>
          </a:prstGeom>
        </p:spPr>
      </p:pic>
      <p:pic>
        <p:nvPicPr>
          <p:cNvPr id="38" name="image18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2707494" y="1623867"/>
            <a:ext cx="1753594" cy="2656352"/>
          </a:xfrm>
          <a:prstGeom prst="rect">
            <a:avLst/>
          </a:prstGeom>
          <a:ln/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558" y="2078417"/>
            <a:ext cx="4617191" cy="353039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6574" y="3947280"/>
            <a:ext cx="2829320" cy="2410161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2694">
            <a:off x="862732" y="1332135"/>
            <a:ext cx="954854" cy="954854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8834">
            <a:off x="4288141" y="2394360"/>
            <a:ext cx="1538177" cy="1538177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6642">
            <a:off x="1460240" y="3394273"/>
            <a:ext cx="1106014" cy="1106014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05767" flipH="1">
            <a:off x="8160707" y="2613837"/>
            <a:ext cx="1348876" cy="1348876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77365">
            <a:off x="5664774" y="5588351"/>
            <a:ext cx="1538177" cy="1538177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15" y="5154493"/>
            <a:ext cx="1036331" cy="1036331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97" y="4748619"/>
            <a:ext cx="1214604" cy="1214604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26" y="6156513"/>
            <a:ext cx="1242903" cy="1242903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644" y="934208"/>
            <a:ext cx="5582538" cy="55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2598" y="177850"/>
            <a:ext cx="668180" cy="96993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894" y="1401986"/>
            <a:ext cx="8537177" cy="475252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 bwMode="auto">
          <a:xfrm>
            <a:off x="3756174" y="6224046"/>
            <a:ext cx="3031599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fr-FR" i="1" dirty="0"/>
              <a:t>https://datalab.datafid.world/</a:t>
            </a:r>
          </a:p>
        </p:txBody>
      </p:sp>
    </p:spTree>
    <p:extLst>
      <p:ext uri="{BB962C8B-B14F-4D97-AF65-F5344CB8AC3E}">
        <p14:creationId xmlns:p14="http://schemas.microsoft.com/office/powerpoint/2010/main" val="2355026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360304" y="1069222"/>
            <a:ext cx="4511678" cy="313955"/>
          </a:xfrm>
        </p:spPr>
        <p:txBody>
          <a:bodyPr/>
          <a:lstStyle/>
          <a:p>
            <a:r>
              <a:rPr lang="fr-FR" dirty="0"/>
              <a:t>Ce que permet le </a:t>
            </a:r>
            <a:r>
              <a:rPr lang="fr-FR" dirty="0" err="1"/>
              <a:t>datalab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2598" y="177850"/>
            <a:ext cx="668180" cy="96993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4" y="1807115"/>
            <a:ext cx="853919" cy="85391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2" y="2839416"/>
            <a:ext cx="961931" cy="96193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9" y="3981675"/>
            <a:ext cx="980115" cy="98011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3" y="6302560"/>
            <a:ext cx="1092606" cy="109260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09" y="5142118"/>
            <a:ext cx="980114" cy="98011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 bwMode="auto">
          <a:xfrm>
            <a:off x="1667942" y="1978050"/>
            <a:ext cx="2952328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fr-FR" dirty="0"/>
              <a:t>Pratiquer</a:t>
            </a:r>
          </a:p>
        </p:txBody>
      </p:sp>
      <p:sp>
        <p:nvSpPr>
          <p:cNvPr id="16" name="ZoneTexte 15"/>
          <p:cNvSpPr txBox="1"/>
          <p:nvPr/>
        </p:nvSpPr>
        <p:spPr bwMode="auto">
          <a:xfrm>
            <a:off x="1667942" y="3135715"/>
            <a:ext cx="2952328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fr-FR" dirty="0"/>
              <a:t>Se former</a:t>
            </a:r>
          </a:p>
        </p:txBody>
      </p:sp>
      <p:sp>
        <p:nvSpPr>
          <p:cNvPr id="17" name="ZoneTexte 16"/>
          <p:cNvSpPr txBox="1"/>
          <p:nvPr/>
        </p:nvSpPr>
        <p:spPr bwMode="auto">
          <a:xfrm>
            <a:off x="1667942" y="4293380"/>
            <a:ext cx="2952328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fr-FR" dirty="0"/>
              <a:t>Nouvelles technologies</a:t>
            </a:r>
          </a:p>
        </p:txBody>
      </p:sp>
      <p:sp>
        <p:nvSpPr>
          <p:cNvPr id="18" name="ZoneTexte 17"/>
          <p:cNvSpPr txBox="1"/>
          <p:nvPr/>
        </p:nvSpPr>
        <p:spPr bwMode="auto">
          <a:xfrm>
            <a:off x="1667942" y="5474277"/>
            <a:ext cx="2952328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fr-FR" dirty="0"/>
              <a:t>Sécurité</a:t>
            </a:r>
          </a:p>
        </p:txBody>
      </p:sp>
      <p:sp>
        <p:nvSpPr>
          <p:cNvPr id="19" name="ZoneTexte 18"/>
          <p:cNvSpPr txBox="1"/>
          <p:nvPr/>
        </p:nvSpPr>
        <p:spPr bwMode="auto">
          <a:xfrm>
            <a:off x="1667942" y="6730578"/>
            <a:ext cx="2952328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fr-FR" dirty="0"/>
              <a:t>Gratuit / open source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2203" y="1348744"/>
            <a:ext cx="5565143" cy="178268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6344" y="3114188"/>
            <a:ext cx="2304836" cy="304478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9765" y="5225035"/>
            <a:ext cx="4858430" cy="111431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8837" y="2534906"/>
            <a:ext cx="4011148" cy="253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8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" name="Titre 1"/>
          <p:cNvSpPr txBox="1">
            <a:spLocks noGrp="1"/>
          </p:cNvSpPr>
          <p:nvPr>
            <p:ph type="title"/>
          </p:nvPr>
        </p:nvSpPr>
        <p:spPr bwMode="auto">
          <a:xfrm>
            <a:off x="882417" y="2497853"/>
            <a:ext cx="9101031" cy="333332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2. Mise en place (installation locale)</a:t>
            </a:r>
            <a:endParaRPr sz="200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790" y="6586562"/>
            <a:ext cx="1252736" cy="8372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2078" y="6586562"/>
            <a:ext cx="668180" cy="96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3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83766" y="1257970"/>
            <a:ext cx="4511678" cy="313955"/>
          </a:xfrm>
        </p:spPr>
        <p:txBody>
          <a:bodyPr/>
          <a:lstStyle/>
          <a:p>
            <a:r>
              <a:rPr lang="fr-FR" dirty="0"/>
              <a:t>Portage politique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3"/>
          </p:nvPr>
        </p:nvSpPr>
        <p:spPr>
          <a:xfrm>
            <a:off x="83766" y="1834034"/>
            <a:ext cx="4511678" cy="1224136"/>
          </a:xfrm>
        </p:spPr>
        <p:txBody>
          <a:bodyPr>
            <a:normAutofit/>
          </a:bodyPr>
          <a:lstStyle/>
          <a:p>
            <a:r>
              <a:rPr lang="fr-FR" dirty="0"/>
              <a:t>Validation du management de la douane</a:t>
            </a:r>
          </a:p>
          <a:p>
            <a:r>
              <a:rPr lang="fr-FR" dirty="0"/>
              <a:t>Inscription dans le plan d’action annuel</a:t>
            </a:r>
          </a:p>
          <a:p>
            <a:r>
              <a:rPr lang="fr-FR" dirty="0"/>
              <a:t>Constitution d’un groupe de travail avec les directions concernées</a:t>
            </a:r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4827925" y="1257969"/>
            <a:ext cx="4511678" cy="313955"/>
          </a:xfrm>
        </p:spPr>
        <p:txBody>
          <a:bodyPr/>
          <a:lstStyle/>
          <a:p>
            <a:r>
              <a:rPr lang="fr-FR" dirty="0"/>
              <a:t>Actions techniques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23"/>
          </p:nvPr>
        </p:nvSpPr>
        <p:spPr>
          <a:xfrm>
            <a:off x="4840402" y="1834034"/>
            <a:ext cx="4511678" cy="1008112"/>
          </a:xfrm>
        </p:spPr>
        <p:txBody>
          <a:bodyPr/>
          <a:lstStyle/>
          <a:p>
            <a:r>
              <a:rPr lang="fr-FR" dirty="0"/>
              <a:t>Audit des infrastructures</a:t>
            </a:r>
          </a:p>
          <a:p>
            <a:r>
              <a:rPr lang="fr-FR" dirty="0"/>
              <a:t>Déploiement sur place et à distance</a:t>
            </a:r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83766" y="3490218"/>
            <a:ext cx="4511678" cy="313955"/>
          </a:xfrm>
        </p:spPr>
        <p:txBody>
          <a:bodyPr/>
          <a:lstStyle/>
          <a:p>
            <a:r>
              <a:rPr lang="fr-FR" dirty="0"/>
              <a:t>Conduite du changement et gouvernance</a:t>
            </a:r>
          </a:p>
        </p:txBody>
      </p:sp>
      <p:sp>
        <p:nvSpPr>
          <p:cNvPr id="11" name="Espace réservé du texte 5"/>
          <p:cNvSpPr>
            <a:spLocks noGrp="1"/>
          </p:cNvSpPr>
          <p:nvPr>
            <p:ph type="body" sz="quarter" idx="23"/>
          </p:nvPr>
        </p:nvSpPr>
        <p:spPr>
          <a:xfrm>
            <a:off x="83766" y="4066282"/>
            <a:ext cx="4511678" cy="1224136"/>
          </a:xfrm>
        </p:spPr>
        <p:txBody>
          <a:bodyPr>
            <a:normAutofit/>
          </a:bodyPr>
          <a:lstStyle/>
          <a:p>
            <a:r>
              <a:rPr lang="fr-FR" dirty="0"/>
              <a:t>Formation des équipes</a:t>
            </a:r>
          </a:p>
          <a:p>
            <a:r>
              <a:rPr lang="fr-FR" dirty="0"/>
              <a:t>Règles d’administration de l’outil</a:t>
            </a:r>
          </a:p>
          <a:p>
            <a:r>
              <a:rPr lang="fr-FR" dirty="0"/>
              <a:t>Implications en termes de gouvernance de la donnée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2598" y="177850"/>
            <a:ext cx="668180" cy="96993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374" y="2688149"/>
            <a:ext cx="3572653" cy="3980401"/>
          </a:xfrm>
          <a:prstGeom prst="rect">
            <a:avLst/>
          </a:prstGeom>
        </p:spPr>
      </p:pic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337927" y="111179"/>
            <a:ext cx="4525320" cy="635427"/>
          </a:xfrm>
        </p:spPr>
        <p:txBody>
          <a:bodyPr/>
          <a:lstStyle/>
          <a:p>
            <a:r>
              <a:rPr lang="fr-FR" dirty="0"/>
              <a:t>Etapes de mise en place</a:t>
            </a:r>
          </a:p>
        </p:txBody>
      </p:sp>
    </p:spTree>
    <p:extLst>
      <p:ext uri="{BB962C8B-B14F-4D97-AF65-F5344CB8AC3E}">
        <p14:creationId xmlns:p14="http://schemas.microsoft.com/office/powerpoint/2010/main" val="4028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build="p" animBg="1"/>
      <p:bldP spid="8" grpId="0" build="p" animBg="1"/>
      <p:bldP spid="9" grpId="0" build="p" animBg="1"/>
      <p:bldP spid="10" grpId="0" build="p" animBg="1"/>
      <p:bldP spid="11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83766" y="1257970"/>
            <a:ext cx="4511678" cy="313955"/>
          </a:xfrm>
        </p:spPr>
        <p:txBody>
          <a:bodyPr/>
          <a:lstStyle/>
          <a:p>
            <a:r>
              <a:rPr lang="fr-FR" dirty="0"/>
              <a:t>Confort technique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3"/>
          </p:nvPr>
        </p:nvSpPr>
        <p:spPr>
          <a:xfrm>
            <a:off x="83766" y="1834034"/>
            <a:ext cx="4511678" cy="1224136"/>
          </a:xfrm>
        </p:spPr>
        <p:txBody>
          <a:bodyPr>
            <a:normAutofit/>
          </a:bodyPr>
          <a:lstStyle/>
          <a:p>
            <a:r>
              <a:rPr lang="fr-FR" dirty="0"/>
              <a:t>Environnement de travail sécurisé</a:t>
            </a:r>
          </a:p>
          <a:p>
            <a:r>
              <a:rPr lang="fr-FR" dirty="0"/>
              <a:t>Amélioration des performances</a:t>
            </a:r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83766" y="3490218"/>
            <a:ext cx="4511678" cy="313955"/>
          </a:xfrm>
        </p:spPr>
        <p:txBody>
          <a:bodyPr/>
          <a:lstStyle/>
          <a:p>
            <a:r>
              <a:rPr lang="fr-FR" dirty="0"/>
              <a:t>Exemples concrets</a:t>
            </a:r>
          </a:p>
        </p:txBody>
      </p:sp>
      <p:sp>
        <p:nvSpPr>
          <p:cNvPr id="11" name="Espace réservé du texte 5"/>
          <p:cNvSpPr>
            <a:spLocks noGrp="1"/>
          </p:cNvSpPr>
          <p:nvPr>
            <p:ph type="body" sz="quarter" idx="23"/>
          </p:nvPr>
        </p:nvSpPr>
        <p:spPr>
          <a:xfrm>
            <a:off x="83766" y="4066282"/>
            <a:ext cx="4511678" cy="1224136"/>
          </a:xfrm>
        </p:spPr>
        <p:txBody>
          <a:bodyPr>
            <a:normAutofit/>
          </a:bodyPr>
          <a:lstStyle/>
          <a:p>
            <a:r>
              <a:rPr lang="fr-FR" dirty="0"/>
              <a:t>Analyses miroirs</a:t>
            </a:r>
          </a:p>
          <a:p>
            <a:r>
              <a:rPr lang="fr-FR" dirty="0"/>
              <a:t>Loi de </a:t>
            </a:r>
            <a:r>
              <a:rPr lang="fr-FR" dirty="0" err="1"/>
              <a:t>Benford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2598" y="177850"/>
            <a:ext cx="668180" cy="969938"/>
          </a:xfrm>
          <a:prstGeom prst="rect">
            <a:avLst/>
          </a:prstGeom>
        </p:spPr>
      </p:pic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337927" y="111179"/>
            <a:ext cx="4525320" cy="635427"/>
          </a:xfrm>
        </p:spPr>
        <p:txBody>
          <a:bodyPr/>
          <a:lstStyle/>
          <a:p>
            <a:r>
              <a:rPr lang="fr-FR" dirty="0" err="1"/>
              <a:t>Resultats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142" y="2880597"/>
            <a:ext cx="7070784" cy="42657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 bwMode="auto">
          <a:xfrm>
            <a:off x="4332238" y="7156289"/>
            <a:ext cx="581281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r>
              <a:rPr lang="fr-FR" i="1" dirty="0"/>
              <a:t>https://datalab.datafid.world/article/datastory_loi_benford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58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build="p" animBg="1"/>
      <p:bldP spid="10" grpId="0" build="p" animBg="1"/>
      <p:bldP spid="11" grpId="0" build="p" animBg="1"/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20A45C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hème 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9EC3DD"/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1717</TotalTime>
  <Words>239</Words>
  <Application>Microsoft Macintosh PowerPoint</Application>
  <DocSecurity>0</DocSecurity>
  <PresentationFormat>Custom</PresentationFormat>
  <Paragraphs>64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Brandon Grotesque Bold</vt:lpstr>
      <vt:lpstr>Arial</vt:lpstr>
      <vt:lpstr>Helvetica</vt:lpstr>
      <vt:lpstr>Helvetica Neue</vt:lpstr>
      <vt:lpstr>Thème Office</vt:lpstr>
      <vt:lpstr>Déploiement d’un Datalab à la douane ivoirienne </vt:lpstr>
      <vt:lpstr>Ordre du jour</vt:lpstr>
      <vt:lpstr>1. Conception de l’outil</vt:lpstr>
      <vt:lpstr>PowerPoint Presentation</vt:lpstr>
      <vt:lpstr>PowerPoint Presentation</vt:lpstr>
      <vt:lpstr>PowerPoint Presentation</vt:lpstr>
      <vt:lpstr>2. Mise en place (installation locale)</vt:lpstr>
      <vt:lpstr>Etapes de mise en place</vt:lpstr>
      <vt:lpstr>Resultats</vt:lpstr>
      <vt:lpstr>3. Difficultés</vt:lpstr>
      <vt:lpstr>PowerPoint Presentation</vt:lpstr>
      <vt:lpstr>4. perspectives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subject/>
  <dc:creator>Maxime HABOURY</dc:creator>
  <cp:keywords/>
  <dc:description/>
  <cp:lastModifiedBy>Jerome Dendura</cp:lastModifiedBy>
  <cp:revision>84</cp:revision>
  <dcterms:modified xsi:type="dcterms:W3CDTF">2023-10-31T11:55:41Z</dcterms:modified>
  <cp:category/>
  <dc:identifier/>
  <cp:contentStatus/>
  <dc:language/>
  <cp:version/>
</cp:coreProperties>
</file>