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19" r:id="rId2"/>
    <p:sldId id="257" r:id="rId3"/>
    <p:sldId id="308" r:id="rId4"/>
    <p:sldId id="312" r:id="rId5"/>
    <p:sldId id="275" r:id="rId6"/>
    <p:sldId id="276" r:id="rId7"/>
    <p:sldId id="278" r:id="rId8"/>
    <p:sldId id="279" r:id="rId9"/>
    <p:sldId id="281" r:id="rId10"/>
    <p:sldId id="309" r:id="rId11"/>
    <p:sldId id="284" r:id="rId12"/>
    <p:sldId id="287" r:id="rId13"/>
    <p:sldId id="314" r:id="rId14"/>
    <p:sldId id="288" r:id="rId15"/>
    <p:sldId id="289" r:id="rId16"/>
    <p:sldId id="310" r:id="rId17"/>
    <p:sldId id="291" r:id="rId18"/>
    <p:sldId id="292" r:id="rId19"/>
    <p:sldId id="295" r:id="rId20"/>
    <p:sldId id="296" r:id="rId21"/>
    <p:sldId id="297" r:id="rId22"/>
    <p:sldId id="298" r:id="rId23"/>
    <p:sldId id="299" r:id="rId24"/>
    <p:sldId id="300" r:id="rId25"/>
    <p:sldId id="301" r:id="rId26"/>
    <p:sldId id="306" r:id="rId27"/>
    <p:sldId id="311" r:id="rId28"/>
    <p:sldId id="317" r:id="rId29"/>
    <p:sldId id="318"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8"/>
    <p:restoredTop sz="94621"/>
  </p:normalViewPr>
  <p:slideViewPr>
    <p:cSldViewPr snapToGrid="0">
      <p:cViewPr varScale="1">
        <p:scale>
          <a:sx n="119" d="100"/>
          <a:sy n="119" d="100"/>
        </p:scale>
        <p:origin x="2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CE514-D996-4105-8FA8-1DAB18A5B57B}"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FC45ADDD-16DC-459D-8C43-2CCCAAB9586C}">
      <dgm:prSet phldrT="[Text]" custT="1"/>
      <dgm:spPr>
        <a:xfrm>
          <a:off x="3560712" y="1915717"/>
          <a:ext cx="1717774" cy="1717774"/>
        </a:xfrm>
        <a:solidFill>
          <a:srgbClr val="92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fr-CA" sz="1800" b="1" noProof="0" dirty="0">
              <a:solidFill>
                <a:srgbClr val="FFFFFF"/>
              </a:solidFill>
              <a:latin typeface="Arial"/>
              <a:ea typeface="+mn-ea"/>
              <a:cs typeface="Arial"/>
            </a:rPr>
            <a:t>Données sur les finances publiques</a:t>
          </a:r>
        </a:p>
      </dgm:t>
    </dgm:pt>
    <dgm:pt modelId="{B76FB818-2E9C-4C89-BF78-80C33DC031C3}" type="parTrans" cxnId="{3A9B079A-BE43-4D5E-BBBB-5DB7D738AE1A}">
      <dgm:prSet/>
      <dgm:spPr/>
      <dgm:t>
        <a:bodyPr/>
        <a:lstStyle/>
        <a:p>
          <a:endParaRPr lang="fr-CA" sz="2000" b="1" noProof="0" dirty="0"/>
        </a:p>
      </dgm:t>
    </dgm:pt>
    <dgm:pt modelId="{3353F1D2-3473-4EE9-9754-F34F288AD57A}" type="sibTrans" cxnId="{3A9B079A-BE43-4D5E-BBBB-5DB7D738AE1A}">
      <dgm:prSet/>
      <dgm:spPr/>
      <dgm:t>
        <a:bodyPr/>
        <a:lstStyle/>
        <a:p>
          <a:endParaRPr lang="fr-CA" sz="2000" b="1" noProof="0" dirty="0"/>
        </a:p>
      </dgm:t>
    </dgm:pt>
    <dgm:pt modelId="{5EEC931B-6639-4B4C-89B0-98599118C836}">
      <dgm:prSet phldrT="[Text]" custT="1"/>
      <dgm:spPr>
        <a:xfrm>
          <a:off x="3818379" y="229"/>
          <a:ext cx="1202441" cy="1202441"/>
        </a:xfrm>
        <a:solidFill>
          <a:srgbClr val="212165">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fr-CA" sz="1800" b="1" noProof="0" dirty="0">
              <a:solidFill>
                <a:srgbClr val="FFFFFF"/>
              </a:solidFill>
              <a:latin typeface="Arial"/>
              <a:ea typeface="+mn-ea"/>
              <a:cs typeface="Arial"/>
            </a:rPr>
            <a:t>Clarté</a:t>
          </a:r>
        </a:p>
      </dgm:t>
    </dgm:pt>
    <dgm:pt modelId="{FC970E8C-35EB-46B1-8F3F-DB8774DEF7D9}" type="parTrans" cxnId="{A7582A72-9694-4D40-BCA1-82F7FD995F99}">
      <dgm:prSet custT="1"/>
      <dgm:spPr/>
      <dgm:t>
        <a:bodyPr/>
        <a:lstStyle/>
        <a:p>
          <a:endParaRPr lang="fr-CA" sz="2000" b="1" noProof="0" dirty="0"/>
        </a:p>
      </dgm:t>
    </dgm:pt>
    <dgm:pt modelId="{302E5FAB-49D3-42DA-B006-FB624062A74F}" type="sibTrans" cxnId="{A7582A72-9694-4D40-BCA1-82F7FD995F99}">
      <dgm:prSet/>
      <dgm:spPr>
        <a:xfrm>
          <a:off x="2203157" y="558162"/>
          <a:ext cx="4432884" cy="4432884"/>
        </a:xfrm>
        <a:prstGeom prst="blockArc">
          <a:avLst>
            <a:gd name="adj1" fmla="val 16200000"/>
            <a:gd name="adj2" fmla="val 19285714"/>
            <a:gd name="adj3" fmla="val 3906"/>
          </a:avLst>
        </a:prstGeom>
        <a:solidFill>
          <a:srgbClr val="212165">
            <a:hueOff val="0"/>
            <a:satOff val="0"/>
            <a:lumOff val="0"/>
            <a:alphaOff val="0"/>
          </a:srgbClr>
        </a:solidFill>
        <a:ln>
          <a:noFill/>
        </a:ln>
        <a:effectLst/>
      </dgm:spPr>
      <dgm:t>
        <a:bodyPr/>
        <a:lstStyle/>
        <a:p>
          <a:endParaRPr lang="fr-CA" sz="2000" b="1" noProof="0" dirty="0"/>
        </a:p>
      </dgm:t>
    </dgm:pt>
    <dgm:pt modelId="{969FD79C-3EEB-4C8F-9185-8AF4F230DE79}">
      <dgm:prSet phldrT="[Text]" custT="1"/>
      <dgm:spPr>
        <a:xfrm>
          <a:off x="5517419" y="818444"/>
          <a:ext cx="1202441" cy="1202441"/>
        </a:xfrm>
        <a:solidFill>
          <a:srgbClr val="212165">
            <a:hueOff val="-1914285"/>
            <a:satOff val="8209"/>
            <a:lumOff val="2484"/>
            <a:alphaOff val="0"/>
          </a:srgbClr>
        </a:solidFill>
        <a:ln w="25400" cap="flat" cmpd="sng" algn="ctr">
          <a:solidFill>
            <a:srgbClr val="FFFFFF">
              <a:hueOff val="0"/>
              <a:satOff val="0"/>
              <a:lumOff val="0"/>
              <a:alphaOff val="0"/>
            </a:srgbClr>
          </a:solidFill>
          <a:prstDash val="solid"/>
        </a:ln>
        <a:effectLst/>
      </dgm:spPr>
      <dgm:t>
        <a:bodyPr/>
        <a:lstStyle/>
        <a:p>
          <a:pPr>
            <a:buNone/>
          </a:pPr>
          <a:r>
            <a:rPr lang="fr-CA" sz="1800" b="1" noProof="0" dirty="0">
              <a:solidFill>
                <a:srgbClr val="FFFFFF"/>
              </a:solidFill>
              <a:latin typeface="Arial"/>
              <a:ea typeface="+mn-ea"/>
              <a:cs typeface="Arial"/>
            </a:rPr>
            <a:t>Fiabilité</a:t>
          </a:r>
        </a:p>
      </dgm:t>
    </dgm:pt>
    <dgm:pt modelId="{B0BB02C0-383B-486B-92C6-F5739476C63A}" type="parTrans" cxnId="{7D8DB4EB-E204-460E-A79C-B0276E57428A}">
      <dgm:prSet custT="1"/>
      <dgm:spPr/>
      <dgm:t>
        <a:bodyPr/>
        <a:lstStyle/>
        <a:p>
          <a:endParaRPr lang="fr-CA" sz="2000" b="1" noProof="0" dirty="0"/>
        </a:p>
      </dgm:t>
    </dgm:pt>
    <dgm:pt modelId="{443D1CA7-9629-4709-BBA1-E3092D4204E9}" type="sibTrans" cxnId="{7D8DB4EB-E204-460E-A79C-B0276E57428A}">
      <dgm:prSet/>
      <dgm:spPr>
        <a:xfrm>
          <a:off x="2203157" y="558162"/>
          <a:ext cx="4432884" cy="4432884"/>
        </a:xfrm>
        <a:prstGeom prst="blockArc">
          <a:avLst>
            <a:gd name="adj1" fmla="val 19285714"/>
            <a:gd name="adj2" fmla="val 771429"/>
            <a:gd name="adj3" fmla="val 3906"/>
          </a:avLst>
        </a:prstGeom>
        <a:solidFill>
          <a:srgbClr val="212165">
            <a:hueOff val="-1914285"/>
            <a:satOff val="8209"/>
            <a:lumOff val="2484"/>
            <a:alphaOff val="0"/>
          </a:srgbClr>
        </a:solidFill>
        <a:ln>
          <a:noFill/>
        </a:ln>
        <a:effectLst/>
      </dgm:spPr>
      <dgm:t>
        <a:bodyPr/>
        <a:lstStyle/>
        <a:p>
          <a:endParaRPr lang="fr-CA" sz="2000" b="1" noProof="0" dirty="0"/>
        </a:p>
      </dgm:t>
    </dgm:pt>
    <dgm:pt modelId="{EB4CC653-360F-40DA-90B5-FEAB667D6B1A}">
      <dgm:prSet phldrT="[Text]" custT="1"/>
      <dgm:spPr>
        <a:xfrm>
          <a:off x="5937047" y="2656956"/>
          <a:ext cx="1202441" cy="1202441"/>
        </a:xfrm>
        <a:solidFill>
          <a:srgbClr val="212165">
            <a:hueOff val="-3828569"/>
            <a:satOff val="16418"/>
            <a:lumOff val="4967"/>
            <a:alphaOff val="0"/>
          </a:srgbClr>
        </a:solidFill>
        <a:ln w="25400" cap="flat" cmpd="sng" algn="ctr">
          <a:solidFill>
            <a:srgbClr val="FFFFFF">
              <a:hueOff val="0"/>
              <a:satOff val="0"/>
              <a:lumOff val="0"/>
              <a:alphaOff val="0"/>
            </a:srgbClr>
          </a:solidFill>
          <a:prstDash val="solid"/>
        </a:ln>
        <a:effectLst/>
      </dgm:spPr>
      <dgm:t>
        <a:bodyPr/>
        <a:lstStyle/>
        <a:p>
          <a:pPr>
            <a:buNone/>
          </a:pPr>
          <a:r>
            <a:rPr lang="fr-CA" sz="1700" b="1" noProof="0" dirty="0">
              <a:solidFill>
                <a:srgbClr val="FFFFFF"/>
              </a:solidFill>
              <a:latin typeface="Arial"/>
              <a:ea typeface="+mn-ea"/>
              <a:cs typeface="Arial"/>
            </a:rPr>
            <a:t>Exhaustivité</a:t>
          </a:r>
        </a:p>
      </dgm:t>
    </dgm:pt>
    <dgm:pt modelId="{9950B6BB-04B1-4076-BDB5-12F3E771BA83}" type="parTrans" cxnId="{9E52D015-E170-4602-8D24-9462C5F36EBB}">
      <dgm:prSet custT="1"/>
      <dgm:spPr/>
      <dgm:t>
        <a:bodyPr/>
        <a:lstStyle/>
        <a:p>
          <a:endParaRPr lang="fr-CA" sz="2000" b="1" noProof="0" dirty="0"/>
        </a:p>
      </dgm:t>
    </dgm:pt>
    <dgm:pt modelId="{38B65C89-F3FB-4C7D-BE7F-6B7974507D68}" type="sibTrans" cxnId="{9E52D015-E170-4602-8D24-9462C5F36EBB}">
      <dgm:prSet/>
      <dgm:spPr>
        <a:xfrm>
          <a:off x="2203157" y="558162"/>
          <a:ext cx="4432884" cy="4432884"/>
        </a:xfrm>
        <a:prstGeom prst="blockArc">
          <a:avLst>
            <a:gd name="adj1" fmla="val 771429"/>
            <a:gd name="adj2" fmla="val 3857143"/>
            <a:gd name="adj3" fmla="val 3906"/>
          </a:avLst>
        </a:prstGeom>
        <a:solidFill>
          <a:srgbClr val="212165">
            <a:hueOff val="-3828569"/>
            <a:satOff val="16418"/>
            <a:lumOff val="4967"/>
            <a:alphaOff val="0"/>
          </a:srgbClr>
        </a:solidFill>
        <a:ln>
          <a:noFill/>
        </a:ln>
        <a:effectLst/>
      </dgm:spPr>
      <dgm:t>
        <a:bodyPr/>
        <a:lstStyle/>
        <a:p>
          <a:endParaRPr lang="fr-CA" sz="2000" b="1" noProof="0" dirty="0"/>
        </a:p>
      </dgm:t>
    </dgm:pt>
    <dgm:pt modelId="{853BBA9C-A83B-46AB-8C15-86069D06F2DF}">
      <dgm:prSet phldrT="[Text]" custT="1"/>
      <dgm:spPr>
        <a:xfrm>
          <a:off x="4761275" y="4131328"/>
          <a:ext cx="1202441" cy="1202441"/>
        </a:xfrm>
        <a:solidFill>
          <a:srgbClr val="212165">
            <a:hueOff val="-5742854"/>
            <a:satOff val="24628"/>
            <a:lumOff val="7451"/>
            <a:alphaOff val="0"/>
          </a:srgbClr>
        </a:solidFill>
        <a:ln w="25400" cap="flat" cmpd="sng" algn="ctr">
          <a:solidFill>
            <a:srgbClr val="FFFFFF">
              <a:hueOff val="0"/>
              <a:satOff val="0"/>
              <a:lumOff val="0"/>
              <a:alphaOff val="0"/>
            </a:srgbClr>
          </a:solidFill>
          <a:prstDash val="solid"/>
        </a:ln>
        <a:effectLst/>
      </dgm:spPr>
      <dgm:t>
        <a:bodyPr/>
        <a:lstStyle/>
        <a:p>
          <a:pPr>
            <a:buNone/>
          </a:pPr>
          <a:r>
            <a:rPr lang="fr-CA" sz="1800" b="1" noProof="0" dirty="0">
              <a:solidFill>
                <a:srgbClr val="FFFFFF"/>
              </a:solidFill>
              <a:latin typeface="Arial"/>
              <a:ea typeface="+mn-ea"/>
              <a:cs typeface="Arial"/>
            </a:rPr>
            <a:t>Fréquence</a:t>
          </a:r>
        </a:p>
      </dgm:t>
    </dgm:pt>
    <dgm:pt modelId="{D16DCC8D-8E13-4889-AF58-3089ACB7B31F}" type="parTrans" cxnId="{27E94A46-273F-4D3B-A348-FF62574182F7}">
      <dgm:prSet custT="1"/>
      <dgm:spPr/>
      <dgm:t>
        <a:bodyPr/>
        <a:lstStyle/>
        <a:p>
          <a:endParaRPr lang="fr-CA" sz="2000" b="1" noProof="0" dirty="0"/>
        </a:p>
      </dgm:t>
    </dgm:pt>
    <dgm:pt modelId="{5E21B4EC-8018-4529-8ED6-F0FBB40FF851}" type="sibTrans" cxnId="{27E94A46-273F-4D3B-A348-FF62574182F7}">
      <dgm:prSet/>
      <dgm:spPr>
        <a:xfrm>
          <a:off x="2203157" y="558162"/>
          <a:ext cx="4432884" cy="4432884"/>
        </a:xfrm>
        <a:prstGeom prst="blockArc">
          <a:avLst>
            <a:gd name="adj1" fmla="val 3857143"/>
            <a:gd name="adj2" fmla="val 6942857"/>
            <a:gd name="adj3" fmla="val 3906"/>
          </a:avLst>
        </a:prstGeom>
        <a:solidFill>
          <a:srgbClr val="212165">
            <a:hueOff val="-5742854"/>
            <a:satOff val="24628"/>
            <a:lumOff val="7451"/>
            <a:alphaOff val="0"/>
          </a:srgbClr>
        </a:solidFill>
        <a:ln>
          <a:noFill/>
        </a:ln>
        <a:effectLst/>
      </dgm:spPr>
      <dgm:t>
        <a:bodyPr/>
        <a:lstStyle/>
        <a:p>
          <a:endParaRPr lang="fr-CA" sz="2000" b="1" noProof="0" dirty="0"/>
        </a:p>
      </dgm:t>
    </dgm:pt>
    <dgm:pt modelId="{E4136753-85E2-4F51-8473-E5F7AB45958B}">
      <dgm:prSet phldrT="[Text]" custT="1"/>
      <dgm:spPr>
        <a:xfrm>
          <a:off x="2875482" y="4131328"/>
          <a:ext cx="1202441" cy="1202441"/>
        </a:xfrm>
        <a:solidFill>
          <a:srgbClr val="212165">
            <a:hueOff val="-7657138"/>
            <a:satOff val="32837"/>
            <a:lumOff val="9934"/>
            <a:alphaOff val="0"/>
          </a:srgbClr>
        </a:solidFill>
        <a:ln w="25400" cap="flat" cmpd="sng" algn="ctr">
          <a:solidFill>
            <a:srgbClr val="FFFFFF">
              <a:hueOff val="0"/>
              <a:satOff val="0"/>
              <a:lumOff val="0"/>
              <a:alphaOff val="0"/>
            </a:srgbClr>
          </a:solidFill>
          <a:prstDash val="solid"/>
        </a:ln>
        <a:effectLst/>
      </dgm:spPr>
      <dgm:t>
        <a:bodyPr/>
        <a:lstStyle/>
        <a:p>
          <a:pPr>
            <a:buNone/>
          </a:pPr>
          <a:r>
            <a:rPr lang="fr-CA" sz="1800" b="1" noProof="0" dirty="0">
              <a:solidFill>
                <a:srgbClr val="FFFFFF"/>
              </a:solidFill>
              <a:latin typeface="Arial"/>
              <a:ea typeface="+mn-ea"/>
              <a:cs typeface="Arial"/>
            </a:rPr>
            <a:t>Actualité</a:t>
          </a:r>
        </a:p>
      </dgm:t>
    </dgm:pt>
    <dgm:pt modelId="{E191C37B-BF45-4008-BB87-6BB808C23221}" type="parTrans" cxnId="{CC1BFCDA-D446-4FC6-B268-8B02B76DDF65}">
      <dgm:prSet custT="1"/>
      <dgm:spPr/>
      <dgm:t>
        <a:bodyPr/>
        <a:lstStyle/>
        <a:p>
          <a:endParaRPr lang="fr-CA" sz="2000" b="1" noProof="0" dirty="0"/>
        </a:p>
      </dgm:t>
    </dgm:pt>
    <dgm:pt modelId="{82D6515F-D8A4-436B-993A-B2679B027745}" type="sibTrans" cxnId="{CC1BFCDA-D446-4FC6-B268-8B02B76DDF65}">
      <dgm:prSet/>
      <dgm:spPr>
        <a:xfrm>
          <a:off x="2203157" y="558162"/>
          <a:ext cx="4432884" cy="4432884"/>
        </a:xfrm>
        <a:prstGeom prst="blockArc">
          <a:avLst>
            <a:gd name="adj1" fmla="val 6942857"/>
            <a:gd name="adj2" fmla="val 10028571"/>
            <a:gd name="adj3" fmla="val 3906"/>
          </a:avLst>
        </a:prstGeom>
        <a:solidFill>
          <a:srgbClr val="212165">
            <a:hueOff val="-7657138"/>
            <a:satOff val="32837"/>
            <a:lumOff val="9934"/>
            <a:alphaOff val="0"/>
          </a:srgbClr>
        </a:solidFill>
        <a:ln>
          <a:noFill/>
        </a:ln>
        <a:effectLst/>
      </dgm:spPr>
      <dgm:t>
        <a:bodyPr/>
        <a:lstStyle/>
        <a:p>
          <a:endParaRPr lang="fr-CA" sz="2000" b="1" noProof="0" dirty="0"/>
        </a:p>
      </dgm:t>
    </dgm:pt>
    <dgm:pt modelId="{AFF3B37B-1533-48B9-82D1-2FC423ED194E}">
      <dgm:prSet phldrT="[Text]" custT="1"/>
      <dgm:spPr>
        <a:xfrm>
          <a:off x="1699710" y="2656956"/>
          <a:ext cx="1202441" cy="1202441"/>
        </a:xfrm>
        <a:solidFill>
          <a:srgbClr val="212165">
            <a:hueOff val="-9571423"/>
            <a:satOff val="41046"/>
            <a:lumOff val="12417"/>
            <a:alphaOff val="0"/>
          </a:srgbClr>
        </a:solidFill>
        <a:ln w="25400" cap="flat" cmpd="sng" algn="ctr">
          <a:solidFill>
            <a:srgbClr val="FFFFFF">
              <a:hueOff val="0"/>
              <a:satOff val="0"/>
              <a:lumOff val="0"/>
              <a:alphaOff val="0"/>
            </a:srgbClr>
          </a:solidFill>
          <a:prstDash val="solid"/>
        </a:ln>
        <a:effectLst/>
      </dgm:spPr>
      <dgm:t>
        <a:bodyPr/>
        <a:lstStyle/>
        <a:p>
          <a:pPr>
            <a:buNone/>
          </a:pPr>
          <a:r>
            <a:rPr lang="fr-CA" sz="1800" b="1" noProof="0" dirty="0">
              <a:solidFill>
                <a:srgbClr val="FFFFFF"/>
              </a:solidFill>
              <a:latin typeface="Arial"/>
              <a:ea typeface="+mn-ea"/>
              <a:cs typeface="Arial"/>
            </a:rPr>
            <a:t>Pertinence</a:t>
          </a:r>
        </a:p>
      </dgm:t>
    </dgm:pt>
    <dgm:pt modelId="{CF95460E-B9CD-43F4-AD92-D8DC36BFEC18}" type="parTrans" cxnId="{35450912-85A7-42E0-A208-B27D4C1B4B37}">
      <dgm:prSet custT="1"/>
      <dgm:spPr/>
      <dgm:t>
        <a:bodyPr/>
        <a:lstStyle/>
        <a:p>
          <a:endParaRPr lang="fr-CA" sz="2000" b="1" noProof="0" dirty="0"/>
        </a:p>
      </dgm:t>
    </dgm:pt>
    <dgm:pt modelId="{B8845143-FA06-42DB-AD39-673BCA9182D8}" type="sibTrans" cxnId="{35450912-85A7-42E0-A208-B27D4C1B4B37}">
      <dgm:prSet/>
      <dgm:spPr>
        <a:xfrm>
          <a:off x="2203157" y="558162"/>
          <a:ext cx="4432884" cy="4432884"/>
        </a:xfrm>
        <a:prstGeom prst="blockArc">
          <a:avLst>
            <a:gd name="adj1" fmla="val 10028571"/>
            <a:gd name="adj2" fmla="val 13114286"/>
            <a:gd name="adj3" fmla="val 3906"/>
          </a:avLst>
        </a:prstGeom>
        <a:solidFill>
          <a:srgbClr val="212165">
            <a:hueOff val="-9571423"/>
            <a:satOff val="41046"/>
            <a:lumOff val="12417"/>
            <a:alphaOff val="0"/>
          </a:srgbClr>
        </a:solidFill>
        <a:ln>
          <a:noFill/>
        </a:ln>
        <a:effectLst/>
      </dgm:spPr>
      <dgm:t>
        <a:bodyPr/>
        <a:lstStyle/>
        <a:p>
          <a:endParaRPr lang="fr-CA" sz="2000" b="1" noProof="0" dirty="0"/>
        </a:p>
      </dgm:t>
    </dgm:pt>
    <dgm:pt modelId="{C9370C35-14E7-4335-88CF-A9AE66E949AF}">
      <dgm:prSet phldrT="[Text]" custT="1"/>
      <dgm:spPr>
        <a:xfrm>
          <a:off x="2119338" y="818444"/>
          <a:ext cx="1202441" cy="1202441"/>
        </a:xfrm>
        <a:solidFill>
          <a:srgbClr val="212165">
            <a:hueOff val="-11485707"/>
            <a:satOff val="49255"/>
            <a:lumOff val="14901"/>
            <a:alphaOff val="0"/>
          </a:srgbClr>
        </a:solidFill>
        <a:ln w="25400" cap="flat" cmpd="sng" algn="ctr">
          <a:solidFill>
            <a:srgbClr val="FFFFFF">
              <a:hueOff val="0"/>
              <a:satOff val="0"/>
              <a:lumOff val="0"/>
              <a:alphaOff val="0"/>
            </a:srgbClr>
          </a:solidFill>
          <a:prstDash val="solid"/>
        </a:ln>
        <a:effectLst/>
      </dgm:spPr>
      <dgm:t>
        <a:bodyPr/>
        <a:lstStyle/>
        <a:p>
          <a:pPr>
            <a:buNone/>
          </a:pPr>
          <a:r>
            <a:rPr lang="fr-CA" sz="1600" b="1" kern="1200" noProof="0" dirty="0">
              <a:solidFill>
                <a:srgbClr val="FFFFFF"/>
              </a:solidFill>
              <a:latin typeface="Arial"/>
              <a:ea typeface="+mn-ea"/>
              <a:cs typeface="Arial"/>
            </a:rPr>
            <a:t>Accessibilité</a:t>
          </a:r>
        </a:p>
      </dgm:t>
    </dgm:pt>
    <dgm:pt modelId="{63EA0DAC-5A4C-447B-80D7-4BBE52D5EC0F}" type="parTrans" cxnId="{EDC950A7-D72A-4C52-9ABC-7FBA25638581}">
      <dgm:prSet custT="1"/>
      <dgm:spPr/>
      <dgm:t>
        <a:bodyPr/>
        <a:lstStyle/>
        <a:p>
          <a:endParaRPr lang="fr-CA" sz="2000" noProof="0" dirty="0"/>
        </a:p>
      </dgm:t>
    </dgm:pt>
    <dgm:pt modelId="{3B60602A-A683-4771-9C13-1BF876EF35D0}" type="sibTrans" cxnId="{EDC950A7-D72A-4C52-9ABC-7FBA25638581}">
      <dgm:prSet/>
      <dgm:spPr>
        <a:xfrm>
          <a:off x="2203157" y="558162"/>
          <a:ext cx="4432884" cy="4432884"/>
        </a:xfrm>
        <a:prstGeom prst="blockArc">
          <a:avLst>
            <a:gd name="adj1" fmla="val 13114286"/>
            <a:gd name="adj2" fmla="val 16200000"/>
            <a:gd name="adj3" fmla="val 3906"/>
          </a:avLst>
        </a:prstGeom>
        <a:solidFill>
          <a:srgbClr val="212165">
            <a:hueOff val="-11485707"/>
            <a:satOff val="49255"/>
            <a:lumOff val="14901"/>
            <a:alphaOff val="0"/>
          </a:srgbClr>
        </a:solidFill>
        <a:ln>
          <a:noFill/>
        </a:ln>
        <a:effectLst/>
      </dgm:spPr>
      <dgm:t>
        <a:bodyPr/>
        <a:lstStyle/>
        <a:p>
          <a:endParaRPr lang="fr-CA" sz="2000" noProof="0" dirty="0"/>
        </a:p>
      </dgm:t>
    </dgm:pt>
    <dgm:pt modelId="{04F31A0B-9E72-4138-83D6-708457F95455}" type="pres">
      <dgm:prSet presAssocID="{5D2CE514-D996-4105-8FA8-1DAB18A5B57B}" presName="composite" presStyleCnt="0">
        <dgm:presLayoutVars>
          <dgm:chMax val="1"/>
          <dgm:dir/>
          <dgm:resizeHandles val="exact"/>
        </dgm:presLayoutVars>
      </dgm:prSet>
      <dgm:spPr/>
    </dgm:pt>
    <dgm:pt modelId="{4E558482-EC8E-49A1-B813-D88173B05E0A}" type="pres">
      <dgm:prSet presAssocID="{5D2CE514-D996-4105-8FA8-1DAB18A5B57B}" presName="radial" presStyleCnt="0">
        <dgm:presLayoutVars>
          <dgm:animLvl val="ctr"/>
        </dgm:presLayoutVars>
      </dgm:prSet>
      <dgm:spPr/>
    </dgm:pt>
    <dgm:pt modelId="{3787D5D1-7089-49CF-A69B-2B753C8CF07F}" type="pres">
      <dgm:prSet presAssocID="{FC45ADDD-16DC-459D-8C43-2CCCAAB9586C}" presName="centerShape" presStyleLbl="vennNode1" presStyleIdx="0" presStyleCnt="8"/>
      <dgm:spPr/>
    </dgm:pt>
    <dgm:pt modelId="{B3917721-B3CB-47E5-97EF-B4E5B9126DAC}" type="pres">
      <dgm:prSet presAssocID="{5EEC931B-6639-4B4C-89B0-98599118C836}" presName="node" presStyleLbl="vennNode1" presStyleIdx="1" presStyleCnt="8" custScaleX="139472" custScaleY="114771">
        <dgm:presLayoutVars>
          <dgm:bulletEnabled val="1"/>
        </dgm:presLayoutVars>
      </dgm:prSet>
      <dgm:spPr/>
    </dgm:pt>
    <dgm:pt modelId="{0DD7EFA9-FD7A-4D1A-837B-D7B0418BC786}" type="pres">
      <dgm:prSet presAssocID="{969FD79C-3EEB-4C8F-9185-8AF4F230DE79}" presName="node" presStyleLbl="vennNode1" presStyleIdx="2" presStyleCnt="8" custScaleX="139472" custScaleY="114771">
        <dgm:presLayoutVars>
          <dgm:bulletEnabled val="1"/>
        </dgm:presLayoutVars>
      </dgm:prSet>
      <dgm:spPr/>
    </dgm:pt>
    <dgm:pt modelId="{8CC8EB22-C841-49BC-B27D-425933DA7E5A}" type="pres">
      <dgm:prSet presAssocID="{EB4CC653-360F-40DA-90B5-FEAB667D6B1A}" presName="node" presStyleLbl="vennNode1" presStyleIdx="3" presStyleCnt="8" custScaleX="139472" custScaleY="114771">
        <dgm:presLayoutVars>
          <dgm:bulletEnabled val="1"/>
        </dgm:presLayoutVars>
      </dgm:prSet>
      <dgm:spPr/>
    </dgm:pt>
    <dgm:pt modelId="{B428CD33-4D79-4488-8D27-A4F764693463}" type="pres">
      <dgm:prSet presAssocID="{853BBA9C-A83B-46AB-8C15-86069D06F2DF}" presName="node" presStyleLbl="vennNode1" presStyleIdx="4" presStyleCnt="8" custScaleX="139472" custScaleY="114771">
        <dgm:presLayoutVars>
          <dgm:bulletEnabled val="1"/>
        </dgm:presLayoutVars>
      </dgm:prSet>
      <dgm:spPr/>
    </dgm:pt>
    <dgm:pt modelId="{52FDCE6A-6149-46BB-B54E-6D881790AC41}" type="pres">
      <dgm:prSet presAssocID="{E4136753-85E2-4F51-8473-E5F7AB45958B}" presName="node" presStyleLbl="vennNode1" presStyleIdx="5" presStyleCnt="8" custScaleX="139472" custScaleY="114771">
        <dgm:presLayoutVars>
          <dgm:bulletEnabled val="1"/>
        </dgm:presLayoutVars>
      </dgm:prSet>
      <dgm:spPr/>
    </dgm:pt>
    <dgm:pt modelId="{06976ADF-AA71-42A5-A555-E267034AE114}" type="pres">
      <dgm:prSet presAssocID="{AFF3B37B-1533-48B9-82D1-2FC423ED194E}" presName="node" presStyleLbl="vennNode1" presStyleIdx="6" presStyleCnt="8" custScaleX="139472" custScaleY="114771">
        <dgm:presLayoutVars>
          <dgm:bulletEnabled val="1"/>
        </dgm:presLayoutVars>
      </dgm:prSet>
      <dgm:spPr/>
    </dgm:pt>
    <dgm:pt modelId="{577911DC-413C-4522-953A-609666CA5B29}" type="pres">
      <dgm:prSet presAssocID="{C9370C35-14E7-4335-88CF-A9AE66E949AF}" presName="node" presStyleLbl="vennNode1" presStyleIdx="7" presStyleCnt="8" custScaleX="139472" custScaleY="114771">
        <dgm:presLayoutVars>
          <dgm:bulletEnabled val="1"/>
        </dgm:presLayoutVars>
      </dgm:prSet>
      <dgm:spPr/>
    </dgm:pt>
  </dgm:ptLst>
  <dgm:cxnLst>
    <dgm:cxn modelId="{97AA300E-786F-4D5B-B519-C29E4F1158E2}" type="presOf" srcId="{5D2CE514-D996-4105-8FA8-1DAB18A5B57B}" destId="{04F31A0B-9E72-4138-83D6-708457F95455}" srcOrd="0" destOrd="0" presId="urn:microsoft.com/office/officeart/2005/8/layout/radial3"/>
    <dgm:cxn modelId="{D1182F10-4A4C-4D0A-B4C6-5739D8F802FA}" type="presOf" srcId="{C9370C35-14E7-4335-88CF-A9AE66E949AF}" destId="{577911DC-413C-4522-953A-609666CA5B29}" srcOrd="0" destOrd="0" presId="urn:microsoft.com/office/officeart/2005/8/layout/radial3"/>
    <dgm:cxn modelId="{35450912-85A7-42E0-A208-B27D4C1B4B37}" srcId="{FC45ADDD-16DC-459D-8C43-2CCCAAB9586C}" destId="{AFF3B37B-1533-48B9-82D1-2FC423ED194E}" srcOrd="5" destOrd="0" parTransId="{CF95460E-B9CD-43F4-AD92-D8DC36BFEC18}" sibTransId="{B8845143-FA06-42DB-AD39-673BCA9182D8}"/>
    <dgm:cxn modelId="{9E52D015-E170-4602-8D24-9462C5F36EBB}" srcId="{FC45ADDD-16DC-459D-8C43-2CCCAAB9586C}" destId="{EB4CC653-360F-40DA-90B5-FEAB667D6B1A}" srcOrd="2" destOrd="0" parTransId="{9950B6BB-04B1-4076-BDB5-12F3E771BA83}" sibTransId="{38B65C89-F3FB-4C7D-BE7F-6B7974507D68}"/>
    <dgm:cxn modelId="{6B7FA417-76FC-4EF3-AAEA-2891639DF037}" type="presOf" srcId="{969FD79C-3EEB-4C8F-9185-8AF4F230DE79}" destId="{0DD7EFA9-FD7A-4D1A-837B-D7B0418BC786}" srcOrd="0" destOrd="0" presId="urn:microsoft.com/office/officeart/2005/8/layout/radial3"/>
    <dgm:cxn modelId="{37CFEB40-ABEE-43A1-A9FA-82ADCB689496}" type="presOf" srcId="{AFF3B37B-1533-48B9-82D1-2FC423ED194E}" destId="{06976ADF-AA71-42A5-A555-E267034AE114}" srcOrd="0" destOrd="0" presId="urn:microsoft.com/office/officeart/2005/8/layout/radial3"/>
    <dgm:cxn modelId="{27E94A46-273F-4D3B-A348-FF62574182F7}" srcId="{FC45ADDD-16DC-459D-8C43-2CCCAAB9586C}" destId="{853BBA9C-A83B-46AB-8C15-86069D06F2DF}" srcOrd="3" destOrd="0" parTransId="{D16DCC8D-8E13-4889-AF58-3089ACB7B31F}" sibTransId="{5E21B4EC-8018-4529-8ED6-F0FBB40FF851}"/>
    <dgm:cxn modelId="{4A48F161-AAED-4400-B10A-D1FFEDB01F0E}" type="presOf" srcId="{EB4CC653-360F-40DA-90B5-FEAB667D6B1A}" destId="{8CC8EB22-C841-49BC-B27D-425933DA7E5A}" srcOrd="0" destOrd="0" presId="urn:microsoft.com/office/officeart/2005/8/layout/radial3"/>
    <dgm:cxn modelId="{A7582A72-9694-4D40-BCA1-82F7FD995F99}" srcId="{FC45ADDD-16DC-459D-8C43-2CCCAAB9586C}" destId="{5EEC931B-6639-4B4C-89B0-98599118C836}" srcOrd="0" destOrd="0" parTransId="{FC970E8C-35EB-46B1-8F3F-DB8774DEF7D9}" sibTransId="{302E5FAB-49D3-42DA-B006-FB624062A74F}"/>
    <dgm:cxn modelId="{E03F1183-4264-47A7-863F-92D30A74BCA8}" type="presOf" srcId="{E4136753-85E2-4F51-8473-E5F7AB45958B}" destId="{52FDCE6A-6149-46BB-B54E-6D881790AC41}" srcOrd="0" destOrd="0" presId="urn:microsoft.com/office/officeart/2005/8/layout/radial3"/>
    <dgm:cxn modelId="{4169DD84-DD88-45F9-85E7-C76704AC39A5}" type="presOf" srcId="{FC45ADDD-16DC-459D-8C43-2CCCAAB9586C}" destId="{3787D5D1-7089-49CF-A69B-2B753C8CF07F}" srcOrd="0" destOrd="0" presId="urn:microsoft.com/office/officeart/2005/8/layout/radial3"/>
    <dgm:cxn modelId="{3A9B079A-BE43-4D5E-BBBB-5DB7D738AE1A}" srcId="{5D2CE514-D996-4105-8FA8-1DAB18A5B57B}" destId="{FC45ADDD-16DC-459D-8C43-2CCCAAB9586C}" srcOrd="0" destOrd="0" parTransId="{B76FB818-2E9C-4C89-BF78-80C33DC031C3}" sibTransId="{3353F1D2-3473-4EE9-9754-F34F288AD57A}"/>
    <dgm:cxn modelId="{EDC950A7-D72A-4C52-9ABC-7FBA25638581}" srcId="{FC45ADDD-16DC-459D-8C43-2CCCAAB9586C}" destId="{C9370C35-14E7-4335-88CF-A9AE66E949AF}" srcOrd="6" destOrd="0" parTransId="{63EA0DAC-5A4C-447B-80D7-4BBE52D5EC0F}" sibTransId="{3B60602A-A683-4771-9C13-1BF876EF35D0}"/>
    <dgm:cxn modelId="{CC1BFCDA-D446-4FC6-B268-8B02B76DDF65}" srcId="{FC45ADDD-16DC-459D-8C43-2CCCAAB9586C}" destId="{E4136753-85E2-4F51-8473-E5F7AB45958B}" srcOrd="4" destOrd="0" parTransId="{E191C37B-BF45-4008-BB87-6BB808C23221}" sibTransId="{82D6515F-D8A4-436B-993A-B2679B027745}"/>
    <dgm:cxn modelId="{B1C532DC-BFE5-4DB3-B531-64EA99B2CDF9}" type="presOf" srcId="{853BBA9C-A83B-46AB-8C15-86069D06F2DF}" destId="{B428CD33-4D79-4488-8D27-A4F764693463}" srcOrd="0" destOrd="0" presId="urn:microsoft.com/office/officeart/2005/8/layout/radial3"/>
    <dgm:cxn modelId="{7D8DB4EB-E204-460E-A79C-B0276E57428A}" srcId="{FC45ADDD-16DC-459D-8C43-2CCCAAB9586C}" destId="{969FD79C-3EEB-4C8F-9185-8AF4F230DE79}" srcOrd="1" destOrd="0" parTransId="{B0BB02C0-383B-486B-92C6-F5739476C63A}" sibTransId="{443D1CA7-9629-4709-BBA1-E3092D4204E9}"/>
    <dgm:cxn modelId="{698BFAF8-F0A8-4593-850D-D78B8794A79B}" type="presOf" srcId="{5EEC931B-6639-4B4C-89B0-98599118C836}" destId="{B3917721-B3CB-47E5-97EF-B4E5B9126DAC}" srcOrd="0" destOrd="0" presId="urn:microsoft.com/office/officeart/2005/8/layout/radial3"/>
    <dgm:cxn modelId="{5D22C17D-267E-4C15-AE85-82FE4011E87F}" type="presParOf" srcId="{04F31A0B-9E72-4138-83D6-708457F95455}" destId="{4E558482-EC8E-49A1-B813-D88173B05E0A}" srcOrd="0" destOrd="0" presId="urn:microsoft.com/office/officeart/2005/8/layout/radial3"/>
    <dgm:cxn modelId="{63546C87-4BBB-49D6-A49C-93FC568EA143}" type="presParOf" srcId="{4E558482-EC8E-49A1-B813-D88173B05E0A}" destId="{3787D5D1-7089-49CF-A69B-2B753C8CF07F}" srcOrd="0" destOrd="0" presId="urn:microsoft.com/office/officeart/2005/8/layout/radial3"/>
    <dgm:cxn modelId="{52E9A7B0-369E-46F0-9A2B-193E17BE016E}" type="presParOf" srcId="{4E558482-EC8E-49A1-B813-D88173B05E0A}" destId="{B3917721-B3CB-47E5-97EF-B4E5B9126DAC}" srcOrd="1" destOrd="0" presId="urn:microsoft.com/office/officeart/2005/8/layout/radial3"/>
    <dgm:cxn modelId="{54CC7247-710F-48B4-9D00-410CBC0368FE}" type="presParOf" srcId="{4E558482-EC8E-49A1-B813-D88173B05E0A}" destId="{0DD7EFA9-FD7A-4D1A-837B-D7B0418BC786}" srcOrd="2" destOrd="0" presId="urn:microsoft.com/office/officeart/2005/8/layout/radial3"/>
    <dgm:cxn modelId="{E863B786-73E2-40A8-922A-C0039165B7F6}" type="presParOf" srcId="{4E558482-EC8E-49A1-B813-D88173B05E0A}" destId="{8CC8EB22-C841-49BC-B27D-425933DA7E5A}" srcOrd="3" destOrd="0" presId="urn:microsoft.com/office/officeart/2005/8/layout/radial3"/>
    <dgm:cxn modelId="{4981959F-3392-4176-9BAE-3DA0EABA427E}" type="presParOf" srcId="{4E558482-EC8E-49A1-B813-D88173B05E0A}" destId="{B428CD33-4D79-4488-8D27-A4F764693463}" srcOrd="4" destOrd="0" presId="urn:microsoft.com/office/officeart/2005/8/layout/radial3"/>
    <dgm:cxn modelId="{A07081A0-2358-4E09-93B2-ED7B9F1988A7}" type="presParOf" srcId="{4E558482-EC8E-49A1-B813-D88173B05E0A}" destId="{52FDCE6A-6149-46BB-B54E-6D881790AC41}" srcOrd="5" destOrd="0" presId="urn:microsoft.com/office/officeart/2005/8/layout/radial3"/>
    <dgm:cxn modelId="{72CBEDB7-D1B3-4318-9FB6-007EC64B7D83}" type="presParOf" srcId="{4E558482-EC8E-49A1-B813-D88173B05E0A}" destId="{06976ADF-AA71-42A5-A555-E267034AE114}" srcOrd="6" destOrd="0" presId="urn:microsoft.com/office/officeart/2005/8/layout/radial3"/>
    <dgm:cxn modelId="{C5688722-3929-42FD-8367-D5A347494D34}" type="presParOf" srcId="{4E558482-EC8E-49A1-B813-D88173B05E0A}" destId="{577911DC-413C-4522-953A-609666CA5B29}"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FBFB85-9598-4D23-9D84-F6E869C84FE0}"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9B03656C-6124-4FFC-8F1A-DCBA19F7D1EC}">
      <dgm:prSet phldrT="[Text]" custT="1"/>
      <dgm:spPr>
        <a:solidFill>
          <a:schemeClr val="tx2"/>
        </a:solidFill>
      </dgm:spPr>
      <dgm:t>
        <a:bodyPr/>
        <a:lstStyle/>
        <a:p>
          <a:r>
            <a:rPr lang="fr-CA" sz="2200" b="1" dirty="0"/>
            <a:t>DRB = Un document…</a:t>
          </a:r>
          <a:endParaRPr lang="en-US" sz="2200" b="1" dirty="0"/>
        </a:p>
      </dgm:t>
    </dgm:pt>
    <dgm:pt modelId="{856EFEBF-FC91-4E87-AA8E-5E5E10DCB1A6}" type="parTrans" cxnId="{AE3C1FE6-EC3D-4C5C-A686-C998C480DA79}">
      <dgm:prSet/>
      <dgm:spPr/>
      <dgm:t>
        <a:bodyPr/>
        <a:lstStyle/>
        <a:p>
          <a:endParaRPr lang="en-US"/>
        </a:p>
      </dgm:t>
    </dgm:pt>
    <dgm:pt modelId="{8143BD51-DDEA-4FF8-86D8-457E009D7111}" type="sibTrans" cxnId="{AE3C1FE6-EC3D-4C5C-A686-C998C480DA79}">
      <dgm:prSet/>
      <dgm:spPr/>
      <dgm:t>
        <a:bodyPr/>
        <a:lstStyle/>
        <a:p>
          <a:endParaRPr lang="en-US"/>
        </a:p>
      </dgm:t>
    </dgm:pt>
    <dgm:pt modelId="{109D9ED4-D36B-4477-A9BF-49C9CEFAC811}">
      <dgm:prSet phldrT="[Text]" custT="1"/>
      <dgm:spPr/>
      <dgm:t>
        <a:bodyPr/>
        <a:lstStyle/>
        <a:p>
          <a:pPr algn="l">
            <a:buFont typeface="Arial" panose="020B0604020202020204" pitchFamily="34" charset="0"/>
            <a:buChar char="•"/>
          </a:pPr>
          <a:r>
            <a:rPr lang="fr-CA" sz="1800" dirty="0"/>
            <a:t>…produit par le Ministère des finances, en rassemblant un large éventail d’informations.</a:t>
          </a:r>
          <a:endParaRPr lang="en-US" sz="1800" dirty="0"/>
        </a:p>
      </dgm:t>
    </dgm:pt>
    <dgm:pt modelId="{7B4D37E4-7033-4908-83F4-C17785B63A2A}" type="parTrans" cxnId="{0F243ED0-BFC3-45AF-8D94-543985357150}">
      <dgm:prSet/>
      <dgm:spPr/>
      <dgm:t>
        <a:bodyPr/>
        <a:lstStyle/>
        <a:p>
          <a:endParaRPr lang="en-US" dirty="0"/>
        </a:p>
      </dgm:t>
    </dgm:pt>
    <dgm:pt modelId="{7579FB3B-AAEC-47A5-979B-998C015BD451}" type="sibTrans" cxnId="{0F243ED0-BFC3-45AF-8D94-543985357150}">
      <dgm:prSet/>
      <dgm:spPr/>
      <dgm:t>
        <a:bodyPr/>
        <a:lstStyle/>
        <a:p>
          <a:endParaRPr lang="en-US"/>
        </a:p>
      </dgm:t>
    </dgm:pt>
    <dgm:pt modelId="{94D1446A-AF27-4C26-BFAB-337599AAF206}">
      <dgm:prSet custT="1"/>
      <dgm:spPr/>
      <dgm:t>
        <a:bodyPr/>
        <a:lstStyle/>
        <a:p>
          <a:pPr algn="l"/>
          <a:r>
            <a:rPr lang="fr-CA" sz="1800" dirty="0"/>
            <a:t>…ayant pour objectif de fournir des informations qualitatives et quantitatives sur les risques budgétaires et sur leur gestion.</a:t>
          </a:r>
        </a:p>
      </dgm:t>
    </dgm:pt>
    <dgm:pt modelId="{E1A3674D-1074-4BCA-B871-5C56F641C54A}" type="parTrans" cxnId="{C8DB9BEC-08FC-4F8D-8E26-41ED5C4F67AE}">
      <dgm:prSet/>
      <dgm:spPr/>
      <dgm:t>
        <a:bodyPr/>
        <a:lstStyle/>
        <a:p>
          <a:endParaRPr lang="en-US" dirty="0"/>
        </a:p>
      </dgm:t>
    </dgm:pt>
    <dgm:pt modelId="{6FEF5B87-9D8A-4B40-8CB5-607F26B7D643}" type="sibTrans" cxnId="{C8DB9BEC-08FC-4F8D-8E26-41ED5C4F67AE}">
      <dgm:prSet/>
      <dgm:spPr/>
      <dgm:t>
        <a:bodyPr/>
        <a:lstStyle/>
        <a:p>
          <a:endParaRPr lang="en-US"/>
        </a:p>
      </dgm:t>
    </dgm:pt>
    <dgm:pt modelId="{B7D237C5-BDE6-4A4D-A7E6-813C8BFD0263}">
      <dgm:prSet custT="1"/>
      <dgm:spPr/>
      <dgm:t>
        <a:bodyPr/>
        <a:lstStyle/>
        <a:p>
          <a:pPr algn="l"/>
          <a:r>
            <a:rPr lang="fr-CA" sz="1800" dirty="0"/>
            <a:t>…conçu pour informer le parlement, le public, les médias. </a:t>
          </a:r>
        </a:p>
      </dgm:t>
    </dgm:pt>
    <dgm:pt modelId="{0B4C2F56-7186-4964-8E02-E5EBD0BE2954}" type="parTrans" cxnId="{18A39080-41B9-43F2-A68C-71000AF8E4BA}">
      <dgm:prSet/>
      <dgm:spPr/>
      <dgm:t>
        <a:bodyPr/>
        <a:lstStyle/>
        <a:p>
          <a:endParaRPr lang="en-US" dirty="0"/>
        </a:p>
      </dgm:t>
    </dgm:pt>
    <dgm:pt modelId="{F696C07C-1E68-4515-AC7D-C112148D6106}" type="sibTrans" cxnId="{18A39080-41B9-43F2-A68C-71000AF8E4BA}">
      <dgm:prSet/>
      <dgm:spPr/>
      <dgm:t>
        <a:bodyPr/>
        <a:lstStyle/>
        <a:p>
          <a:endParaRPr lang="en-US"/>
        </a:p>
      </dgm:t>
    </dgm:pt>
    <dgm:pt modelId="{48CEC580-E832-4CD1-AD9B-8FD357522953}">
      <dgm:prSet custT="1"/>
      <dgm:spPr/>
      <dgm:t>
        <a:bodyPr/>
        <a:lstStyle/>
        <a:p>
          <a:pPr algn="l"/>
          <a:r>
            <a:rPr lang="fr-CA" sz="1800" dirty="0"/>
            <a:t>…produit souvent au sein d’un document budgétaire existant (dans un premier temps).</a:t>
          </a:r>
        </a:p>
      </dgm:t>
    </dgm:pt>
    <dgm:pt modelId="{597EBF92-8788-4A5E-AD00-29FE1137FF05}" type="parTrans" cxnId="{E5B05DDB-DF1B-485B-B55D-CA1A3A9BCA39}">
      <dgm:prSet/>
      <dgm:spPr/>
      <dgm:t>
        <a:bodyPr/>
        <a:lstStyle/>
        <a:p>
          <a:endParaRPr lang="en-US" dirty="0"/>
        </a:p>
      </dgm:t>
    </dgm:pt>
    <dgm:pt modelId="{A4433CFE-E68C-4312-A4B4-6EC417E9FE18}" type="sibTrans" cxnId="{E5B05DDB-DF1B-485B-B55D-CA1A3A9BCA39}">
      <dgm:prSet/>
      <dgm:spPr/>
      <dgm:t>
        <a:bodyPr/>
        <a:lstStyle/>
        <a:p>
          <a:endParaRPr lang="en-US"/>
        </a:p>
      </dgm:t>
    </dgm:pt>
    <dgm:pt modelId="{47BC0FD0-6C3D-4C80-93BC-8661B0EEBBF1}">
      <dgm:prSet custT="1"/>
      <dgm:spPr/>
      <dgm:t>
        <a:bodyPr/>
        <a:lstStyle/>
        <a:p>
          <a:pPr algn="l"/>
          <a:r>
            <a:rPr lang="fr-CA" sz="1800" dirty="0"/>
            <a:t>…servant d’aide à la décision budgétaire</a:t>
          </a:r>
          <a:r>
            <a:rPr lang="fr-CA" sz="2000" dirty="0"/>
            <a:t>.</a:t>
          </a:r>
        </a:p>
      </dgm:t>
    </dgm:pt>
    <dgm:pt modelId="{B6855236-042E-49A9-AAD8-62357D6CE212}" type="parTrans" cxnId="{92895206-3B2A-4EE3-B25F-D2FFAC2D9584}">
      <dgm:prSet/>
      <dgm:spPr/>
      <dgm:t>
        <a:bodyPr/>
        <a:lstStyle/>
        <a:p>
          <a:endParaRPr lang="en-US" dirty="0"/>
        </a:p>
      </dgm:t>
    </dgm:pt>
    <dgm:pt modelId="{19E1A3BA-0DC3-4A4A-B38F-42F47DEEBF80}" type="sibTrans" cxnId="{92895206-3B2A-4EE3-B25F-D2FFAC2D9584}">
      <dgm:prSet/>
      <dgm:spPr/>
      <dgm:t>
        <a:bodyPr/>
        <a:lstStyle/>
        <a:p>
          <a:endParaRPr lang="en-US"/>
        </a:p>
      </dgm:t>
    </dgm:pt>
    <dgm:pt modelId="{427B08EA-69CE-4049-971D-81C2A779982D}" type="pres">
      <dgm:prSet presAssocID="{5DFBFB85-9598-4D23-9D84-F6E869C84FE0}" presName="diagram" presStyleCnt="0">
        <dgm:presLayoutVars>
          <dgm:chPref val="1"/>
          <dgm:dir/>
          <dgm:animOne val="branch"/>
          <dgm:animLvl val="lvl"/>
          <dgm:resizeHandles val="exact"/>
        </dgm:presLayoutVars>
      </dgm:prSet>
      <dgm:spPr/>
    </dgm:pt>
    <dgm:pt modelId="{3D1B51FE-89F5-4159-B631-770CE10C0FA5}" type="pres">
      <dgm:prSet presAssocID="{9B03656C-6124-4FFC-8F1A-DCBA19F7D1EC}" presName="root1" presStyleCnt="0"/>
      <dgm:spPr/>
    </dgm:pt>
    <dgm:pt modelId="{C87B716F-BEC3-4445-B2A2-E30EBE528400}" type="pres">
      <dgm:prSet presAssocID="{9B03656C-6124-4FFC-8F1A-DCBA19F7D1EC}" presName="LevelOneTextNode" presStyleLbl="node0" presStyleIdx="0" presStyleCnt="1" custScaleX="135553" custScaleY="119848">
        <dgm:presLayoutVars>
          <dgm:chPref val="3"/>
        </dgm:presLayoutVars>
      </dgm:prSet>
      <dgm:spPr/>
    </dgm:pt>
    <dgm:pt modelId="{6EF88B72-5C3A-4B61-816A-69056902428E}" type="pres">
      <dgm:prSet presAssocID="{9B03656C-6124-4FFC-8F1A-DCBA19F7D1EC}" presName="level2hierChild" presStyleCnt="0"/>
      <dgm:spPr/>
    </dgm:pt>
    <dgm:pt modelId="{3B18EB21-A205-40D6-BA1B-4D54ADCC37B0}" type="pres">
      <dgm:prSet presAssocID="{7B4D37E4-7033-4908-83F4-C17785B63A2A}" presName="conn2-1" presStyleLbl="parChTrans1D2" presStyleIdx="0" presStyleCnt="5"/>
      <dgm:spPr/>
    </dgm:pt>
    <dgm:pt modelId="{3A2671DB-B342-4151-87E2-943BF6586A65}" type="pres">
      <dgm:prSet presAssocID="{7B4D37E4-7033-4908-83F4-C17785B63A2A}" presName="connTx" presStyleLbl="parChTrans1D2" presStyleIdx="0" presStyleCnt="5"/>
      <dgm:spPr/>
    </dgm:pt>
    <dgm:pt modelId="{6011519A-504A-4E9B-B7A0-230809D7118E}" type="pres">
      <dgm:prSet presAssocID="{109D9ED4-D36B-4477-A9BF-49C9CEFAC811}" presName="root2" presStyleCnt="0"/>
      <dgm:spPr/>
    </dgm:pt>
    <dgm:pt modelId="{805C88FE-A22D-4871-803A-69026FC0C78C}" type="pres">
      <dgm:prSet presAssocID="{109D9ED4-D36B-4477-A9BF-49C9CEFAC811}" presName="LevelTwoTextNode" presStyleLbl="node2" presStyleIdx="0" presStyleCnt="5" custScaleX="583416" custScaleY="95146">
        <dgm:presLayoutVars>
          <dgm:chPref val="3"/>
        </dgm:presLayoutVars>
      </dgm:prSet>
      <dgm:spPr/>
    </dgm:pt>
    <dgm:pt modelId="{01EABD36-2ED1-4947-AE20-F7CFC9DB4B3D}" type="pres">
      <dgm:prSet presAssocID="{109D9ED4-D36B-4477-A9BF-49C9CEFAC811}" presName="level3hierChild" presStyleCnt="0"/>
      <dgm:spPr/>
    </dgm:pt>
    <dgm:pt modelId="{44E2A7FB-E12E-4231-8EE5-389BCD5F62BC}" type="pres">
      <dgm:prSet presAssocID="{E1A3674D-1074-4BCA-B871-5C56F641C54A}" presName="conn2-1" presStyleLbl="parChTrans1D2" presStyleIdx="1" presStyleCnt="5"/>
      <dgm:spPr/>
    </dgm:pt>
    <dgm:pt modelId="{718C070E-6045-44B6-BC4A-4F8D12713D47}" type="pres">
      <dgm:prSet presAssocID="{E1A3674D-1074-4BCA-B871-5C56F641C54A}" presName="connTx" presStyleLbl="parChTrans1D2" presStyleIdx="1" presStyleCnt="5"/>
      <dgm:spPr/>
    </dgm:pt>
    <dgm:pt modelId="{5BFF8C21-EB68-46B6-9185-937D9BA6A993}" type="pres">
      <dgm:prSet presAssocID="{94D1446A-AF27-4C26-BFAB-337599AAF206}" presName="root2" presStyleCnt="0"/>
      <dgm:spPr/>
    </dgm:pt>
    <dgm:pt modelId="{CB615A53-A4BB-4045-9052-5059E0F6E9B6}" type="pres">
      <dgm:prSet presAssocID="{94D1446A-AF27-4C26-BFAB-337599AAF206}" presName="LevelTwoTextNode" presStyleLbl="node2" presStyleIdx="1" presStyleCnt="5" custScaleX="583182">
        <dgm:presLayoutVars>
          <dgm:chPref val="3"/>
        </dgm:presLayoutVars>
      </dgm:prSet>
      <dgm:spPr/>
    </dgm:pt>
    <dgm:pt modelId="{CEF2D947-EF21-49D1-94F2-6F2D9A984FF3}" type="pres">
      <dgm:prSet presAssocID="{94D1446A-AF27-4C26-BFAB-337599AAF206}" presName="level3hierChild" presStyleCnt="0"/>
      <dgm:spPr/>
    </dgm:pt>
    <dgm:pt modelId="{B0131185-7A9D-4642-8927-1053B0B76B64}" type="pres">
      <dgm:prSet presAssocID="{0B4C2F56-7186-4964-8E02-E5EBD0BE2954}" presName="conn2-1" presStyleLbl="parChTrans1D2" presStyleIdx="2" presStyleCnt="5"/>
      <dgm:spPr/>
    </dgm:pt>
    <dgm:pt modelId="{FF420BC5-8D3B-4001-A080-57E6F044AE21}" type="pres">
      <dgm:prSet presAssocID="{0B4C2F56-7186-4964-8E02-E5EBD0BE2954}" presName="connTx" presStyleLbl="parChTrans1D2" presStyleIdx="2" presStyleCnt="5"/>
      <dgm:spPr/>
    </dgm:pt>
    <dgm:pt modelId="{616F5E55-52E8-46BF-8C68-4EF1027FD941}" type="pres">
      <dgm:prSet presAssocID="{B7D237C5-BDE6-4A4D-A7E6-813C8BFD0263}" presName="root2" presStyleCnt="0"/>
      <dgm:spPr/>
    </dgm:pt>
    <dgm:pt modelId="{DB439732-265A-43E5-92AA-048666161316}" type="pres">
      <dgm:prSet presAssocID="{B7D237C5-BDE6-4A4D-A7E6-813C8BFD0263}" presName="LevelTwoTextNode" presStyleLbl="node2" presStyleIdx="2" presStyleCnt="5" custScaleX="585191" custScaleY="68613">
        <dgm:presLayoutVars>
          <dgm:chPref val="3"/>
        </dgm:presLayoutVars>
      </dgm:prSet>
      <dgm:spPr/>
    </dgm:pt>
    <dgm:pt modelId="{7FE4CB27-8B53-4747-A414-708884E648DE}" type="pres">
      <dgm:prSet presAssocID="{B7D237C5-BDE6-4A4D-A7E6-813C8BFD0263}" presName="level3hierChild" presStyleCnt="0"/>
      <dgm:spPr/>
    </dgm:pt>
    <dgm:pt modelId="{9DAF98B4-EC9C-469E-BD54-DD36920E0A96}" type="pres">
      <dgm:prSet presAssocID="{597EBF92-8788-4A5E-AD00-29FE1137FF05}" presName="conn2-1" presStyleLbl="parChTrans1D2" presStyleIdx="3" presStyleCnt="5"/>
      <dgm:spPr/>
    </dgm:pt>
    <dgm:pt modelId="{8E008AB6-3430-478D-A863-12FE32B37615}" type="pres">
      <dgm:prSet presAssocID="{597EBF92-8788-4A5E-AD00-29FE1137FF05}" presName="connTx" presStyleLbl="parChTrans1D2" presStyleIdx="3" presStyleCnt="5"/>
      <dgm:spPr/>
    </dgm:pt>
    <dgm:pt modelId="{48F9D7CB-9DE3-4554-B058-41E68817A574}" type="pres">
      <dgm:prSet presAssocID="{48CEC580-E832-4CD1-AD9B-8FD357522953}" presName="root2" presStyleCnt="0"/>
      <dgm:spPr/>
    </dgm:pt>
    <dgm:pt modelId="{3AF36887-FE69-43B3-93A1-431C6C6C1465}" type="pres">
      <dgm:prSet presAssocID="{48CEC580-E832-4CD1-AD9B-8FD357522953}" presName="LevelTwoTextNode" presStyleLbl="node2" presStyleIdx="3" presStyleCnt="5" custScaleX="583416" custScaleY="74050">
        <dgm:presLayoutVars>
          <dgm:chPref val="3"/>
        </dgm:presLayoutVars>
      </dgm:prSet>
      <dgm:spPr/>
    </dgm:pt>
    <dgm:pt modelId="{F7AA3586-6694-41A4-8FF2-891D64E8789E}" type="pres">
      <dgm:prSet presAssocID="{48CEC580-E832-4CD1-AD9B-8FD357522953}" presName="level3hierChild" presStyleCnt="0"/>
      <dgm:spPr/>
    </dgm:pt>
    <dgm:pt modelId="{D655DAC3-EBC7-4E0B-A9E3-58D0FFD1E229}" type="pres">
      <dgm:prSet presAssocID="{B6855236-042E-49A9-AAD8-62357D6CE212}" presName="conn2-1" presStyleLbl="parChTrans1D2" presStyleIdx="4" presStyleCnt="5"/>
      <dgm:spPr/>
    </dgm:pt>
    <dgm:pt modelId="{3B26CA81-18DD-4FAA-B59C-0FEBE7FCCB60}" type="pres">
      <dgm:prSet presAssocID="{B6855236-042E-49A9-AAD8-62357D6CE212}" presName="connTx" presStyleLbl="parChTrans1D2" presStyleIdx="4" presStyleCnt="5"/>
      <dgm:spPr/>
    </dgm:pt>
    <dgm:pt modelId="{178B9763-1A48-4C3C-90BA-45BE3E1357B9}" type="pres">
      <dgm:prSet presAssocID="{47BC0FD0-6C3D-4C80-93BC-8661B0EEBBF1}" presName="root2" presStyleCnt="0"/>
      <dgm:spPr/>
    </dgm:pt>
    <dgm:pt modelId="{9D8F5AC8-D0BD-4DB7-87E8-7B2814F82345}" type="pres">
      <dgm:prSet presAssocID="{47BC0FD0-6C3D-4C80-93BC-8661B0EEBBF1}" presName="LevelTwoTextNode" presStyleLbl="node2" presStyleIdx="4" presStyleCnt="5" custScaleX="583650" custScaleY="72925">
        <dgm:presLayoutVars>
          <dgm:chPref val="3"/>
        </dgm:presLayoutVars>
      </dgm:prSet>
      <dgm:spPr/>
    </dgm:pt>
    <dgm:pt modelId="{65C03574-40F7-40C8-B396-5347F9B4FBD3}" type="pres">
      <dgm:prSet presAssocID="{47BC0FD0-6C3D-4C80-93BC-8661B0EEBBF1}" presName="level3hierChild" presStyleCnt="0"/>
      <dgm:spPr/>
    </dgm:pt>
  </dgm:ptLst>
  <dgm:cxnLst>
    <dgm:cxn modelId="{92895206-3B2A-4EE3-B25F-D2FFAC2D9584}" srcId="{9B03656C-6124-4FFC-8F1A-DCBA19F7D1EC}" destId="{47BC0FD0-6C3D-4C80-93BC-8661B0EEBBF1}" srcOrd="4" destOrd="0" parTransId="{B6855236-042E-49A9-AAD8-62357D6CE212}" sibTransId="{19E1A3BA-0DC3-4A4A-B38F-42F47DEEBF80}"/>
    <dgm:cxn modelId="{4AE4561B-9C10-4209-9E50-08F15072EA91}" type="presOf" srcId="{0B4C2F56-7186-4964-8E02-E5EBD0BE2954}" destId="{B0131185-7A9D-4642-8927-1053B0B76B64}" srcOrd="0" destOrd="0" presId="urn:microsoft.com/office/officeart/2005/8/layout/hierarchy2"/>
    <dgm:cxn modelId="{746A3221-B3EC-4C5B-8A3D-E60003EEC31D}" type="presOf" srcId="{7B4D37E4-7033-4908-83F4-C17785B63A2A}" destId="{3A2671DB-B342-4151-87E2-943BF6586A65}" srcOrd="1" destOrd="0" presId="urn:microsoft.com/office/officeart/2005/8/layout/hierarchy2"/>
    <dgm:cxn modelId="{053A4822-C668-4397-A9E2-B9D9CBD2E734}" type="presOf" srcId="{B7D237C5-BDE6-4A4D-A7E6-813C8BFD0263}" destId="{DB439732-265A-43E5-92AA-048666161316}" srcOrd="0" destOrd="0" presId="urn:microsoft.com/office/officeart/2005/8/layout/hierarchy2"/>
    <dgm:cxn modelId="{1345C73D-558D-47D4-8B8E-E6EAC889CED2}" type="presOf" srcId="{E1A3674D-1074-4BCA-B871-5C56F641C54A}" destId="{718C070E-6045-44B6-BC4A-4F8D12713D47}" srcOrd="1" destOrd="0" presId="urn:microsoft.com/office/officeart/2005/8/layout/hierarchy2"/>
    <dgm:cxn modelId="{92F9296C-A6EC-4BCE-AED3-C7BAB6A04200}" type="presOf" srcId="{E1A3674D-1074-4BCA-B871-5C56F641C54A}" destId="{44E2A7FB-E12E-4231-8EE5-389BCD5F62BC}" srcOrd="0" destOrd="0" presId="urn:microsoft.com/office/officeart/2005/8/layout/hierarchy2"/>
    <dgm:cxn modelId="{18A39080-41B9-43F2-A68C-71000AF8E4BA}" srcId="{9B03656C-6124-4FFC-8F1A-DCBA19F7D1EC}" destId="{B7D237C5-BDE6-4A4D-A7E6-813C8BFD0263}" srcOrd="2" destOrd="0" parTransId="{0B4C2F56-7186-4964-8E02-E5EBD0BE2954}" sibTransId="{F696C07C-1E68-4515-AC7D-C112148D6106}"/>
    <dgm:cxn modelId="{1AE40991-60AE-4515-9AE1-421A735876D4}" type="presOf" srcId="{7B4D37E4-7033-4908-83F4-C17785B63A2A}" destId="{3B18EB21-A205-40D6-BA1B-4D54ADCC37B0}" srcOrd="0" destOrd="0" presId="urn:microsoft.com/office/officeart/2005/8/layout/hierarchy2"/>
    <dgm:cxn modelId="{FBDD119C-8051-4776-9B7B-405A5A585797}" type="presOf" srcId="{597EBF92-8788-4A5E-AD00-29FE1137FF05}" destId="{9DAF98B4-EC9C-469E-BD54-DD36920E0A96}" srcOrd="0" destOrd="0" presId="urn:microsoft.com/office/officeart/2005/8/layout/hierarchy2"/>
    <dgm:cxn modelId="{6DD771A5-4FC3-47F0-A19B-1F3646321E44}" type="presOf" srcId="{48CEC580-E832-4CD1-AD9B-8FD357522953}" destId="{3AF36887-FE69-43B3-93A1-431C6C6C1465}" srcOrd="0" destOrd="0" presId="urn:microsoft.com/office/officeart/2005/8/layout/hierarchy2"/>
    <dgm:cxn modelId="{31AC85A9-B469-4C3B-9080-67EC94549538}" type="presOf" srcId="{597EBF92-8788-4A5E-AD00-29FE1137FF05}" destId="{8E008AB6-3430-478D-A863-12FE32B37615}" srcOrd="1" destOrd="0" presId="urn:microsoft.com/office/officeart/2005/8/layout/hierarchy2"/>
    <dgm:cxn modelId="{0944B9C3-4F3A-4F99-BBEC-CDCE64CCB4AE}" type="presOf" srcId="{B6855236-042E-49A9-AAD8-62357D6CE212}" destId="{D655DAC3-EBC7-4E0B-A9E3-58D0FFD1E229}" srcOrd="0" destOrd="0" presId="urn:microsoft.com/office/officeart/2005/8/layout/hierarchy2"/>
    <dgm:cxn modelId="{0656EAC5-BDAF-4DDA-8AEE-EB03E9840687}" type="presOf" srcId="{B6855236-042E-49A9-AAD8-62357D6CE212}" destId="{3B26CA81-18DD-4FAA-B59C-0FEBE7FCCB60}" srcOrd="1" destOrd="0" presId="urn:microsoft.com/office/officeart/2005/8/layout/hierarchy2"/>
    <dgm:cxn modelId="{0F243ED0-BFC3-45AF-8D94-543985357150}" srcId="{9B03656C-6124-4FFC-8F1A-DCBA19F7D1EC}" destId="{109D9ED4-D36B-4477-A9BF-49C9CEFAC811}" srcOrd="0" destOrd="0" parTransId="{7B4D37E4-7033-4908-83F4-C17785B63A2A}" sibTransId="{7579FB3B-AAEC-47A5-979B-998C015BD451}"/>
    <dgm:cxn modelId="{3D62A4D2-F8C4-42FD-8C96-B19A7879AA65}" type="presOf" srcId="{47BC0FD0-6C3D-4C80-93BC-8661B0EEBBF1}" destId="{9D8F5AC8-D0BD-4DB7-87E8-7B2814F82345}" srcOrd="0" destOrd="0" presId="urn:microsoft.com/office/officeart/2005/8/layout/hierarchy2"/>
    <dgm:cxn modelId="{E5B05DDB-DF1B-485B-B55D-CA1A3A9BCA39}" srcId="{9B03656C-6124-4FFC-8F1A-DCBA19F7D1EC}" destId="{48CEC580-E832-4CD1-AD9B-8FD357522953}" srcOrd="3" destOrd="0" parTransId="{597EBF92-8788-4A5E-AD00-29FE1137FF05}" sibTransId="{A4433CFE-E68C-4312-A4B4-6EC417E9FE18}"/>
    <dgm:cxn modelId="{7ED9A7E1-78FA-4CDA-B968-5D955560B73C}" type="presOf" srcId="{0B4C2F56-7186-4964-8E02-E5EBD0BE2954}" destId="{FF420BC5-8D3B-4001-A080-57E6F044AE21}" srcOrd="1" destOrd="0" presId="urn:microsoft.com/office/officeart/2005/8/layout/hierarchy2"/>
    <dgm:cxn modelId="{14F981E4-7BB1-4E9B-94A2-74894BE89B30}" type="presOf" srcId="{5DFBFB85-9598-4D23-9D84-F6E869C84FE0}" destId="{427B08EA-69CE-4049-971D-81C2A779982D}" srcOrd="0" destOrd="0" presId="urn:microsoft.com/office/officeart/2005/8/layout/hierarchy2"/>
    <dgm:cxn modelId="{AE3C1FE6-EC3D-4C5C-A686-C998C480DA79}" srcId="{5DFBFB85-9598-4D23-9D84-F6E869C84FE0}" destId="{9B03656C-6124-4FFC-8F1A-DCBA19F7D1EC}" srcOrd="0" destOrd="0" parTransId="{856EFEBF-FC91-4E87-AA8E-5E5E10DCB1A6}" sibTransId="{8143BD51-DDEA-4FF8-86D8-457E009D7111}"/>
    <dgm:cxn modelId="{C8DB9BEC-08FC-4F8D-8E26-41ED5C4F67AE}" srcId="{9B03656C-6124-4FFC-8F1A-DCBA19F7D1EC}" destId="{94D1446A-AF27-4C26-BFAB-337599AAF206}" srcOrd="1" destOrd="0" parTransId="{E1A3674D-1074-4BCA-B871-5C56F641C54A}" sibTransId="{6FEF5B87-9D8A-4B40-8CB5-607F26B7D643}"/>
    <dgm:cxn modelId="{7A8D0CF4-51DB-436E-AA59-B31757CFC2C4}" type="presOf" srcId="{109D9ED4-D36B-4477-A9BF-49C9CEFAC811}" destId="{805C88FE-A22D-4871-803A-69026FC0C78C}" srcOrd="0" destOrd="0" presId="urn:microsoft.com/office/officeart/2005/8/layout/hierarchy2"/>
    <dgm:cxn modelId="{D3570BFD-C73C-4C28-901E-C5733154F771}" type="presOf" srcId="{9B03656C-6124-4FFC-8F1A-DCBA19F7D1EC}" destId="{C87B716F-BEC3-4445-B2A2-E30EBE528400}" srcOrd="0" destOrd="0" presId="urn:microsoft.com/office/officeart/2005/8/layout/hierarchy2"/>
    <dgm:cxn modelId="{37E00FFD-666C-402D-B541-BDB025C57C6B}" type="presOf" srcId="{94D1446A-AF27-4C26-BFAB-337599AAF206}" destId="{CB615A53-A4BB-4045-9052-5059E0F6E9B6}" srcOrd="0" destOrd="0" presId="urn:microsoft.com/office/officeart/2005/8/layout/hierarchy2"/>
    <dgm:cxn modelId="{61B3D727-0196-4AFF-A61B-A2FCE83A5671}" type="presParOf" srcId="{427B08EA-69CE-4049-971D-81C2A779982D}" destId="{3D1B51FE-89F5-4159-B631-770CE10C0FA5}" srcOrd="0" destOrd="0" presId="urn:microsoft.com/office/officeart/2005/8/layout/hierarchy2"/>
    <dgm:cxn modelId="{4F7F808A-3058-4A9E-8A1A-7CDA0AE573A7}" type="presParOf" srcId="{3D1B51FE-89F5-4159-B631-770CE10C0FA5}" destId="{C87B716F-BEC3-4445-B2A2-E30EBE528400}" srcOrd="0" destOrd="0" presId="urn:microsoft.com/office/officeart/2005/8/layout/hierarchy2"/>
    <dgm:cxn modelId="{CB2AFC0A-6B89-4AFE-8078-6E6872E46026}" type="presParOf" srcId="{3D1B51FE-89F5-4159-B631-770CE10C0FA5}" destId="{6EF88B72-5C3A-4B61-816A-69056902428E}" srcOrd="1" destOrd="0" presId="urn:microsoft.com/office/officeart/2005/8/layout/hierarchy2"/>
    <dgm:cxn modelId="{38305355-C809-4DBE-B116-387A34DD0CAA}" type="presParOf" srcId="{6EF88B72-5C3A-4B61-816A-69056902428E}" destId="{3B18EB21-A205-40D6-BA1B-4D54ADCC37B0}" srcOrd="0" destOrd="0" presId="urn:microsoft.com/office/officeart/2005/8/layout/hierarchy2"/>
    <dgm:cxn modelId="{B65ABF8C-EB9C-4AF9-9956-1D07F39F0AF5}" type="presParOf" srcId="{3B18EB21-A205-40D6-BA1B-4D54ADCC37B0}" destId="{3A2671DB-B342-4151-87E2-943BF6586A65}" srcOrd="0" destOrd="0" presId="urn:microsoft.com/office/officeart/2005/8/layout/hierarchy2"/>
    <dgm:cxn modelId="{A0C75FD1-4B18-4960-8C3D-EC8F98F5CD56}" type="presParOf" srcId="{6EF88B72-5C3A-4B61-816A-69056902428E}" destId="{6011519A-504A-4E9B-B7A0-230809D7118E}" srcOrd="1" destOrd="0" presId="urn:microsoft.com/office/officeart/2005/8/layout/hierarchy2"/>
    <dgm:cxn modelId="{CC61E78C-D251-4904-9CCA-2DCC7EE7FF08}" type="presParOf" srcId="{6011519A-504A-4E9B-B7A0-230809D7118E}" destId="{805C88FE-A22D-4871-803A-69026FC0C78C}" srcOrd="0" destOrd="0" presId="urn:microsoft.com/office/officeart/2005/8/layout/hierarchy2"/>
    <dgm:cxn modelId="{AEF0213E-20F1-4CAF-81AA-65EC37F78DF5}" type="presParOf" srcId="{6011519A-504A-4E9B-B7A0-230809D7118E}" destId="{01EABD36-2ED1-4947-AE20-F7CFC9DB4B3D}" srcOrd="1" destOrd="0" presId="urn:microsoft.com/office/officeart/2005/8/layout/hierarchy2"/>
    <dgm:cxn modelId="{EA1C56B5-7DA7-44E6-99A4-C21B4680D1EB}" type="presParOf" srcId="{6EF88B72-5C3A-4B61-816A-69056902428E}" destId="{44E2A7FB-E12E-4231-8EE5-389BCD5F62BC}" srcOrd="2" destOrd="0" presId="urn:microsoft.com/office/officeart/2005/8/layout/hierarchy2"/>
    <dgm:cxn modelId="{21DB0DC8-6F83-4F3D-A9CA-B6AE1A7E2AC5}" type="presParOf" srcId="{44E2A7FB-E12E-4231-8EE5-389BCD5F62BC}" destId="{718C070E-6045-44B6-BC4A-4F8D12713D47}" srcOrd="0" destOrd="0" presId="urn:microsoft.com/office/officeart/2005/8/layout/hierarchy2"/>
    <dgm:cxn modelId="{E0C2803E-6DEA-4226-B21F-7605767FA971}" type="presParOf" srcId="{6EF88B72-5C3A-4B61-816A-69056902428E}" destId="{5BFF8C21-EB68-46B6-9185-937D9BA6A993}" srcOrd="3" destOrd="0" presId="urn:microsoft.com/office/officeart/2005/8/layout/hierarchy2"/>
    <dgm:cxn modelId="{A624A548-B769-47D6-8FF5-DEC2F63C5549}" type="presParOf" srcId="{5BFF8C21-EB68-46B6-9185-937D9BA6A993}" destId="{CB615A53-A4BB-4045-9052-5059E0F6E9B6}" srcOrd="0" destOrd="0" presId="urn:microsoft.com/office/officeart/2005/8/layout/hierarchy2"/>
    <dgm:cxn modelId="{1F0B8248-9741-4D73-8C43-FAA0C7137F8E}" type="presParOf" srcId="{5BFF8C21-EB68-46B6-9185-937D9BA6A993}" destId="{CEF2D947-EF21-49D1-94F2-6F2D9A984FF3}" srcOrd="1" destOrd="0" presId="urn:microsoft.com/office/officeart/2005/8/layout/hierarchy2"/>
    <dgm:cxn modelId="{B7B3C036-3135-498D-8A1F-DD5682442B6D}" type="presParOf" srcId="{6EF88B72-5C3A-4B61-816A-69056902428E}" destId="{B0131185-7A9D-4642-8927-1053B0B76B64}" srcOrd="4" destOrd="0" presId="urn:microsoft.com/office/officeart/2005/8/layout/hierarchy2"/>
    <dgm:cxn modelId="{35B5F8CC-021F-4903-AF08-85FD771DCB90}" type="presParOf" srcId="{B0131185-7A9D-4642-8927-1053B0B76B64}" destId="{FF420BC5-8D3B-4001-A080-57E6F044AE21}" srcOrd="0" destOrd="0" presId="urn:microsoft.com/office/officeart/2005/8/layout/hierarchy2"/>
    <dgm:cxn modelId="{68A3BC59-A182-45B7-A09B-AFDEEF49F13C}" type="presParOf" srcId="{6EF88B72-5C3A-4B61-816A-69056902428E}" destId="{616F5E55-52E8-46BF-8C68-4EF1027FD941}" srcOrd="5" destOrd="0" presId="urn:microsoft.com/office/officeart/2005/8/layout/hierarchy2"/>
    <dgm:cxn modelId="{68B02DEB-67C2-4C6C-8F12-681F11CE6C2D}" type="presParOf" srcId="{616F5E55-52E8-46BF-8C68-4EF1027FD941}" destId="{DB439732-265A-43E5-92AA-048666161316}" srcOrd="0" destOrd="0" presId="urn:microsoft.com/office/officeart/2005/8/layout/hierarchy2"/>
    <dgm:cxn modelId="{71A8768E-ABDA-4012-8CDD-81BCD30BE91E}" type="presParOf" srcId="{616F5E55-52E8-46BF-8C68-4EF1027FD941}" destId="{7FE4CB27-8B53-4747-A414-708884E648DE}" srcOrd="1" destOrd="0" presId="urn:microsoft.com/office/officeart/2005/8/layout/hierarchy2"/>
    <dgm:cxn modelId="{8B72F402-0BDC-4D49-932D-C62862EB7A94}" type="presParOf" srcId="{6EF88B72-5C3A-4B61-816A-69056902428E}" destId="{9DAF98B4-EC9C-469E-BD54-DD36920E0A96}" srcOrd="6" destOrd="0" presId="urn:microsoft.com/office/officeart/2005/8/layout/hierarchy2"/>
    <dgm:cxn modelId="{0247DD5E-18F9-4B96-ADF8-02CBE9A956EE}" type="presParOf" srcId="{9DAF98B4-EC9C-469E-BD54-DD36920E0A96}" destId="{8E008AB6-3430-478D-A863-12FE32B37615}" srcOrd="0" destOrd="0" presId="urn:microsoft.com/office/officeart/2005/8/layout/hierarchy2"/>
    <dgm:cxn modelId="{29B46538-4D96-4CBD-8A19-F02DA90F25F7}" type="presParOf" srcId="{6EF88B72-5C3A-4B61-816A-69056902428E}" destId="{48F9D7CB-9DE3-4554-B058-41E68817A574}" srcOrd="7" destOrd="0" presId="urn:microsoft.com/office/officeart/2005/8/layout/hierarchy2"/>
    <dgm:cxn modelId="{80E73ABB-3F54-45C4-AD23-2C03EAFD2FFE}" type="presParOf" srcId="{48F9D7CB-9DE3-4554-B058-41E68817A574}" destId="{3AF36887-FE69-43B3-93A1-431C6C6C1465}" srcOrd="0" destOrd="0" presId="urn:microsoft.com/office/officeart/2005/8/layout/hierarchy2"/>
    <dgm:cxn modelId="{5508252D-B325-40FF-8734-38B774FB532D}" type="presParOf" srcId="{48F9D7CB-9DE3-4554-B058-41E68817A574}" destId="{F7AA3586-6694-41A4-8FF2-891D64E8789E}" srcOrd="1" destOrd="0" presId="urn:microsoft.com/office/officeart/2005/8/layout/hierarchy2"/>
    <dgm:cxn modelId="{5DA3D697-E6F2-4D49-A924-0186B60C9F66}" type="presParOf" srcId="{6EF88B72-5C3A-4B61-816A-69056902428E}" destId="{D655DAC3-EBC7-4E0B-A9E3-58D0FFD1E229}" srcOrd="8" destOrd="0" presId="urn:microsoft.com/office/officeart/2005/8/layout/hierarchy2"/>
    <dgm:cxn modelId="{CCCD9F56-F409-4672-B577-C5948F4E4989}" type="presParOf" srcId="{D655DAC3-EBC7-4E0B-A9E3-58D0FFD1E229}" destId="{3B26CA81-18DD-4FAA-B59C-0FEBE7FCCB60}" srcOrd="0" destOrd="0" presId="urn:microsoft.com/office/officeart/2005/8/layout/hierarchy2"/>
    <dgm:cxn modelId="{3ABFB44C-9326-44D8-8114-3F9E2373E1C7}" type="presParOf" srcId="{6EF88B72-5C3A-4B61-816A-69056902428E}" destId="{178B9763-1A48-4C3C-90BA-45BE3E1357B9}" srcOrd="9" destOrd="0" presId="urn:microsoft.com/office/officeart/2005/8/layout/hierarchy2"/>
    <dgm:cxn modelId="{A03AD015-FB21-4C4E-BFCB-78E72F8BF508}" type="presParOf" srcId="{178B9763-1A48-4C3C-90BA-45BE3E1357B9}" destId="{9D8F5AC8-D0BD-4DB7-87E8-7B2814F82345}" srcOrd="0" destOrd="0" presId="urn:microsoft.com/office/officeart/2005/8/layout/hierarchy2"/>
    <dgm:cxn modelId="{1232ADE6-3060-4C75-824F-11528AF6F95E}" type="presParOf" srcId="{178B9763-1A48-4C3C-90BA-45BE3E1357B9}" destId="{65C03574-40F7-40C8-B396-5347F9B4FBD3}" srcOrd="1" destOrd="0" presId="urn:microsoft.com/office/officeart/2005/8/layout/hierarchy2"/>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7D5D1-7089-49CF-A69B-2B753C8CF07F}">
      <dsp:nvSpPr>
        <dsp:cNvPr id="0" name=""/>
        <dsp:cNvSpPr/>
      </dsp:nvSpPr>
      <dsp:spPr>
        <a:xfrm>
          <a:off x="3842753" y="1181517"/>
          <a:ext cx="2826073" cy="2826073"/>
        </a:xfrm>
        <a:prstGeom prst="ellipse">
          <a:avLst/>
        </a:prstGeom>
        <a:solidFill>
          <a:srgbClr val="92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CA" sz="1800" b="1" kern="1200" noProof="0" dirty="0">
              <a:solidFill>
                <a:srgbClr val="FFFFFF"/>
              </a:solidFill>
              <a:latin typeface="Arial"/>
              <a:ea typeface="+mn-ea"/>
              <a:cs typeface="Arial"/>
            </a:rPr>
            <a:t>Données sur les finances publiques</a:t>
          </a:r>
        </a:p>
      </dsp:txBody>
      <dsp:txXfrm>
        <a:off x="4256622" y="1595386"/>
        <a:ext cx="1998335" cy="1998335"/>
      </dsp:txXfrm>
    </dsp:sp>
    <dsp:sp modelId="{B3917721-B3CB-47E5-97EF-B4E5B9126DAC}">
      <dsp:nvSpPr>
        <dsp:cNvPr id="0" name=""/>
        <dsp:cNvSpPr/>
      </dsp:nvSpPr>
      <dsp:spPr>
        <a:xfrm>
          <a:off x="4270395" y="-57786"/>
          <a:ext cx="1970790" cy="1621756"/>
        </a:xfrm>
        <a:prstGeom prst="ellipse">
          <a:avLst/>
        </a:prstGeom>
        <a:solidFill>
          <a:srgbClr val="212165">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CA" sz="1800" b="1" kern="1200" noProof="0" dirty="0">
              <a:solidFill>
                <a:srgbClr val="FFFFFF"/>
              </a:solidFill>
              <a:latin typeface="Arial"/>
              <a:ea typeface="+mn-ea"/>
              <a:cs typeface="Arial"/>
            </a:rPr>
            <a:t>Clarté</a:t>
          </a:r>
        </a:p>
      </dsp:txBody>
      <dsp:txXfrm>
        <a:off x="4559011" y="179715"/>
        <a:ext cx="1393558" cy="1146754"/>
      </dsp:txXfrm>
    </dsp:sp>
    <dsp:sp modelId="{0DD7EFA9-FD7A-4D1A-837B-D7B0418BC786}">
      <dsp:nvSpPr>
        <dsp:cNvPr id="0" name=""/>
        <dsp:cNvSpPr/>
      </dsp:nvSpPr>
      <dsp:spPr>
        <a:xfrm>
          <a:off x="5710108" y="635542"/>
          <a:ext cx="1970790" cy="1621756"/>
        </a:xfrm>
        <a:prstGeom prst="ellipse">
          <a:avLst/>
        </a:prstGeom>
        <a:solidFill>
          <a:srgbClr val="212165">
            <a:hueOff val="-1914285"/>
            <a:satOff val="8209"/>
            <a:lumOff val="2484"/>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CA" sz="1800" b="1" kern="1200" noProof="0" dirty="0">
              <a:solidFill>
                <a:srgbClr val="FFFFFF"/>
              </a:solidFill>
              <a:latin typeface="Arial"/>
              <a:ea typeface="+mn-ea"/>
              <a:cs typeface="Arial"/>
            </a:rPr>
            <a:t>Fiabilité</a:t>
          </a:r>
        </a:p>
      </dsp:txBody>
      <dsp:txXfrm>
        <a:off x="5998724" y="873043"/>
        <a:ext cx="1393558" cy="1146754"/>
      </dsp:txXfrm>
    </dsp:sp>
    <dsp:sp modelId="{8CC8EB22-C841-49BC-B27D-425933DA7E5A}">
      <dsp:nvSpPr>
        <dsp:cNvPr id="0" name=""/>
        <dsp:cNvSpPr/>
      </dsp:nvSpPr>
      <dsp:spPr>
        <a:xfrm>
          <a:off x="6065688" y="2193439"/>
          <a:ext cx="1970790" cy="1621756"/>
        </a:xfrm>
        <a:prstGeom prst="ellipse">
          <a:avLst/>
        </a:prstGeom>
        <a:solidFill>
          <a:srgbClr val="212165">
            <a:hueOff val="-3828569"/>
            <a:satOff val="16418"/>
            <a:lumOff val="4967"/>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CA" sz="1700" b="1" kern="1200" noProof="0" dirty="0">
              <a:solidFill>
                <a:srgbClr val="FFFFFF"/>
              </a:solidFill>
              <a:latin typeface="Arial"/>
              <a:ea typeface="+mn-ea"/>
              <a:cs typeface="Arial"/>
            </a:rPr>
            <a:t>Exhaustivité</a:t>
          </a:r>
        </a:p>
      </dsp:txBody>
      <dsp:txXfrm>
        <a:off x="6354304" y="2430940"/>
        <a:ext cx="1393558" cy="1146754"/>
      </dsp:txXfrm>
    </dsp:sp>
    <dsp:sp modelId="{B428CD33-4D79-4488-8D27-A4F764693463}">
      <dsp:nvSpPr>
        <dsp:cNvPr id="0" name=""/>
        <dsp:cNvSpPr/>
      </dsp:nvSpPr>
      <dsp:spPr>
        <a:xfrm>
          <a:off x="5069375" y="3442775"/>
          <a:ext cx="1970790" cy="1621756"/>
        </a:xfrm>
        <a:prstGeom prst="ellipse">
          <a:avLst/>
        </a:prstGeom>
        <a:solidFill>
          <a:srgbClr val="212165">
            <a:hueOff val="-5742854"/>
            <a:satOff val="24628"/>
            <a:lumOff val="7451"/>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CA" sz="1800" b="1" kern="1200" noProof="0" dirty="0">
              <a:solidFill>
                <a:srgbClr val="FFFFFF"/>
              </a:solidFill>
              <a:latin typeface="Arial"/>
              <a:ea typeface="+mn-ea"/>
              <a:cs typeface="Arial"/>
            </a:rPr>
            <a:t>Fréquence</a:t>
          </a:r>
        </a:p>
      </dsp:txBody>
      <dsp:txXfrm>
        <a:off x="5357991" y="3680276"/>
        <a:ext cx="1393558" cy="1146754"/>
      </dsp:txXfrm>
    </dsp:sp>
    <dsp:sp modelId="{52FDCE6A-6149-46BB-B54E-6D881790AC41}">
      <dsp:nvSpPr>
        <dsp:cNvPr id="0" name=""/>
        <dsp:cNvSpPr/>
      </dsp:nvSpPr>
      <dsp:spPr>
        <a:xfrm>
          <a:off x="3471414" y="3442775"/>
          <a:ext cx="1970790" cy="1621756"/>
        </a:xfrm>
        <a:prstGeom prst="ellipse">
          <a:avLst/>
        </a:prstGeom>
        <a:solidFill>
          <a:srgbClr val="212165">
            <a:hueOff val="-7657138"/>
            <a:satOff val="32837"/>
            <a:lumOff val="9934"/>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CA" sz="1800" b="1" kern="1200" noProof="0" dirty="0">
              <a:solidFill>
                <a:srgbClr val="FFFFFF"/>
              </a:solidFill>
              <a:latin typeface="Arial"/>
              <a:ea typeface="+mn-ea"/>
              <a:cs typeface="Arial"/>
            </a:rPr>
            <a:t>Actualité</a:t>
          </a:r>
        </a:p>
      </dsp:txBody>
      <dsp:txXfrm>
        <a:off x="3760030" y="3680276"/>
        <a:ext cx="1393558" cy="1146754"/>
      </dsp:txXfrm>
    </dsp:sp>
    <dsp:sp modelId="{06976ADF-AA71-42A5-A555-E267034AE114}">
      <dsp:nvSpPr>
        <dsp:cNvPr id="0" name=""/>
        <dsp:cNvSpPr/>
      </dsp:nvSpPr>
      <dsp:spPr>
        <a:xfrm>
          <a:off x="2475102" y="2193439"/>
          <a:ext cx="1970790" cy="1621756"/>
        </a:xfrm>
        <a:prstGeom prst="ellipse">
          <a:avLst/>
        </a:prstGeom>
        <a:solidFill>
          <a:srgbClr val="212165">
            <a:hueOff val="-9571423"/>
            <a:satOff val="41046"/>
            <a:lumOff val="12417"/>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CA" sz="1800" b="1" kern="1200" noProof="0" dirty="0">
              <a:solidFill>
                <a:srgbClr val="FFFFFF"/>
              </a:solidFill>
              <a:latin typeface="Arial"/>
              <a:ea typeface="+mn-ea"/>
              <a:cs typeface="Arial"/>
            </a:rPr>
            <a:t>Pertinence</a:t>
          </a:r>
        </a:p>
      </dsp:txBody>
      <dsp:txXfrm>
        <a:off x="2763718" y="2430940"/>
        <a:ext cx="1393558" cy="1146754"/>
      </dsp:txXfrm>
    </dsp:sp>
    <dsp:sp modelId="{577911DC-413C-4522-953A-609666CA5B29}">
      <dsp:nvSpPr>
        <dsp:cNvPr id="0" name=""/>
        <dsp:cNvSpPr/>
      </dsp:nvSpPr>
      <dsp:spPr>
        <a:xfrm>
          <a:off x="2830682" y="635542"/>
          <a:ext cx="1970790" cy="1621756"/>
        </a:xfrm>
        <a:prstGeom prst="ellipse">
          <a:avLst/>
        </a:prstGeom>
        <a:solidFill>
          <a:srgbClr val="212165">
            <a:hueOff val="-11485707"/>
            <a:satOff val="49255"/>
            <a:lumOff val="14901"/>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solidFill>
                <a:srgbClr val="FFFFFF"/>
              </a:solidFill>
              <a:latin typeface="Arial"/>
              <a:ea typeface="+mn-ea"/>
              <a:cs typeface="Arial"/>
            </a:rPr>
            <a:t>Accessibilité</a:t>
          </a:r>
        </a:p>
      </dsp:txBody>
      <dsp:txXfrm>
        <a:off x="3119298" y="873043"/>
        <a:ext cx="1393558" cy="1146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B716F-BEC3-4445-B2A2-E30EBE528400}">
      <dsp:nvSpPr>
        <dsp:cNvPr id="0" name=""/>
        <dsp:cNvSpPr/>
      </dsp:nvSpPr>
      <dsp:spPr>
        <a:xfrm>
          <a:off x="10743" y="1345848"/>
          <a:ext cx="1997306" cy="88295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CA" sz="2200" b="1" kern="1200" dirty="0"/>
            <a:t>DRB = Un document…</a:t>
          </a:r>
          <a:endParaRPr lang="en-US" sz="2200" b="1" kern="1200" dirty="0"/>
        </a:p>
      </dsp:txBody>
      <dsp:txXfrm>
        <a:off x="36604" y="1371709"/>
        <a:ext cx="1945584" cy="831228"/>
      </dsp:txXfrm>
    </dsp:sp>
    <dsp:sp modelId="{3B18EB21-A205-40D6-BA1B-4D54ADCC37B0}">
      <dsp:nvSpPr>
        <dsp:cNvPr id="0" name=""/>
        <dsp:cNvSpPr/>
      </dsp:nvSpPr>
      <dsp:spPr>
        <a:xfrm rot="17584436">
          <a:off x="1550823" y="1077011"/>
          <a:ext cx="1503832" cy="37097"/>
        </a:xfrm>
        <a:custGeom>
          <a:avLst/>
          <a:gdLst/>
          <a:ahLst/>
          <a:cxnLst/>
          <a:rect l="0" t="0" r="0" b="0"/>
          <a:pathLst>
            <a:path>
              <a:moveTo>
                <a:pt x="0" y="18548"/>
              </a:moveTo>
              <a:lnTo>
                <a:pt x="1503832" y="1854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65144" y="1057964"/>
        <a:ext cx="75191" cy="75191"/>
      </dsp:txXfrm>
    </dsp:sp>
    <dsp:sp modelId="{805C88FE-A22D-4871-803A-69026FC0C78C}">
      <dsp:nvSpPr>
        <dsp:cNvPr id="0" name=""/>
        <dsp:cNvSpPr/>
      </dsp:nvSpPr>
      <dsp:spPr>
        <a:xfrm>
          <a:off x="2597430" y="53315"/>
          <a:ext cx="8596346" cy="700964"/>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CA" sz="1800" kern="1200" dirty="0"/>
            <a:t>…produit par le Ministère des finances, en rassemblant un large éventail d’informations.</a:t>
          </a:r>
          <a:endParaRPr lang="en-US" sz="1800" kern="1200" dirty="0"/>
        </a:p>
      </dsp:txBody>
      <dsp:txXfrm>
        <a:off x="2617961" y="73846"/>
        <a:ext cx="8555284" cy="659902"/>
      </dsp:txXfrm>
    </dsp:sp>
    <dsp:sp modelId="{44E2A7FB-E12E-4231-8EE5-389BCD5F62BC}">
      <dsp:nvSpPr>
        <dsp:cNvPr id="0" name=""/>
        <dsp:cNvSpPr/>
      </dsp:nvSpPr>
      <dsp:spPr>
        <a:xfrm rot="19005809">
          <a:off x="1898241" y="1491688"/>
          <a:ext cx="808996" cy="37097"/>
        </a:xfrm>
        <a:custGeom>
          <a:avLst/>
          <a:gdLst/>
          <a:ahLst/>
          <a:cxnLst/>
          <a:rect l="0" t="0" r="0" b="0"/>
          <a:pathLst>
            <a:path>
              <a:moveTo>
                <a:pt x="0" y="18548"/>
              </a:moveTo>
              <a:lnTo>
                <a:pt x="808996" y="1854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82515" y="1490012"/>
        <a:ext cx="40449" cy="40449"/>
      </dsp:txXfrm>
    </dsp:sp>
    <dsp:sp modelId="{CB615A53-A4BB-4045-9052-5059E0F6E9B6}">
      <dsp:nvSpPr>
        <dsp:cNvPr id="0" name=""/>
        <dsp:cNvSpPr/>
      </dsp:nvSpPr>
      <dsp:spPr>
        <a:xfrm>
          <a:off x="2597430" y="864788"/>
          <a:ext cx="8592898" cy="73672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fr-CA" sz="1800" kern="1200" dirty="0"/>
            <a:t>…ayant pour objectif de fournir des informations qualitatives et quantitatives sur les risques budgétaires et sur leur gestion.</a:t>
          </a:r>
        </a:p>
      </dsp:txBody>
      <dsp:txXfrm>
        <a:off x="2619008" y="886366"/>
        <a:ext cx="8549742" cy="693569"/>
      </dsp:txXfrm>
    </dsp:sp>
    <dsp:sp modelId="{B0131185-7A9D-4642-8927-1053B0B76B64}">
      <dsp:nvSpPr>
        <dsp:cNvPr id="0" name=""/>
        <dsp:cNvSpPr/>
      </dsp:nvSpPr>
      <dsp:spPr>
        <a:xfrm rot="1005324">
          <a:off x="1994983" y="1857496"/>
          <a:ext cx="615512" cy="37097"/>
        </a:xfrm>
        <a:custGeom>
          <a:avLst/>
          <a:gdLst/>
          <a:ahLst/>
          <a:cxnLst/>
          <a:rect l="0" t="0" r="0" b="0"/>
          <a:pathLst>
            <a:path>
              <a:moveTo>
                <a:pt x="0" y="18548"/>
              </a:moveTo>
              <a:lnTo>
                <a:pt x="615512" y="1854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87352" y="1860657"/>
        <a:ext cx="30775" cy="30775"/>
      </dsp:txXfrm>
    </dsp:sp>
    <dsp:sp modelId="{DB439732-265A-43E5-92AA-048666161316}">
      <dsp:nvSpPr>
        <dsp:cNvPr id="0" name=""/>
        <dsp:cNvSpPr/>
      </dsp:nvSpPr>
      <dsp:spPr>
        <a:xfrm>
          <a:off x="2597430" y="1712022"/>
          <a:ext cx="8622500" cy="50548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fr-CA" sz="1800" kern="1200" dirty="0"/>
            <a:t>…conçu pour informer le parlement, le public, les médias. </a:t>
          </a:r>
        </a:p>
      </dsp:txBody>
      <dsp:txXfrm>
        <a:off x="2612235" y="1726827"/>
        <a:ext cx="8592890" cy="475879"/>
      </dsp:txXfrm>
    </dsp:sp>
    <dsp:sp modelId="{9DAF98B4-EC9C-469E-BD54-DD36920E0A96}">
      <dsp:nvSpPr>
        <dsp:cNvPr id="0" name=""/>
        <dsp:cNvSpPr/>
      </dsp:nvSpPr>
      <dsp:spPr>
        <a:xfrm rot="3244541">
          <a:off x="1800469" y="2175509"/>
          <a:ext cx="1004540" cy="37097"/>
        </a:xfrm>
        <a:custGeom>
          <a:avLst/>
          <a:gdLst/>
          <a:ahLst/>
          <a:cxnLst/>
          <a:rect l="0" t="0" r="0" b="0"/>
          <a:pathLst>
            <a:path>
              <a:moveTo>
                <a:pt x="0" y="18548"/>
              </a:moveTo>
              <a:lnTo>
                <a:pt x="1004540" y="1854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77626" y="2168944"/>
        <a:ext cx="50227" cy="50227"/>
      </dsp:txXfrm>
    </dsp:sp>
    <dsp:sp modelId="{3AF36887-FE69-43B3-93A1-431C6C6C1465}">
      <dsp:nvSpPr>
        <dsp:cNvPr id="0" name=""/>
        <dsp:cNvSpPr/>
      </dsp:nvSpPr>
      <dsp:spPr>
        <a:xfrm>
          <a:off x="2597430" y="2328020"/>
          <a:ext cx="8596346" cy="54554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fr-CA" sz="1800" kern="1200" dirty="0"/>
            <a:t>…produit souvent au sein d’un document budgétaire existant (dans un premier temps).</a:t>
          </a:r>
        </a:p>
      </dsp:txBody>
      <dsp:txXfrm>
        <a:off x="2613408" y="2343998"/>
        <a:ext cx="8564390" cy="513589"/>
      </dsp:txXfrm>
    </dsp:sp>
    <dsp:sp modelId="{D655DAC3-EBC7-4E0B-A9E3-58D0FFD1E229}">
      <dsp:nvSpPr>
        <dsp:cNvPr id="0" name=""/>
        <dsp:cNvSpPr/>
      </dsp:nvSpPr>
      <dsp:spPr>
        <a:xfrm rot="4085391">
          <a:off x="1513007" y="2501464"/>
          <a:ext cx="1579464" cy="37097"/>
        </a:xfrm>
        <a:custGeom>
          <a:avLst/>
          <a:gdLst/>
          <a:ahLst/>
          <a:cxnLst/>
          <a:rect l="0" t="0" r="0" b="0"/>
          <a:pathLst>
            <a:path>
              <a:moveTo>
                <a:pt x="0" y="18548"/>
              </a:moveTo>
              <a:lnTo>
                <a:pt x="1579464" y="1854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63253" y="2480526"/>
        <a:ext cx="78973" cy="78973"/>
      </dsp:txXfrm>
    </dsp:sp>
    <dsp:sp modelId="{9D8F5AC8-D0BD-4DB7-87E8-7B2814F82345}">
      <dsp:nvSpPr>
        <dsp:cNvPr id="0" name=""/>
        <dsp:cNvSpPr/>
      </dsp:nvSpPr>
      <dsp:spPr>
        <a:xfrm>
          <a:off x="2597430" y="2984074"/>
          <a:ext cx="8599794" cy="537256"/>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fr-CA" sz="1800" kern="1200" dirty="0"/>
            <a:t>…servant d’aide à la décision budgétaire</a:t>
          </a:r>
          <a:r>
            <a:rPr lang="fr-CA" sz="2000" kern="1200" dirty="0"/>
            <a:t>.</a:t>
          </a:r>
        </a:p>
      </dsp:txBody>
      <dsp:txXfrm>
        <a:off x="2613166" y="2999810"/>
        <a:ext cx="8568322" cy="50578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47BCA-45F1-40C3-B3BE-CCC8F3C0FEA8}" type="datetimeFigureOut">
              <a:rPr lang="fr-FR" smtClean="0"/>
              <a:t>21/11/2023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5A29D-9850-47AA-86DE-79318C05F7F5}" type="slidenum">
              <a:rPr lang="fr-FR" smtClean="0"/>
              <a:t>‹#›</a:t>
            </a:fld>
            <a:endParaRPr lang="fr-FR"/>
          </a:p>
        </p:txBody>
      </p:sp>
    </p:spTree>
    <p:extLst>
      <p:ext uri="{BB962C8B-B14F-4D97-AF65-F5344CB8AC3E}">
        <p14:creationId xmlns:p14="http://schemas.microsoft.com/office/powerpoint/2010/main" val="175247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11/21/23</a:t>
            </a:fld>
            <a:endParaRPr lang="en-US" dirty="0"/>
          </a:p>
        </p:txBody>
      </p:sp>
      <p:sp>
        <p:nvSpPr>
          <p:cNvPr id="5" name="Slide Number Placeholder 4"/>
          <p:cNvSpPr>
            <a:spLocks noGrp="1"/>
          </p:cNvSpPr>
          <p:nvPr>
            <p:ph type="sldNum" sz="quarter" idx="5"/>
          </p:nvPr>
        </p:nvSpPr>
        <p:spPr/>
        <p:txBody>
          <a:bodyPr/>
          <a:lstStyle/>
          <a:p>
            <a:fld id="{BA49F774-CCF9-492C-9AEB-F2814D4A6625}" type="slidenum">
              <a:rPr lang="en-US" smtClean="0"/>
              <a:pPr/>
              <a:t>6</a:t>
            </a:fld>
            <a:endParaRPr lang="en-US" dirty="0"/>
          </a:p>
        </p:txBody>
      </p:sp>
    </p:spTree>
    <p:extLst>
      <p:ext uri="{BB962C8B-B14F-4D97-AF65-F5344CB8AC3E}">
        <p14:creationId xmlns:p14="http://schemas.microsoft.com/office/powerpoint/2010/main" val="346184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11/21/23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29</a:t>
            </a:fld>
            <a:endParaRPr lang="en-US"/>
          </a:p>
        </p:txBody>
      </p:sp>
    </p:spTree>
    <p:extLst>
      <p:ext uri="{BB962C8B-B14F-4D97-AF65-F5344CB8AC3E}">
        <p14:creationId xmlns:p14="http://schemas.microsoft.com/office/powerpoint/2010/main" val="2521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11/21/23</a:t>
            </a:fld>
            <a:endParaRPr lang="en-US" dirty="0"/>
          </a:p>
        </p:txBody>
      </p:sp>
      <p:sp>
        <p:nvSpPr>
          <p:cNvPr id="5" name="Slide Number Placeholder 4"/>
          <p:cNvSpPr>
            <a:spLocks noGrp="1"/>
          </p:cNvSpPr>
          <p:nvPr>
            <p:ph type="sldNum" sz="quarter" idx="5"/>
          </p:nvPr>
        </p:nvSpPr>
        <p:spPr/>
        <p:txBody>
          <a:bodyPr/>
          <a:lstStyle/>
          <a:p>
            <a:fld id="{BA49F774-CCF9-492C-9AEB-F2814D4A6625}" type="slidenum">
              <a:rPr lang="en-US" smtClean="0"/>
              <a:pPr/>
              <a:t>7</a:t>
            </a:fld>
            <a:endParaRPr lang="en-US" dirty="0"/>
          </a:p>
        </p:txBody>
      </p:sp>
    </p:spTree>
    <p:extLst>
      <p:ext uri="{BB962C8B-B14F-4D97-AF65-F5344CB8AC3E}">
        <p14:creationId xmlns:p14="http://schemas.microsoft.com/office/powerpoint/2010/main" val="366609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11/21/23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18</a:t>
            </a:fld>
            <a:endParaRPr lang="en-US"/>
          </a:p>
        </p:txBody>
      </p:sp>
    </p:spTree>
    <p:extLst>
      <p:ext uri="{BB962C8B-B14F-4D97-AF65-F5344CB8AC3E}">
        <p14:creationId xmlns:p14="http://schemas.microsoft.com/office/powerpoint/2010/main" val="195385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11/21/23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19</a:t>
            </a:fld>
            <a:endParaRPr lang="en-US"/>
          </a:p>
        </p:txBody>
      </p:sp>
    </p:spTree>
    <p:extLst>
      <p:ext uri="{BB962C8B-B14F-4D97-AF65-F5344CB8AC3E}">
        <p14:creationId xmlns:p14="http://schemas.microsoft.com/office/powerpoint/2010/main" val="1116497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11/21/23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20</a:t>
            </a:fld>
            <a:endParaRPr lang="en-US"/>
          </a:p>
        </p:txBody>
      </p:sp>
    </p:spTree>
    <p:extLst>
      <p:ext uri="{BB962C8B-B14F-4D97-AF65-F5344CB8AC3E}">
        <p14:creationId xmlns:p14="http://schemas.microsoft.com/office/powerpoint/2010/main" val="12363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11/21/23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21</a:t>
            </a:fld>
            <a:endParaRPr lang="en-US"/>
          </a:p>
        </p:txBody>
      </p:sp>
    </p:spTree>
    <p:extLst>
      <p:ext uri="{BB962C8B-B14F-4D97-AF65-F5344CB8AC3E}">
        <p14:creationId xmlns:p14="http://schemas.microsoft.com/office/powerpoint/2010/main" val="155364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11/21/23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22</a:t>
            </a:fld>
            <a:endParaRPr lang="en-US"/>
          </a:p>
        </p:txBody>
      </p:sp>
    </p:spTree>
    <p:extLst>
      <p:ext uri="{BB962C8B-B14F-4D97-AF65-F5344CB8AC3E}">
        <p14:creationId xmlns:p14="http://schemas.microsoft.com/office/powerpoint/2010/main" val="69930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11/21/23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23</a:t>
            </a:fld>
            <a:endParaRPr lang="en-US"/>
          </a:p>
        </p:txBody>
      </p:sp>
    </p:spTree>
    <p:extLst>
      <p:ext uri="{BB962C8B-B14F-4D97-AF65-F5344CB8AC3E}">
        <p14:creationId xmlns:p14="http://schemas.microsoft.com/office/powerpoint/2010/main" val="301903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11/21/23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28</a:t>
            </a:fld>
            <a:endParaRPr lang="en-US"/>
          </a:p>
        </p:txBody>
      </p:sp>
    </p:spTree>
    <p:extLst>
      <p:ext uri="{BB962C8B-B14F-4D97-AF65-F5344CB8AC3E}">
        <p14:creationId xmlns:p14="http://schemas.microsoft.com/office/powerpoint/2010/main" val="293730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9307161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81319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11/21/23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0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11/21/23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1000" r="-1000"/>
          </a:stretch>
        </a:blip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287466597"/>
              </p:ext>
            </p:extLst>
          </p:nvPr>
        </p:nvGraphicFramePr>
        <p:xfrm>
          <a:off x="1000897" y="719665"/>
          <a:ext cx="10256108" cy="283779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4</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Comptabilité publique et états financiers</a:t>
                      </a:r>
                      <a:r>
                        <a:rPr lang="en-US"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 </a:t>
                      </a: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kern="1200" dirty="0">
                          <a:solidFill>
                            <a:schemeClr val="dk1"/>
                          </a:solidFill>
                          <a:effectLst/>
                          <a:latin typeface="Arial" panose="020B0604020202020204" pitchFamily="34" charset="0"/>
                          <a:ea typeface="+mn-ea"/>
                          <a:cs typeface="Arial" panose="020B0604020202020204" pitchFamily="34" charset="0"/>
                        </a:rPr>
                        <a:t>Efficacité, efficience et transparence des dépenses publiques.</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3"/>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1846659"/>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artage d’expérience en matière d’élaboration de la Déclaration sur les Risques Budgétaires</a:t>
            </a:r>
            <a:b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Côte d’Ivoire –</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707886"/>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  </a:t>
            </a:r>
            <a:r>
              <a:rPr lang="fr-FR" sz="2000" b="1" i="1" kern="100" dirty="0">
                <a:solidFill>
                  <a:srgbClr val="000000"/>
                </a:solidFill>
                <a:latin typeface="Arial" panose="020B0604020202020204" pitchFamily="34" charset="0"/>
                <a:ea typeface="Calibri" panose="020F0502020204030204" pitchFamily="34" charset="0"/>
                <a:cs typeface="Arial" panose="020B0604020202020204" pitchFamily="34" charset="0"/>
              </a:rPr>
              <a:t>Fiacre ADOPO,</a:t>
            </a:r>
            <a:r>
              <a:rPr lang="fr-FR" sz="2000" b="1"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b="1" i="1" kern="100" dirty="0">
                <a:solidFill>
                  <a:srgbClr val="000000"/>
                </a:solidFill>
                <a:latin typeface="Arial" panose="020B0604020202020204" pitchFamily="34" charset="0"/>
                <a:ea typeface="Calibri" panose="020F0502020204030204" pitchFamily="34" charset="0"/>
                <a:cs typeface="Arial" panose="020B0604020202020204" pitchFamily="34" charset="0"/>
              </a:rPr>
              <a:t>Directeur des Politiques et Synthèses Budgétaires,</a:t>
            </a:r>
          </a:p>
          <a:p>
            <a:pPr algn="ctr"/>
            <a:r>
              <a:rPr lang="fr-FR" sz="2000" i="1" kern="100" dirty="0">
                <a:solidFill>
                  <a:srgbClr val="000000"/>
                </a:solidFill>
                <a:latin typeface="Arial" panose="020B0604020202020204" pitchFamily="34" charset="0"/>
                <a:ea typeface="Calibri" panose="020F0502020204030204" pitchFamily="34" charset="0"/>
                <a:cs typeface="Arial" panose="020B0604020202020204" pitchFamily="34" charset="0"/>
              </a:rPr>
              <a:t>Ministère</a:t>
            </a:r>
            <a:r>
              <a:rPr lang="fr-FR" sz="2000" b="1" i="1"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 Finances et du Budget</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951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9">
            <a:extLst>
              <a:ext uri="{FF2B5EF4-FFF2-40B4-BE49-F238E27FC236}">
                <a16:creationId xmlns:a16="http://schemas.microsoft.com/office/drawing/2014/main" id="{D6B610CC-5770-8D46-ADFA-381F389F5A99}"/>
              </a:ext>
            </a:extLst>
          </p:cNvPr>
          <p:cNvSpPr txBox="1">
            <a:spLocks/>
          </p:cNvSpPr>
          <p:nvPr/>
        </p:nvSpPr>
        <p:spPr>
          <a:xfrm>
            <a:off x="1336061" y="294968"/>
            <a:ext cx="9961203" cy="5471651"/>
          </a:xfrm>
          <a:prstGeom prst="rect">
            <a:avLst/>
          </a:prstGeom>
        </p:spPr>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280160">
              <a:lnSpc>
                <a:spcPct val="300000"/>
              </a:lnSpc>
            </a:pPr>
            <a:r>
              <a:rPr lang="en-US" sz="4000" b="1" dirty="0">
                <a:solidFill>
                  <a:schemeClr val="accent1">
                    <a:lumMod val="50000"/>
                  </a:schemeClr>
                </a:solidFill>
              </a:rPr>
              <a:t>SOMMAIRE</a:t>
            </a:r>
          </a:p>
          <a:p>
            <a:pPr marL="514350" indent="-514350" algn="l">
              <a:lnSpc>
                <a:spcPct val="250000"/>
              </a:lnSpc>
              <a:buFont typeface="+mj-lt"/>
              <a:buAutoNum type="arabicPeriod"/>
            </a:pPr>
            <a:r>
              <a:rPr lang="fr-FR" sz="3300" b="1" dirty="0">
                <a:solidFill>
                  <a:schemeClr val="accent1">
                    <a:lumMod val="20000"/>
                    <a:lumOff val="80000"/>
                  </a:schemeClr>
                </a:solidFill>
                <a:latin typeface="Arial" panose="020B0604020202020204" pitchFamily="34" charset="0"/>
                <a:ea typeface="Calibri" panose="020F0502020204030204" pitchFamily="34" charset="0"/>
              </a:rPr>
              <a:t>Contexte : Pourquoi communiquer sur les risques budgétaires</a:t>
            </a:r>
          </a:p>
          <a:p>
            <a:pPr marL="514350" indent="-514350" algn="l">
              <a:lnSpc>
                <a:spcPct val="250000"/>
              </a:lnSpc>
              <a:buFont typeface="+mj-lt"/>
              <a:buAutoNum type="arabicPeriod"/>
            </a:pPr>
            <a:r>
              <a:rPr lang="fr-FR" sz="3300" b="1" dirty="0">
                <a:solidFill>
                  <a:schemeClr val="accent1">
                    <a:lumMod val="50000"/>
                  </a:schemeClr>
                </a:solidFill>
                <a:latin typeface="Arial" panose="020B0604020202020204" pitchFamily="34" charset="0"/>
                <a:ea typeface="Calibri" panose="020F0502020204030204" pitchFamily="34" charset="0"/>
              </a:rPr>
              <a:t>Déclaration sur les risques budgétaires</a:t>
            </a:r>
          </a:p>
          <a:p>
            <a:pPr marL="514350" indent="-514350" algn="l">
              <a:lnSpc>
                <a:spcPct val="250000"/>
              </a:lnSpc>
              <a:buFont typeface="+mj-lt"/>
              <a:buAutoNum type="arabicPeriod"/>
            </a:pPr>
            <a:r>
              <a:rPr lang="fr-FR" sz="3300" b="1" dirty="0">
                <a:solidFill>
                  <a:schemeClr val="accent1">
                    <a:lumMod val="20000"/>
                    <a:lumOff val="80000"/>
                  </a:schemeClr>
                </a:solidFill>
                <a:latin typeface="Arial" panose="020B0604020202020204" pitchFamily="34" charset="0"/>
                <a:ea typeface="Calibri" panose="020F0502020204030204" pitchFamily="34" charset="0"/>
              </a:rPr>
              <a:t>Expérience de la Côte d’Ivoire</a:t>
            </a:r>
          </a:p>
          <a:p>
            <a:pPr marL="514350" indent="-514350" algn="l">
              <a:lnSpc>
                <a:spcPct val="250000"/>
              </a:lnSpc>
              <a:buFont typeface="+mj-lt"/>
              <a:buAutoNum type="arabicPeriod"/>
            </a:pPr>
            <a:r>
              <a:rPr lang="fr-FR" sz="3300" b="1" dirty="0">
                <a:solidFill>
                  <a:schemeClr val="accent1">
                    <a:lumMod val="20000"/>
                    <a:lumOff val="80000"/>
                  </a:schemeClr>
                </a:solidFill>
                <a:latin typeface="Arial" panose="020B0604020202020204" pitchFamily="34" charset="0"/>
              </a:rPr>
              <a:t>Perspectives</a:t>
            </a:r>
            <a:endParaRPr lang="en-US" sz="4700" b="1" dirty="0">
              <a:solidFill>
                <a:schemeClr val="accent1">
                  <a:lumMod val="20000"/>
                  <a:lumOff val="80000"/>
                </a:schemeClr>
              </a:solidFill>
            </a:endParaRPr>
          </a:p>
        </p:txBody>
      </p:sp>
    </p:spTree>
    <p:extLst>
      <p:ext uri="{BB962C8B-B14F-4D97-AF65-F5344CB8AC3E}">
        <p14:creationId xmlns:p14="http://schemas.microsoft.com/office/powerpoint/2010/main" val="63141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DC9F875-B815-4ADE-8AE5-24BEDCB97496}"/>
              </a:ext>
            </a:extLst>
          </p:cNvPr>
          <p:cNvGraphicFramePr/>
          <p:nvPr/>
        </p:nvGraphicFramePr>
        <p:xfrm>
          <a:off x="632142" y="3096768"/>
          <a:ext cx="11230674" cy="3574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3">
            <a:extLst>
              <a:ext uri="{FF2B5EF4-FFF2-40B4-BE49-F238E27FC236}">
                <a16:creationId xmlns:a16="http://schemas.microsoft.com/office/drawing/2014/main" id="{290B0AC5-2F6A-5B62-BB6E-DCA4EB14D1BC}"/>
              </a:ext>
            </a:extLst>
          </p:cNvPr>
          <p:cNvSpPr>
            <a:spLocks noGrp="1"/>
          </p:cNvSpPr>
          <p:nvPr>
            <p:ph type="title"/>
          </p:nvPr>
        </p:nvSpPr>
        <p:spPr>
          <a:xfrm>
            <a:off x="422974" y="186585"/>
            <a:ext cx="9715500" cy="978486"/>
          </a:xfrm>
        </p:spPr>
        <p:txBody>
          <a:bodyPr/>
          <a:lstStyle/>
          <a:p>
            <a:r>
              <a:rPr lang="fr-FR" sz="2800" dirty="0"/>
              <a:t>Définitions et enjeu</a:t>
            </a:r>
            <a:endParaRPr lang="fr-FR" dirty="0"/>
          </a:p>
        </p:txBody>
      </p:sp>
      <p:sp>
        <p:nvSpPr>
          <p:cNvPr id="7" name="TextBox 5">
            <a:extLst>
              <a:ext uri="{FF2B5EF4-FFF2-40B4-BE49-F238E27FC236}">
                <a16:creationId xmlns:a16="http://schemas.microsoft.com/office/drawing/2014/main" id="{38FE9BC9-D845-257B-89C4-5337F9884F72}"/>
              </a:ext>
            </a:extLst>
          </p:cNvPr>
          <p:cNvSpPr txBox="1"/>
          <p:nvPr/>
        </p:nvSpPr>
        <p:spPr>
          <a:xfrm>
            <a:off x="317080" y="905243"/>
            <a:ext cx="11545736" cy="2062103"/>
          </a:xfrm>
          <a:prstGeom prst="rect">
            <a:avLst/>
          </a:prstGeom>
          <a:noFill/>
        </p:spPr>
        <p:txBody>
          <a:bodyPr wrap="square" rtlCol="0">
            <a:spAutoFit/>
          </a:bodyPr>
          <a:lstStyle/>
          <a:p>
            <a:pPr marL="285750" indent="-285750" algn="just">
              <a:spcBef>
                <a:spcPts val="600"/>
              </a:spcBef>
              <a:spcAft>
                <a:spcPts val="600"/>
              </a:spcAft>
              <a:buFont typeface="Arial" charset="0"/>
              <a:buChar char="•"/>
            </a:pPr>
            <a:r>
              <a:rPr lang="fr-FR" dirty="0">
                <a:solidFill>
                  <a:schemeClr val="tx2">
                    <a:lumMod val="75000"/>
                  </a:schemeClr>
                </a:solidFill>
                <a:latin typeface="Arial" panose="020B0604020202020204" pitchFamily="34" charset="0"/>
                <a:ea typeface="Trebuchet MS" charset="0"/>
                <a:cs typeface="Arial" panose="020B0604020202020204" pitchFamily="34" charset="0"/>
              </a:rPr>
              <a:t>La Déclaration sur les Risques Budgétaires (DRB) est un document qui présente les risques auxquels sont exposées la mobilisation des ressources et l’exécution des dépenses du Budget de l’Etat. </a:t>
            </a:r>
          </a:p>
          <a:p>
            <a:pPr marL="285750" indent="-285750" algn="just">
              <a:spcBef>
                <a:spcPts val="600"/>
              </a:spcBef>
              <a:spcAft>
                <a:spcPts val="600"/>
              </a:spcAft>
              <a:buFont typeface="Arial" charset="0"/>
              <a:buChar char="•"/>
            </a:pPr>
            <a:r>
              <a:rPr lang="fr-FR" dirty="0">
                <a:solidFill>
                  <a:schemeClr val="tx2">
                    <a:lumMod val="75000"/>
                  </a:schemeClr>
                </a:solidFill>
                <a:latin typeface="Arial" panose="020B0604020202020204" pitchFamily="34" charset="0"/>
                <a:ea typeface="Trebuchet MS" charset="0"/>
                <a:cs typeface="Arial" panose="020B0604020202020204" pitchFamily="34" charset="0"/>
              </a:rPr>
              <a:t>Ces risques sont des faits ou évènements dont la survenance affecte le niveau de recouvrement des recettes ou d’exécution des dépenses par rapport aux prévisions du Budget de l’Etat. </a:t>
            </a:r>
          </a:p>
          <a:p>
            <a:pPr marL="285750" indent="-285750" algn="just">
              <a:spcBef>
                <a:spcPts val="600"/>
              </a:spcBef>
              <a:spcAft>
                <a:spcPts val="600"/>
              </a:spcAft>
              <a:buFont typeface="Arial" charset="0"/>
              <a:buChar char="•"/>
            </a:pPr>
            <a:r>
              <a:rPr lang="fr-FR" dirty="0">
                <a:solidFill>
                  <a:schemeClr val="tx2">
                    <a:lumMod val="75000"/>
                  </a:schemeClr>
                </a:solidFill>
                <a:latin typeface="Arial" panose="020B0604020202020204" pitchFamily="34" charset="0"/>
                <a:ea typeface="Trebuchet MS" charset="0"/>
                <a:cs typeface="Arial" panose="020B0604020202020204" pitchFamily="34" charset="0"/>
              </a:rPr>
              <a:t>Ce sont des facteurs qui peuvent entacher la crédibilité du budget et impacter la bonne mise en œuvre du programme économique et social du Gouvernement.</a:t>
            </a:r>
          </a:p>
        </p:txBody>
      </p:sp>
    </p:spTree>
    <p:extLst>
      <p:ext uri="{BB962C8B-B14F-4D97-AF65-F5344CB8AC3E}">
        <p14:creationId xmlns:p14="http://schemas.microsoft.com/office/powerpoint/2010/main" val="2777517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D2F123-19A6-48FE-B0F7-7D4A41665C29}"/>
              </a:ext>
            </a:extLst>
          </p:cNvPr>
          <p:cNvSpPr>
            <a:spLocks noGrp="1"/>
          </p:cNvSpPr>
          <p:nvPr>
            <p:ph type="title"/>
          </p:nvPr>
        </p:nvSpPr>
        <p:spPr>
          <a:xfrm>
            <a:off x="5620109" y="491385"/>
            <a:ext cx="9715500" cy="978486"/>
          </a:xfrm>
        </p:spPr>
        <p:txBody>
          <a:bodyPr>
            <a:normAutofit/>
          </a:bodyPr>
          <a:lstStyle/>
          <a:p>
            <a:r>
              <a:rPr lang="fr-CA" sz="3200" dirty="0">
                <a:solidFill>
                  <a:srgbClr val="00B050"/>
                </a:solidFill>
              </a:rPr>
              <a:t>Exemple 2. </a:t>
            </a:r>
            <a:r>
              <a:rPr lang="fr-CA" sz="3200" dirty="0"/>
              <a:t>Philippines</a:t>
            </a:r>
          </a:p>
        </p:txBody>
      </p:sp>
      <p:sp>
        <p:nvSpPr>
          <p:cNvPr id="21" name="Content Placeholder 2">
            <a:extLst>
              <a:ext uri="{FF2B5EF4-FFF2-40B4-BE49-F238E27FC236}">
                <a16:creationId xmlns:a16="http://schemas.microsoft.com/office/drawing/2014/main" id="{ADC59250-EA7C-43DC-BE17-1AC66631B7C0}"/>
              </a:ext>
            </a:extLst>
          </p:cNvPr>
          <p:cNvSpPr txBox="1">
            <a:spLocks/>
          </p:cNvSpPr>
          <p:nvPr/>
        </p:nvSpPr>
        <p:spPr>
          <a:xfrm>
            <a:off x="5506064" y="1307639"/>
            <a:ext cx="6125955" cy="5135691"/>
          </a:xfrm>
          <a:prstGeom prst="rect">
            <a:avLst/>
          </a:prstGeom>
        </p:spPr>
        <p:txBody>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rgbClr val="990000"/>
                </a:solidFill>
                <a:latin typeface="+mn-lt"/>
                <a:cs typeface="+mn-cs"/>
              </a:defRPr>
            </a:lvl2pPr>
            <a:lvl3pPr marL="1143000" indent="-228600" algn="l" rtl="0" eaLnBrk="0" fontAlgn="base" hangingPunct="0">
              <a:spcBef>
                <a:spcPct val="20000"/>
              </a:spcBef>
              <a:spcAft>
                <a:spcPct val="0"/>
              </a:spcAft>
              <a:buChar char="•"/>
              <a:defRPr sz="2400">
                <a:solidFill>
                  <a:schemeClr val="accent2"/>
                </a:solidFill>
                <a:latin typeface="+mn-lt"/>
                <a:cs typeface="+mn-cs"/>
              </a:defRPr>
            </a:lvl3pPr>
            <a:lvl4pPr marL="1600200" indent="-228600" algn="l" rtl="0" eaLnBrk="0" fontAlgn="base" hangingPunct="0">
              <a:spcBef>
                <a:spcPct val="20000"/>
              </a:spcBef>
              <a:spcAft>
                <a:spcPct val="0"/>
              </a:spcAft>
              <a:buChar char="–"/>
              <a:defRPr sz="2000">
                <a:solidFill>
                  <a:srgbClr val="CC6600"/>
                </a:solidFill>
                <a:latin typeface="+mn-lt"/>
                <a:cs typeface="+mn-cs"/>
              </a:defRPr>
            </a:lvl4pPr>
            <a:lvl5pPr marL="2057400" indent="-228600" algn="l" rtl="0" eaLnBrk="0" fontAlgn="base" hangingPunct="0">
              <a:spcBef>
                <a:spcPct val="20000"/>
              </a:spcBef>
              <a:spcAft>
                <a:spcPct val="0"/>
              </a:spcAft>
              <a:buChar char="»"/>
              <a:defRPr sz="2000">
                <a:solidFill>
                  <a:schemeClr val="accent2"/>
                </a:solidFill>
                <a:latin typeface="+mn-lt"/>
                <a:cs typeface="+mn-cs"/>
              </a:defRPr>
            </a:lvl5pPr>
            <a:lvl6pPr marL="2514600" indent="-228600" algn="l" rtl="0" fontAlgn="base">
              <a:spcBef>
                <a:spcPct val="20000"/>
              </a:spcBef>
              <a:spcAft>
                <a:spcPct val="0"/>
              </a:spcAft>
              <a:buChar char="»"/>
              <a:defRPr sz="2000">
                <a:solidFill>
                  <a:schemeClr val="accent2"/>
                </a:solidFill>
                <a:latin typeface="+mn-lt"/>
                <a:cs typeface="+mn-cs"/>
              </a:defRPr>
            </a:lvl6pPr>
            <a:lvl7pPr marL="2971800" indent="-228600" algn="l" rtl="0" fontAlgn="base">
              <a:spcBef>
                <a:spcPct val="20000"/>
              </a:spcBef>
              <a:spcAft>
                <a:spcPct val="0"/>
              </a:spcAft>
              <a:buChar char="»"/>
              <a:defRPr sz="2000">
                <a:solidFill>
                  <a:schemeClr val="accent2"/>
                </a:solidFill>
                <a:latin typeface="+mn-lt"/>
                <a:cs typeface="+mn-cs"/>
              </a:defRPr>
            </a:lvl7pPr>
            <a:lvl8pPr marL="3429000" indent="-228600" algn="l" rtl="0" fontAlgn="base">
              <a:spcBef>
                <a:spcPct val="20000"/>
              </a:spcBef>
              <a:spcAft>
                <a:spcPct val="0"/>
              </a:spcAft>
              <a:buChar char="»"/>
              <a:defRPr sz="2000">
                <a:solidFill>
                  <a:schemeClr val="accent2"/>
                </a:solidFill>
                <a:latin typeface="+mn-lt"/>
                <a:cs typeface="+mn-cs"/>
              </a:defRPr>
            </a:lvl8pPr>
            <a:lvl9pPr marL="3886200" indent="-228600" algn="l" rtl="0" fontAlgn="base">
              <a:spcBef>
                <a:spcPct val="20000"/>
              </a:spcBef>
              <a:spcAft>
                <a:spcPct val="0"/>
              </a:spcAft>
              <a:buChar char="»"/>
              <a:defRPr sz="2000">
                <a:solidFill>
                  <a:schemeClr val="accent2"/>
                </a:solidFill>
                <a:latin typeface="+mn-lt"/>
                <a:cs typeface="+mn-cs"/>
              </a:defRPr>
            </a:lvl9pPr>
          </a:lstStyle>
          <a:p>
            <a:pPr>
              <a:spcBef>
                <a:spcPts val="1080"/>
              </a:spcBef>
            </a:pPr>
            <a:r>
              <a:rPr lang="fr-CA" sz="2600" kern="0" dirty="0">
                <a:solidFill>
                  <a:schemeClr val="tx2"/>
                </a:solidFill>
              </a:rPr>
              <a:t>Taille : </a:t>
            </a:r>
            <a:r>
              <a:rPr lang="fr-CA" sz="2600" kern="0" dirty="0">
                <a:solidFill>
                  <a:schemeClr val="accent1"/>
                </a:solidFill>
              </a:rPr>
              <a:t>Un rapport de 50 pages en 2018 à 102 en 2021 puis à 83 pages en 2023.</a:t>
            </a:r>
          </a:p>
          <a:p>
            <a:pPr>
              <a:spcBef>
                <a:spcPts val="1080"/>
              </a:spcBef>
            </a:pPr>
            <a:r>
              <a:rPr lang="fr-CA" sz="2600" kern="0" dirty="0">
                <a:solidFill>
                  <a:schemeClr val="tx2"/>
                </a:solidFill>
              </a:rPr>
              <a:t>Types d’analyses : </a:t>
            </a:r>
            <a:r>
              <a:rPr lang="fr-CA" sz="2600" kern="0" dirty="0">
                <a:solidFill>
                  <a:schemeClr val="accent1"/>
                </a:solidFill>
              </a:rPr>
              <a:t>risques macro, performance des prévisions, analyse de viabilité de la dette, passifs contingents (secteur financier, entreprises publiques, PPP, collectivités locales, catastrophes naturelles).</a:t>
            </a:r>
          </a:p>
          <a:p>
            <a:pPr>
              <a:spcBef>
                <a:spcPts val="1080"/>
              </a:spcBef>
            </a:pPr>
            <a:r>
              <a:rPr lang="fr-CA" sz="2600" kern="0" dirty="0">
                <a:solidFill>
                  <a:schemeClr val="tx2"/>
                </a:solidFill>
              </a:rPr>
              <a:t>Points forts : </a:t>
            </a:r>
            <a:r>
              <a:rPr lang="fr-CA" sz="2600" kern="0" dirty="0">
                <a:solidFill>
                  <a:schemeClr val="accent1"/>
                </a:solidFill>
              </a:rPr>
              <a:t>analytique et quantitatif, éventail exhaustif des risques, information sur la gestion des risques. </a:t>
            </a:r>
          </a:p>
        </p:txBody>
      </p:sp>
      <p:pic>
        <p:nvPicPr>
          <p:cNvPr id="2" name="Image 1"/>
          <p:cNvPicPr>
            <a:picLocks noChangeAspect="1"/>
          </p:cNvPicPr>
          <p:nvPr/>
        </p:nvPicPr>
        <p:blipFill>
          <a:blip r:embed="rId2"/>
          <a:stretch>
            <a:fillRect/>
          </a:stretch>
        </p:blipFill>
        <p:spPr>
          <a:xfrm>
            <a:off x="627321" y="491385"/>
            <a:ext cx="4401879" cy="5951945"/>
          </a:xfrm>
          <a:prstGeom prst="rect">
            <a:avLst/>
          </a:prstGeom>
          <a:ln>
            <a:solidFill>
              <a:schemeClr val="tx1"/>
            </a:solidFill>
          </a:ln>
        </p:spPr>
      </p:pic>
    </p:spTree>
    <p:extLst>
      <p:ext uri="{BB962C8B-B14F-4D97-AF65-F5344CB8AC3E}">
        <p14:creationId xmlns:p14="http://schemas.microsoft.com/office/powerpoint/2010/main" val="42548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D2F123-19A6-48FE-B0F7-7D4A41665C29}"/>
              </a:ext>
            </a:extLst>
          </p:cNvPr>
          <p:cNvSpPr>
            <a:spLocks noGrp="1"/>
          </p:cNvSpPr>
          <p:nvPr>
            <p:ph type="title"/>
          </p:nvPr>
        </p:nvSpPr>
        <p:spPr>
          <a:xfrm>
            <a:off x="708894" y="491385"/>
            <a:ext cx="9715500" cy="978486"/>
          </a:xfrm>
        </p:spPr>
        <p:txBody>
          <a:bodyPr>
            <a:normAutofit/>
          </a:bodyPr>
          <a:lstStyle/>
          <a:p>
            <a:r>
              <a:rPr lang="fr-CA" sz="3200" dirty="0">
                <a:solidFill>
                  <a:srgbClr val="00B050"/>
                </a:solidFill>
              </a:rPr>
              <a:t>Exemple 3. </a:t>
            </a:r>
            <a:r>
              <a:rPr lang="fr-CA" sz="3200" dirty="0"/>
              <a:t>Pakistan</a:t>
            </a:r>
          </a:p>
        </p:txBody>
      </p:sp>
      <p:sp>
        <p:nvSpPr>
          <p:cNvPr id="21" name="Content Placeholder 2">
            <a:extLst>
              <a:ext uri="{FF2B5EF4-FFF2-40B4-BE49-F238E27FC236}">
                <a16:creationId xmlns:a16="http://schemas.microsoft.com/office/drawing/2014/main" id="{ADC59250-EA7C-43DC-BE17-1AC66631B7C0}"/>
              </a:ext>
            </a:extLst>
          </p:cNvPr>
          <p:cNvSpPr txBox="1">
            <a:spLocks/>
          </p:cNvSpPr>
          <p:nvPr/>
        </p:nvSpPr>
        <p:spPr>
          <a:xfrm>
            <a:off x="594849" y="1307640"/>
            <a:ext cx="6159910" cy="4997468"/>
          </a:xfrm>
          <a:prstGeom prst="rect">
            <a:avLst/>
          </a:prstGeom>
        </p:spPr>
        <p:txBody>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rgbClr val="990000"/>
                </a:solidFill>
                <a:latin typeface="+mn-lt"/>
                <a:cs typeface="+mn-cs"/>
              </a:defRPr>
            </a:lvl2pPr>
            <a:lvl3pPr marL="1143000" indent="-228600" algn="l" rtl="0" eaLnBrk="0" fontAlgn="base" hangingPunct="0">
              <a:spcBef>
                <a:spcPct val="20000"/>
              </a:spcBef>
              <a:spcAft>
                <a:spcPct val="0"/>
              </a:spcAft>
              <a:buChar char="•"/>
              <a:defRPr sz="2400">
                <a:solidFill>
                  <a:schemeClr val="accent2"/>
                </a:solidFill>
                <a:latin typeface="+mn-lt"/>
                <a:cs typeface="+mn-cs"/>
              </a:defRPr>
            </a:lvl3pPr>
            <a:lvl4pPr marL="1600200" indent="-228600" algn="l" rtl="0" eaLnBrk="0" fontAlgn="base" hangingPunct="0">
              <a:spcBef>
                <a:spcPct val="20000"/>
              </a:spcBef>
              <a:spcAft>
                <a:spcPct val="0"/>
              </a:spcAft>
              <a:buChar char="–"/>
              <a:defRPr sz="2000">
                <a:solidFill>
                  <a:srgbClr val="CC6600"/>
                </a:solidFill>
                <a:latin typeface="+mn-lt"/>
                <a:cs typeface="+mn-cs"/>
              </a:defRPr>
            </a:lvl4pPr>
            <a:lvl5pPr marL="2057400" indent="-228600" algn="l" rtl="0" eaLnBrk="0" fontAlgn="base" hangingPunct="0">
              <a:spcBef>
                <a:spcPct val="20000"/>
              </a:spcBef>
              <a:spcAft>
                <a:spcPct val="0"/>
              </a:spcAft>
              <a:buChar char="»"/>
              <a:defRPr sz="2000">
                <a:solidFill>
                  <a:schemeClr val="accent2"/>
                </a:solidFill>
                <a:latin typeface="+mn-lt"/>
                <a:cs typeface="+mn-cs"/>
              </a:defRPr>
            </a:lvl5pPr>
            <a:lvl6pPr marL="2514600" indent="-228600" algn="l" rtl="0" fontAlgn="base">
              <a:spcBef>
                <a:spcPct val="20000"/>
              </a:spcBef>
              <a:spcAft>
                <a:spcPct val="0"/>
              </a:spcAft>
              <a:buChar char="»"/>
              <a:defRPr sz="2000">
                <a:solidFill>
                  <a:schemeClr val="accent2"/>
                </a:solidFill>
                <a:latin typeface="+mn-lt"/>
                <a:cs typeface="+mn-cs"/>
              </a:defRPr>
            </a:lvl6pPr>
            <a:lvl7pPr marL="2971800" indent="-228600" algn="l" rtl="0" fontAlgn="base">
              <a:spcBef>
                <a:spcPct val="20000"/>
              </a:spcBef>
              <a:spcAft>
                <a:spcPct val="0"/>
              </a:spcAft>
              <a:buChar char="»"/>
              <a:defRPr sz="2000">
                <a:solidFill>
                  <a:schemeClr val="accent2"/>
                </a:solidFill>
                <a:latin typeface="+mn-lt"/>
                <a:cs typeface="+mn-cs"/>
              </a:defRPr>
            </a:lvl7pPr>
            <a:lvl8pPr marL="3429000" indent="-228600" algn="l" rtl="0" fontAlgn="base">
              <a:spcBef>
                <a:spcPct val="20000"/>
              </a:spcBef>
              <a:spcAft>
                <a:spcPct val="0"/>
              </a:spcAft>
              <a:buChar char="»"/>
              <a:defRPr sz="2000">
                <a:solidFill>
                  <a:schemeClr val="accent2"/>
                </a:solidFill>
                <a:latin typeface="+mn-lt"/>
                <a:cs typeface="+mn-cs"/>
              </a:defRPr>
            </a:lvl8pPr>
            <a:lvl9pPr marL="3886200" indent="-228600" algn="l" rtl="0" fontAlgn="base">
              <a:spcBef>
                <a:spcPct val="20000"/>
              </a:spcBef>
              <a:spcAft>
                <a:spcPct val="0"/>
              </a:spcAft>
              <a:buChar char="»"/>
              <a:defRPr sz="2000">
                <a:solidFill>
                  <a:schemeClr val="accent2"/>
                </a:solidFill>
                <a:latin typeface="+mn-lt"/>
                <a:cs typeface="+mn-cs"/>
              </a:defRPr>
            </a:lvl9pPr>
          </a:lstStyle>
          <a:p>
            <a:pPr>
              <a:spcBef>
                <a:spcPts val="1080"/>
              </a:spcBef>
            </a:pPr>
            <a:r>
              <a:rPr lang="fr-CA" sz="2600" kern="0" dirty="0">
                <a:solidFill>
                  <a:schemeClr val="tx2"/>
                </a:solidFill>
              </a:rPr>
              <a:t>Taille : </a:t>
            </a:r>
            <a:r>
              <a:rPr lang="fr-CA" sz="2600" kern="0" dirty="0">
                <a:solidFill>
                  <a:schemeClr val="accent1"/>
                </a:solidFill>
              </a:rPr>
              <a:t>Un rapport de 23 pages, faisant partie des documents budgétaires. </a:t>
            </a:r>
          </a:p>
          <a:p>
            <a:pPr>
              <a:spcBef>
                <a:spcPts val="1080"/>
              </a:spcBef>
            </a:pPr>
            <a:r>
              <a:rPr lang="fr-CA" sz="2600" kern="0" dirty="0">
                <a:solidFill>
                  <a:schemeClr val="tx2"/>
                </a:solidFill>
              </a:rPr>
              <a:t>Types d’analyses : </a:t>
            </a:r>
            <a:r>
              <a:rPr lang="fr-CA" sz="2600" kern="0" dirty="0">
                <a:solidFill>
                  <a:schemeClr val="accent1"/>
                </a:solidFill>
              </a:rPr>
              <a:t>risques macro (y c analyses de sensibilité), risques sur la dette et les garanties, risques sur les entreprises publiques, autres risques spécifiques (Climat, PPP).</a:t>
            </a:r>
          </a:p>
          <a:p>
            <a:pPr>
              <a:spcBef>
                <a:spcPts val="1080"/>
              </a:spcBef>
            </a:pPr>
            <a:r>
              <a:rPr lang="fr-CA" sz="2600" kern="0" dirty="0">
                <a:solidFill>
                  <a:schemeClr val="tx2"/>
                </a:solidFill>
              </a:rPr>
              <a:t>Points forts : </a:t>
            </a:r>
            <a:r>
              <a:rPr lang="fr-CA" sz="2600" kern="0" dirty="0">
                <a:solidFill>
                  <a:schemeClr val="accent1"/>
                </a:solidFill>
              </a:rPr>
              <a:t>analytique et quantitatif, éventail limitatif des risques, information exhaustive sur la gestion des risques. </a:t>
            </a:r>
          </a:p>
        </p:txBody>
      </p:sp>
      <p:pic>
        <p:nvPicPr>
          <p:cNvPr id="2" name="Image 1"/>
          <p:cNvPicPr>
            <a:picLocks noChangeAspect="1"/>
          </p:cNvPicPr>
          <p:nvPr/>
        </p:nvPicPr>
        <p:blipFill>
          <a:blip r:embed="rId2"/>
          <a:stretch>
            <a:fillRect/>
          </a:stretch>
        </p:blipFill>
        <p:spPr>
          <a:xfrm>
            <a:off x="7336464" y="491385"/>
            <a:ext cx="4292735" cy="5813722"/>
          </a:xfrm>
          <a:prstGeom prst="rect">
            <a:avLst/>
          </a:prstGeom>
          <a:ln>
            <a:solidFill>
              <a:schemeClr val="tx1"/>
            </a:solidFill>
          </a:ln>
        </p:spPr>
      </p:pic>
    </p:spTree>
    <p:extLst>
      <p:ext uri="{BB962C8B-B14F-4D97-AF65-F5344CB8AC3E}">
        <p14:creationId xmlns:p14="http://schemas.microsoft.com/office/powerpoint/2010/main" val="236712553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D2F123-19A6-48FE-B0F7-7D4A41665C29}"/>
              </a:ext>
            </a:extLst>
          </p:cNvPr>
          <p:cNvSpPr>
            <a:spLocks noGrp="1"/>
          </p:cNvSpPr>
          <p:nvPr>
            <p:ph type="title"/>
          </p:nvPr>
        </p:nvSpPr>
        <p:spPr>
          <a:xfrm>
            <a:off x="6362640" y="0"/>
            <a:ext cx="9715500" cy="978486"/>
          </a:xfrm>
        </p:spPr>
        <p:txBody>
          <a:bodyPr>
            <a:normAutofit/>
          </a:bodyPr>
          <a:lstStyle/>
          <a:p>
            <a:r>
              <a:rPr lang="fr-CA" sz="3200" dirty="0">
                <a:solidFill>
                  <a:srgbClr val="00B050"/>
                </a:solidFill>
              </a:rPr>
              <a:t>Exemple 4. </a:t>
            </a:r>
            <a:r>
              <a:rPr lang="fr-CA" sz="3200" dirty="0"/>
              <a:t>Côte d’Ivoire</a:t>
            </a:r>
          </a:p>
        </p:txBody>
      </p:sp>
      <p:sp>
        <p:nvSpPr>
          <p:cNvPr id="21" name="Content Placeholder 2">
            <a:extLst>
              <a:ext uri="{FF2B5EF4-FFF2-40B4-BE49-F238E27FC236}">
                <a16:creationId xmlns:a16="http://schemas.microsoft.com/office/drawing/2014/main" id="{ADC59250-EA7C-43DC-BE17-1AC66631B7C0}"/>
              </a:ext>
            </a:extLst>
          </p:cNvPr>
          <p:cNvSpPr txBox="1">
            <a:spLocks/>
          </p:cNvSpPr>
          <p:nvPr/>
        </p:nvSpPr>
        <p:spPr>
          <a:xfrm>
            <a:off x="6268064" y="978487"/>
            <a:ext cx="5777632" cy="5559623"/>
          </a:xfrm>
          <a:prstGeom prst="rect">
            <a:avLst/>
          </a:prstGeom>
        </p:spPr>
        <p:txBody>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rgbClr val="990000"/>
                </a:solidFill>
                <a:latin typeface="+mn-lt"/>
                <a:cs typeface="+mn-cs"/>
              </a:defRPr>
            </a:lvl2pPr>
            <a:lvl3pPr marL="1143000" indent="-228600" algn="l" rtl="0" eaLnBrk="0" fontAlgn="base" hangingPunct="0">
              <a:spcBef>
                <a:spcPct val="20000"/>
              </a:spcBef>
              <a:spcAft>
                <a:spcPct val="0"/>
              </a:spcAft>
              <a:buChar char="•"/>
              <a:defRPr sz="2400">
                <a:solidFill>
                  <a:schemeClr val="accent2"/>
                </a:solidFill>
                <a:latin typeface="+mn-lt"/>
                <a:cs typeface="+mn-cs"/>
              </a:defRPr>
            </a:lvl3pPr>
            <a:lvl4pPr marL="1600200" indent="-228600" algn="l" rtl="0" eaLnBrk="0" fontAlgn="base" hangingPunct="0">
              <a:spcBef>
                <a:spcPct val="20000"/>
              </a:spcBef>
              <a:spcAft>
                <a:spcPct val="0"/>
              </a:spcAft>
              <a:buChar char="–"/>
              <a:defRPr sz="2000">
                <a:solidFill>
                  <a:srgbClr val="CC6600"/>
                </a:solidFill>
                <a:latin typeface="+mn-lt"/>
                <a:cs typeface="+mn-cs"/>
              </a:defRPr>
            </a:lvl4pPr>
            <a:lvl5pPr marL="2057400" indent="-228600" algn="l" rtl="0" eaLnBrk="0" fontAlgn="base" hangingPunct="0">
              <a:spcBef>
                <a:spcPct val="20000"/>
              </a:spcBef>
              <a:spcAft>
                <a:spcPct val="0"/>
              </a:spcAft>
              <a:buChar char="»"/>
              <a:defRPr sz="2000">
                <a:solidFill>
                  <a:schemeClr val="accent2"/>
                </a:solidFill>
                <a:latin typeface="+mn-lt"/>
                <a:cs typeface="+mn-cs"/>
              </a:defRPr>
            </a:lvl5pPr>
            <a:lvl6pPr marL="2514600" indent="-228600" algn="l" rtl="0" fontAlgn="base">
              <a:spcBef>
                <a:spcPct val="20000"/>
              </a:spcBef>
              <a:spcAft>
                <a:spcPct val="0"/>
              </a:spcAft>
              <a:buChar char="»"/>
              <a:defRPr sz="2000">
                <a:solidFill>
                  <a:schemeClr val="accent2"/>
                </a:solidFill>
                <a:latin typeface="+mn-lt"/>
                <a:cs typeface="+mn-cs"/>
              </a:defRPr>
            </a:lvl6pPr>
            <a:lvl7pPr marL="2971800" indent="-228600" algn="l" rtl="0" fontAlgn="base">
              <a:spcBef>
                <a:spcPct val="20000"/>
              </a:spcBef>
              <a:spcAft>
                <a:spcPct val="0"/>
              </a:spcAft>
              <a:buChar char="»"/>
              <a:defRPr sz="2000">
                <a:solidFill>
                  <a:schemeClr val="accent2"/>
                </a:solidFill>
                <a:latin typeface="+mn-lt"/>
                <a:cs typeface="+mn-cs"/>
              </a:defRPr>
            </a:lvl7pPr>
            <a:lvl8pPr marL="3429000" indent="-228600" algn="l" rtl="0" fontAlgn="base">
              <a:spcBef>
                <a:spcPct val="20000"/>
              </a:spcBef>
              <a:spcAft>
                <a:spcPct val="0"/>
              </a:spcAft>
              <a:buChar char="»"/>
              <a:defRPr sz="2000">
                <a:solidFill>
                  <a:schemeClr val="accent2"/>
                </a:solidFill>
                <a:latin typeface="+mn-lt"/>
                <a:cs typeface="+mn-cs"/>
              </a:defRPr>
            </a:lvl8pPr>
            <a:lvl9pPr marL="3886200" indent="-228600" algn="l" rtl="0" fontAlgn="base">
              <a:spcBef>
                <a:spcPct val="20000"/>
              </a:spcBef>
              <a:spcAft>
                <a:spcPct val="0"/>
              </a:spcAft>
              <a:buChar char="»"/>
              <a:defRPr sz="2000">
                <a:solidFill>
                  <a:schemeClr val="accent2"/>
                </a:solidFill>
                <a:latin typeface="+mn-lt"/>
                <a:cs typeface="+mn-cs"/>
              </a:defRPr>
            </a:lvl9pPr>
          </a:lstStyle>
          <a:p>
            <a:pPr>
              <a:spcBef>
                <a:spcPts val="1080"/>
              </a:spcBef>
            </a:pPr>
            <a:r>
              <a:rPr lang="fr-CA" sz="2600" kern="0" dirty="0">
                <a:solidFill>
                  <a:schemeClr val="tx2"/>
                </a:solidFill>
              </a:rPr>
              <a:t>Taille : </a:t>
            </a:r>
            <a:r>
              <a:rPr lang="fr-CA" sz="2600" kern="0" dirty="0">
                <a:solidFill>
                  <a:schemeClr val="accent1"/>
                </a:solidFill>
              </a:rPr>
              <a:t>Un rapport de 74 pages en 2020 à 121 pages en 2023, annexe budgétaire. </a:t>
            </a:r>
          </a:p>
          <a:p>
            <a:pPr>
              <a:spcBef>
                <a:spcPts val="1080"/>
              </a:spcBef>
            </a:pPr>
            <a:r>
              <a:rPr lang="fr-CA" sz="2600" kern="0" dirty="0">
                <a:solidFill>
                  <a:schemeClr val="tx2"/>
                </a:solidFill>
              </a:rPr>
              <a:t>Types d’analyses : </a:t>
            </a:r>
            <a:r>
              <a:rPr lang="fr-CA" sz="2600" kern="0" dirty="0">
                <a:solidFill>
                  <a:schemeClr val="accent1"/>
                </a:solidFill>
              </a:rPr>
              <a:t>risques macro (y c nombreuses analyses de sensibilité), risques sur la dette, risques liés aux entreprises publiques, risques sur les recouvrements et l’exécution, autres risques.</a:t>
            </a:r>
          </a:p>
          <a:p>
            <a:pPr>
              <a:spcBef>
                <a:spcPts val="1080"/>
              </a:spcBef>
            </a:pPr>
            <a:r>
              <a:rPr lang="fr-CA" sz="2600" kern="0" dirty="0">
                <a:solidFill>
                  <a:schemeClr val="tx2"/>
                </a:solidFill>
              </a:rPr>
              <a:t>Points forts : </a:t>
            </a:r>
            <a:r>
              <a:rPr lang="fr-CA" sz="2600" kern="0" dirty="0">
                <a:solidFill>
                  <a:schemeClr val="accent1"/>
                </a:solidFill>
              </a:rPr>
              <a:t>analytique et très quantitatif, exhaustif, information sur la gestion des risques. </a:t>
            </a:r>
          </a:p>
        </p:txBody>
      </p:sp>
      <p:pic>
        <p:nvPicPr>
          <p:cNvPr id="2" name="Picture 1">
            <a:extLst>
              <a:ext uri="{FF2B5EF4-FFF2-40B4-BE49-F238E27FC236}">
                <a16:creationId xmlns:a16="http://schemas.microsoft.com/office/drawing/2014/main" id="{D9A4E90E-7895-469B-BD20-678E29A09D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990" y="319889"/>
            <a:ext cx="4890126" cy="2891143"/>
          </a:xfrm>
          <a:prstGeom prst="rect">
            <a:avLst/>
          </a:prstGeom>
        </p:spPr>
      </p:pic>
      <p:pic>
        <p:nvPicPr>
          <p:cNvPr id="6" name="Image 5"/>
          <p:cNvPicPr>
            <a:picLocks noChangeAspect="1"/>
          </p:cNvPicPr>
          <p:nvPr/>
        </p:nvPicPr>
        <p:blipFill>
          <a:blip r:embed="rId3"/>
          <a:stretch>
            <a:fillRect/>
          </a:stretch>
        </p:blipFill>
        <p:spPr>
          <a:xfrm>
            <a:off x="372990" y="3413051"/>
            <a:ext cx="4890126" cy="2966484"/>
          </a:xfrm>
          <a:prstGeom prst="rect">
            <a:avLst/>
          </a:prstGeom>
        </p:spPr>
      </p:pic>
    </p:spTree>
    <p:extLst>
      <p:ext uri="{BB962C8B-B14F-4D97-AF65-F5344CB8AC3E}">
        <p14:creationId xmlns:p14="http://schemas.microsoft.com/office/powerpoint/2010/main" val="38253035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7199FE57-B04B-4B7C-816D-A15AF53620B8}" type="slidenum">
              <a:rPr lang="en-US" smtClean="0"/>
              <a:pPr/>
              <a:t>15</a:t>
            </a:fld>
            <a:endParaRPr lang="en-US" dirty="0"/>
          </a:p>
        </p:txBody>
      </p:sp>
      <p:sp>
        <p:nvSpPr>
          <p:cNvPr id="6" name="Title 3">
            <a:extLst>
              <a:ext uri="{FF2B5EF4-FFF2-40B4-BE49-F238E27FC236}">
                <a16:creationId xmlns:a16="http://schemas.microsoft.com/office/drawing/2014/main" id="{8B9C87C2-7E80-4B46-B9A2-9147CC347D8B}"/>
              </a:ext>
            </a:extLst>
          </p:cNvPr>
          <p:cNvSpPr>
            <a:spLocks noGrp="1"/>
          </p:cNvSpPr>
          <p:nvPr>
            <p:ph type="title"/>
          </p:nvPr>
        </p:nvSpPr>
        <p:spPr>
          <a:xfrm>
            <a:off x="542778" y="43483"/>
            <a:ext cx="7467600" cy="1066800"/>
          </a:xfrm>
        </p:spPr>
        <p:txBody>
          <a:bodyPr>
            <a:normAutofit/>
          </a:bodyPr>
          <a:lstStyle/>
          <a:p>
            <a:r>
              <a:rPr lang="fr-CA" sz="3200" dirty="0">
                <a:solidFill>
                  <a:srgbClr val="00B050"/>
                </a:solidFill>
              </a:rPr>
              <a:t>Exemple 5. </a:t>
            </a:r>
            <a:r>
              <a:rPr lang="fr-CA" sz="3200" dirty="0">
                <a:solidFill>
                  <a:schemeClr val="bg2">
                    <a:lumMod val="10000"/>
                  </a:schemeClr>
                </a:solidFill>
              </a:rPr>
              <a:t>Royaume Uni</a:t>
            </a:r>
          </a:p>
        </p:txBody>
      </p:sp>
      <p:sp>
        <p:nvSpPr>
          <p:cNvPr id="7" name="Content Placeholder 2">
            <a:extLst>
              <a:ext uri="{FF2B5EF4-FFF2-40B4-BE49-F238E27FC236}">
                <a16:creationId xmlns:a16="http://schemas.microsoft.com/office/drawing/2014/main" id="{50D60ED7-30CA-904F-B97F-D7396FC6782D}"/>
              </a:ext>
            </a:extLst>
          </p:cNvPr>
          <p:cNvSpPr txBox="1">
            <a:spLocks/>
          </p:cNvSpPr>
          <p:nvPr/>
        </p:nvSpPr>
        <p:spPr>
          <a:xfrm>
            <a:off x="276690" y="1137354"/>
            <a:ext cx="7733688" cy="5143763"/>
          </a:xfrm>
          <a:prstGeom prst="rect">
            <a:avLst/>
          </a:prstGeom>
        </p:spPr>
        <p:txBody>
          <a:bodyPr/>
          <a:lst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rgbClr val="990000"/>
                </a:solidFill>
                <a:latin typeface="+mn-lt"/>
                <a:cs typeface="+mn-cs"/>
              </a:defRPr>
            </a:lvl2pPr>
            <a:lvl3pPr marL="1143000" indent="-228600" algn="l" rtl="0" eaLnBrk="0" fontAlgn="base" hangingPunct="0">
              <a:spcBef>
                <a:spcPct val="20000"/>
              </a:spcBef>
              <a:spcAft>
                <a:spcPct val="0"/>
              </a:spcAft>
              <a:buChar char="•"/>
              <a:defRPr sz="2400">
                <a:solidFill>
                  <a:schemeClr val="accent2"/>
                </a:solidFill>
                <a:latin typeface="+mn-lt"/>
                <a:cs typeface="+mn-cs"/>
              </a:defRPr>
            </a:lvl3pPr>
            <a:lvl4pPr marL="1600200" indent="-228600" algn="l" rtl="0" eaLnBrk="0" fontAlgn="base" hangingPunct="0">
              <a:spcBef>
                <a:spcPct val="20000"/>
              </a:spcBef>
              <a:spcAft>
                <a:spcPct val="0"/>
              </a:spcAft>
              <a:buChar char="–"/>
              <a:defRPr sz="2000">
                <a:solidFill>
                  <a:srgbClr val="CC6600"/>
                </a:solidFill>
                <a:latin typeface="+mn-lt"/>
                <a:cs typeface="+mn-cs"/>
              </a:defRPr>
            </a:lvl4pPr>
            <a:lvl5pPr marL="2057400" indent="-228600" algn="l" rtl="0" eaLnBrk="0" fontAlgn="base" hangingPunct="0">
              <a:spcBef>
                <a:spcPct val="20000"/>
              </a:spcBef>
              <a:spcAft>
                <a:spcPct val="0"/>
              </a:spcAft>
              <a:buChar char="»"/>
              <a:defRPr sz="2000">
                <a:solidFill>
                  <a:schemeClr val="accent2"/>
                </a:solidFill>
                <a:latin typeface="+mn-lt"/>
                <a:cs typeface="+mn-cs"/>
              </a:defRPr>
            </a:lvl5pPr>
            <a:lvl6pPr marL="2514600" indent="-228600" algn="l" rtl="0" fontAlgn="base">
              <a:spcBef>
                <a:spcPct val="20000"/>
              </a:spcBef>
              <a:spcAft>
                <a:spcPct val="0"/>
              </a:spcAft>
              <a:buChar char="»"/>
              <a:defRPr sz="2000">
                <a:solidFill>
                  <a:schemeClr val="accent2"/>
                </a:solidFill>
                <a:latin typeface="+mn-lt"/>
                <a:cs typeface="+mn-cs"/>
              </a:defRPr>
            </a:lvl6pPr>
            <a:lvl7pPr marL="2971800" indent="-228600" algn="l" rtl="0" fontAlgn="base">
              <a:spcBef>
                <a:spcPct val="20000"/>
              </a:spcBef>
              <a:spcAft>
                <a:spcPct val="0"/>
              </a:spcAft>
              <a:buChar char="»"/>
              <a:defRPr sz="2000">
                <a:solidFill>
                  <a:schemeClr val="accent2"/>
                </a:solidFill>
                <a:latin typeface="+mn-lt"/>
                <a:cs typeface="+mn-cs"/>
              </a:defRPr>
            </a:lvl7pPr>
            <a:lvl8pPr marL="3429000" indent="-228600" algn="l" rtl="0" fontAlgn="base">
              <a:spcBef>
                <a:spcPct val="20000"/>
              </a:spcBef>
              <a:spcAft>
                <a:spcPct val="0"/>
              </a:spcAft>
              <a:buChar char="»"/>
              <a:defRPr sz="2000">
                <a:solidFill>
                  <a:schemeClr val="accent2"/>
                </a:solidFill>
                <a:latin typeface="+mn-lt"/>
                <a:cs typeface="+mn-cs"/>
              </a:defRPr>
            </a:lvl8pPr>
            <a:lvl9pPr marL="3886200" indent="-228600" algn="l" rtl="0" fontAlgn="base">
              <a:spcBef>
                <a:spcPct val="20000"/>
              </a:spcBef>
              <a:spcAft>
                <a:spcPct val="0"/>
              </a:spcAft>
              <a:buChar char="»"/>
              <a:defRPr sz="2000">
                <a:solidFill>
                  <a:schemeClr val="accent2"/>
                </a:solidFill>
                <a:latin typeface="+mn-lt"/>
                <a:cs typeface="+mn-cs"/>
              </a:defRPr>
            </a:lvl9pPr>
          </a:lstStyle>
          <a:p>
            <a:pPr>
              <a:spcBef>
                <a:spcPts val="1080"/>
              </a:spcBef>
            </a:pPr>
            <a:r>
              <a:rPr lang="fr-CA" sz="2600" kern="0" dirty="0">
                <a:solidFill>
                  <a:schemeClr val="tx2"/>
                </a:solidFill>
              </a:rPr>
              <a:t>Taille : </a:t>
            </a:r>
            <a:r>
              <a:rPr lang="fr-CA" sz="2600" kern="0" dirty="0">
                <a:solidFill>
                  <a:schemeClr val="accent1"/>
                </a:solidFill>
              </a:rPr>
              <a:t>Un rapport de 160 pages en moyenne sur les 2 dernières années, publié tous les ans par un organisme indépendant (Office for Budget Responsibility). </a:t>
            </a:r>
          </a:p>
          <a:p>
            <a:pPr marL="320675" lvl="1" indent="-307975">
              <a:spcBef>
                <a:spcPts val="400"/>
              </a:spcBef>
              <a:buFont typeface="Arial" panose="020B0604020202020204" pitchFamily="34" charset="0"/>
              <a:buChar char="•"/>
            </a:pPr>
            <a:r>
              <a:rPr lang="fr-CA" sz="2600" b="1" kern="0" dirty="0">
                <a:solidFill>
                  <a:schemeClr val="tx2"/>
                </a:solidFill>
              </a:rPr>
              <a:t>Types d’analyses </a:t>
            </a:r>
            <a:r>
              <a:rPr lang="fr-CA" sz="2600" kern="0" dirty="0">
                <a:solidFill>
                  <a:schemeClr val="tx2"/>
                </a:solidFill>
              </a:rPr>
              <a:t>: </a:t>
            </a:r>
            <a:r>
              <a:rPr lang="fr-CA" sz="2600" b="1" kern="0" dirty="0">
                <a:solidFill>
                  <a:schemeClr val="accent1"/>
                </a:solidFill>
              </a:rPr>
              <a:t>Risques macroéconomiques, liés au secteur financier, aux revenus, aux dépenses primaires, de bilan, au taux d'intérêt de la detteaux polices, changement climatique,  stress-test.</a:t>
            </a:r>
          </a:p>
          <a:p>
            <a:pPr>
              <a:spcBef>
                <a:spcPts val="1080"/>
              </a:spcBef>
            </a:pPr>
            <a:r>
              <a:rPr lang="fr-CA" sz="2600" kern="0" dirty="0">
                <a:solidFill>
                  <a:schemeClr val="tx2"/>
                </a:solidFill>
              </a:rPr>
              <a:t>Points forts : </a:t>
            </a:r>
            <a:r>
              <a:rPr lang="fr-CA" sz="2600" kern="0" dirty="0">
                <a:solidFill>
                  <a:schemeClr val="accent1"/>
                </a:solidFill>
              </a:rPr>
              <a:t>analytique et très quantitatif, exhaustif, évaluation des risques à moyen (5 ans) et très long terme (50 ans). </a:t>
            </a:r>
          </a:p>
        </p:txBody>
      </p:sp>
      <p:sp>
        <p:nvSpPr>
          <p:cNvPr id="9" name="Inhaltsplatzhalter 8">
            <a:extLst>
              <a:ext uri="{FF2B5EF4-FFF2-40B4-BE49-F238E27FC236}">
                <a16:creationId xmlns:a16="http://schemas.microsoft.com/office/drawing/2014/main" id="{7386F188-CA2E-154F-AE3E-5FE9B9F991DF}"/>
              </a:ext>
            </a:extLst>
          </p:cNvPr>
          <p:cNvSpPr>
            <a:spLocks noGrp="1"/>
          </p:cNvSpPr>
          <p:nvPr>
            <p:ph idx="1"/>
          </p:nvPr>
        </p:nvSpPr>
        <p:spPr>
          <a:xfrm>
            <a:off x="12463976" y="3429000"/>
            <a:ext cx="3606018" cy="4791806"/>
          </a:xfrm>
        </p:spPr>
        <p:txBody>
          <a:bodyPr/>
          <a:lstStyle/>
          <a:p>
            <a:endParaRPr lang="de-DE" dirty="0"/>
          </a:p>
        </p:txBody>
      </p:sp>
      <p:pic>
        <p:nvPicPr>
          <p:cNvPr id="5" name="Image 4"/>
          <p:cNvPicPr>
            <a:picLocks noChangeAspect="1"/>
          </p:cNvPicPr>
          <p:nvPr/>
        </p:nvPicPr>
        <p:blipFill>
          <a:blip r:embed="rId2"/>
          <a:stretch>
            <a:fillRect/>
          </a:stretch>
        </p:blipFill>
        <p:spPr>
          <a:xfrm>
            <a:off x="8010378" y="189614"/>
            <a:ext cx="4004413" cy="6091503"/>
          </a:xfrm>
          <a:prstGeom prst="rect">
            <a:avLst/>
          </a:prstGeom>
        </p:spPr>
      </p:pic>
    </p:spTree>
    <p:extLst>
      <p:ext uri="{BB962C8B-B14F-4D97-AF65-F5344CB8AC3E}">
        <p14:creationId xmlns:p14="http://schemas.microsoft.com/office/powerpoint/2010/main" val="1920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9">
            <a:extLst>
              <a:ext uri="{FF2B5EF4-FFF2-40B4-BE49-F238E27FC236}">
                <a16:creationId xmlns:a16="http://schemas.microsoft.com/office/drawing/2014/main" id="{D6B610CC-5770-8D46-ADFA-381F389F5A99}"/>
              </a:ext>
            </a:extLst>
          </p:cNvPr>
          <p:cNvSpPr txBox="1">
            <a:spLocks/>
          </p:cNvSpPr>
          <p:nvPr/>
        </p:nvSpPr>
        <p:spPr>
          <a:xfrm>
            <a:off x="1336061" y="294968"/>
            <a:ext cx="9961203" cy="5471651"/>
          </a:xfrm>
          <a:prstGeom prst="rect">
            <a:avLst/>
          </a:prstGeom>
        </p:spPr>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280160">
              <a:lnSpc>
                <a:spcPct val="300000"/>
              </a:lnSpc>
            </a:pPr>
            <a:r>
              <a:rPr lang="en-US" sz="4000" b="1" dirty="0">
                <a:solidFill>
                  <a:schemeClr val="accent1">
                    <a:lumMod val="50000"/>
                  </a:schemeClr>
                </a:solidFill>
              </a:rPr>
              <a:t>SOMMAIRE</a:t>
            </a:r>
          </a:p>
          <a:p>
            <a:pPr marL="514350" indent="-514350" algn="l">
              <a:lnSpc>
                <a:spcPct val="250000"/>
              </a:lnSpc>
              <a:buFont typeface="+mj-lt"/>
              <a:buAutoNum type="arabicPeriod"/>
            </a:pPr>
            <a:r>
              <a:rPr lang="fr-FR" sz="3300" b="1" dirty="0">
                <a:solidFill>
                  <a:schemeClr val="accent1">
                    <a:lumMod val="20000"/>
                    <a:lumOff val="80000"/>
                  </a:schemeClr>
                </a:solidFill>
                <a:latin typeface="Arial" panose="020B0604020202020204" pitchFamily="34" charset="0"/>
                <a:ea typeface="Calibri" panose="020F0502020204030204" pitchFamily="34" charset="0"/>
              </a:rPr>
              <a:t>Contexte : Pourquoi communiquer sur les risques budgétaires</a:t>
            </a:r>
          </a:p>
          <a:p>
            <a:pPr marL="514350" indent="-514350" algn="l">
              <a:lnSpc>
                <a:spcPct val="250000"/>
              </a:lnSpc>
              <a:buFont typeface="+mj-lt"/>
              <a:buAutoNum type="arabicPeriod"/>
            </a:pPr>
            <a:r>
              <a:rPr lang="fr-FR" sz="3300" b="1" dirty="0">
                <a:solidFill>
                  <a:schemeClr val="accent1">
                    <a:lumMod val="20000"/>
                    <a:lumOff val="80000"/>
                  </a:schemeClr>
                </a:solidFill>
                <a:latin typeface="Arial" panose="020B0604020202020204" pitchFamily="34" charset="0"/>
                <a:ea typeface="Calibri" panose="020F0502020204030204" pitchFamily="34" charset="0"/>
              </a:rPr>
              <a:t>Déclaration sur les risques budgétaires</a:t>
            </a:r>
          </a:p>
          <a:p>
            <a:pPr marL="514350" indent="-514350" algn="l">
              <a:lnSpc>
                <a:spcPct val="250000"/>
              </a:lnSpc>
              <a:buFont typeface="+mj-lt"/>
              <a:buAutoNum type="arabicPeriod"/>
            </a:pPr>
            <a:r>
              <a:rPr lang="fr-FR" sz="3300" b="1" dirty="0">
                <a:solidFill>
                  <a:schemeClr val="accent1">
                    <a:lumMod val="50000"/>
                  </a:schemeClr>
                </a:solidFill>
                <a:latin typeface="Arial" panose="020B0604020202020204" pitchFamily="34" charset="0"/>
                <a:ea typeface="Calibri" panose="020F0502020204030204" pitchFamily="34" charset="0"/>
              </a:rPr>
              <a:t>Expérience de la Côte d’Ivoire</a:t>
            </a:r>
          </a:p>
          <a:p>
            <a:pPr marL="514350" indent="-514350" algn="l">
              <a:lnSpc>
                <a:spcPct val="250000"/>
              </a:lnSpc>
              <a:buFont typeface="+mj-lt"/>
              <a:buAutoNum type="arabicPeriod"/>
            </a:pPr>
            <a:r>
              <a:rPr lang="fr-FR" sz="3300" b="1" dirty="0">
                <a:solidFill>
                  <a:schemeClr val="accent1">
                    <a:lumMod val="20000"/>
                    <a:lumOff val="80000"/>
                  </a:schemeClr>
                </a:solidFill>
                <a:latin typeface="Arial" panose="020B0604020202020204" pitchFamily="34" charset="0"/>
                <a:ea typeface="Calibri" panose="020F0502020204030204" pitchFamily="34" charset="0"/>
              </a:rPr>
              <a:t>Perspectives</a:t>
            </a:r>
            <a:endParaRPr lang="en-US" sz="3300" b="1" dirty="0">
              <a:solidFill>
                <a:schemeClr val="accent1">
                  <a:lumMod val="20000"/>
                  <a:lumOff val="80000"/>
                </a:schemeClr>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272876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1000" r="-1000"/>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0A2DC47-993C-65E7-F0E0-D4B45D2736F5}"/>
              </a:ext>
            </a:extLst>
          </p:cNvPr>
          <p:cNvSpPr>
            <a:spLocks noGrp="1"/>
          </p:cNvSpPr>
          <p:nvPr>
            <p:ph type="body" sz="quarter" idx="10"/>
          </p:nvPr>
        </p:nvSpPr>
        <p:spPr>
          <a:xfrm>
            <a:off x="10706986" y="5547360"/>
            <a:ext cx="1329070" cy="385607"/>
          </a:xfrm>
        </p:spPr>
        <p:txBody>
          <a:bodyPr>
            <a:normAutofit/>
          </a:bodyPr>
          <a:lstStyle/>
          <a:p>
            <a:r>
              <a:rPr lang="fr-FR" sz="1400" b="1" dirty="0"/>
              <a:t>121 pages</a:t>
            </a:r>
          </a:p>
        </p:txBody>
      </p:sp>
      <p:pic>
        <p:nvPicPr>
          <p:cNvPr id="2" name="Image 1"/>
          <p:cNvPicPr>
            <a:picLocks noChangeAspect="1"/>
          </p:cNvPicPr>
          <p:nvPr/>
        </p:nvPicPr>
        <p:blipFill>
          <a:blip r:embed="rId3"/>
          <a:stretch>
            <a:fillRect/>
          </a:stretch>
        </p:blipFill>
        <p:spPr>
          <a:xfrm>
            <a:off x="1041991" y="404038"/>
            <a:ext cx="9516139" cy="6028660"/>
          </a:xfrm>
          <a:prstGeom prst="rect">
            <a:avLst/>
          </a:prstGeom>
        </p:spPr>
      </p:pic>
    </p:spTree>
    <p:extLst>
      <p:ext uri="{BB962C8B-B14F-4D97-AF65-F5344CB8AC3E}">
        <p14:creationId xmlns:p14="http://schemas.microsoft.com/office/powerpoint/2010/main" val="21498007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C194-C17F-479B-8B01-DC31AB115A5D}"/>
              </a:ext>
            </a:extLst>
          </p:cNvPr>
          <p:cNvSpPr>
            <a:spLocks noGrp="1"/>
          </p:cNvSpPr>
          <p:nvPr>
            <p:ph type="title"/>
          </p:nvPr>
        </p:nvSpPr>
        <p:spPr>
          <a:xfrm>
            <a:off x="1091290" y="355731"/>
            <a:ext cx="10681610" cy="1149846"/>
          </a:xfrm>
        </p:spPr>
        <p:txBody>
          <a:bodyPr vert="horz" lIns="0" tIns="0" rIns="0" bIns="0" rtlCol="0" anchor="ctr">
            <a:normAutofit/>
          </a:bodyPr>
          <a:lstStyle/>
          <a:p>
            <a:r>
              <a:rPr lang="fr-FR" sz="3200" dirty="0"/>
              <a:t>Historique de l’Analyse des risques budgétaires</a:t>
            </a:r>
            <a:endParaRPr lang="en-US" sz="3200" dirty="0"/>
          </a:p>
        </p:txBody>
      </p:sp>
      <p:sp>
        <p:nvSpPr>
          <p:cNvPr id="6" name="TextBox 5">
            <a:extLst>
              <a:ext uri="{FF2B5EF4-FFF2-40B4-BE49-F238E27FC236}">
                <a16:creationId xmlns:a16="http://schemas.microsoft.com/office/drawing/2014/main" id="{06981598-5F5C-4EDC-99E5-636B2617893B}"/>
              </a:ext>
            </a:extLst>
          </p:cNvPr>
          <p:cNvSpPr txBox="1"/>
          <p:nvPr/>
        </p:nvSpPr>
        <p:spPr>
          <a:xfrm>
            <a:off x="1091291" y="1360636"/>
            <a:ext cx="10406610" cy="1938992"/>
          </a:xfrm>
          <a:prstGeom prst="rect">
            <a:avLst/>
          </a:prstGeom>
          <a:noFill/>
        </p:spPr>
        <p:txBody>
          <a:bodyPr wrap="square" rtlCol="0">
            <a:spAutoFit/>
          </a:bodyPr>
          <a:lstStyle/>
          <a:p>
            <a:pPr algn="just">
              <a:spcBef>
                <a:spcPts val="1200"/>
              </a:spcBef>
              <a:spcAft>
                <a:spcPts val="600"/>
              </a:spcAft>
            </a:pPr>
            <a:r>
              <a:rPr lang="fr-FR" sz="2000" dirty="0">
                <a:solidFill>
                  <a:schemeClr val="tx2">
                    <a:lumMod val="75000"/>
                  </a:schemeClr>
                </a:solidFill>
                <a:latin typeface="Trebuchet MS" panose="020B0603020202020204" pitchFamily="34" charset="0"/>
                <a:ea typeface="Trebuchet MS" charset="0"/>
                <a:cs typeface="Trebuchet MS" charset="0"/>
              </a:rPr>
              <a:t>L’expérience de la Côte d’ivoire en matière d’identification et de suivi des risques budgétaires a débuté avec l’intégration dans le DPBEP 2015-2017, d’une section portant sur les risques budgétaires. </a:t>
            </a:r>
          </a:p>
          <a:p>
            <a:pPr algn="just">
              <a:spcBef>
                <a:spcPts val="1200"/>
              </a:spcBef>
              <a:spcAft>
                <a:spcPts val="600"/>
              </a:spcAft>
            </a:pPr>
            <a:r>
              <a:rPr lang="fr-FR" sz="2000" dirty="0">
                <a:solidFill>
                  <a:schemeClr val="tx2">
                    <a:lumMod val="75000"/>
                  </a:schemeClr>
                </a:solidFill>
                <a:latin typeface="Trebuchet MS" panose="020B0603020202020204" pitchFamily="34" charset="0"/>
                <a:ea typeface="Trebuchet MS" charset="0"/>
                <a:cs typeface="Trebuchet MS" charset="0"/>
              </a:rPr>
              <a:t>Cette section traitait des :</a:t>
            </a:r>
          </a:p>
          <a:p>
            <a:pPr marL="457200" indent="-457200">
              <a:buFont typeface="Arial" panose="020B0604020202020204" pitchFamily="34" charset="0"/>
              <a:buChar char="•"/>
            </a:pPr>
            <a:endParaRPr lang="fr-CA" sz="2000" dirty="0">
              <a:solidFill>
                <a:schemeClr val="accent4"/>
              </a:solidFill>
            </a:endParaRPr>
          </a:p>
        </p:txBody>
      </p:sp>
      <p:sp>
        <p:nvSpPr>
          <p:cNvPr id="4" name="TextBox 5">
            <a:extLst>
              <a:ext uri="{FF2B5EF4-FFF2-40B4-BE49-F238E27FC236}">
                <a16:creationId xmlns:a16="http://schemas.microsoft.com/office/drawing/2014/main" id="{7B49115E-2AB0-466A-A3B9-790E04BBE08B}"/>
              </a:ext>
            </a:extLst>
          </p:cNvPr>
          <p:cNvSpPr txBox="1"/>
          <p:nvPr/>
        </p:nvSpPr>
        <p:spPr>
          <a:xfrm>
            <a:off x="6294596" y="3110053"/>
            <a:ext cx="5318773" cy="1862048"/>
          </a:xfrm>
          <a:prstGeom prst="rect">
            <a:avLst/>
          </a:prstGeom>
          <a:noFill/>
        </p:spPr>
        <p:txBody>
          <a:bodyPr wrap="square" rtlCol="0">
            <a:spAutoFit/>
          </a:bodyPr>
          <a:lstStyle/>
          <a:p>
            <a:pPr marL="576262" indent="-342900">
              <a:spcBef>
                <a:spcPts val="1200"/>
              </a:spcBef>
              <a:spcAft>
                <a:spcPts val="600"/>
              </a:spcAft>
              <a:buFont typeface="Arial" panose="020B0604020202020204" pitchFamily="34" charset="0"/>
              <a:buChar char="•"/>
            </a:pPr>
            <a:r>
              <a:rPr lang="fr-FR" sz="2000" b="1" dirty="0">
                <a:solidFill>
                  <a:srgbClr val="C00000"/>
                </a:solidFill>
                <a:latin typeface="Trebuchet MS" panose="020B0603020202020204" pitchFamily="34" charset="0"/>
                <a:ea typeface="Trebuchet MS" charset="0"/>
                <a:cs typeface="Trebuchet MS" charset="0"/>
              </a:rPr>
              <a:t>Risques liés à l’exécution des dépenses publiques :</a:t>
            </a:r>
          </a:p>
          <a:p>
            <a:pPr marL="1101725" indent="-342900">
              <a:spcBef>
                <a:spcPts val="600"/>
              </a:spcBef>
              <a:spcAft>
                <a:spcPts val="600"/>
              </a:spcAft>
              <a:buFont typeface="Wingdings" panose="05000000000000000000" pitchFamily="2" charset="2"/>
              <a:buChar char="Ø"/>
            </a:pPr>
            <a:r>
              <a:rPr lang="fr-FR" sz="2000" dirty="0">
                <a:solidFill>
                  <a:srgbClr val="00B0F0"/>
                </a:solidFill>
                <a:latin typeface="Trebuchet MS" panose="020B0603020202020204" pitchFamily="34" charset="0"/>
                <a:ea typeface="Trebuchet MS" charset="0"/>
                <a:cs typeface="Trebuchet MS" charset="0"/>
              </a:rPr>
              <a:t>risques liés à la faible exécution des dépenses d’investissement.</a:t>
            </a:r>
          </a:p>
          <a:p>
            <a:endParaRPr lang="fr-CA" sz="2000" dirty="0">
              <a:solidFill>
                <a:schemeClr val="accent4"/>
              </a:solidFill>
            </a:endParaRPr>
          </a:p>
        </p:txBody>
      </p:sp>
      <p:sp>
        <p:nvSpPr>
          <p:cNvPr id="5" name="TextBox 5">
            <a:extLst>
              <a:ext uri="{FF2B5EF4-FFF2-40B4-BE49-F238E27FC236}">
                <a16:creationId xmlns:a16="http://schemas.microsoft.com/office/drawing/2014/main" id="{E37C29A4-F413-4CB9-8998-2A40D8C0B01D}"/>
              </a:ext>
            </a:extLst>
          </p:cNvPr>
          <p:cNvSpPr txBox="1"/>
          <p:nvPr/>
        </p:nvSpPr>
        <p:spPr>
          <a:xfrm>
            <a:off x="816293" y="3093130"/>
            <a:ext cx="5478304" cy="3093154"/>
          </a:xfrm>
          <a:prstGeom prst="rect">
            <a:avLst/>
          </a:prstGeom>
          <a:noFill/>
        </p:spPr>
        <p:txBody>
          <a:bodyPr wrap="square" rtlCol="0">
            <a:spAutoFit/>
          </a:bodyPr>
          <a:lstStyle/>
          <a:p>
            <a:pPr marL="576262" indent="-342900">
              <a:spcBef>
                <a:spcPts val="1200"/>
              </a:spcBef>
              <a:buFont typeface="Arial" panose="020B0604020202020204" pitchFamily="34" charset="0"/>
              <a:buChar char="•"/>
            </a:pPr>
            <a:r>
              <a:rPr lang="fr-FR" sz="2000" b="1" dirty="0">
                <a:solidFill>
                  <a:srgbClr val="C00000"/>
                </a:solidFill>
                <a:latin typeface="Trebuchet MS" panose="020B0603020202020204" pitchFamily="34" charset="0"/>
                <a:ea typeface="Trebuchet MS" charset="0"/>
                <a:cs typeface="Trebuchet MS" charset="0"/>
              </a:rPr>
              <a:t>Risques sur la mobilisation des ressources : </a:t>
            </a:r>
          </a:p>
          <a:p>
            <a:pPr marL="1101725" indent="-342900">
              <a:spcBef>
                <a:spcPts val="600"/>
              </a:spcBef>
              <a:buFont typeface="Wingdings" panose="05000000000000000000" pitchFamily="2" charset="2"/>
              <a:buChar char="Ø"/>
            </a:pPr>
            <a:r>
              <a:rPr lang="fr-FR" sz="2000" dirty="0">
                <a:solidFill>
                  <a:srgbClr val="00B0F0"/>
                </a:solidFill>
                <a:latin typeface="Trebuchet MS" panose="020B0603020202020204" pitchFamily="34" charset="0"/>
                <a:ea typeface="Trebuchet MS" charset="0"/>
                <a:cs typeface="Trebuchet MS" charset="0"/>
              </a:rPr>
              <a:t>la fluctuation des prix des produits agricoles, miniers et énergétiques ; </a:t>
            </a:r>
          </a:p>
          <a:p>
            <a:pPr marL="1101725" indent="-342900">
              <a:spcBef>
                <a:spcPts val="600"/>
              </a:spcBef>
              <a:buFont typeface="Wingdings" panose="05000000000000000000" pitchFamily="2" charset="2"/>
              <a:buChar char="Ø"/>
            </a:pPr>
            <a:r>
              <a:rPr lang="fr-FR" sz="2000" dirty="0">
                <a:solidFill>
                  <a:srgbClr val="00B0F0"/>
                </a:solidFill>
                <a:latin typeface="Trebuchet MS" panose="020B0603020202020204" pitchFamily="34" charset="0"/>
                <a:ea typeface="Trebuchet MS" charset="0"/>
                <a:cs typeface="Trebuchet MS" charset="0"/>
              </a:rPr>
              <a:t>la capacité de mobilisation de l’emprunt public sur le marché international ; </a:t>
            </a:r>
          </a:p>
          <a:p>
            <a:pPr marL="1101725" indent="-342900">
              <a:spcBef>
                <a:spcPts val="600"/>
              </a:spcBef>
              <a:spcAft>
                <a:spcPts val="600"/>
              </a:spcAft>
              <a:buFont typeface="Wingdings" panose="05000000000000000000" pitchFamily="2" charset="2"/>
              <a:buChar char="Ø"/>
            </a:pPr>
            <a:r>
              <a:rPr lang="fr-FR" sz="2000" dirty="0">
                <a:solidFill>
                  <a:srgbClr val="00B0F0"/>
                </a:solidFill>
                <a:latin typeface="Trebuchet MS" panose="020B0603020202020204" pitchFamily="34" charset="0"/>
                <a:ea typeface="Trebuchet MS" charset="0"/>
                <a:cs typeface="Trebuchet MS" charset="0"/>
              </a:rPr>
              <a:t>l’instabilité sociopolitique et la dégradation de la sécurité. </a:t>
            </a:r>
          </a:p>
        </p:txBody>
      </p:sp>
    </p:spTree>
    <p:extLst>
      <p:ext uri="{BB962C8B-B14F-4D97-AF65-F5344CB8AC3E}">
        <p14:creationId xmlns:p14="http://schemas.microsoft.com/office/powerpoint/2010/main" val="1655329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C194-C17F-479B-8B01-DC31AB115A5D}"/>
              </a:ext>
            </a:extLst>
          </p:cNvPr>
          <p:cNvSpPr>
            <a:spLocks noGrp="1"/>
          </p:cNvSpPr>
          <p:nvPr>
            <p:ph type="title"/>
          </p:nvPr>
        </p:nvSpPr>
        <p:spPr>
          <a:xfrm>
            <a:off x="1091291" y="355731"/>
            <a:ext cx="10182960" cy="1149846"/>
          </a:xfrm>
        </p:spPr>
        <p:txBody>
          <a:bodyPr vert="horz" lIns="0" tIns="0" rIns="0" bIns="0" rtlCol="0" anchor="ctr">
            <a:normAutofit/>
          </a:bodyPr>
          <a:lstStyle/>
          <a:p>
            <a:r>
              <a:rPr lang="fr-FR" sz="3200" dirty="0"/>
              <a:t>Evolution de la rédaction de la DRB</a:t>
            </a:r>
            <a:endParaRPr lang="en-US" sz="3200" dirty="0"/>
          </a:p>
        </p:txBody>
      </p:sp>
      <p:sp>
        <p:nvSpPr>
          <p:cNvPr id="6" name="TextBox 5">
            <a:extLst>
              <a:ext uri="{FF2B5EF4-FFF2-40B4-BE49-F238E27FC236}">
                <a16:creationId xmlns:a16="http://schemas.microsoft.com/office/drawing/2014/main" id="{06981598-5F5C-4EDC-99E5-636B2617893B}"/>
              </a:ext>
            </a:extLst>
          </p:cNvPr>
          <p:cNvSpPr txBox="1"/>
          <p:nvPr/>
        </p:nvSpPr>
        <p:spPr>
          <a:xfrm>
            <a:off x="817418" y="1505577"/>
            <a:ext cx="10584873" cy="4462760"/>
          </a:xfrm>
          <a:prstGeom prst="rect">
            <a:avLst/>
          </a:prstGeom>
          <a:noFill/>
        </p:spPr>
        <p:txBody>
          <a:bodyPr wrap="square" rtlCol="0">
            <a:spAutoFit/>
          </a:bodyPr>
          <a:lstStyle/>
          <a:p>
            <a:pPr marL="355600" indent="-317500" algn="just">
              <a:spcBef>
                <a:spcPts val="1200"/>
              </a:spcBef>
              <a:spcAft>
                <a:spcPts val="1800"/>
              </a:spcAft>
              <a:buFont typeface="Wingdings" panose="05000000000000000000" pitchFamily="2" charset="2"/>
              <a:buChar char="q"/>
            </a:pPr>
            <a:r>
              <a:rPr lang="fr-FR" b="1" u="sng" dirty="0">
                <a:solidFill>
                  <a:srgbClr val="002060"/>
                </a:solidFill>
                <a:latin typeface="Trebuchet MS" charset="0"/>
                <a:ea typeface="Trebuchet MS" charset="0"/>
                <a:cs typeface="Trebuchet MS" charset="0"/>
              </a:rPr>
              <a:t>Le 1</a:t>
            </a:r>
            <a:r>
              <a:rPr lang="fr-FR" b="1" u="sng" baseline="30000" dirty="0">
                <a:solidFill>
                  <a:srgbClr val="002060"/>
                </a:solidFill>
                <a:latin typeface="Trebuchet MS" charset="0"/>
                <a:ea typeface="Trebuchet MS" charset="0"/>
                <a:cs typeface="Trebuchet MS" charset="0"/>
              </a:rPr>
              <a:t>er</a:t>
            </a:r>
            <a:r>
              <a:rPr lang="fr-FR" b="1" u="sng" dirty="0">
                <a:solidFill>
                  <a:srgbClr val="002060"/>
                </a:solidFill>
                <a:latin typeface="Trebuchet MS" charset="0"/>
                <a:ea typeface="Trebuchet MS" charset="0"/>
                <a:cs typeface="Trebuchet MS" charset="0"/>
              </a:rPr>
              <a:t> document </a:t>
            </a:r>
            <a:r>
              <a:rPr lang="fr-FR" dirty="0">
                <a:solidFill>
                  <a:srgbClr val="002060"/>
                </a:solidFill>
                <a:latin typeface="Trebuchet MS" charset="0"/>
                <a:ea typeface="Trebuchet MS" charset="0"/>
                <a:cs typeface="Trebuchet MS" charset="0"/>
              </a:rPr>
              <a:t>de Déclaration sur les Risques Budgétaires a été produit en 2017 (DRB 2018-2020) : Il s’est agit d’un premier exercice  d’identification des risques budgétaires conformément aux recommandations des missions d’assistance technique. Ce document n’a pas fait l’objet de publication. </a:t>
            </a:r>
          </a:p>
          <a:p>
            <a:pPr marL="1269914" lvl="2" indent="-317500" algn="just">
              <a:spcBef>
                <a:spcPts val="1200"/>
              </a:spcBef>
              <a:spcAft>
                <a:spcPts val="1800"/>
              </a:spcAft>
              <a:buFont typeface="Wingdings" panose="05000000000000000000" pitchFamily="2" charset="2"/>
              <a:buChar char="q"/>
            </a:pPr>
            <a:r>
              <a:rPr lang="fr-FR" b="1" u="sng" dirty="0">
                <a:solidFill>
                  <a:srgbClr val="002060"/>
                </a:solidFill>
                <a:latin typeface="Trebuchet MS" charset="0"/>
                <a:ea typeface="Trebuchet MS" charset="0"/>
                <a:cs typeface="Trebuchet MS" charset="0"/>
              </a:rPr>
              <a:t>Le 2</a:t>
            </a:r>
            <a:r>
              <a:rPr lang="fr-FR" b="1" u="sng" baseline="30000" dirty="0">
                <a:solidFill>
                  <a:srgbClr val="002060"/>
                </a:solidFill>
                <a:latin typeface="Trebuchet MS" charset="0"/>
                <a:ea typeface="Trebuchet MS" charset="0"/>
                <a:cs typeface="Trebuchet MS" charset="0"/>
              </a:rPr>
              <a:t>ème</a:t>
            </a:r>
            <a:r>
              <a:rPr lang="fr-FR" b="1" u="sng" dirty="0">
                <a:solidFill>
                  <a:srgbClr val="002060"/>
                </a:solidFill>
                <a:latin typeface="Trebuchet MS" charset="0"/>
                <a:ea typeface="Trebuchet MS" charset="0"/>
                <a:cs typeface="Trebuchet MS" charset="0"/>
              </a:rPr>
              <a:t> document </a:t>
            </a:r>
            <a:r>
              <a:rPr lang="fr-FR" dirty="0">
                <a:solidFill>
                  <a:srgbClr val="002060"/>
                </a:solidFill>
                <a:latin typeface="Trebuchet MS" charset="0"/>
                <a:ea typeface="Trebuchet MS" charset="0"/>
                <a:cs typeface="Trebuchet MS" charset="0"/>
              </a:rPr>
              <a:t>de DRB a été élaboré en 2018. Il s’agit de la DRB 2019-2021. Ce second Document sur les risques budgétaires a été rédigé au sein d’un comité « DPBEP-Risques Budgétaires ». C’est la première DRB a avoir été publiée. </a:t>
            </a:r>
          </a:p>
          <a:p>
            <a:pPr marL="2184228" lvl="4" indent="-317500" algn="just">
              <a:spcBef>
                <a:spcPts val="1200"/>
              </a:spcBef>
              <a:spcAft>
                <a:spcPts val="1800"/>
              </a:spcAft>
              <a:buFont typeface="Wingdings" panose="05000000000000000000" pitchFamily="2" charset="2"/>
              <a:buChar char="q"/>
            </a:pPr>
            <a:r>
              <a:rPr lang="fr-FR" b="1" u="sng" dirty="0">
                <a:solidFill>
                  <a:srgbClr val="002060"/>
                </a:solidFill>
                <a:latin typeface="Trebuchet MS" charset="0"/>
                <a:ea typeface="Trebuchet MS" charset="0"/>
                <a:cs typeface="Trebuchet MS" charset="0"/>
              </a:rPr>
              <a:t>Les 3</a:t>
            </a:r>
            <a:r>
              <a:rPr lang="fr-FR" b="1" u="sng" baseline="30000" dirty="0">
                <a:solidFill>
                  <a:srgbClr val="002060"/>
                </a:solidFill>
                <a:latin typeface="Trebuchet MS" charset="0"/>
                <a:ea typeface="Trebuchet MS" charset="0"/>
                <a:cs typeface="Trebuchet MS" charset="0"/>
              </a:rPr>
              <a:t>ème</a:t>
            </a:r>
            <a:r>
              <a:rPr lang="fr-FR" b="1" u="sng" dirty="0">
                <a:solidFill>
                  <a:srgbClr val="002060"/>
                </a:solidFill>
                <a:latin typeface="Trebuchet MS" charset="0"/>
                <a:ea typeface="Trebuchet MS" charset="0"/>
                <a:cs typeface="Trebuchet MS" charset="0"/>
              </a:rPr>
              <a:t>, 4</a:t>
            </a:r>
            <a:r>
              <a:rPr lang="fr-FR" b="1" u="sng" baseline="30000" dirty="0">
                <a:solidFill>
                  <a:srgbClr val="002060"/>
                </a:solidFill>
                <a:latin typeface="Trebuchet MS" charset="0"/>
                <a:ea typeface="Trebuchet MS" charset="0"/>
                <a:cs typeface="Trebuchet MS" charset="0"/>
              </a:rPr>
              <a:t>ème</a:t>
            </a:r>
            <a:r>
              <a:rPr lang="fr-FR" b="1" u="sng" dirty="0">
                <a:solidFill>
                  <a:srgbClr val="002060"/>
                </a:solidFill>
                <a:latin typeface="Trebuchet MS" charset="0"/>
                <a:ea typeface="Trebuchet MS" charset="0"/>
                <a:cs typeface="Trebuchet MS" charset="0"/>
              </a:rPr>
              <a:t> , 5</a:t>
            </a:r>
            <a:r>
              <a:rPr lang="fr-FR" b="1" u="sng" baseline="30000" dirty="0">
                <a:solidFill>
                  <a:srgbClr val="002060"/>
                </a:solidFill>
                <a:latin typeface="Trebuchet MS" charset="0"/>
                <a:ea typeface="Trebuchet MS" charset="0"/>
                <a:cs typeface="Trebuchet MS" charset="0"/>
              </a:rPr>
              <a:t>ème</a:t>
            </a:r>
            <a:r>
              <a:rPr lang="fr-FR" b="1" u="sng" dirty="0">
                <a:solidFill>
                  <a:srgbClr val="002060"/>
                </a:solidFill>
                <a:latin typeface="Trebuchet MS" charset="0"/>
                <a:ea typeface="Trebuchet MS" charset="0"/>
                <a:cs typeface="Trebuchet MS" charset="0"/>
              </a:rPr>
              <a:t> et 6</a:t>
            </a:r>
            <a:r>
              <a:rPr lang="fr-FR" b="1" u="sng" baseline="30000" dirty="0">
                <a:solidFill>
                  <a:srgbClr val="002060"/>
                </a:solidFill>
                <a:latin typeface="Trebuchet MS" charset="0"/>
                <a:ea typeface="Trebuchet MS" charset="0"/>
                <a:cs typeface="Trebuchet MS" charset="0"/>
              </a:rPr>
              <a:t>ème</a:t>
            </a:r>
            <a:r>
              <a:rPr lang="fr-FR" b="1" u="sng" dirty="0">
                <a:solidFill>
                  <a:srgbClr val="002060"/>
                </a:solidFill>
                <a:latin typeface="Trebuchet MS" charset="0"/>
                <a:ea typeface="Trebuchet MS" charset="0"/>
                <a:cs typeface="Trebuchet MS" charset="0"/>
              </a:rPr>
              <a:t> documents </a:t>
            </a:r>
            <a:r>
              <a:rPr lang="fr-FR" dirty="0">
                <a:solidFill>
                  <a:srgbClr val="002060"/>
                </a:solidFill>
                <a:latin typeface="Trebuchet MS" charset="0"/>
                <a:ea typeface="Trebuchet MS" charset="0"/>
                <a:cs typeface="Trebuchet MS" charset="0"/>
              </a:rPr>
              <a:t>de DRB ont été élaborés en 2019, 2020, 2021 et 2022 dans le cadre de la préparation des Loi de finances 2020, 2021, 2022 et 2023. Ils portaient sur les périodes 2020-2022, 2021-2023, 2022-2024 et 2023-2025. Tous ces Documents ont été annexés aux projets de Lois de finances, transmis au Parlement et publiés sur internet avec l’ensemble de la documentation budgétaire. </a:t>
            </a:r>
          </a:p>
        </p:txBody>
      </p:sp>
    </p:spTree>
    <p:extLst>
      <p:ext uri="{BB962C8B-B14F-4D97-AF65-F5344CB8AC3E}">
        <p14:creationId xmlns:p14="http://schemas.microsoft.com/office/powerpoint/2010/main" val="1273773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9">
            <a:extLst>
              <a:ext uri="{FF2B5EF4-FFF2-40B4-BE49-F238E27FC236}">
                <a16:creationId xmlns:a16="http://schemas.microsoft.com/office/drawing/2014/main" id="{D6B610CC-5770-8D46-ADFA-381F389F5A99}"/>
              </a:ext>
            </a:extLst>
          </p:cNvPr>
          <p:cNvSpPr txBox="1">
            <a:spLocks/>
          </p:cNvSpPr>
          <p:nvPr/>
        </p:nvSpPr>
        <p:spPr>
          <a:xfrm>
            <a:off x="1336061" y="294968"/>
            <a:ext cx="9961203" cy="5471651"/>
          </a:xfrm>
          <a:prstGeom prst="rect">
            <a:avLst/>
          </a:prstGeom>
        </p:spPr>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280160">
              <a:lnSpc>
                <a:spcPct val="300000"/>
              </a:lnSpc>
            </a:pPr>
            <a:r>
              <a:rPr lang="en-US" sz="4000" b="1" dirty="0">
                <a:solidFill>
                  <a:schemeClr val="accent1">
                    <a:lumMod val="50000"/>
                  </a:schemeClr>
                </a:solidFill>
              </a:rPr>
              <a:t>SOMMAIRE</a:t>
            </a:r>
          </a:p>
          <a:p>
            <a:pPr marL="514350" indent="-514350" algn="l">
              <a:lnSpc>
                <a:spcPct val="250000"/>
              </a:lnSpc>
              <a:buFont typeface="+mj-lt"/>
              <a:buAutoNum type="arabicPeriod"/>
            </a:pPr>
            <a:r>
              <a:rPr lang="fr-FR" sz="3300" b="1" dirty="0">
                <a:solidFill>
                  <a:schemeClr val="accent1">
                    <a:lumMod val="50000"/>
                  </a:schemeClr>
                </a:solidFill>
                <a:latin typeface="Arial" panose="020B0604020202020204" pitchFamily="34" charset="0"/>
                <a:ea typeface="Calibri" panose="020F0502020204030204" pitchFamily="34" charset="0"/>
              </a:rPr>
              <a:t>Contexte : Pourquoi communiquer sur les risques budgétaires</a:t>
            </a:r>
            <a:endParaRPr lang="fr-FR" sz="3300" b="1" dirty="0">
              <a:solidFill>
                <a:schemeClr val="accent1">
                  <a:lumMod val="50000"/>
                </a:schemeClr>
              </a:solidFill>
              <a:latin typeface="Times New Roman" panose="02020603050405020304" pitchFamily="18" charset="0"/>
              <a:ea typeface="Calibri" panose="020F0502020204030204" pitchFamily="34" charset="0"/>
            </a:endParaRPr>
          </a:p>
          <a:p>
            <a:pPr marL="514350" indent="-514350" algn="l">
              <a:lnSpc>
                <a:spcPct val="250000"/>
              </a:lnSpc>
              <a:buFont typeface="+mj-lt"/>
              <a:buAutoNum type="arabicPeriod"/>
            </a:pPr>
            <a:r>
              <a:rPr lang="fr-FR" sz="3300" b="1" dirty="0">
                <a:solidFill>
                  <a:schemeClr val="accent1">
                    <a:lumMod val="50000"/>
                  </a:schemeClr>
                </a:solidFill>
                <a:latin typeface="Arial" panose="020B0604020202020204" pitchFamily="34" charset="0"/>
                <a:ea typeface="Calibri" panose="020F0502020204030204" pitchFamily="34" charset="0"/>
              </a:rPr>
              <a:t>Déclaration sur les risques budgétaires</a:t>
            </a:r>
            <a:endParaRPr lang="fr-FR" sz="3300" b="1" dirty="0">
              <a:solidFill>
                <a:schemeClr val="accent1">
                  <a:lumMod val="50000"/>
                </a:schemeClr>
              </a:solidFill>
              <a:latin typeface="Times New Roman" panose="02020603050405020304" pitchFamily="18" charset="0"/>
              <a:ea typeface="Calibri" panose="020F0502020204030204" pitchFamily="34" charset="0"/>
            </a:endParaRPr>
          </a:p>
          <a:p>
            <a:pPr marL="514350" indent="-514350" algn="l">
              <a:lnSpc>
                <a:spcPct val="250000"/>
              </a:lnSpc>
              <a:buFont typeface="+mj-lt"/>
              <a:buAutoNum type="arabicPeriod"/>
            </a:pPr>
            <a:r>
              <a:rPr lang="fr-FR" sz="3300" b="1" dirty="0">
                <a:solidFill>
                  <a:schemeClr val="accent1">
                    <a:lumMod val="50000"/>
                  </a:schemeClr>
                </a:solidFill>
                <a:latin typeface="Arial" panose="020B0604020202020204" pitchFamily="34" charset="0"/>
                <a:ea typeface="Calibri" panose="020F0502020204030204" pitchFamily="34" charset="0"/>
              </a:rPr>
              <a:t>Expérience de la Côte d’Ivoire</a:t>
            </a:r>
          </a:p>
          <a:p>
            <a:pPr marL="514350" indent="-514350" algn="l">
              <a:lnSpc>
                <a:spcPct val="250000"/>
              </a:lnSpc>
              <a:buFont typeface="+mj-lt"/>
              <a:buAutoNum type="arabicPeriod"/>
            </a:pPr>
            <a:r>
              <a:rPr lang="fr-FR" sz="3300" b="1" dirty="0">
                <a:solidFill>
                  <a:schemeClr val="accent1">
                    <a:lumMod val="50000"/>
                  </a:schemeClr>
                </a:solidFill>
                <a:latin typeface="Arial" panose="020B0604020202020204" pitchFamily="34" charset="0"/>
              </a:rPr>
              <a:t>Perspectives</a:t>
            </a:r>
            <a:endParaRPr lang="en-US" sz="4700" b="1" dirty="0">
              <a:solidFill>
                <a:schemeClr val="accent1">
                  <a:lumMod val="50000"/>
                </a:schemeClr>
              </a:solidFill>
            </a:endParaRPr>
          </a:p>
        </p:txBody>
      </p:sp>
    </p:spTree>
    <p:extLst>
      <p:ext uri="{BB962C8B-B14F-4D97-AF65-F5344CB8AC3E}">
        <p14:creationId xmlns:p14="http://schemas.microsoft.com/office/powerpoint/2010/main" val="354412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C194-C17F-479B-8B01-DC31AB115A5D}"/>
              </a:ext>
            </a:extLst>
          </p:cNvPr>
          <p:cNvSpPr>
            <a:spLocks noGrp="1"/>
          </p:cNvSpPr>
          <p:nvPr>
            <p:ph type="title"/>
          </p:nvPr>
        </p:nvSpPr>
        <p:spPr>
          <a:xfrm>
            <a:off x="1091291" y="355731"/>
            <a:ext cx="10182960" cy="1149846"/>
          </a:xfrm>
        </p:spPr>
        <p:txBody>
          <a:bodyPr vert="horz" lIns="0" tIns="0" rIns="0" bIns="0" rtlCol="0" anchor="ctr">
            <a:normAutofit/>
          </a:bodyPr>
          <a:lstStyle/>
          <a:p>
            <a:r>
              <a:rPr lang="fr-FR" sz="3200" dirty="0"/>
              <a:t>Cadre et organisation de l’élaboration de la DRB</a:t>
            </a:r>
            <a:endParaRPr lang="en-US" sz="3200" dirty="0"/>
          </a:p>
        </p:txBody>
      </p:sp>
      <p:sp>
        <p:nvSpPr>
          <p:cNvPr id="6" name="TextBox 5">
            <a:extLst>
              <a:ext uri="{FF2B5EF4-FFF2-40B4-BE49-F238E27FC236}">
                <a16:creationId xmlns:a16="http://schemas.microsoft.com/office/drawing/2014/main" id="{06981598-5F5C-4EDC-99E5-636B2617893B}"/>
              </a:ext>
            </a:extLst>
          </p:cNvPr>
          <p:cNvSpPr txBox="1"/>
          <p:nvPr/>
        </p:nvSpPr>
        <p:spPr>
          <a:xfrm>
            <a:off x="1057796" y="1264277"/>
            <a:ext cx="10406610" cy="1785104"/>
          </a:xfrm>
          <a:prstGeom prst="rect">
            <a:avLst/>
          </a:prstGeom>
          <a:noFill/>
        </p:spPr>
        <p:txBody>
          <a:bodyPr wrap="square" rtlCol="0">
            <a:spAutoFit/>
          </a:bodyPr>
          <a:lstStyle/>
          <a:p>
            <a:pPr marL="355600" indent="-342900" algn="just">
              <a:spcBef>
                <a:spcPts val="600"/>
              </a:spcBef>
              <a:spcAft>
                <a:spcPts val="600"/>
              </a:spcAft>
              <a:buFont typeface="Arial" panose="020B0604020202020204" pitchFamily="34" charset="0"/>
              <a:buChar char="•"/>
            </a:pPr>
            <a:r>
              <a:rPr lang="fr-FR" dirty="0">
                <a:solidFill>
                  <a:srgbClr val="002060"/>
                </a:solidFill>
                <a:latin typeface="Trebuchet MS" charset="0"/>
                <a:ea typeface="Trebuchet MS" charset="0"/>
                <a:cs typeface="Trebuchet MS" charset="0"/>
              </a:rPr>
              <a:t>Rédaction de la DRB = Compilation des contributions de plusieurs structures multisectorielles,</a:t>
            </a:r>
          </a:p>
          <a:p>
            <a:pPr marL="355600" indent="-342900" algn="just">
              <a:spcBef>
                <a:spcPts val="600"/>
              </a:spcBef>
              <a:spcAft>
                <a:spcPts val="600"/>
              </a:spcAft>
              <a:buFont typeface="Arial" panose="020B0604020202020204" pitchFamily="34" charset="0"/>
              <a:buChar char="•"/>
            </a:pPr>
            <a:r>
              <a:rPr lang="fr-FR" dirty="0">
                <a:solidFill>
                  <a:srgbClr val="002060"/>
                </a:solidFill>
                <a:latin typeface="Trebuchet MS" charset="0"/>
                <a:ea typeface="Trebuchet MS" charset="0"/>
                <a:cs typeface="Trebuchet MS" charset="0"/>
              </a:rPr>
              <a:t>Processus conduit à travers un Comité regroupant les principales structures concernées par les risques budgétaires (Comité DPBEP-DRB) et coordonné par la </a:t>
            </a:r>
            <a:r>
              <a:rPr lang="fr-FR" dirty="0">
                <a:solidFill>
                  <a:srgbClr val="00B0F0"/>
                </a:solidFill>
                <a:latin typeface="Trebuchet MS" charset="0"/>
                <a:ea typeface="Trebuchet MS" charset="0"/>
                <a:cs typeface="Trebuchet MS" charset="0"/>
              </a:rPr>
              <a:t>Direction Générale du Budget et des Finances</a:t>
            </a:r>
            <a:r>
              <a:rPr lang="fr-FR" dirty="0">
                <a:solidFill>
                  <a:srgbClr val="002060"/>
                </a:solidFill>
                <a:latin typeface="Trebuchet MS" charset="0"/>
                <a:ea typeface="Trebuchet MS" charset="0"/>
                <a:cs typeface="Trebuchet MS" charset="0"/>
              </a:rPr>
              <a:t>. </a:t>
            </a:r>
          </a:p>
          <a:p>
            <a:pPr marL="355600" indent="-342900" algn="just">
              <a:spcBef>
                <a:spcPts val="600"/>
              </a:spcBef>
              <a:spcAft>
                <a:spcPts val="600"/>
              </a:spcAft>
              <a:buFont typeface="Arial" panose="020B0604020202020204" pitchFamily="34" charset="0"/>
              <a:buChar char="•"/>
            </a:pPr>
            <a:r>
              <a:rPr lang="fr-FR" dirty="0">
                <a:solidFill>
                  <a:srgbClr val="002060"/>
                </a:solidFill>
                <a:latin typeface="Trebuchet MS" charset="0"/>
                <a:ea typeface="Trebuchet MS" charset="0"/>
                <a:cs typeface="Trebuchet MS" charset="0"/>
              </a:rPr>
              <a:t>Les principales structures qui interviennent incluent :</a:t>
            </a:r>
          </a:p>
        </p:txBody>
      </p:sp>
      <p:sp>
        <p:nvSpPr>
          <p:cNvPr id="4" name="ZoneTexte 3">
            <a:extLst>
              <a:ext uri="{FF2B5EF4-FFF2-40B4-BE49-F238E27FC236}">
                <a16:creationId xmlns:a16="http://schemas.microsoft.com/office/drawing/2014/main" id="{240B4373-1357-4CA3-AEE2-95CC6874D61A}"/>
              </a:ext>
            </a:extLst>
          </p:cNvPr>
          <p:cNvSpPr txBox="1"/>
          <p:nvPr/>
        </p:nvSpPr>
        <p:spPr>
          <a:xfrm>
            <a:off x="1152251" y="3103741"/>
            <a:ext cx="5004709" cy="2862322"/>
          </a:xfrm>
          <a:prstGeom prst="rect">
            <a:avLst/>
          </a:prstGeom>
          <a:noFill/>
        </p:spPr>
        <p:txBody>
          <a:bodyPr wrap="square" rtlCol="0">
            <a:spAutoFit/>
          </a:bodyPr>
          <a:lstStyle/>
          <a:p>
            <a:pPr marL="358775"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Direction Générale du Budget et des Finances</a:t>
            </a:r>
          </a:p>
          <a:p>
            <a:pPr marL="358775"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Direction Générale de l’Economie</a:t>
            </a:r>
          </a:p>
          <a:p>
            <a:pPr marL="358775"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Direction Générale des Impôts</a:t>
            </a:r>
          </a:p>
          <a:p>
            <a:pPr marL="358775"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Direction Générales des Douanes</a:t>
            </a:r>
          </a:p>
          <a:p>
            <a:pPr marL="358775"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Direction Générale du Trésor et de la Comptabilité Publique</a:t>
            </a:r>
          </a:p>
          <a:p>
            <a:pPr marL="358775"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Direction Générale du Portefeuille de l’Etat</a:t>
            </a:r>
          </a:p>
          <a:p>
            <a:pPr marL="358775"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l'Institut National de la Statistique</a:t>
            </a:r>
          </a:p>
          <a:p>
            <a:pPr marL="358775"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Direction du Contrôle Financier</a:t>
            </a:r>
          </a:p>
          <a:p>
            <a:pPr marL="358775"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Direction Générale du Plan</a:t>
            </a:r>
          </a:p>
        </p:txBody>
      </p:sp>
      <p:sp>
        <p:nvSpPr>
          <p:cNvPr id="5" name="ZoneTexte 4">
            <a:extLst>
              <a:ext uri="{FF2B5EF4-FFF2-40B4-BE49-F238E27FC236}">
                <a16:creationId xmlns:a16="http://schemas.microsoft.com/office/drawing/2014/main" id="{55235991-09F6-48C5-9F72-A392A032217F}"/>
              </a:ext>
            </a:extLst>
          </p:cNvPr>
          <p:cNvSpPr txBox="1"/>
          <p:nvPr/>
        </p:nvSpPr>
        <p:spPr>
          <a:xfrm>
            <a:off x="6420543" y="3126077"/>
            <a:ext cx="4983130" cy="2823850"/>
          </a:xfrm>
          <a:prstGeom prst="rect">
            <a:avLst/>
          </a:prstGeom>
          <a:noFill/>
        </p:spPr>
        <p:txBody>
          <a:bodyPr wrap="square" rtlCol="0">
            <a:spAutoFit/>
          </a:bodyPr>
          <a:lstStyle/>
          <a:p>
            <a:pPr marL="400050"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Direction Générale de la Décentralisation et du Développement Local</a:t>
            </a:r>
          </a:p>
          <a:p>
            <a:pPr marL="400050"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Comité National de Pilotage des Partenariats Public-Privé (CNP-PPP)</a:t>
            </a:r>
          </a:p>
          <a:p>
            <a:pPr marL="400050"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Conseil Café-Cacao</a:t>
            </a:r>
          </a:p>
          <a:p>
            <a:pPr marL="400050"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l'Institution de Prévoyance Sociale-CGRAE</a:t>
            </a:r>
          </a:p>
          <a:p>
            <a:pPr marL="400050"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l'Institution de Prévoyance Sociale-CNPS</a:t>
            </a:r>
          </a:p>
          <a:p>
            <a:pPr marL="400050"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l'Institution de Prévoyance Sociale-CNAM</a:t>
            </a:r>
          </a:p>
          <a:p>
            <a:pPr marL="400050"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la Direction Nationale de la BCEAO</a:t>
            </a:r>
          </a:p>
          <a:p>
            <a:pPr marL="400050" indent="-317500" algn="just">
              <a:spcAft>
                <a:spcPts val="300"/>
              </a:spcAft>
              <a:buFont typeface="Wingdings" panose="05000000000000000000" pitchFamily="2" charset="2"/>
              <a:buChar char="Ø"/>
            </a:pPr>
            <a:r>
              <a:rPr lang="fr-FR" sz="1600" dirty="0">
                <a:solidFill>
                  <a:srgbClr val="00B0F0"/>
                </a:solidFill>
                <a:latin typeface="Trebuchet MS" charset="0"/>
                <a:ea typeface="Trebuchet MS" charset="0"/>
                <a:cs typeface="Trebuchet MS" charset="0"/>
              </a:rPr>
              <a:t>…</a:t>
            </a:r>
          </a:p>
        </p:txBody>
      </p:sp>
      <p:cxnSp>
        <p:nvCxnSpPr>
          <p:cNvPr id="7" name="Connecteur droit 6">
            <a:extLst>
              <a:ext uri="{FF2B5EF4-FFF2-40B4-BE49-F238E27FC236}">
                <a16:creationId xmlns:a16="http://schemas.microsoft.com/office/drawing/2014/main" id="{27739B52-05A0-4A62-86C5-13F3B9BC09F2}"/>
              </a:ext>
            </a:extLst>
          </p:cNvPr>
          <p:cNvCxnSpPr>
            <a:cxnSpLocks/>
          </p:cNvCxnSpPr>
          <p:nvPr/>
        </p:nvCxnSpPr>
        <p:spPr>
          <a:xfrm>
            <a:off x="6261101" y="3239465"/>
            <a:ext cx="0" cy="2714960"/>
          </a:xfrm>
          <a:prstGeom prst="line">
            <a:avLst/>
          </a:prstGeom>
          <a:ln>
            <a:solidFill>
              <a:srgbClr val="007C7E"/>
            </a:solidFill>
          </a:ln>
        </p:spPr>
        <p:style>
          <a:lnRef idx="1">
            <a:schemeClr val="accent1"/>
          </a:lnRef>
          <a:fillRef idx="0">
            <a:schemeClr val="accent1"/>
          </a:fillRef>
          <a:effectRef idx="0">
            <a:schemeClr val="accent1"/>
          </a:effectRef>
          <a:fontRef idx="minor">
            <a:schemeClr val="tx1"/>
          </a:fontRef>
        </p:style>
      </p:cxnSp>
      <p:sp>
        <p:nvSpPr>
          <p:cNvPr id="8" name="TextBox 5">
            <a:extLst>
              <a:ext uri="{FF2B5EF4-FFF2-40B4-BE49-F238E27FC236}">
                <a16:creationId xmlns:a16="http://schemas.microsoft.com/office/drawing/2014/main" id="{12187A5C-23FA-4A5F-A518-91D62AE3190A}"/>
              </a:ext>
            </a:extLst>
          </p:cNvPr>
          <p:cNvSpPr txBox="1"/>
          <p:nvPr/>
        </p:nvSpPr>
        <p:spPr>
          <a:xfrm>
            <a:off x="997063" y="5948747"/>
            <a:ext cx="10406610" cy="646331"/>
          </a:xfrm>
          <a:prstGeom prst="rect">
            <a:avLst/>
          </a:prstGeom>
          <a:noFill/>
        </p:spPr>
        <p:txBody>
          <a:bodyPr wrap="square" rtlCol="0">
            <a:spAutoFit/>
          </a:bodyPr>
          <a:lstStyle/>
          <a:p>
            <a:pPr marL="355600" indent="-342900" algn="just">
              <a:spcBef>
                <a:spcPts val="600"/>
              </a:spcBef>
              <a:spcAft>
                <a:spcPts val="600"/>
              </a:spcAft>
              <a:buFont typeface="Arial" panose="020B0604020202020204" pitchFamily="34" charset="0"/>
              <a:buChar char="•"/>
            </a:pPr>
            <a:r>
              <a:rPr lang="fr-FR" dirty="0">
                <a:solidFill>
                  <a:srgbClr val="002060"/>
                </a:solidFill>
                <a:latin typeface="Trebuchet MS" charset="0"/>
                <a:ea typeface="Trebuchet MS" charset="0"/>
                <a:cs typeface="Trebuchet MS" charset="0"/>
              </a:rPr>
              <a:t>Des personnes ressources d’autres structures peuvent être conviées aux rencontres du Comité sur des questions spécifiques</a:t>
            </a:r>
          </a:p>
        </p:txBody>
      </p:sp>
    </p:spTree>
    <p:extLst>
      <p:ext uri="{BB962C8B-B14F-4D97-AF65-F5344CB8AC3E}">
        <p14:creationId xmlns:p14="http://schemas.microsoft.com/office/powerpoint/2010/main" val="2294655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C194-C17F-479B-8B01-DC31AB115A5D}"/>
              </a:ext>
            </a:extLst>
          </p:cNvPr>
          <p:cNvSpPr>
            <a:spLocks noGrp="1"/>
          </p:cNvSpPr>
          <p:nvPr>
            <p:ph type="title"/>
          </p:nvPr>
        </p:nvSpPr>
        <p:spPr>
          <a:xfrm>
            <a:off x="1091291" y="355731"/>
            <a:ext cx="10182960" cy="1149846"/>
          </a:xfrm>
        </p:spPr>
        <p:txBody>
          <a:bodyPr vert="horz" lIns="0" tIns="0" rIns="0" bIns="0" rtlCol="0" anchor="ctr">
            <a:normAutofit/>
          </a:bodyPr>
          <a:lstStyle/>
          <a:p>
            <a:r>
              <a:rPr lang="fr-FR" sz="3200" dirty="0"/>
              <a:t>Processus d’élaboration de la DRB</a:t>
            </a:r>
            <a:endParaRPr lang="en-US" sz="3200" dirty="0"/>
          </a:p>
        </p:txBody>
      </p:sp>
      <p:sp>
        <p:nvSpPr>
          <p:cNvPr id="6" name="TextBox 5">
            <a:extLst>
              <a:ext uri="{FF2B5EF4-FFF2-40B4-BE49-F238E27FC236}">
                <a16:creationId xmlns:a16="http://schemas.microsoft.com/office/drawing/2014/main" id="{06981598-5F5C-4EDC-99E5-636B2617893B}"/>
              </a:ext>
            </a:extLst>
          </p:cNvPr>
          <p:cNvSpPr txBox="1"/>
          <p:nvPr/>
        </p:nvSpPr>
        <p:spPr>
          <a:xfrm>
            <a:off x="1091291" y="1505577"/>
            <a:ext cx="10498454" cy="4516621"/>
          </a:xfrm>
          <a:prstGeom prst="rect">
            <a:avLst/>
          </a:prstGeom>
          <a:noFill/>
        </p:spPr>
        <p:txBody>
          <a:bodyPr wrap="square" rtlCol="0">
            <a:spAutoFit/>
          </a:bodyPr>
          <a:lstStyle/>
          <a:p>
            <a:pPr marL="92118" indent="-285750">
              <a:spcAft>
                <a:spcPts val="1200"/>
              </a:spcAft>
              <a:buFont typeface="Arial" panose="020B0604020202020204" pitchFamily="34" charset="0"/>
              <a:buChar char="•"/>
              <a:defRPr/>
            </a:pPr>
            <a:r>
              <a:rPr lang="fr-FR" sz="2000" b="1" dirty="0">
                <a:solidFill>
                  <a:schemeClr val="tx2">
                    <a:lumMod val="75000"/>
                  </a:schemeClr>
                </a:solidFill>
              </a:rPr>
              <a:t>La rédaction par les structures</a:t>
            </a:r>
          </a:p>
          <a:p>
            <a:pPr marL="723900" lvl="1" indent="-285750">
              <a:spcAft>
                <a:spcPts val="300"/>
              </a:spcAft>
              <a:buFont typeface="Wingdings" panose="05000000000000000000" pitchFamily="2" charset="2"/>
              <a:buChar char="Ø"/>
              <a:defRPr/>
            </a:pPr>
            <a:r>
              <a:rPr lang="fr-FR" dirty="0">
                <a:solidFill>
                  <a:srgbClr val="00B0F0"/>
                </a:solidFill>
              </a:rPr>
              <a:t>Les différentes parties du document sont attribuées à chaque structure selon sa compétence ;</a:t>
            </a:r>
          </a:p>
          <a:p>
            <a:pPr marL="723900" lvl="1" indent="-285750">
              <a:spcAft>
                <a:spcPts val="300"/>
              </a:spcAft>
              <a:buFont typeface="Wingdings" panose="05000000000000000000" pitchFamily="2" charset="2"/>
              <a:buChar char="Ø"/>
              <a:defRPr/>
            </a:pPr>
            <a:r>
              <a:rPr lang="fr-FR" dirty="0">
                <a:solidFill>
                  <a:srgbClr val="00B0F0"/>
                </a:solidFill>
              </a:rPr>
              <a:t>Chaque structure identifie les risques liés à son secteur et l'impact éventuel de ces risques sur le budget de l'Etat ;</a:t>
            </a:r>
          </a:p>
          <a:p>
            <a:pPr marL="723900" lvl="1" indent="-285750">
              <a:spcAft>
                <a:spcPts val="300"/>
              </a:spcAft>
              <a:buFont typeface="Wingdings" panose="05000000000000000000" pitchFamily="2" charset="2"/>
              <a:buChar char="Ø"/>
              <a:defRPr/>
            </a:pPr>
            <a:r>
              <a:rPr lang="fr-FR" dirty="0">
                <a:solidFill>
                  <a:srgbClr val="00B0F0"/>
                </a:solidFill>
              </a:rPr>
              <a:t>Les structures qui disposent d'outils pour évaluer les risques liés à leurs secteurs les utilisent ;</a:t>
            </a:r>
          </a:p>
          <a:p>
            <a:pPr marL="723900" lvl="1" indent="-285750">
              <a:spcAft>
                <a:spcPts val="300"/>
              </a:spcAft>
              <a:buFont typeface="Wingdings" panose="05000000000000000000" pitchFamily="2" charset="2"/>
              <a:buChar char="Ø"/>
              <a:defRPr/>
            </a:pPr>
            <a:r>
              <a:rPr lang="fr-FR" dirty="0">
                <a:solidFill>
                  <a:srgbClr val="00B0F0"/>
                </a:solidFill>
              </a:rPr>
              <a:t>Les structures proposent des mesures de mitigation des risques identifiés.</a:t>
            </a:r>
          </a:p>
          <a:p>
            <a:pPr marL="800100" lvl="1">
              <a:defRPr/>
            </a:pPr>
            <a:endParaRPr lang="fr-FR" dirty="0"/>
          </a:p>
          <a:p>
            <a:pPr marL="92118" indent="-285750">
              <a:spcAft>
                <a:spcPts val="1200"/>
              </a:spcAft>
              <a:buFont typeface="Arial" panose="020B0604020202020204" pitchFamily="34" charset="0"/>
              <a:buChar char="•"/>
              <a:defRPr/>
            </a:pPr>
            <a:r>
              <a:rPr lang="fr-FR" sz="2000" b="1" dirty="0">
                <a:solidFill>
                  <a:schemeClr val="tx2">
                    <a:lumMod val="75000"/>
                  </a:schemeClr>
                </a:solidFill>
              </a:rPr>
              <a:t>La compilation des parties et la consolidation du document</a:t>
            </a:r>
          </a:p>
          <a:p>
            <a:pPr marL="266700">
              <a:spcAft>
                <a:spcPts val="1200"/>
              </a:spcAft>
              <a:defRPr/>
            </a:pPr>
            <a:r>
              <a:rPr lang="fr-FR" dirty="0">
                <a:solidFill>
                  <a:schemeClr val="bg2">
                    <a:lumMod val="25000"/>
                  </a:schemeClr>
                </a:solidFill>
              </a:rPr>
              <a:t>Le Secrétariat technique du comité est chargé de :</a:t>
            </a:r>
          </a:p>
          <a:p>
            <a:pPr marL="723900" indent="-285750">
              <a:spcAft>
                <a:spcPts val="300"/>
              </a:spcAft>
              <a:buFont typeface="Wingdings" panose="05000000000000000000" pitchFamily="2" charset="2"/>
              <a:buChar char="Ø"/>
              <a:defRPr/>
            </a:pPr>
            <a:r>
              <a:rPr lang="fr-FR" dirty="0">
                <a:solidFill>
                  <a:srgbClr val="00B0F0"/>
                </a:solidFill>
              </a:rPr>
              <a:t>faire la compilation des parties rédigées par les différentes structures ;</a:t>
            </a:r>
          </a:p>
          <a:p>
            <a:pPr marL="723900" indent="-285750">
              <a:spcAft>
                <a:spcPts val="300"/>
              </a:spcAft>
              <a:buFont typeface="Wingdings" panose="05000000000000000000" pitchFamily="2" charset="2"/>
              <a:buChar char="Ø"/>
              <a:defRPr/>
            </a:pPr>
            <a:r>
              <a:rPr lang="fr-FR" dirty="0">
                <a:solidFill>
                  <a:srgbClr val="00B0F0"/>
                </a:solidFill>
              </a:rPr>
              <a:t>programmer des réunions de validation des différentes contributions et ;</a:t>
            </a:r>
          </a:p>
          <a:p>
            <a:pPr marL="723900" indent="-285750">
              <a:spcAft>
                <a:spcPts val="300"/>
              </a:spcAft>
              <a:buFont typeface="Wingdings" panose="05000000000000000000" pitchFamily="2" charset="2"/>
              <a:buChar char="Ø"/>
              <a:defRPr/>
            </a:pPr>
            <a:r>
              <a:rPr lang="fr-FR" dirty="0">
                <a:solidFill>
                  <a:srgbClr val="00B0F0"/>
                </a:solidFill>
              </a:rPr>
              <a:t>organiser le séminaire de validation technique.</a:t>
            </a:r>
          </a:p>
          <a:p>
            <a:pPr marL="457200" indent="-457200">
              <a:buFont typeface="Arial" panose="020B0604020202020204" pitchFamily="34" charset="0"/>
              <a:buChar char="•"/>
            </a:pPr>
            <a:endParaRPr lang="fr-CA" sz="2000" dirty="0">
              <a:solidFill>
                <a:schemeClr val="accent4"/>
              </a:solidFill>
            </a:endParaRPr>
          </a:p>
        </p:txBody>
      </p:sp>
    </p:spTree>
    <p:extLst>
      <p:ext uri="{BB962C8B-B14F-4D97-AF65-F5344CB8AC3E}">
        <p14:creationId xmlns:p14="http://schemas.microsoft.com/office/powerpoint/2010/main" val="2009192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C194-C17F-479B-8B01-DC31AB115A5D}"/>
              </a:ext>
            </a:extLst>
          </p:cNvPr>
          <p:cNvSpPr>
            <a:spLocks noGrp="1"/>
          </p:cNvSpPr>
          <p:nvPr>
            <p:ph type="title"/>
          </p:nvPr>
        </p:nvSpPr>
        <p:spPr>
          <a:xfrm>
            <a:off x="1091291" y="355731"/>
            <a:ext cx="10182960" cy="1149846"/>
          </a:xfrm>
        </p:spPr>
        <p:txBody>
          <a:bodyPr vert="horz" lIns="0" tIns="0" rIns="0" bIns="0" rtlCol="0" anchor="ctr">
            <a:normAutofit/>
          </a:bodyPr>
          <a:lstStyle/>
          <a:p>
            <a:r>
              <a:rPr lang="fr-FR" sz="3200" dirty="0"/>
              <a:t>Processus d’élaboration de la DRB (Suite)</a:t>
            </a:r>
            <a:endParaRPr lang="en-US" sz="3200" dirty="0"/>
          </a:p>
        </p:txBody>
      </p:sp>
      <p:sp>
        <p:nvSpPr>
          <p:cNvPr id="6" name="TextBox 5">
            <a:extLst>
              <a:ext uri="{FF2B5EF4-FFF2-40B4-BE49-F238E27FC236}">
                <a16:creationId xmlns:a16="http://schemas.microsoft.com/office/drawing/2014/main" id="{06981598-5F5C-4EDC-99E5-636B2617893B}"/>
              </a:ext>
            </a:extLst>
          </p:cNvPr>
          <p:cNvSpPr txBox="1"/>
          <p:nvPr/>
        </p:nvSpPr>
        <p:spPr>
          <a:xfrm>
            <a:off x="1091291" y="1505577"/>
            <a:ext cx="10406610" cy="3416320"/>
          </a:xfrm>
          <a:prstGeom prst="rect">
            <a:avLst/>
          </a:prstGeom>
          <a:noFill/>
        </p:spPr>
        <p:txBody>
          <a:bodyPr wrap="square" rtlCol="0">
            <a:spAutoFit/>
          </a:bodyPr>
          <a:lstStyle/>
          <a:p>
            <a:pPr marL="92118" lvl="1" indent="-285750">
              <a:spcAft>
                <a:spcPts val="1200"/>
              </a:spcAft>
              <a:buFont typeface="Arial" panose="020B0604020202020204" pitchFamily="34" charset="0"/>
              <a:buChar char="•"/>
              <a:defRPr/>
            </a:pPr>
            <a:r>
              <a:rPr lang="fr-FR" sz="2000" b="1" dirty="0">
                <a:solidFill>
                  <a:schemeClr val="tx2">
                    <a:lumMod val="75000"/>
                  </a:schemeClr>
                </a:solidFill>
              </a:rPr>
              <a:t>Le séminaire de validation technique</a:t>
            </a:r>
          </a:p>
          <a:p>
            <a:pPr marL="625475">
              <a:spcAft>
                <a:spcPts val="600"/>
              </a:spcAft>
              <a:defRPr/>
            </a:pPr>
            <a:r>
              <a:rPr lang="fr-FR" altLang="fr-FR" dirty="0">
                <a:solidFill>
                  <a:schemeClr val="bg2">
                    <a:lumMod val="25000"/>
                  </a:schemeClr>
                </a:solidFill>
              </a:rPr>
              <a:t>Il s’agit au cour de ce séminaire de passer en revue tout le doucement compilé afin de :</a:t>
            </a:r>
          </a:p>
          <a:p>
            <a:pPr marL="1085850" lvl="1" indent="-285750">
              <a:spcAft>
                <a:spcPts val="300"/>
              </a:spcAft>
              <a:buFont typeface="Wingdings" panose="05000000000000000000" pitchFamily="2" charset="2"/>
              <a:buChar char="Ø"/>
              <a:defRPr/>
            </a:pPr>
            <a:r>
              <a:rPr lang="fr-FR" altLang="fr-FR" dirty="0">
                <a:solidFill>
                  <a:srgbClr val="00B0F0"/>
                </a:solidFill>
              </a:rPr>
              <a:t>s’assurer du respect de la logique de la rédaction et de la cohérence d’ensemble</a:t>
            </a:r>
          </a:p>
          <a:p>
            <a:pPr marL="1085850" lvl="1" indent="-285750">
              <a:spcAft>
                <a:spcPts val="300"/>
              </a:spcAft>
              <a:buFont typeface="Wingdings" panose="05000000000000000000" pitchFamily="2" charset="2"/>
              <a:buChar char="Ø"/>
              <a:defRPr/>
            </a:pPr>
            <a:r>
              <a:rPr lang="fr-FR" altLang="fr-FR" dirty="0">
                <a:solidFill>
                  <a:srgbClr val="00B0F0"/>
                </a:solidFill>
              </a:rPr>
              <a:t>valider les informations contenues dans chacune des parties</a:t>
            </a:r>
          </a:p>
          <a:p>
            <a:pPr marL="800100" lvl="1">
              <a:defRPr/>
            </a:pPr>
            <a:endParaRPr lang="fr-FR" altLang="fr-FR" dirty="0"/>
          </a:p>
          <a:p>
            <a:pPr marL="92118" lvl="1" indent="-285750">
              <a:spcAft>
                <a:spcPts val="1200"/>
              </a:spcAft>
              <a:buFont typeface="Arial" panose="020B0604020202020204" pitchFamily="34" charset="0"/>
              <a:buChar char="•"/>
              <a:defRPr/>
            </a:pPr>
            <a:r>
              <a:rPr lang="fr-FR" sz="2000" b="1" dirty="0">
                <a:solidFill>
                  <a:schemeClr val="tx2">
                    <a:lumMod val="75000"/>
                  </a:schemeClr>
                </a:solidFill>
              </a:rPr>
              <a:t>La validation par les autorités budgétaires</a:t>
            </a:r>
          </a:p>
          <a:p>
            <a:pPr marL="628650" lvl="1" indent="11113">
              <a:defRPr/>
            </a:pPr>
            <a:r>
              <a:rPr lang="fr-FR" altLang="fr-FR" dirty="0">
                <a:solidFill>
                  <a:schemeClr val="bg2">
                    <a:lumMod val="25000"/>
                  </a:schemeClr>
                </a:solidFill>
              </a:rPr>
              <a:t>Le document issu du séminaire de validation technique est soumis à la validation du Comité Technique présidé par le DGBF puis transmis au Cabinet du Ministre en charge du Budget.</a:t>
            </a:r>
          </a:p>
          <a:p>
            <a:pPr marL="723900" indent="-285750">
              <a:buFont typeface="Wingdings" panose="05000000000000000000" pitchFamily="2" charset="2"/>
              <a:buChar char="Ø"/>
              <a:defRPr/>
            </a:pPr>
            <a:endParaRPr lang="fr-FR" dirty="0">
              <a:solidFill>
                <a:srgbClr val="00B0F0"/>
              </a:solidFill>
            </a:endParaRPr>
          </a:p>
          <a:p>
            <a:pPr marL="457200" indent="-457200">
              <a:buFont typeface="Arial" panose="020B0604020202020204" pitchFamily="34" charset="0"/>
              <a:buChar char="•"/>
            </a:pPr>
            <a:endParaRPr lang="fr-CA" sz="2000" dirty="0">
              <a:solidFill>
                <a:schemeClr val="accent4"/>
              </a:solidFill>
            </a:endParaRPr>
          </a:p>
        </p:txBody>
      </p:sp>
    </p:spTree>
    <p:extLst>
      <p:ext uri="{BB962C8B-B14F-4D97-AF65-F5344CB8AC3E}">
        <p14:creationId xmlns:p14="http://schemas.microsoft.com/office/powerpoint/2010/main" val="900832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C194-C17F-479B-8B01-DC31AB115A5D}"/>
              </a:ext>
            </a:extLst>
          </p:cNvPr>
          <p:cNvSpPr>
            <a:spLocks noGrp="1"/>
          </p:cNvSpPr>
          <p:nvPr>
            <p:ph type="title"/>
          </p:nvPr>
        </p:nvSpPr>
        <p:spPr>
          <a:xfrm>
            <a:off x="1091291" y="355731"/>
            <a:ext cx="10182960" cy="1149846"/>
          </a:xfrm>
        </p:spPr>
        <p:txBody>
          <a:bodyPr vert="horz" lIns="0" tIns="0" rIns="0" bIns="0" rtlCol="0" anchor="ctr">
            <a:normAutofit/>
          </a:bodyPr>
          <a:lstStyle/>
          <a:p>
            <a:r>
              <a:rPr lang="fr-FR" sz="3200" dirty="0">
                <a:solidFill>
                  <a:schemeClr val="bg2">
                    <a:lumMod val="25000"/>
                  </a:schemeClr>
                </a:solidFill>
              </a:rPr>
              <a:t>Structuration de l’analyse de chaque risque</a:t>
            </a:r>
            <a:endParaRPr lang="en-US" sz="3200" dirty="0">
              <a:solidFill>
                <a:schemeClr val="bg2">
                  <a:lumMod val="25000"/>
                </a:schemeClr>
              </a:solidFill>
            </a:endParaRPr>
          </a:p>
        </p:txBody>
      </p:sp>
      <p:sp>
        <p:nvSpPr>
          <p:cNvPr id="6" name="TextBox 5">
            <a:extLst>
              <a:ext uri="{FF2B5EF4-FFF2-40B4-BE49-F238E27FC236}">
                <a16:creationId xmlns:a16="http://schemas.microsoft.com/office/drawing/2014/main" id="{06981598-5F5C-4EDC-99E5-636B2617893B}"/>
              </a:ext>
            </a:extLst>
          </p:cNvPr>
          <p:cNvSpPr txBox="1"/>
          <p:nvPr/>
        </p:nvSpPr>
        <p:spPr>
          <a:xfrm>
            <a:off x="979466" y="1505577"/>
            <a:ext cx="10406610" cy="1215717"/>
          </a:xfrm>
          <a:prstGeom prst="rect">
            <a:avLst/>
          </a:prstGeom>
          <a:noFill/>
        </p:spPr>
        <p:txBody>
          <a:bodyPr wrap="square" rtlCol="0">
            <a:spAutoFit/>
          </a:bodyPr>
          <a:lstStyle/>
          <a:p>
            <a:pPr algn="just">
              <a:spcBef>
                <a:spcPts val="600"/>
              </a:spcBef>
              <a:spcAft>
                <a:spcPts val="600"/>
              </a:spcAft>
            </a:pPr>
            <a:r>
              <a:rPr lang="fr-FR" sz="2400" b="1" dirty="0">
                <a:solidFill>
                  <a:schemeClr val="bg2">
                    <a:lumMod val="25000"/>
                  </a:schemeClr>
                </a:solidFill>
                <a:latin typeface="Trebuchet MS" charset="0"/>
                <a:ea typeface="Trebuchet MS" charset="0"/>
                <a:cs typeface="Trebuchet MS" charset="0"/>
              </a:rPr>
              <a:t>Pour chaque risque identifié, la structuration de l’analyse dans la DRB se présente comme suit :</a:t>
            </a:r>
          </a:p>
          <a:p>
            <a:pPr marL="457200" indent="-457200">
              <a:buFont typeface="Arial" panose="020B0604020202020204" pitchFamily="34" charset="0"/>
              <a:buChar char="•"/>
            </a:pPr>
            <a:endParaRPr lang="fr-CA" sz="2000" dirty="0">
              <a:solidFill>
                <a:schemeClr val="accent4"/>
              </a:solidFill>
            </a:endParaRPr>
          </a:p>
        </p:txBody>
      </p:sp>
      <p:sp>
        <p:nvSpPr>
          <p:cNvPr id="4" name="TextBox 5">
            <a:extLst>
              <a:ext uri="{FF2B5EF4-FFF2-40B4-BE49-F238E27FC236}">
                <a16:creationId xmlns:a16="http://schemas.microsoft.com/office/drawing/2014/main" id="{C2D6BB20-7AA8-4E2A-AEB8-BE68E57EA36E}"/>
              </a:ext>
            </a:extLst>
          </p:cNvPr>
          <p:cNvSpPr txBox="1"/>
          <p:nvPr/>
        </p:nvSpPr>
        <p:spPr>
          <a:xfrm>
            <a:off x="262244" y="2699874"/>
            <a:ext cx="3997534" cy="461665"/>
          </a:xfrm>
          <a:prstGeom prst="rect">
            <a:avLst/>
          </a:prstGeom>
          <a:noFill/>
        </p:spPr>
        <p:txBody>
          <a:bodyPr wrap="square" rtlCol="0">
            <a:spAutoFit/>
          </a:bodyPr>
          <a:lstStyle/>
          <a:p>
            <a:pPr marL="1060450" indent="-342900">
              <a:spcBef>
                <a:spcPts val="600"/>
              </a:spcBef>
              <a:spcAft>
                <a:spcPts val="600"/>
              </a:spcAft>
              <a:buFont typeface="Wingdings" panose="05000000000000000000" pitchFamily="2" charset="2"/>
              <a:buChar char="v"/>
            </a:pPr>
            <a:r>
              <a:rPr lang="fr-FR" sz="2400" dirty="0">
                <a:solidFill>
                  <a:srgbClr val="C00000"/>
                </a:solidFill>
                <a:latin typeface="Trebuchet MS" charset="0"/>
                <a:ea typeface="Trebuchet MS" charset="0"/>
                <a:cs typeface="Trebuchet MS" charset="0"/>
              </a:rPr>
              <a:t> </a:t>
            </a:r>
            <a:r>
              <a:rPr lang="fr-FR" sz="2400" dirty="0">
                <a:solidFill>
                  <a:srgbClr val="00B0F0"/>
                </a:solidFill>
                <a:latin typeface="Trebuchet MS" charset="0"/>
                <a:ea typeface="Trebuchet MS" charset="0"/>
                <a:cs typeface="Trebuchet MS" charset="0"/>
              </a:rPr>
              <a:t>Définir le risque ;</a:t>
            </a:r>
          </a:p>
        </p:txBody>
      </p:sp>
      <p:sp>
        <p:nvSpPr>
          <p:cNvPr id="5" name="TextBox 5">
            <a:extLst>
              <a:ext uri="{FF2B5EF4-FFF2-40B4-BE49-F238E27FC236}">
                <a16:creationId xmlns:a16="http://schemas.microsoft.com/office/drawing/2014/main" id="{B3BDA3E5-DF87-495F-9912-5B58B1F8CDEA}"/>
              </a:ext>
            </a:extLst>
          </p:cNvPr>
          <p:cNvSpPr txBox="1"/>
          <p:nvPr/>
        </p:nvSpPr>
        <p:spPr>
          <a:xfrm>
            <a:off x="1108979" y="3158688"/>
            <a:ext cx="7942861" cy="461665"/>
          </a:xfrm>
          <a:prstGeom prst="rect">
            <a:avLst/>
          </a:prstGeom>
          <a:noFill/>
        </p:spPr>
        <p:txBody>
          <a:bodyPr wrap="square" rtlCol="0">
            <a:spAutoFit/>
          </a:bodyPr>
          <a:lstStyle/>
          <a:p>
            <a:pPr marL="1060450" indent="-342900" algn="just">
              <a:spcBef>
                <a:spcPts val="600"/>
              </a:spcBef>
              <a:spcAft>
                <a:spcPts val="600"/>
              </a:spcAft>
              <a:buFont typeface="Wingdings" panose="05000000000000000000" pitchFamily="2" charset="2"/>
              <a:buChar char="v"/>
            </a:pPr>
            <a:r>
              <a:rPr lang="fr-FR" sz="2400" dirty="0">
                <a:solidFill>
                  <a:srgbClr val="C00000"/>
                </a:solidFill>
                <a:latin typeface="Trebuchet MS" charset="0"/>
                <a:ea typeface="Trebuchet MS" charset="0"/>
                <a:cs typeface="Trebuchet MS" charset="0"/>
              </a:rPr>
              <a:t> </a:t>
            </a:r>
            <a:r>
              <a:rPr lang="fr-FR" sz="2400" dirty="0">
                <a:solidFill>
                  <a:srgbClr val="00B0F0"/>
                </a:solidFill>
                <a:latin typeface="Trebuchet MS" charset="0"/>
                <a:ea typeface="Trebuchet MS" charset="0"/>
                <a:cs typeface="Trebuchet MS" charset="0"/>
              </a:rPr>
              <a:t>Présenter la  situation actuelle de ce risque ;</a:t>
            </a:r>
          </a:p>
        </p:txBody>
      </p:sp>
      <p:sp>
        <p:nvSpPr>
          <p:cNvPr id="7" name="TextBox 5">
            <a:extLst>
              <a:ext uri="{FF2B5EF4-FFF2-40B4-BE49-F238E27FC236}">
                <a16:creationId xmlns:a16="http://schemas.microsoft.com/office/drawing/2014/main" id="{68CBB256-27F9-48F4-B446-F4819FBC2C0F}"/>
              </a:ext>
            </a:extLst>
          </p:cNvPr>
          <p:cNvSpPr txBox="1"/>
          <p:nvPr/>
        </p:nvSpPr>
        <p:spPr>
          <a:xfrm>
            <a:off x="1552327" y="3675042"/>
            <a:ext cx="9771662" cy="461665"/>
          </a:xfrm>
          <a:prstGeom prst="rect">
            <a:avLst/>
          </a:prstGeom>
          <a:noFill/>
        </p:spPr>
        <p:txBody>
          <a:bodyPr wrap="square" rtlCol="0">
            <a:spAutoFit/>
          </a:bodyPr>
          <a:lstStyle/>
          <a:p>
            <a:pPr marL="1060450" indent="-342900" algn="just">
              <a:spcBef>
                <a:spcPts val="600"/>
              </a:spcBef>
              <a:spcAft>
                <a:spcPts val="600"/>
              </a:spcAft>
              <a:buFont typeface="Wingdings" panose="05000000000000000000" pitchFamily="2" charset="2"/>
              <a:buChar char="v"/>
            </a:pPr>
            <a:r>
              <a:rPr lang="fr-FR" sz="2400" dirty="0">
                <a:solidFill>
                  <a:srgbClr val="DC4234"/>
                </a:solidFill>
                <a:latin typeface="Trebuchet MS" charset="0"/>
                <a:ea typeface="Trebuchet MS" charset="0"/>
                <a:cs typeface="Trebuchet MS" charset="0"/>
              </a:rPr>
              <a:t> </a:t>
            </a:r>
            <a:r>
              <a:rPr lang="fr-FR" sz="2400" dirty="0">
                <a:solidFill>
                  <a:srgbClr val="00B0F0"/>
                </a:solidFill>
                <a:latin typeface="Trebuchet MS" charset="0"/>
                <a:ea typeface="Trebuchet MS" charset="0"/>
                <a:cs typeface="Trebuchet MS" charset="0"/>
              </a:rPr>
              <a:t>Evaluer l’impact sur les ressources ;</a:t>
            </a:r>
          </a:p>
        </p:txBody>
      </p:sp>
      <p:sp>
        <p:nvSpPr>
          <p:cNvPr id="9" name="TextBox 5">
            <a:extLst>
              <a:ext uri="{FF2B5EF4-FFF2-40B4-BE49-F238E27FC236}">
                <a16:creationId xmlns:a16="http://schemas.microsoft.com/office/drawing/2014/main" id="{D3CB7F06-64F2-4AEC-BB52-BDBFEC71A548}"/>
              </a:ext>
            </a:extLst>
          </p:cNvPr>
          <p:cNvSpPr txBox="1"/>
          <p:nvPr/>
        </p:nvSpPr>
        <p:spPr>
          <a:xfrm>
            <a:off x="1898674" y="4237468"/>
            <a:ext cx="9771662" cy="461665"/>
          </a:xfrm>
          <a:prstGeom prst="rect">
            <a:avLst/>
          </a:prstGeom>
          <a:noFill/>
        </p:spPr>
        <p:txBody>
          <a:bodyPr wrap="square" rtlCol="0">
            <a:spAutoFit/>
          </a:bodyPr>
          <a:lstStyle/>
          <a:p>
            <a:pPr marL="1060450" indent="-342900" algn="just">
              <a:spcBef>
                <a:spcPts val="600"/>
              </a:spcBef>
              <a:spcAft>
                <a:spcPts val="600"/>
              </a:spcAft>
              <a:buFont typeface="Wingdings" panose="05000000000000000000" pitchFamily="2" charset="2"/>
              <a:buChar char="v"/>
            </a:pPr>
            <a:r>
              <a:rPr lang="fr-FR" sz="2400" dirty="0">
                <a:solidFill>
                  <a:srgbClr val="DC4234"/>
                </a:solidFill>
                <a:latin typeface="Trebuchet MS" charset="0"/>
                <a:ea typeface="Trebuchet MS" charset="0"/>
                <a:cs typeface="Trebuchet MS" charset="0"/>
              </a:rPr>
              <a:t> </a:t>
            </a:r>
            <a:r>
              <a:rPr lang="fr-FR" sz="2400" dirty="0">
                <a:solidFill>
                  <a:srgbClr val="00B0F0"/>
                </a:solidFill>
                <a:latin typeface="Trebuchet MS" charset="0"/>
                <a:ea typeface="Trebuchet MS" charset="0"/>
                <a:cs typeface="Trebuchet MS" charset="0"/>
              </a:rPr>
              <a:t>Evaluer l’impact sur les dépenses ;</a:t>
            </a:r>
          </a:p>
        </p:txBody>
      </p:sp>
      <p:sp>
        <p:nvSpPr>
          <p:cNvPr id="10" name="TextBox 5">
            <a:extLst>
              <a:ext uri="{FF2B5EF4-FFF2-40B4-BE49-F238E27FC236}">
                <a16:creationId xmlns:a16="http://schemas.microsoft.com/office/drawing/2014/main" id="{74AEA695-F6A2-4DF8-9406-8A2A1515A5C3}"/>
              </a:ext>
            </a:extLst>
          </p:cNvPr>
          <p:cNvSpPr txBox="1"/>
          <p:nvPr/>
        </p:nvSpPr>
        <p:spPr>
          <a:xfrm>
            <a:off x="2104888" y="4699133"/>
            <a:ext cx="8235628" cy="461665"/>
          </a:xfrm>
          <a:prstGeom prst="rect">
            <a:avLst/>
          </a:prstGeom>
          <a:noFill/>
        </p:spPr>
        <p:txBody>
          <a:bodyPr wrap="square" rtlCol="0">
            <a:spAutoFit/>
          </a:bodyPr>
          <a:lstStyle/>
          <a:p>
            <a:pPr marL="1060450" indent="-342900" algn="just">
              <a:spcBef>
                <a:spcPts val="600"/>
              </a:spcBef>
              <a:spcAft>
                <a:spcPts val="600"/>
              </a:spcAft>
              <a:buFont typeface="Wingdings" panose="05000000000000000000" pitchFamily="2" charset="2"/>
              <a:buChar char="v"/>
            </a:pPr>
            <a:r>
              <a:rPr lang="fr-FR" sz="2400" dirty="0">
                <a:solidFill>
                  <a:srgbClr val="ED7A73"/>
                </a:solidFill>
                <a:latin typeface="Trebuchet MS" charset="0"/>
                <a:ea typeface="Trebuchet MS" charset="0"/>
                <a:cs typeface="Trebuchet MS" charset="0"/>
              </a:rPr>
              <a:t> </a:t>
            </a:r>
            <a:r>
              <a:rPr lang="fr-FR" sz="2400" dirty="0">
                <a:solidFill>
                  <a:srgbClr val="00B0F0"/>
                </a:solidFill>
                <a:latin typeface="Trebuchet MS" charset="0"/>
                <a:ea typeface="Trebuchet MS" charset="0"/>
                <a:cs typeface="Trebuchet MS" charset="0"/>
              </a:rPr>
              <a:t>Proposer des mesures de mitigation de ce risque ;</a:t>
            </a:r>
          </a:p>
        </p:txBody>
      </p:sp>
      <p:sp>
        <p:nvSpPr>
          <p:cNvPr id="11" name="TextBox 5">
            <a:extLst>
              <a:ext uri="{FF2B5EF4-FFF2-40B4-BE49-F238E27FC236}">
                <a16:creationId xmlns:a16="http://schemas.microsoft.com/office/drawing/2014/main" id="{4A261EB9-DF56-4689-BA49-E8138E645072}"/>
              </a:ext>
            </a:extLst>
          </p:cNvPr>
          <p:cNvSpPr txBox="1"/>
          <p:nvPr/>
        </p:nvSpPr>
        <p:spPr>
          <a:xfrm>
            <a:off x="2298863" y="5181113"/>
            <a:ext cx="9543062" cy="461665"/>
          </a:xfrm>
          <a:prstGeom prst="rect">
            <a:avLst/>
          </a:prstGeom>
          <a:noFill/>
        </p:spPr>
        <p:txBody>
          <a:bodyPr wrap="square" rtlCol="0">
            <a:spAutoFit/>
          </a:bodyPr>
          <a:lstStyle/>
          <a:p>
            <a:pPr marL="1060450" indent="-342900" algn="just">
              <a:spcBef>
                <a:spcPts val="600"/>
              </a:spcBef>
              <a:spcAft>
                <a:spcPts val="600"/>
              </a:spcAft>
              <a:buFont typeface="Wingdings" panose="05000000000000000000" pitchFamily="2" charset="2"/>
              <a:buChar char="v"/>
            </a:pPr>
            <a:r>
              <a:rPr lang="fr-FR" sz="2400" dirty="0">
                <a:solidFill>
                  <a:schemeClr val="accent4">
                    <a:lumMod val="20000"/>
                    <a:lumOff val="80000"/>
                  </a:schemeClr>
                </a:solidFill>
                <a:latin typeface="Trebuchet MS" charset="0"/>
                <a:ea typeface="Trebuchet MS" charset="0"/>
                <a:cs typeface="Trebuchet MS" charset="0"/>
              </a:rPr>
              <a:t> </a:t>
            </a:r>
            <a:r>
              <a:rPr lang="fr-FR" sz="2400" dirty="0">
                <a:solidFill>
                  <a:srgbClr val="00B0F0"/>
                </a:solidFill>
                <a:latin typeface="Trebuchet MS" charset="0"/>
                <a:ea typeface="Trebuchet MS" charset="0"/>
                <a:cs typeface="Trebuchet MS" charset="0"/>
              </a:rPr>
              <a:t>Analyser le degré d’occurrence (majeur, moyen ou mineur).</a:t>
            </a:r>
          </a:p>
        </p:txBody>
      </p:sp>
    </p:spTree>
    <p:extLst>
      <p:ext uri="{BB962C8B-B14F-4D97-AF65-F5344CB8AC3E}">
        <p14:creationId xmlns:p14="http://schemas.microsoft.com/office/powerpoint/2010/main" val="4225394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e libre : forme 2">
            <a:extLst>
              <a:ext uri="{FF2B5EF4-FFF2-40B4-BE49-F238E27FC236}">
                <a16:creationId xmlns:a16="http://schemas.microsoft.com/office/drawing/2014/main" id="{4E5CE35E-52E0-438F-9FF1-885DBCADBC3F}"/>
              </a:ext>
            </a:extLst>
          </p:cNvPr>
          <p:cNvSpPr/>
          <p:nvPr/>
        </p:nvSpPr>
        <p:spPr>
          <a:xfrm>
            <a:off x="327686" y="1307882"/>
            <a:ext cx="3517264" cy="1061881"/>
          </a:xfrm>
          <a:custGeom>
            <a:avLst/>
            <a:gdLst>
              <a:gd name="connsiteX0" fmla="*/ 0 w 3517264"/>
              <a:gd name="connsiteY0" fmla="*/ 0 h 1061881"/>
              <a:gd name="connsiteX1" fmla="*/ 3517264 w 3517264"/>
              <a:gd name="connsiteY1" fmla="*/ 0 h 1061881"/>
              <a:gd name="connsiteX2" fmla="*/ 3517264 w 3517264"/>
              <a:gd name="connsiteY2" fmla="*/ 1061881 h 1061881"/>
              <a:gd name="connsiteX3" fmla="*/ 0 w 3517264"/>
              <a:gd name="connsiteY3" fmla="*/ 1061881 h 1061881"/>
              <a:gd name="connsiteX4" fmla="*/ 0 w 3517264"/>
              <a:gd name="connsiteY4" fmla="*/ 0 h 106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1061881">
                <a:moveTo>
                  <a:pt x="0" y="0"/>
                </a:moveTo>
                <a:lnTo>
                  <a:pt x="3517264" y="0"/>
                </a:lnTo>
                <a:lnTo>
                  <a:pt x="3517264" y="1061881"/>
                </a:lnTo>
                <a:lnTo>
                  <a:pt x="0" y="1061881"/>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0"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RISQUES MACRO-ECONOMIQUES</a:t>
            </a:r>
            <a:endParaRPr lang="en-US" sz="2000" b="0" kern="1200" dirty="0">
              <a:solidFill>
                <a:schemeClr val="bg1"/>
              </a:solidFill>
            </a:endParaRPr>
          </a:p>
        </p:txBody>
      </p:sp>
      <p:sp>
        <p:nvSpPr>
          <p:cNvPr id="6" name="Forme libre : forme 5">
            <a:extLst>
              <a:ext uri="{FF2B5EF4-FFF2-40B4-BE49-F238E27FC236}">
                <a16:creationId xmlns:a16="http://schemas.microsoft.com/office/drawing/2014/main" id="{528ABEF5-6F48-412B-AAA6-E4268381795D}"/>
              </a:ext>
            </a:extLst>
          </p:cNvPr>
          <p:cNvSpPr/>
          <p:nvPr/>
        </p:nvSpPr>
        <p:spPr>
          <a:xfrm>
            <a:off x="327686" y="2369764"/>
            <a:ext cx="3517264" cy="3842999"/>
          </a:xfrm>
          <a:custGeom>
            <a:avLst/>
            <a:gdLst>
              <a:gd name="connsiteX0" fmla="*/ 0 w 3517264"/>
              <a:gd name="connsiteY0" fmla="*/ 0 h 3842999"/>
              <a:gd name="connsiteX1" fmla="*/ 3517264 w 3517264"/>
              <a:gd name="connsiteY1" fmla="*/ 0 h 3842999"/>
              <a:gd name="connsiteX2" fmla="*/ 3517264 w 3517264"/>
              <a:gd name="connsiteY2" fmla="*/ 3842999 h 3842999"/>
              <a:gd name="connsiteX3" fmla="*/ 0 w 3517264"/>
              <a:gd name="connsiteY3" fmla="*/ 3842999 h 3842999"/>
              <a:gd name="connsiteX4" fmla="*/ 0 w 3517264"/>
              <a:gd name="connsiteY4" fmla="*/ 0 h 3842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3842999">
                <a:moveTo>
                  <a:pt x="0" y="0"/>
                </a:moveTo>
                <a:lnTo>
                  <a:pt x="3517264" y="0"/>
                </a:lnTo>
                <a:lnTo>
                  <a:pt x="3517264" y="3842999"/>
                </a:lnTo>
                <a:lnTo>
                  <a:pt x="0" y="384299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Risque d’un niveau plus faible de la croissance du PIB réel</a:t>
            </a:r>
            <a:endParaRPr lang="en-US" sz="1400" kern="1200" dirty="0">
              <a:solidFill>
                <a:srgbClr val="002060"/>
              </a:solidFill>
            </a:endParaRPr>
          </a:p>
          <a:p>
            <a:pPr marL="114300" lvl="1" indent="-114300" algn="l" defTabSz="622300">
              <a:lnSpc>
                <a:spcPct val="90000"/>
              </a:lnSpc>
              <a:spcBef>
                <a:spcPct val="0"/>
              </a:spcBef>
              <a:spcAft>
                <a:spcPct val="15000"/>
              </a:spcAft>
              <a:buChar char="•"/>
            </a:pPr>
            <a:r>
              <a:rPr lang="fr-FR" sz="1400" kern="1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Risque de productivité plus faible du secteur privé</a:t>
            </a:r>
          </a:p>
          <a:p>
            <a:pPr marL="114300" lvl="1" indent="-114300" algn="l" defTabSz="622300">
              <a:lnSpc>
                <a:spcPct val="90000"/>
              </a:lnSpc>
              <a:spcBef>
                <a:spcPct val="0"/>
              </a:spcBef>
              <a:spcAft>
                <a:spcPct val="15000"/>
              </a:spcAft>
              <a:buChar char="•"/>
            </a:pPr>
            <a:r>
              <a:rPr lang="fr-FR" sz="1400" kern="1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Risque d’un niveau plus faible du taux d’investissement global, public et privé</a:t>
            </a:r>
          </a:p>
          <a:p>
            <a:pPr marL="114300" lvl="1" indent="-114300" algn="l" defTabSz="622300">
              <a:lnSpc>
                <a:spcPct val="90000"/>
              </a:lnSpc>
              <a:spcBef>
                <a:spcPct val="0"/>
              </a:spcBef>
              <a:spcAft>
                <a:spcPct val="15000"/>
              </a:spcAft>
              <a:buChar char="•"/>
            </a:pPr>
            <a:r>
              <a:rPr lang="fr-FR" sz="1400" kern="1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Risques liés aux fluctuations des cours et de la production de cacao</a:t>
            </a:r>
          </a:p>
          <a:p>
            <a:pPr marL="114300" lvl="1" indent="-114300" algn="l" defTabSz="622300">
              <a:lnSpc>
                <a:spcPct val="90000"/>
              </a:lnSpc>
              <a:spcBef>
                <a:spcPct val="0"/>
              </a:spcBef>
              <a:spcAft>
                <a:spcPct val="15000"/>
              </a:spcAft>
              <a:buChar char="•"/>
            </a:pPr>
            <a:r>
              <a:rPr lang="fr-FR" sz="1400" kern="1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Risque lié à la variation des prix du pétrole brut</a:t>
            </a:r>
          </a:p>
          <a:p>
            <a:pPr marL="114300" lvl="1" indent="-114300" defTabSz="622300">
              <a:lnSpc>
                <a:spcPct val="90000"/>
              </a:lnSpc>
              <a:spcBef>
                <a:spcPct val="0"/>
              </a:spcBef>
              <a:spcAft>
                <a:spcPct val="15000"/>
              </a:spcAft>
              <a:buChar char="•"/>
            </a:pPr>
            <a:r>
              <a:rPr lang="fr-FR" sz="1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Risque lie au taux d’inflation</a:t>
            </a:r>
          </a:p>
          <a:p>
            <a:pPr marL="114300" lvl="1" indent="-114300" defTabSz="622300">
              <a:lnSpc>
                <a:spcPct val="90000"/>
              </a:lnSpc>
              <a:spcBef>
                <a:spcPct val="0"/>
              </a:spcBef>
              <a:spcAft>
                <a:spcPct val="15000"/>
              </a:spcAft>
              <a:buChar char="•"/>
            </a:pPr>
            <a:r>
              <a:rPr lang="fr-FR" sz="1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Risque d’un faible niveau de production énergétique</a:t>
            </a:r>
          </a:p>
          <a:p>
            <a:pPr marL="114300" lvl="1" indent="-114300" algn="l" defTabSz="622300">
              <a:lnSpc>
                <a:spcPct val="90000"/>
              </a:lnSpc>
              <a:spcBef>
                <a:spcPct val="0"/>
              </a:spcBef>
              <a:spcAft>
                <a:spcPct val="15000"/>
              </a:spcAft>
              <a:buChar char="•"/>
            </a:pPr>
            <a:r>
              <a:rPr lang="fr-FR" sz="1400" kern="1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Risque de variation des prix des produits pétroliers (raffines)</a:t>
            </a:r>
          </a:p>
          <a:p>
            <a:pPr marL="114300" lvl="1" indent="-114300" algn="l" defTabSz="622300">
              <a:lnSpc>
                <a:spcPct val="90000"/>
              </a:lnSpc>
              <a:spcBef>
                <a:spcPct val="0"/>
              </a:spcBef>
              <a:spcAft>
                <a:spcPct val="15000"/>
              </a:spcAft>
              <a:buChar char="•"/>
            </a:pPr>
            <a:r>
              <a:rPr lang="fr-FR" sz="1400" kern="1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Risques liés aux ressources pétrolières et gazières</a:t>
            </a:r>
          </a:p>
          <a:p>
            <a:pPr marL="114300" lvl="1" indent="-114300" algn="l" defTabSz="622300">
              <a:lnSpc>
                <a:spcPct val="90000"/>
              </a:lnSpc>
              <a:spcBef>
                <a:spcPct val="0"/>
              </a:spcBef>
              <a:spcAft>
                <a:spcPct val="15000"/>
              </a:spcAft>
              <a:buChar char="•"/>
            </a:pPr>
            <a:endParaRPr lang="en-US" sz="1400" kern="1200" dirty="0"/>
          </a:p>
        </p:txBody>
      </p:sp>
      <p:sp>
        <p:nvSpPr>
          <p:cNvPr id="7" name="Forme libre : forme 6">
            <a:extLst>
              <a:ext uri="{FF2B5EF4-FFF2-40B4-BE49-F238E27FC236}">
                <a16:creationId xmlns:a16="http://schemas.microsoft.com/office/drawing/2014/main" id="{63B0B495-5E6F-4CD2-945E-A6058CB3A615}"/>
              </a:ext>
            </a:extLst>
          </p:cNvPr>
          <p:cNvSpPr/>
          <p:nvPr/>
        </p:nvSpPr>
        <p:spPr>
          <a:xfrm>
            <a:off x="4337367" y="1307882"/>
            <a:ext cx="3517264" cy="1061881"/>
          </a:xfrm>
          <a:custGeom>
            <a:avLst/>
            <a:gdLst>
              <a:gd name="connsiteX0" fmla="*/ 0 w 3517264"/>
              <a:gd name="connsiteY0" fmla="*/ 0 h 1061881"/>
              <a:gd name="connsiteX1" fmla="*/ 3517264 w 3517264"/>
              <a:gd name="connsiteY1" fmla="*/ 0 h 1061881"/>
              <a:gd name="connsiteX2" fmla="*/ 3517264 w 3517264"/>
              <a:gd name="connsiteY2" fmla="*/ 1061881 h 1061881"/>
              <a:gd name="connsiteX3" fmla="*/ 0 w 3517264"/>
              <a:gd name="connsiteY3" fmla="*/ 1061881 h 1061881"/>
              <a:gd name="connsiteX4" fmla="*/ 0 w 3517264"/>
              <a:gd name="connsiteY4" fmla="*/ 0 h 106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1061881">
                <a:moveTo>
                  <a:pt x="0" y="0"/>
                </a:moveTo>
                <a:lnTo>
                  <a:pt x="3517264" y="0"/>
                </a:lnTo>
                <a:lnTo>
                  <a:pt x="3517264" y="1061881"/>
                </a:lnTo>
                <a:lnTo>
                  <a:pt x="0" y="1061881"/>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0" kern="1200" dirty="0">
                <a:solidFill>
                  <a:schemeClr val="bg1"/>
                </a:solidFill>
                <a:latin typeface="Trebuchet MS" panose="020B0603020202020204" pitchFamily="34" charset="0"/>
                <a:cs typeface="Times New Roman" panose="02020603050405020304" pitchFamily="18" charset="0"/>
              </a:rPr>
              <a:t>RISQUES SUR LA DETTE PUBLIQUE</a:t>
            </a:r>
            <a:endParaRPr lang="en-US" sz="2000" b="0" kern="1200" dirty="0">
              <a:solidFill>
                <a:schemeClr val="bg1"/>
              </a:solidFill>
            </a:endParaRPr>
          </a:p>
        </p:txBody>
      </p:sp>
      <p:sp>
        <p:nvSpPr>
          <p:cNvPr id="8" name="Forme libre : forme 7">
            <a:extLst>
              <a:ext uri="{FF2B5EF4-FFF2-40B4-BE49-F238E27FC236}">
                <a16:creationId xmlns:a16="http://schemas.microsoft.com/office/drawing/2014/main" id="{1792EE07-6CAC-437F-8E85-5A42E7BCDE12}"/>
              </a:ext>
            </a:extLst>
          </p:cNvPr>
          <p:cNvSpPr/>
          <p:nvPr/>
        </p:nvSpPr>
        <p:spPr>
          <a:xfrm>
            <a:off x="4337367" y="2369764"/>
            <a:ext cx="3517264" cy="3842999"/>
          </a:xfrm>
          <a:custGeom>
            <a:avLst/>
            <a:gdLst>
              <a:gd name="connsiteX0" fmla="*/ 0 w 3517264"/>
              <a:gd name="connsiteY0" fmla="*/ 0 h 3842999"/>
              <a:gd name="connsiteX1" fmla="*/ 3517264 w 3517264"/>
              <a:gd name="connsiteY1" fmla="*/ 0 h 3842999"/>
              <a:gd name="connsiteX2" fmla="*/ 3517264 w 3517264"/>
              <a:gd name="connsiteY2" fmla="*/ 3842999 h 3842999"/>
              <a:gd name="connsiteX3" fmla="*/ 0 w 3517264"/>
              <a:gd name="connsiteY3" fmla="*/ 3842999 h 3842999"/>
              <a:gd name="connsiteX4" fmla="*/ 0 w 3517264"/>
              <a:gd name="connsiteY4" fmla="*/ 0 h 3842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3842999">
                <a:moveTo>
                  <a:pt x="0" y="0"/>
                </a:moveTo>
                <a:lnTo>
                  <a:pt x="3517264" y="0"/>
                </a:lnTo>
                <a:lnTo>
                  <a:pt x="3517264" y="3842999"/>
                </a:lnTo>
                <a:lnTo>
                  <a:pt x="0" y="384299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Risque de refinancement</a:t>
            </a:r>
            <a:endParaRPr lang="en-US" sz="1400" kern="1200" dirty="0">
              <a:solidFill>
                <a:srgbClr val="002060"/>
              </a:solidFill>
            </a:endParaRPr>
          </a:p>
          <a:p>
            <a:pPr marL="114300" lvl="1" indent="-114300" algn="l" defTabSz="6223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Risque de taux d’intérêt</a:t>
            </a:r>
          </a:p>
          <a:p>
            <a:pPr marL="114300" lvl="1" indent="-114300" algn="l" defTabSz="6223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Risque de change</a:t>
            </a:r>
          </a:p>
          <a:p>
            <a:pPr marL="114300" lvl="1" indent="-114300" algn="l" defTabSz="6223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Risques liés à l’émission de garanties publiques</a:t>
            </a:r>
          </a:p>
          <a:p>
            <a:pPr marL="114300" lvl="1" indent="-114300" algn="l" defTabSz="6223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Aperçu des conclusions de l’analyse de la viabilité de la dette (AVD)</a:t>
            </a:r>
          </a:p>
          <a:p>
            <a:pPr marL="114300" lvl="1" indent="-114300" algn="l" defTabSz="6223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Quantification de l’impact de la survenance des risques</a:t>
            </a:r>
          </a:p>
          <a:p>
            <a:pPr marL="114300" lvl="1" indent="-114300" algn="l" defTabSz="6223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Mesures de mitigation des risques</a:t>
            </a:r>
          </a:p>
        </p:txBody>
      </p:sp>
      <p:sp>
        <p:nvSpPr>
          <p:cNvPr id="9" name="Forme libre : forme 8">
            <a:extLst>
              <a:ext uri="{FF2B5EF4-FFF2-40B4-BE49-F238E27FC236}">
                <a16:creationId xmlns:a16="http://schemas.microsoft.com/office/drawing/2014/main" id="{542EE5C7-704B-4442-A775-2C17A0D8F512}"/>
              </a:ext>
            </a:extLst>
          </p:cNvPr>
          <p:cNvSpPr/>
          <p:nvPr/>
        </p:nvSpPr>
        <p:spPr>
          <a:xfrm>
            <a:off x="8347049" y="1307882"/>
            <a:ext cx="3517264" cy="1061881"/>
          </a:xfrm>
          <a:custGeom>
            <a:avLst/>
            <a:gdLst>
              <a:gd name="connsiteX0" fmla="*/ 0 w 3517264"/>
              <a:gd name="connsiteY0" fmla="*/ 0 h 1061881"/>
              <a:gd name="connsiteX1" fmla="*/ 3517264 w 3517264"/>
              <a:gd name="connsiteY1" fmla="*/ 0 h 1061881"/>
              <a:gd name="connsiteX2" fmla="*/ 3517264 w 3517264"/>
              <a:gd name="connsiteY2" fmla="*/ 1061881 h 1061881"/>
              <a:gd name="connsiteX3" fmla="*/ 0 w 3517264"/>
              <a:gd name="connsiteY3" fmla="*/ 1061881 h 1061881"/>
              <a:gd name="connsiteX4" fmla="*/ 0 w 3517264"/>
              <a:gd name="connsiteY4" fmla="*/ 0 h 106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1061881">
                <a:moveTo>
                  <a:pt x="0" y="0"/>
                </a:moveTo>
                <a:lnTo>
                  <a:pt x="3517264" y="0"/>
                </a:lnTo>
                <a:lnTo>
                  <a:pt x="3517264" y="1061881"/>
                </a:lnTo>
                <a:lnTo>
                  <a:pt x="0" y="1061881"/>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0"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RISQUES LIES AUX ENTREPRISES PUBLIQUES, AUX IPS ET AUX CT</a:t>
            </a:r>
            <a:endParaRPr lang="en-US" sz="2000" b="0" kern="1200" dirty="0">
              <a:solidFill>
                <a:schemeClr val="bg1"/>
              </a:solidFill>
            </a:endParaRPr>
          </a:p>
        </p:txBody>
      </p:sp>
      <p:sp>
        <p:nvSpPr>
          <p:cNvPr id="10" name="Forme libre : forme 9">
            <a:extLst>
              <a:ext uri="{FF2B5EF4-FFF2-40B4-BE49-F238E27FC236}">
                <a16:creationId xmlns:a16="http://schemas.microsoft.com/office/drawing/2014/main" id="{5D1C1D7F-5A21-4B66-8618-A842150CD3DB}"/>
              </a:ext>
            </a:extLst>
          </p:cNvPr>
          <p:cNvSpPr/>
          <p:nvPr/>
        </p:nvSpPr>
        <p:spPr>
          <a:xfrm>
            <a:off x="8350656" y="2369764"/>
            <a:ext cx="3517264" cy="3842999"/>
          </a:xfrm>
          <a:custGeom>
            <a:avLst/>
            <a:gdLst>
              <a:gd name="connsiteX0" fmla="*/ 0 w 3517264"/>
              <a:gd name="connsiteY0" fmla="*/ 0 h 3842999"/>
              <a:gd name="connsiteX1" fmla="*/ 3517264 w 3517264"/>
              <a:gd name="connsiteY1" fmla="*/ 0 h 3842999"/>
              <a:gd name="connsiteX2" fmla="*/ 3517264 w 3517264"/>
              <a:gd name="connsiteY2" fmla="*/ 3842999 h 3842999"/>
              <a:gd name="connsiteX3" fmla="*/ 0 w 3517264"/>
              <a:gd name="connsiteY3" fmla="*/ 3842999 h 3842999"/>
              <a:gd name="connsiteX4" fmla="*/ 0 w 3517264"/>
              <a:gd name="connsiteY4" fmla="*/ 0 h 3842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3842999">
                <a:moveTo>
                  <a:pt x="0" y="0"/>
                </a:moveTo>
                <a:lnTo>
                  <a:pt x="3517264" y="0"/>
                </a:lnTo>
                <a:lnTo>
                  <a:pt x="3517264" y="3842999"/>
                </a:lnTo>
                <a:lnTo>
                  <a:pt x="0" y="384299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Risques liés aux Entreprises Publiques</a:t>
            </a:r>
            <a:endParaRPr lang="en-US" sz="1400" kern="1200" dirty="0">
              <a:solidFill>
                <a:srgbClr val="002060"/>
              </a:solidFill>
            </a:endParaRPr>
          </a:p>
          <a:p>
            <a:pPr marL="114300" lvl="1" indent="-114300" algn="l" defTabSz="622300">
              <a:lnSpc>
                <a:spcPct val="90000"/>
              </a:lnSpc>
              <a:spcBef>
                <a:spcPct val="0"/>
              </a:spcBef>
              <a:spcAft>
                <a:spcPct val="15000"/>
              </a:spcAft>
              <a:buChar char="•"/>
            </a:pPr>
            <a:r>
              <a:rPr lang="fr-FR" sz="1400" kern="1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Risques liés aux Institutions de Prévoyance Sociale	</a:t>
            </a:r>
          </a:p>
          <a:p>
            <a:pPr marL="114300" lvl="1" indent="-114300" algn="l" defTabSz="622300">
              <a:lnSpc>
                <a:spcPct val="90000"/>
              </a:lnSpc>
              <a:spcBef>
                <a:spcPct val="0"/>
              </a:spcBef>
              <a:spcAft>
                <a:spcPct val="15000"/>
              </a:spcAft>
              <a:buChar char="•"/>
            </a:pPr>
            <a:r>
              <a:rPr lang="fr-FR" sz="1400" kern="1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rPr>
              <a:t>Risques liés à la gestion financière des Collectivités territoriales et Districts autonomes</a:t>
            </a:r>
          </a:p>
          <a:p>
            <a:pPr marL="114300" lvl="1" indent="-114300" algn="l" defTabSz="622300">
              <a:lnSpc>
                <a:spcPct val="90000"/>
              </a:lnSpc>
              <a:spcBef>
                <a:spcPct val="0"/>
              </a:spcBef>
              <a:spcAft>
                <a:spcPct val="15000"/>
              </a:spcAft>
              <a:buChar char="•"/>
            </a:pPr>
            <a:r>
              <a:rPr lang="fr-FR" sz="1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Risques liés aux Etablissements Publics Nationaux</a:t>
            </a:r>
            <a:endParaRPr lang="fr-FR" sz="1400" kern="1200" dirty="0">
              <a:solidFill>
                <a:srgbClr val="002060"/>
              </a:solidFill>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48ABFD97-47DA-4199-B02D-33B6AE76FA2E}"/>
              </a:ext>
            </a:extLst>
          </p:cNvPr>
          <p:cNvSpPr>
            <a:spLocks noGrp="1"/>
          </p:cNvSpPr>
          <p:nvPr>
            <p:ph type="title"/>
          </p:nvPr>
        </p:nvSpPr>
        <p:spPr>
          <a:xfrm>
            <a:off x="1091291" y="355731"/>
            <a:ext cx="10182960" cy="1149846"/>
          </a:xfrm>
        </p:spPr>
        <p:txBody>
          <a:bodyPr vert="horz" lIns="0" tIns="0" rIns="0" bIns="0" rtlCol="0" anchor="ctr">
            <a:normAutofit/>
          </a:bodyPr>
          <a:lstStyle/>
          <a:p>
            <a:r>
              <a:rPr lang="fr-FR" sz="3200" dirty="0">
                <a:solidFill>
                  <a:schemeClr val="bg2">
                    <a:lumMod val="25000"/>
                  </a:schemeClr>
                </a:solidFill>
              </a:rPr>
              <a:t>Structuration de la DRB</a:t>
            </a:r>
            <a:endParaRPr lang="en-US" sz="3200" dirty="0">
              <a:solidFill>
                <a:schemeClr val="bg2">
                  <a:lumMod val="25000"/>
                </a:schemeClr>
              </a:solidFill>
            </a:endParaRPr>
          </a:p>
        </p:txBody>
      </p:sp>
    </p:spTree>
    <p:extLst>
      <p:ext uri="{BB962C8B-B14F-4D97-AF65-F5344CB8AC3E}">
        <p14:creationId xmlns:p14="http://schemas.microsoft.com/office/powerpoint/2010/main" val="3257649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344FAE9E-C06E-4808-9406-F67BA14F6695}"/>
              </a:ext>
            </a:extLst>
          </p:cNvPr>
          <p:cNvSpPr/>
          <p:nvPr/>
        </p:nvSpPr>
        <p:spPr>
          <a:xfrm>
            <a:off x="327686" y="1380285"/>
            <a:ext cx="3517264" cy="1406905"/>
          </a:xfrm>
          <a:custGeom>
            <a:avLst/>
            <a:gdLst>
              <a:gd name="connsiteX0" fmla="*/ 0 w 3517264"/>
              <a:gd name="connsiteY0" fmla="*/ 0 h 1406905"/>
              <a:gd name="connsiteX1" fmla="*/ 3517264 w 3517264"/>
              <a:gd name="connsiteY1" fmla="*/ 0 h 1406905"/>
              <a:gd name="connsiteX2" fmla="*/ 3517264 w 3517264"/>
              <a:gd name="connsiteY2" fmla="*/ 1406905 h 1406905"/>
              <a:gd name="connsiteX3" fmla="*/ 0 w 3517264"/>
              <a:gd name="connsiteY3" fmla="*/ 1406905 h 1406905"/>
              <a:gd name="connsiteX4" fmla="*/ 0 w 3517264"/>
              <a:gd name="connsiteY4" fmla="*/ 0 h 140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1406905">
                <a:moveTo>
                  <a:pt x="0" y="0"/>
                </a:moveTo>
                <a:lnTo>
                  <a:pt x="3517264" y="0"/>
                </a:lnTo>
                <a:lnTo>
                  <a:pt x="3517264" y="1406905"/>
                </a:lnTo>
                <a:lnTo>
                  <a:pt x="0" y="140690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0" kern="1200" dirty="0">
                <a:solidFill>
                  <a:srgbClr val="FEFEFE"/>
                </a:solidFill>
                <a:latin typeface="Trebuchet MS" panose="020B0603020202020204" pitchFamily="34" charset="0"/>
                <a:ea typeface="+mn-ea"/>
                <a:cs typeface="Times New Roman" panose="02020603050405020304" pitchFamily="18" charset="0"/>
              </a:rPr>
              <a:t>RISQUES LIES AU RECOUVREMENT DES RESSOURCES</a:t>
            </a:r>
            <a:endParaRPr lang="en-US" sz="2000" b="0" kern="1200" dirty="0">
              <a:solidFill>
                <a:srgbClr val="FEFEFE"/>
              </a:solidFill>
              <a:latin typeface="Trebuchet MS" panose="020B0603020202020204" pitchFamily="34" charset="0"/>
              <a:ea typeface="+mn-ea"/>
              <a:cs typeface="Times New Roman" panose="02020603050405020304" pitchFamily="18" charset="0"/>
            </a:endParaRPr>
          </a:p>
        </p:txBody>
      </p:sp>
      <p:sp>
        <p:nvSpPr>
          <p:cNvPr id="6" name="Forme libre : forme 5">
            <a:extLst>
              <a:ext uri="{FF2B5EF4-FFF2-40B4-BE49-F238E27FC236}">
                <a16:creationId xmlns:a16="http://schemas.microsoft.com/office/drawing/2014/main" id="{5E164DF3-DC3C-4228-88A0-AC2AA30B4ADB}"/>
              </a:ext>
            </a:extLst>
          </p:cNvPr>
          <p:cNvSpPr/>
          <p:nvPr/>
        </p:nvSpPr>
        <p:spPr>
          <a:xfrm>
            <a:off x="327686" y="2812598"/>
            <a:ext cx="3517264" cy="3590449"/>
          </a:xfrm>
          <a:custGeom>
            <a:avLst/>
            <a:gdLst>
              <a:gd name="connsiteX0" fmla="*/ 0 w 3517264"/>
              <a:gd name="connsiteY0" fmla="*/ 0 h 3590449"/>
              <a:gd name="connsiteX1" fmla="*/ 3517264 w 3517264"/>
              <a:gd name="connsiteY1" fmla="*/ 0 h 3590449"/>
              <a:gd name="connsiteX2" fmla="*/ 3517264 w 3517264"/>
              <a:gd name="connsiteY2" fmla="*/ 3590449 h 3590449"/>
              <a:gd name="connsiteX3" fmla="*/ 0 w 3517264"/>
              <a:gd name="connsiteY3" fmla="*/ 3590449 h 3590449"/>
              <a:gd name="connsiteX4" fmla="*/ 0 w 3517264"/>
              <a:gd name="connsiteY4" fmla="*/ 0 h 3590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3590449">
                <a:moveTo>
                  <a:pt x="0" y="0"/>
                </a:moveTo>
                <a:lnTo>
                  <a:pt x="3517264" y="0"/>
                </a:lnTo>
                <a:lnTo>
                  <a:pt x="3517264" y="3590449"/>
                </a:lnTo>
                <a:lnTo>
                  <a:pt x="0" y="359044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Risques sur la mobilisation des ressources intérieures</a:t>
            </a:r>
            <a:endParaRPr lang="en-US" sz="1400" kern="1200" dirty="0">
              <a:solidFill>
                <a:srgbClr val="002060"/>
              </a:solidFill>
            </a:endParaRPr>
          </a:p>
          <a:p>
            <a:pPr marL="171450" lvl="1" indent="-171450" algn="l" defTabSz="7112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Risques liés à la mobilisation des appuis budgétaires</a:t>
            </a:r>
          </a:p>
          <a:p>
            <a:pPr marL="228600" lvl="1" indent="-228600" algn="l" defTabSz="977900">
              <a:lnSpc>
                <a:spcPct val="90000"/>
              </a:lnSpc>
              <a:spcBef>
                <a:spcPct val="0"/>
              </a:spcBef>
              <a:spcAft>
                <a:spcPct val="15000"/>
              </a:spcAft>
              <a:buChar char="•"/>
            </a:pPr>
            <a:endParaRPr lang="en-US" sz="2200" kern="1200" dirty="0"/>
          </a:p>
        </p:txBody>
      </p:sp>
      <p:sp>
        <p:nvSpPr>
          <p:cNvPr id="7" name="Forme libre : forme 6">
            <a:extLst>
              <a:ext uri="{FF2B5EF4-FFF2-40B4-BE49-F238E27FC236}">
                <a16:creationId xmlns:a16="http://schemas.microsoft.com/office/drawing/2014/main" id="{D1D611A1-B009-4E11-8800-D00D146B3AF5}"/>
              </a:ext>
            </a:extLst>
          </p:cNvPr>
          <p:cNvSpPr/>
          <p:nvPr/>
        </p:nvSpPr>
        <p:spPr>
          <a:xfrm>
            <a:off x="4337367" y="1365487"/>
            <a:ext cx="3517264" cy="1406905"/>
          </a:xfrm>
          <a:custGeom>
            <a:avLst/>
            <a:gdLst>
              <a:gd name="connsiteX0" fmla="*/ 0 w 3517264"/>
              <a:gd name="connsiteY0" fmla="*/ 0 h 1406905"/>
              <a:gd name="connsiteX1" fmla="*/ 3517264 w 3517264"/>
              <a:gd name="connsiteY1" fmla="*/ 0 h 1406905"/>
              <a:gd name="connsiteX2" fmla="*/ 3517264 w 3517264"/>
              <a:gd name="connsiteY2" fmla="*/ 1406905 h 1406905"/>
              <a:gd name="connsiteX3" fmla="*/ 0 w 3517264"/>
              <a:gd name="connsiteY3" fmla="*/ 1406905 h 1406905"/>
              <a:gd name="connsiteX4" fmla="*/ 0 w 3517264"/>
              <a:gd name="connsiteY4" fmla="*/ 0 h 140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1406905">
                <a:moveTo>
                  <a:pt x="0" y="0"/>
                </a:moveTo>
                <a:lnTo>
                  <a:pt x="3517264" y="0"/>
                </a:lnTo>
                <a:lnTo>
                  <a:pt x="3517264" y="1406905"/>
                </a:lnTo>
                <a:lnTo>
                  <a:pt x="0" y="140690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0" kern="1200" dirty="0">
                <a:solidFill>
                  <a:srgbClr val="FEFEFE"/>
                </a:solidFill>
                <a:latin typeface="Trebuchet MS" panose="020B0603020202020204" pitchFamily="34" charset="0"/>
                <a:ea typeface="+mn-ea"/>
                <a:cs typeface="Times New Roman" panose="02020603050405020304" pitchFamily="18" charset="0"/>
              </a:rPr>
              <a:t>RISQUES LIES A L’EXECUTION DES DEPENSES PUBLIQUES</a:t>
            </a:r>
            <a:endParaRPr lang="en-US" sz="2000" b="0" kern="1200" dirty="0">
              <a:solidFill>
                <a:srgbClr val="FEFEFE"/>
              </a:solidFill>
              <a:latin typeface="Trebuchet MS" panose="020B0603020202020204" pitchFamily="34" charset="0"/>
              <a:ea typeface="+mn-ea"/>
              <a:cs typeface="Times New Roman" panose="02020603050405020304" pitchFamily="18" charset="0"/>
            </a:endParaRPr>
          </a:p>
        </p:txBody>
      </p:sp>
      <p:sp>
        <p:nvSpPr>
          <p:cNvPr id="8" name="Forme libre : forme 7">
            <a:extLst>
              <a:ext uri="{FF2B5EF4-FFF2-40B4-BE49-F238E27FC236}">
                <a16:creationId xmlns:a16="http://schemas.microsoft.com/office/drawing/2014/main" id="{4CB3206F-0D4B-4648-93D2-07708AECC24E}"/>
              </a:ext>
            </a:extLst>
          </p:cNvPr>
          <p:cNvSpPr/>
          <p:nvPr/>
        </p:nvSpPr>
        <p:spPr>
          <a:xfrm>
            <a:off x="4337367" y="2797680"/>
            <a:ext cx="3517264" cy="3598825"/>
          </a:xfrm>
          <a:custGeom>
            <a:avLst/>
            <a:gdLst>
              <a:gd name="connsiteX0" fmla="*/ 0 w 3517264"/>
              <a:gd name="connsiteY0" fmla="*/ 0 h 3598825"/>
              <a:gd name="connsiteX1" fmla="*/ 3517264 w 3517264"/>
              <a:gd name="connsiteY1" fmla="*/ 0 h 3598825"/>
              <a:gd name="connsiteX2" fmla="*/ 3517264 w 3517264"/>
              <a:gd name="connsiteY2" fmla="*/ 3598825 h 3598825"/>
              <a:gd name="connsiteX3" fmla="*/ 0 w 3517264"/>
              <a:gd name="connsiteY3" fmla="*/ 3598825 h 3598825"/>
              <a:gd name="connsiteX4" fmla="*/ 0 w 3517264"/>
              <a:gd name="connsiteY4" fmla="*/ 0 h 359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3598825">
                <a:moveTo>
                  <a:pt x="0" y="0"/>
                </a:moveTo>
                <a:lnTo>
                  <a:pt x="3517264" y="0"/>
                </a:lnTo>
                <a:lnTo>
                  <a:pt x="3517264" y="3598825"/>
                </a:lnTo>
                <a:lnTo>
                  <a:pt x="0" y="359882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400" b="0" kern="1200" dirty="0">
                <a:solidFill>
                  <a:srgbClr val="002060"/>
                </a:solidFill>
                <a:latin typeface="Trebuchet MS" panose="020B0603020202020204" pitchFamily="34" charset="0"/>
                <a:cs typeface="Times New Roman" panose="02020603050405020304" pitchFamily="18" charset="0"/>
              </a:rPr>
              <a:t>Risques liés aux projets financés en partie ou en totalité sur ressources extérieures</a:t>
            </a:r>
            <a:endParaRPr lang="en-US" sz="1400" b="0" kern="1200" dirty="0">
              <a:solidFill>
                <a:srgbClr val="002060"/>
              </a:solidFill>
            </a:endParaRPr>
          </a:p>
          <a:p>
            <a:pPr marL="171450" lvl="1" indent="-171450" algn="l" defTabSz="711200">
              <a:lnSpc>
                <a:spcPct val="90000"/>
              </a:lnSpc>
              <a:spcBef>
                <a:spcPct val="0"/>
              </a:spcBef>
              <a:spcAft>
                <a:spcPct val="15000"/>
              </a:spcAft>
              <a:buChar char="•"/>
            </a:pPr>
            <a:r>
              <a:rPr lang="fr-FR" sz="1400" b="0" kern="1200" dirty="0">
                <a:solidFill>
                  <a:srgbClr val="002060"/>
                </a:solidFill>
                <a:latin typeface="Trebuchet MS" panose="020B0603020202020204" pitchFamily="34" charset="0"/>
                <a:cs typeface="Times New Roman" panose="02020603050405020304" pitchFamily="18" charset="0"/>
              </a:rPr>
              <a:t>Risques liés aux projets financés sur ressources propres</a:t>
            </a:r>
          </a:p>
          <a:p>
            <a:pPr marL="171450" lvl="1" indent="-171450" defTabSz="711200">
              <a:lnSpc>
                <a:spcPct val="90000"/>
              </a:lnSpc>
              <a:spcBef>
                <a:spcPct val="0"/>
              </a:spcBef>
              <a:spcAft>
                <a:spcPct val="15000"/>
              </a:spcAft>
              <a:buChar char="•"/>
            </a:pPr>
            <a:r>
              <a:rPr lang="fr-FR" sz="1400" dirty="0">
                <a:solidFill>
                  <a:srgbClr val="002060"/>
                </a:solidFill>
                <a:latin typeface="Trebuchet MS" panose="020B0603020202020204" pitchFamily="34" charset="0"/>
                <a:cs typeface="Times New Roman" panose="02020603050405020304" pitchFamily="18" charset="0"/>
              </a:rPr>
              <a:t>Risques liés aux coûts récurrents induits par les dépenses d’investissements publics</a:t>
            </a:r>
          </a:p>
          <a:p>
            <a:pPr marL="171450" lvl="1" indent="-171450" algn="l" defTabSz="711200">
              <a:lnSpc>
                <a:spcPct val="90000"/>
              </a:lnSpc>
              <a:spcBef>
                <a:spcPct val="0"/>
              </a:spcBef>
              <a:spcAft>
                <a:spcPct val="15000"/>
              </a:spcAft>
              <a:buChar char="•"/>
            </a:pPr>
            <a:r>
              <a:rPr lang="fr-FR" sz="1400" b="0" kern="1200" dirty="0">
                <a:solidFill>
                  <a:srgbClr val="002060"/>
                </a:solidFill>
                <a:latin typeface="Trebuchet MS" panose="020B0603020202020204" pitchFamily="34" charset="0"/>
                <a:cs typeface="Times New Roman" panose="02020603050405020304" pitchFamily="18" charset="0"/>
              </a:rPr>
              <a:t>Risque sur la masse salariale	</a:t>
            </a:r>
          </a:p>
          <a:p>
            <a:pPr marL="171450" lvl="1" indent="-171450" algn="l" defTabSz="711200">
              <a:lnSpc>
                <a:spcPct val="90000"/>
              </a:lnSpc>
              <a:spcBef>
                <a:spcPct val="0"/>
              </a:spcBef>
              <a:spcAft>
                <a:spcPct val="15000"/>
              </a:spcAft>
              <a:buChar char="•"/>
            </a:pPr>
            <a:r>
              <a:rPr lang="fr-FR" sz="1400" b="0" kern="1200" dirty="0">
                <a:solidFill>
                  <a:srgbClr val="002060"/>
                </a:solidFill>
                <a:latin typeface="Trebuchet MS" panose="020B0603020202020204" pitchFamily="34" charset="0"/>
                <a:cs typeface="Times New Roman" panose="02020603050405020304" pitchFamily="18" charset="0"/>
              </a:rPr>
              <a:t>Risque lié à la constitution de passifs</a:t>
            </a:r>
          </a:p>
        </p:txBody>
      </p:sp>
      <p:sp>
        <p:nvSpPr>
          <p:cNvPr id="9" name="Forme libre : forme 8">
            <a:extLst>
              <a:ext uri="{FF2B5EF4-FFF2-40B4-BE49-F238E27FC236}">
                <a16:creationId xmlns:a16="http://schemas.microsoft.com/office/drawing/2014/main" id="{51A475FB-C6EB-40BA-BCAB-6B9DBE9EC522}"/>
              </a:ext>
            </a:extLst>
          </p:cNvPr>
          <p:cNvSpPr/>
          <p:nvPr/>
        </p:nvSpPr>
        <p:spPr>
          <a:xfrm>
            <a:off x="8308957" y="1349977"/>
            <a:ext cx="3517264" cy="1406905"/>
          </a:xfrm>
          <a:custGeom>
            <a:avLst/>
            <a:gdLst>
              <a:gd name="connsiteX0" fmla="*/ 0 w 3517264"/>
              <a:gd name="connsiteY0" fmla="*/ 0 h 1406905"/>
              <a:gd name="connsiteX1" fmla="*/ 3517264 w 3517264"/>
              <a:gd name="connsiteY1" fmla="*/ 0 h 1406905"/>
              <a:gd name="connsiteX2" fmla="*/ 3517264 w 3517264"/>
              <a:gd name="connsiteY2" fmla="*/ 1406905 h 1406905"/>
              <a:gd name="connsiteX3" fmla="*/ 0 w 3517264"/>
              <a:gd name="connsiteY3" fmla="*/ 1406905 h 1406905"/>
              <a:gd name="connsiteX4" fmla="*/ 0 w 3517264"/>
              <a:gd name="connsiteY4" fmla="*/ 0 h 140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1406905">
                <a:moveTo>
                  <a:pt x="0" y="0"/>
                </a:moveTo>
                <a:lnTo>
                  <a:pt x="3517264" y="0"/>
                </a:lnTo>
                <a:lnTo>
                  <a:pt x="3517264" y="1406905"/>
                </a:lnTo>
                <a:lnTo>
                  <a:pt x="0" y="140690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0" kern="1200" dirty="0">
                <a:solidFill>
                  <a:srgbClr val="FEFEFE"/>
                </a:solidFill>
                <a:latin typeface="Trebuchet MS" panose="020B0603020202020204" pitchFamily="34" charset="0"/>
                <a:ea typeface="+mn-ea"/>
                <a:cs typeface="Times New Roman" panose="02020603050405020304" pitchFamily="18" charset="0"/>
              </a:rPr>
              <a:t>AUTRES RISQUES SPECIFIQUES BUDGETAIRES</a:t>
            </a:r>
            <a:endParaRPr lang="en-US" sz="2000" b="0" kern="1200" dirty="0">
              <a:solidFill>
                <a:srgbClr val="FEFEFE"/>
              </a:solidFill>
              <a:latin typeface="Trebuchet MS" panose="020B0603020202020204" pitchFamily="34" charset="0"/>
              <a:ea typeface="+mn-ea"/>
              <a:cs typeface="Times New Roman" panose="02020603050405020304" pitchFamily="18" charset="0"/>
            </a:endParaRPr>
          </a:p>
        </p:txBody>
      </p:sp>
      <p:sp>
        <p:nvSpPr>
          <p:cNvPr id="10" name="Forme libre : forme 9">
            <a:extLst>
              <a:ext uri="{FF2B5EF4-FFF2-40B4-BE49-F238E27FC236}">
                <a16:creationId xmlns:a16="http://schemas.microsoft.com/office/drawing/2014/main" id="{99124171-F8A5-483D-9376-46A2C8CA198E}"/>
              </a:ext>
            </a:extLst>
          </p:cNvPr>
          <p:cNvSpPr/>
          <p:nvPr/>
        </p:nvSpPr>
        <p:spPr>
          <a:xfrm>
            <a:off x="8308957" y="2772740"/>
            <a:ext cx="3517264" cy="3630307"/>
          </a:xfrm>
          <a:custGeom>
            <a:avLst/>
            <a:gdLst>
              <a:gd name="connsiteX0" fmla="*/ 0 w 3517264"/>
              <a:gd name="connsiteY0" fmla="*/ 0 h 3630307"/>
              <a:gd name="connsiteX1" fmla="*/ 3517264 w 3517264"/>
              <a:gd name="connsiteY1" fmla="*/ 0 h 3630307"/>
              <a:gd name="connsiteX2" fmla="*/ 3517264 w 3517264"/>
              <a:gd name="connsiteY2" fmla="*/ 3630307 h 3630307"/>
              <a:gd name="connsiteX3" fmla="*/ 0 w 3517264"/>
              <a:gd name="connsiteY3" fmla="*/ 3630307 h 3630307"/>
              <a:gd name="connsiteX4" fmla="*/ 0 w 3517264"/>
              <a:gd name="connsiteY4" fmla="*/ 0 h 363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264" h="3630307">
                <a:moveTo>
                  <a:pt x="0" y="0"/>
                </a:moveTo>
                <a:lnTo>
                  <a:pt x="3517264" y="0"/>
                </a:lnTo>
                <a:lnTo>
                  <a:pt x="3517264" y="3630307"/>
                </a:lnTo>
                <a:lnTo>
                  <a:pt x="0" y="363030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defTabSz="711200">
              <a:lnSpc>
                <a:spcPct val="90000"/>
              </a:lnSpc>
              <a:spcBef>
                <a:spcPct val="0"/>
              </a:spcBef>
              <a:spcAft>
                <a:spcPct val="15000"/>
              </a:spcAft>
              <a:buFontTx/>
              <a:buChar char="•"/>
            </a:pPr>
            <a:r>
              <a:rPr lang="fr-FR" sz="1400" dirty="0">
                <a:solidFill>
                  <a:srgbClr val="002060"/>
                </a:solidFill>
                <a:latin typeface="Trebuchet MS" panose="020B0603020202020204" pitchFamily="34" charset="0"/>
                <a:cs typeface="Times New Roman" panose="02020603050405020304" pitchFamily="18" charset="0"/>
              </a:rPr>
              <a:t>Risques liés aux partenariats public-privé (PPP) </a:t>
            </a:r>
            <a:r>
              <a:rPr lang="fr-FR" sz="1200" i="1" dirty="0">
                <a:solidFill>
                  <a:srgbClr val="002060"/>
                </a:solidFill>
                <a:latin typeface="Trebuchet MS" panose="020B0603020202020204" pitchFamily="34" charset="0"/>
                <a:cs typeface="Times New Roman" panose="02020603050405020304" pitchFamily="18" charset="0"/>
              </a:rPr>
              <a:t>(Fait désormais l’objet d’une sous-partie à part entière)</a:t>
            </a:r>
          </a:p>
          <a:p>
            <a:pPr marL="171450" lvl="1" indent="-171450" algn="l" defTabSz="7112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Risques socio-politiques et sécuritaires</a:t>
            </a:r>
            <a:endParaRPr lang="en-US" sz="1400" kern="1200" dirty="0">
              <a:solidFill>
                <a:srgbClr val="002060"/>
              </a:solidFill>
            </a:endParaRPr>
          </a:p>
          <a:p>
            <a:pPr marL="171450" lvl="1" indent="-171450" algn="l" defTabSz="7112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Risques liés au secteur financier</a:t>
            </a:r>
          </a:p>
          <a:p>
            <a:pPr marL="171450" lvl="1" indent="-171450" algn="l" defTabSz="7112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Risques liés aux catastrophes naturelles</a:t>
            </a:r>
          </a:p>
          <a:p>
            <a:pPr marL="171450" lvl="1" indent="-171450" algn="l" defTabSz="711200">
              <a:lnSpc>
                <a:spcPct val="90000"/>
              </a:lnSpc>
              <a:spcBef>
                <a:spcPct val="0"/>
              </a:spcBef>
              <a:spcAft>
                <a:spcPct val="15000"/>
              </a:spcAft>
              <a:buChar char="•"/>
            </a:pPr>
            <a:r>
              <a:rPr lang="fr-FR" sz="1400" kern="1200" dirty="0">
                <a:solidFill>
                  <a:srgbClr val="002060"/>
                </a:solidFill>
                <a:latin typeface="Trebuchet MS" panose="020B0603020202020204" pitchFamily="34" charset="0"/>
                <a:cs typeface="Times New Roman" panose="02020603050405020304" pitchFamily="18" charset="0"/>
              </a:rPr>
              <a:t>Risques liés aux ressources minières</a:t>
            </a:r>
          </a:p>
          <a:p>
            <a:pPr marL="171450" lvl="1" indent="-171450" defTabSz="711200">
              <a:lnSpc>
                <a:spcPct val="90000"/>
              </a:lnSpc>
              <a:spcBef>
                <a:spcPct val="0"/>
              </a:spcBef>
              <a:spcAft>
                <a:spcPct val="15000"/>
              </a:spcAft>
              <a:buFontTx/>
              <a:buChar char="•"/>
            </a:pPr>
            <a:r>
              <a:rPr lang="fr-FR" sz="1400" dirty="0">
                <a:solidFill>
                  <a:srgbClr val="002060"/>
                </a:solidFill>
                <a:latin typeface="Trebuchet MS" panose="020B0603020202020204" pitchFamily="34" charset="0"/>
                <a:cs typeface="Times New Roman" panose="02020603050405020304" pitchFamily="18" charset="0"/>
              </a:rPr>
              <a:t>Risques liés aux litiges</a:t>
            </a:r>
          </a:p>
          <a:p>
            <a:pPr marL="171450" lvl="1" indent="-171450" defTabSz="711200">
              <a:lnSpc>
                <a:spcPct val="90000"/>
              </a:lnSpc>
              <a:spcBef>
                <a:spcPct val="0"/>
              </a:spcBef>
              <a:spcAft>
                <a:spcPct val="15000"/>
              </a:spcAft>
              <a:buFontTx/>
              <a:buChar char="•"/>
            </a:pPr>
            <a:r>
              <a:rPr lang="fr-FR" sz="1400" dirty="0">
                <a:solidFill>
                  <a:srgbClr val="002060"/>
                </a:solidFill>
                <a:latin typeface="Trebuchet MS" panose="020B0603020202020204" pitchFamily="34" charset="0"/>
                <a:cs typeface="Times New Roman" panose="02020603050405020304" pitchFamily="18" charset="0"/>
              </a:rPr>
              <a:t>Risques liés au changement climatique</a:t>
            </a:r>
          </a:p>
          <a:p>
            <a:pPr marL="171450" lvl="1" indent="-171450" defTabSz="711200">
              <a:lnSpc>
                <a:spcPct val="90000"/>
              </a:lnSpc>
              <a:spcBef>
                <a:spcPct val="0"/>
              </a:spcBef>
              <a:spcAft>
                <a:spcPct val="15000"/>
              </a:spcAft>
              <a:buFontTx/>
              <a:buChar char="•"/>
            </a:pPr>
            <a:r>
              <a:rPr lang="fr-FR" sz="1400" dirty="0">
                <a:solidFill>
                  <a:srgbClr val="002060"/>
                </a:solidFill>
                <a:latin typeface="Trebuchet MS" panose="020B0603020202020204" pitchFamily="34" charset="0"/>
                <a:cs typeface="Times New Roman" panose="02020603050405020304" pitchFamily="18" charset="0"/>
              </a:rPr>
              <a:t>Risques sanitaires</a:t>
            </a:r>
          </a:p>
          <a:p>
            <a:pPr marL="171450" lvl="1" indent="-171450" defTabSz="711200">
              <a:lnSpc>
                <a:spcPct val="90000"/>
              </a:lnSpc>
              <a:spcBef>
                <a:spcPct val="0"/>
              </a:spcBef>
              <a:spcAft>
                <a:spcPct val="15000"/>
              </a:spcAft>
              <a:buFontTx/>
              <a:buChar char="•"/>
            </a:pPr>
            <a:endParaRPr lang="fr-FR" sz="1400" dirty="0">
              <a:solidFill>
                <a:srgbClr val="002060"/>
              </a:solidFill>
              <a:latin typeface="Trebuchet MS" panose="020B0603020202020204" pitchFamily="34" charset="0"/>
              <a:cs typeface="Times New Roman" panose="02020603050405020304" pitchFamily="18" charset="0"/>
            </a:endParaRPr>
          </a:p>
          <a:p>
            <a:pPr marL="171450" lvl="1" indent="-171450" defTabSz="711200">
              <a:lnSpc>
                <a:spcPct val="90000"/>
              </a:lnSpc>
              <a:spcBef>
                <a:spcPct val="0"/>
              </a:spcBef>
              <a:spcAft>
                <a:spcPct val="15000"/>
              </a:spcAft>
              <a:buFontTx/>
              <a:buChar char="•"/>
            </a:pPr>
            <a:endParaRPr lang="fr-FR" sz="1400" dirty="0">
              <a:solidFill>
                <a:srgbClr val="002060"/>
              </a:solidFill>
              <a:latin typeface="Trebuchet MS" panose="020B0603020202020204"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endParaRPr lang="fr-FR" sz="1400" kern="1200" dirty="0">
              <a:solidFill>
                <a:srgbClr val="002060"/>
              </a:solidFill>
              <a:latin typeface="Trebuchet MS" panose="020B060302020202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73C873A4-6435-42A3-B1A1-87DE50CEC85D}"/>
              </a:ext>
            </a:extLst>
          </p:cNvPr>
          <p:cNvSpPr>
            <a:spLocks noGrp="1"/>
          </p:cNvSpPr>
          <p:nvPr>
            <p:ph type="title"/>
          </p:nvPr>
        </p:nvSpPr>
        <p:spPr>
          <a:xfrm>
            <a:off x="1091291" y="355731"/>
            <a:ext cx="10182960" cy="1149846"/>
          </a:xfrm>
        </p:spPr>
        <p:txBody>
          <a:bodyPr vert="horz" lIns="0" tIns="0" rIns="0" bIns="0" rtlCol="0" anchor="ctr">
            <a:normAutofit/>
          </a:bodyPr>
          <a:lstStyle/>
          <a:p>
            <a:r>
              <a:rPr lang="fr-FR" sz="3200" dirty="0">
                <a:solidFill>
                  <a:schemeClr val="bg2">
                    <a:lumMod val="25000"/>
                  </a:schemeClr>
                </a:solidFill>
              </a:rPr>
              <a:t>Structuration de la DRB (Suite)</a:t>
            </a:r>
            <a:endParaRPr lang="en-US" sz="3200" dirty="0">
              <a:solidFill>
                <a:schemeClr val="bg2">
                  <a:lumMod val="25000"/>
                </a:schemeClr>
              </a:solidFill>
            </a:endParaRPr>
          </a:p>
        </p:txBody>
      </p:sp>
    </p:spTree>
    <p:extLst>
      <p:ext uri="{BB962C8B-B14F-4D97-AF65-F5344CB8AC3E}">
        <p14:creationId xmlns:p14="http://schemas.microsoft.com/office/powerpoint/2010/main" val="1568210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1000" r="-1000"/>
          </a:stretch>
        </a:blip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C82A419-468E-4B7B-B6F3-A7FC7CE68861}"/>
              </a:ext>
            </a:extLst>
          </p:cNvPr>
          <p:cNvPicPr>
            <a:picLocks noChangeAspect="1"/>
          </p:cNvPicPr>
          <p:nvPr/>
        </p:nvPicPr>
        <p:blipFill>
          <a:blip r:embed="rId3"/>
          <a:stretch>
            <a:fillRect/>
          </a:stretch>
        </p:blipFill>
        <p:spPr>
          <a:xfrm>
            <a:off x="910389" y="560832"/>
            <a:ext cx="10371221" cy="6162173"/>
          </a:xfrm>
          <a:prstGeom prst="rect">
            <a:avLst/>
          </a:prstGeom>
        </p:spPr>
      </p:pic>
      <p:sp>
        <p:nvSpPr>
          <p:cNvPr id="3" name="Title 1">
            <a:extLst>
              <a:ext uri="{FF2B5EF4-FFF2-40B4-BE49-F238E27FC236}">
                <a16:creationId xmlns:a16="http://schemas.microsoft.com/office/drawing/2014/main" id="{57C84CC1-4C2B-E55D-0181-F366FC283E62}"/>
              </a:ext>
            </a:extLst>
          </p:cNvPr>
          <p:cNvSpPr>
            <a:spLocks noGrp="1"/>
          </p:cNvSpPr>
          <p:nvPr>
            <p:ph type="title"/>
          </p:nvPr>
        </p:nvSpPr>
        <p:spPr>
          <a:xfrm>
            <a:off x="1073283" y="195072"/>
            <a:ext cx="9715500" cy="365760"/>
          </a:xfrm>
        </p:spPr>
        <p:txBody>
          <a:bodyPr vert="horz" lIns="0" tIns="0" rIns="0" bIns="0" rtlCol="0" anchor="ctr">
            <a:noAutofit/>
          </a:bodyPr>
          <a:lstStyle/>
          <a:p>
            <a:pPr algn="ctr"/>
            <a:r>
              <a:rPr lang="fr-FR" sz="1600" dirty="0">
                <a:latin typeface="Arial" panose="020B0604020202020204" pitchFamily="34" charset="0"/>
                <a:cs typeface="Arial" panose="020B0604020202020204" pitchFamily="34" charset="0"/>
              </a:rPr>
              <a:t>TABLEAU SYNTHETIQUE ET RECAPITUALTIF DES RISQUES BUDGETAIRES (DRB 2022-2024)</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94801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9">
            <a:extLst>
              <a:ext uri="{FF2B5EF4-FFF2-40B4-BE49-F238E27FC236}">
                <a16:creationId xmlns:a16="http://schemas.microsoft.com/office/drawing/2014/main" id="{D6B610CC-5770-8D46-ADFA-381F389F5A99}"/>
              </a:ext>
            </a:extLst>
          </p:cNvPr>
          <p:cNvSpPr txBox="1">
            <a:spLocks/>
          </p:cNvSpPr>
          <p:nvPr/>
        </p:nvSpPr>
        <p:spPr>
          <a:xfrm>
            <a:off x="1336061" y="294968"/>
            <a:ext cx="9961203" cy="5471651"/>
          </a:xfrm>
          <a:prstGeom prst="rect">
            <a:avLst/>
          </a:prstGeom>
        </p:spPr>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280160">
              <a:lnSpc>
                <a:spcPct val="300000"/>
              </a:lnSpc>
            </a:pPr>
            <a:r>
              <a:rPr lang="en-US" sz="4000" b="1" dirty="0">
                <a:solidFill>
                  <a:schemeClr val="accent1">
                    <a:lumMod val="50000"/>
                  </a:schemeClr>
                </a:solidFill>
              </a:rPr>
              <a:t>SOMMAIRE</a:t>
            </a:r>
          </a:p>
          <a:p>
            <a:pPr marL="514350" indent="-514350" algn="l">
              <a:lnSpc>
                <a:spcPct val="250000"/>
              </a:lnSpc>
              <a:buFont typeface="+mj-lt"/>
              <a:buAutoNum type="arabicPeriod"/>
            </a:pPr>
            <a:r>
              <a:rPr lang="fr-FR" sz="3300" b="1" dirty="0">
                <a:solidFill>
                  <a:schemeClr val="accent1">
                    <a:lumMod val="20000"/>
                    <a:lumOff val="80000"/>
                  </a:schemeClr>
                </a:solidFill>
                <a:latin typeface="Arial" panose="020B0604020202020204" pitchFamily="34" charset="0"/>
                <a:ea typeface="Calibri" panose="020F0502020204030204" pitchFamily="34" charset="0"/>
              </a:rPr>
              <a:t>Contexte : Pourquoi communiquer sur les risques budgétaires</a:t>
            </a:r>
          </a:p>
          <a:p>
            <a:pPr marL="514350" indent="-514350" algn="l">
              <a:lnSpc>
                <a:spcPct val="250000"/>
              </a:lnSpc>
              <a:buFont typeface="+mj-lt"/>
              <a:buAutoNum type="arabicPeriod"/>
            </a:pPr>
            <a:r>
              <a:rPr lang="fr-FR" sz="3300" b="1" dirty="0">
                <a:solidFill>
                  <a:schemeClr val="accent1">
                    <a:lumMod val="20000"/>
                    <a:lumOff val="80000"/>
                  </a:schemeClr>
                </a:solidFill>
                <a:latin typeface="Arial" panose="020B0604020202020204" pitchFamily="34" charset="0"/>
                <a:ea typeface="Calibri" panose="020F0502020204030204" pitchFamily="34" charset="0"/>
              </a:rPr>
              <a:t>Déclaration sur les risques budgétaires</a:t>
            </a:r>
          </a:p>
          <a:p>
            <a:pPr marL="514350" indent="-514350" algn="l">
              <a:lnSpc>
                <a:spcPct val="250000"/>
              </a:lnSpc>
              <a:buFont typeface="+mj-lt"/>
              <a:buAutoNum type="arabicPeriod"/>
            </a:pPr>
            <a:r>
              <a:rPr lang="fr-FR" sz="3300" b="1" dirty="0">
                <a:solidFill>
                  <a:schemeClr val="accent1">
                    <a:lumMod val="20000"/>
                    <a:lumOff val="80000"/>
                  </a:schemeClr>
                </a:solidFill>
                <a:latin typeface="Arial" panose="020B0604020202020204" pitchFamily="34" charset="0"/>
                <a:ea typeface="Calibri" panose="020F0502020204030204" pitchFamily="34" charset="0"/>
              </a:rPr>
              <a:t>Expérience de la Côte d’Ivoire</a:t>
            </a:r>
          </a:p>
          <a:p>
            <a:pPr marL="514350" indent="-514350" algn="l">
              <a:lnSpc>
                <a:spcPct val="250000"/>
              </a:lnSpc>
              <a:buFont typeface="+mj-lt"/>
              <a:buAutoNum type="arabicPeriod"/>
            </a:pPr>
            <a:r>
              <a:rPr lang="fr-FR" sz="3300" b="1" dirty="0">
                <a:solidFill>
                  <a:schemeClr val="accent1">
                    <a:lumMod val="50000"/>
                  </a:schemeClr>
                </a:solidFill>
                <a:latin typeface="Arial" panose="020B0604020202020204" pitchFamily="34" charset="0"/>
                <a:ea typeface="Calibri" panose="020F0502020204030204" pitchFamily="34" charset="0"/>
              </a:rPr>
              <a:t>Perspectives</a:t>
            </a:r>
            <a:endParaRPr lang="en-US" sz="3300" b="1" dirty="0">
              <a:solidFill>
                <a:schemeClr val="accent1">
                  <a:lumMod val="50000"/>
                </a:schemeClr>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13729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C194-C17F-479B-8B01-DC31AB115A5D}"/>
              </a:ext>
            </a:extLst>
          </p:cNvPr>
          <p:cNvSpPr>
            <a:spLocks noGrp="1"/>
          </p:cNvSpPr>
          <p:nvPr>
            <p:ph type="title"/>
          </p:nvPr>
        </p:nvSpPr>
        <p:spPr>
          <a:xfrm>
            <a:off x="1091291" y="483322"/>
            <a:ext cx="10182960" cy="930809"/>
          </a:xfrm>
        </p:spPr>
        <p:txBody>
          <a:bodyPr vert="horz" lIns="0" tIns="0" rIns="0" bIns="0" rtlCol="0" anchor="ctr">
            <a:normAutofit/>
          </a:bodyPr>
          <a:lstStyle/>
          <a:p>
            <a:r>
              <a:rPr lang="fr-FR" dirty="0"/>
              <a:t>Perspectives en matière de suivi et de gestion des risques budgétaires</a:t>
            </a:r>
            <a:endParaRPr lang="en-US" dirty="0"/>
          </a:p>
        </p:txBody>
      </p:sp>
      <p:sp>
        <p:nvSpPr>
          <p:cNvPr id="6" name="TextBox 5">
            <a:extLst>
              <a:ext uri="{FF2B5EF4-FFF2-40B4-BE49-F238E27FC236}">
                <a16:creationId xmlns:a16="http://schemas.microsoft.com/office/drawing/2014/main" id="{06981598-5F5C-4EDC-99E5-636B2617893B}"/>
              </a:ext>
            </a:extLst>
          </p:cNvPr>
          <p:cNvSpPr txBox="1"/>
          <p:nvPr/>
        </p:nvSpPr>
        <p:spPr>
          <a:xfrm>
            <a:off x="1091291" y="1824555"/>
            <a:ext cx="10257388" cy="4868384"/>
          </a:xfrm>
          <a:prstGeom prst="rect">
            <a:avLst/>
          </a:prstGeom>
          <a:noFill/>
        </p:spPr>
        <p:txBody>
          <a:bodyPr wrap="square" rtlCol="0">
            <a:spAutoFit/>
          </a:bodyPr>
          <a:lstStyle/>
          <a:p>
            <a:pPr marL="285750" indent="-285750" algn="just">
              <a:lnSpc>
                <a:spcPct val="107000"/>
              </a:lnSpc>
              <a:spcBef>
                <a:spcPts val="600"/>
              </a:spcBef>
              <a:spcAft>
                <a:spcPts val="1800"/>
              </a:spcAft>
              <a:buFont typeface="Wingdings" panose="05000000000000000000" pitchFamily="2" charset="2"/>
              <a:buChar char="q"/>
            </a:pPr>
            <a:r>
              <a:rPr lang="fr-CI" dirty="0">
                <a:solidFill>
                  <a:srgbClr val="002060"/>
                </a:solidFill>
                <a:latin typeface="Trebuchet MS" charset="0"/>
                <a:ea typeface="Trebuchet MS" charset="0"/>
                <a:cs typeface="Trebuchet MS" charset="0"/>
              </a:rPr>
              <a:t>La pratique de l’analyse des risques budgétaires a été marquée par la mise en place au sein de la DGBF d’un service de suivi et d’évaluation des risques budgétaires et des PPP en septembre 2022. </a:t>
            </a:r>
            <a:endParaRPr lang="fr-FR" dirty="0">
              <a:solidFill>
                <a:srgbClr val="002060"/>
              </a:solidFill>
              <a:latin typeface="Trebuchet MS" charset="0"/>
              <a:ea typeface="Trebuchet MS" charset="0"/>
              <a:cs typeface="Trebuchet MS" charset="0"/>
            </a:endParaRPr>
          </a:p>
          <a:p>
            <a:pPr marL="285750" indent="-285750" algn="just">
              <a:lnSpc>
                <a:spcPct val="107000"/>
              </a:lnSpc>
              <a:spcBef>
                <a:spcPts val="600"/>
              </a:spcBef>
              <a:spcAft>
                <a:spcPts val="1800"/>
              </a:spcAft>
              <a:buFont typeface="Wingdings" panose="05000000000000000000" pitchFamily="2" charset="2"/>
              <a:buChar char="q"/>
            </a:pPr>
            <a:r>
              <a:rPr lang="fr-CI" dirty="0">
                <a:solidFill>
                  <a:srgbClr val="002060"/>
                </a:solidFill>
                <a:latin typeface="Trebuchet MS" charset="0"/>
                <a:ea typeface="Trebuchet MS" charset="0"/>
                <a:cs typeface="Trebuchet MS" charset="0"/>
              </a:rPr>
              <a:t>La mission de ce nouveau service dénommé « </a:t>
            </a:r>
            <a:r>
              <a:rPr lang="fr-FR" b="1" i="1" dirty="0">
                <a:solidFill>
                  <a:srgbClr val="002060"/>
                </a:solidFill>
                <a:latin typeface="Trebuchet MS" charset="0"/>
                <a:ea typeface="Trebuchet MS" charset="0"/>
                <a:cs typeface="Trebuchet MS" charset="0"/>
              </a:rPr>
              <a:t>Service de l’Evaluation et du Suivi des Risques Budgétaires et des PPP</a:t>
            </a:r>
            <a:r>
              <a:rPr lang="fr-FR" dirty="0">
                <a:solidFill>
                  <a:srgbClr val="002060"/>
                </a:solidFill>
                <a:latin typeface="Trebuchet MS" charset="0"/>
                <a:ea typeface="Trebuchet MS" charset="0"/>
                <a:cs typeface="Trebuchet MS" charset="0"/>
              </a:rPr>
              <a:t> »,</a:t>
            </a:r>
            <a:r>
              <a:rPr lang="fr-CI" dirty="0">
                <a:solidFill>
                  <a:srgbClr val="002060"/>
                </a:solidFill>
                <a:latin typeface="Trebuchet MS" charset="0"/>
                <a:ea typeface="Trebuchet MS" charset="0"/>
                <a:cs typeface="Trebuchet MS" charset="0"/>
              </a:rPr>
              <a:t> couvre la coordination efficace des travaux du Comité DPBEP-DRB pour l’élaboration de la DRB, la formalisation et le suivi de la gestion globale des risques budgétaires, de leurs impacts potentiels et plus spécifiquement des PPP. </a:t>
            </a:r>
          </a:p>
          <a:p>
            <a:pPr marL="285750" indent="-285750" algn="just">
              <a:lnSpc>
                <a:spcPct val="107000"/>
              </a:lnSpc>
              <a:spcBef>
                <a:spcPts val="600"/>
              </a:spcBef>
              <a:spcAft>
                <a:spcPts val="1800"/>
              </a:spcAft>
              <a:buFont typeface="Wingdings" panose="05000000000000000000" pitchFamily="2" charset="2"/>
              <a:buChar char="q"/>
            </a:pPr>
            <a:r>
              <a:rPr lang="fr-CI" dirty="0">
                <a:solidFill>
                  <a:srgbClr val="002060"/>
                </a:solidFill>
                <a:latin typeface="Trebuchet MS" charset="0"/>
                <a:ea typeface="Trebuchet MS" charset="0"/>
                <a:cs typeface="Trebuchet MS" charset="0"/>
              </a:rPr>
              <a:t>Ce nouveau service a également à charge la mise en place d’un registre des risques budgétaires et l’élaboration de notes supplémentaires périodiques sur les risques budgétaires, ainsi que la formulation de propositions d’amélioration de la DRB. </a:t>
            </a:r>
            <a:endParaRPr lang="fr-FR" dirty="0">
              <a:solidFill>
                <a:srgbClr val="002060"/>
              </a:solidFill>
              <a:latin typeface="Trebuchet MS" charset="0"/>
              <a:ea typeface="Trebuchet MS" charset="0"/>
              <a:cs typeface="Trebuchet MS" charset="0"/>
            </a:endParaRPr>
          </a:p>
          <a:p>
            <a:pPr marL="285750" indent="-285750" algn="just">
              <a:lnSpc>
                <a:spcPct val="107000"/>
              </a:lnSpc>
              <a:spcBef>
                <a:spcPts val="600"/>
              </a:spcBef>
              <a:spcAft>
                <a:spcPts val="1800"/>
              </a:spcAft>
              <a:buFont typeface="Wingdings" panose="05000000000000000000" pitchFamily="2" charset="2"/>
              <a:buChar char="q"/>
            </a:pPr>
            <a:r>
              <a:rPr lang="fr-CI" dirty="0">
                <a:solidFill>
                  <a:srgbClr val="002060"/>
                </a:solidFill>
                <a:latin typeface="Trebuchet MS" charset="0"/>
                <a:ea typeface="Trebuchet MS" charset="0"/>
                <a:cs typeface="Trebuchet MS" charset="0"/>
              </a:rPr>
              <a:t>L’objectif des notes périodiques sera d’informer les autorités et les structures concernées de la matérialisation des risques budgétaires, des nouveaux risques budgétaires, de la révision de l'évaluation des risques existants ainsi que de la mise en œuvre des mesures d'atténuation. </a:t>
            </a:r>
            <a:endParaRPr lang="fr-FR" dirty="0">
              <a:solidFill>
                <a:srgbClr val="002060"/>
              </a:solidFill>
              <a:latin typeface="Trebuchet MS" charset="0"/>
              <a:ea typeface="Trebuchet MS" charset="0"/>
              <a:cs typeface="Trebuchet MS" charset="0"/>
            </a:endParaRPr>
          </a:p>
        </p:txBody>
      </p:sp>
    </p:spTree>
    <p:extLst>
      <p:ext uri="{BB962C8B-B14F-4D97-AF65-F5344CB8AC3E}">
        <p14:creationId xmlns:p14="http://schemas.microsoft.com/office/powerpoint/2010/main" val="437882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6981598-5F5C-4EDC-99E5-636B2617893B}"/>
              </a:ext>
            </a:extLst>
          </p:cNvPr>
          <p:cNvSpPr txBox="1"/>
          <p:nvPr/>
        </p:nvSpPr>
        <p:spPr>
          <a:xfrm>
            <a:off x="1091291" y="1611903"/>
            <a:ext cx="10182960" cy="4832092"/>
          </a:xfrm>
          <a:prstGeom prst="rect">
            <a:avLst/>
          </a:prstGeom>
          <a:noFill/>
        </p:spPr>
        <p:txBody>
          <a:bodyPr wrap="square" rtlCol="0">
            <a:spAutoFit/>
          </a:bodyPr>
          <a:lstStyle/>
          <a:p>
            <a:r>
              <a:rPr lang="fr-CI" dirty="0">
                <a:solidFill>
                  <a:srgbClr val="002060"/>
                </a:solidFill>
                <a:latin typeface="Trebuchet MS" charset="0"/>
                <a:ea typeface="Trebuchet MS" charset="0"/>
                <a:cs typeface="Trebuchet MS" charset="0"/>
              </a:rPr>
              <a:t>Dans cet élan, quelques avancées ont été notées dans l’élaboration de la Déclaration sur les Risques Budgétaires DRB 2024-2026 et se situent au niveau :</a:t>
            </a:r>
            <a:endParaRPr lang="fr-FR" dirty="0">
              <a:solidFill>
                <a:srgbClr val="002060"/>
              </a:solidFill>
              <a:latin typeface="Trebuchet MS" charset="0"/>
              <a:ea typeface="Trebuchet MS" charset="0"/>
              <a:cs typeface="Trebuchet MS" charset="0"/>
            </a:endParaRPr>
          </a:p>
          <a:p>
            <a:pPr marL="742950" lvl="1" indent="-285750">
              <a:spcBef>
                <a:spcPts val="1200"/>
              </a:spcBef>
              <a:spcAft>
                <a:spcPts val="1200"/>
              </a:spcAft>
              <a:buFont typeface="Wingdings" panose="05000000000000000000" pitchFamily="2" charset="2"/>
              <a:buChar char="q"/>
            </a:pPr>
            <a:r>
              <a:rPr lang="fr-CI" dirty="0">
                <a:solidFill>
                  <a:srgbClr val="002060"/>
                </a:solidFill>
                <a:latin typeface="Trebuchet MS" charset="0"/>
                <a:ea typeface="Trebuchet MS" charset="0"/>
                <a:cs typeface="Trebuchet MS" charset="0"/>
              </a:rPr>
              <a:t>du renforcement du cadre d’analyse ;</a:t>
            </a:r>
            <a:endParaRPr lang="fr-FR" dirty="0">
              <a:solidFill>
                <a:srgbClr val="002060"/>
              </a:solidFill>
              <a:latin typeface="Trebuchet MS" charset="0"/>
              <a:ea typeface="Trebuchet MS" charset="0"/>
              <a:cs typeface="Trebuchet MS" charset="0"/>
            </a:endParaRPr>
          </a:p>
          <a:p>
            <a:pPr marL="742950" lvl="1" indent="-285750">
              <a:spcBef>
                <a:spcPts val="1200"/>
              </a:spcBef>
              <a:spcAft>
                <a:spcPts val="1200"/>
              </a:spcAft>
              <a:buFont typeface="Wingdings" panose="05000000000000000000" pitchFamily="2" charset="2"/>
              <a:buChar char="q"/>
            </a:pPr>
            <a:r>
              <a:rPr lang="fr-CI" dirty="0">
                <a:solidFill>
                  <a:srgbClr val="002060"/>
                </a:solidFill>
                <a:latin typeface="Trebuchet MS" charset="0"/>
                <a:ea typeface="Trebuchet MS" charset="0"/>
                <a:cs typeface="Trebuchet MS" charset="0"/>
              </a:rPr>
              <a:t>de l’utilisation d'outils nouveaux comme le SOE-HCT pour les entreprises publiques ;</a:t>
            </a:r>
            <a:endParaRPr lang="fr-FR" dirty="0">
              <a:solidFill>
                <a:srgbClr val="002060"/>
              </a:solidFill>
              <a:latin typeface="Trebuchet MS" charset="0"/>
              <a:ea typeface="Trebuchet MS" charset="0"/>
              <a:cs typeface="Trebuchet MS" charset="0"/>
            </a:endParaRPr>
          </a:p>
          <a:p>
            <a:pPr marL="742950" lvl="1" indent="-285750">
              <a:spcBef>
                <a:spcPts val="1200"/>
              </a:spcBef>
              <a:spcAft>
                <a:spcPts val="1200"/>
              </a:spcAft>
              <a:buFont typeface="Wingdings" panose="05000000000000000000" pitchFamily="2" charset="2"/>
              <a:buChar char="q"/>
            </a:pPr>
            <a:r>
              <a:rPr lang="fr-CI" dirty="0">
                <a:solidFill>
                  <a:srgbClr val="002060"/>
                </a:solidFill>
                <a:latin typeface="Trebuchet MS" charset="0"/>
                <a:ea typeface="Trebuchet MS" charset="0"/>
                <a:cs typeface="Trebuchet MS" charset="0"/>
              </a:rPr>
              <a:t>de l’étude de chocs de plus grande ampleur et impliquant différentes dimensions de risques ;</a:t>
            </a:r>
            <a:endParaRPr lang="fr-FR" dirty="0">
              <a:solidFill>
                <a:srgbClr val="002060"/>
              </a:solidFill>
              <a:latin typeface="Trebuchet MS" charset="0"/>
              <a:ea typeface="Trebuchet MS" charset="0"/>
              <a:cs typeface="Trebuchet MS" charset="0"/>
            </a:endParaRPr>
          </a:p>
          <a:p>
            <a:pPr marL="742950" lvl="1" indent="-285750">
              <a:spcBef>
                <a:spcPts val="1200"/>
              </a:spcBef>
              <a:spcAft>
                <a:spcPts val="1200"/>
              </a:spcAft>
              <a:buFont typeface="Wingdings" panose="05000000000000000000" pitchFamily="2" charset="2"/>
              <a:buChar char="q"/>
            </a:pPr>
            <a:r>
              <a:rPr lang="fr-CI" dirty="0">
                <a:solidFill>
                  <a:srgbClr val="002060"/>
                </a:solidFill>
                <a:latin typeface="Trebuchet MS" charset="0"/>
                <a:ea typeface="Trebuchet MS" charset="0"/>
                <a:cs typeface="Trebuchet MS" charset="0"/>
              </a:rPr>
              <a:t>de l’implication des acteurs clés de la gestion des catastrophes naturelles et du changement climatique afin d’approfondir les analyses sur ces sujets et ;</a:t>
            </a:r>
            <a:endParaRPr lang="fr-FR" dirty="0">
              <a:solidFill>
                <a:srgbClr val="002060"/>
              </a:solidFill>
              <a:latin typeface="Trebuchet MS" charset="0"/>
              <a:ea typeface="Trebuchet MS" charset="0"/>
              <a:cs typeface="Trebuchet MS" charset="0"/>
            </a:endParaRPr>
          </a:p>
          <a:p>
            <a:pPr marL="742950" lvl="1" indent="-285750">
              <a:spcBef>
                <a:spcPts val="1200"/>
              </a:spcBef>
              <a:spcAft>
                <a:spcPts val="1200"/>
              </a:spcAft>
              <a:buFont typeface="Wingdings" panose="05000000000000000000" pitchFamily="2" charset="2"/>
              <a:buChar char="q"/>
            </a:pPr>
            <a:r>
              <a:rPr lang="fr-CI" dirty="0">
                <a:solidFill>
                  <a:srgbClr val="002060"/>
                </a:solidFill>
                <a:latin typeface="Trebuchet MS" charset="0"/>
                <a:ea typeface="Trebuchet MS" charset="0"/>
                <a:cs typeface="Trebuchet MS" charset="0"/>
              </a:rPr>
              <a:t>d’une présentation graphique plus explicite et renforcée.</a:t>
            </a:r>
            <a:endParaRPr lang="fr-FR" dirty="0">
              <a:solidFill>
                <a:srgbClr val="002060"/>
              </a:solidFill>
              <a:latin typeface="Trebuchet MS" charset="0"/>
              <a:ea typeface="Trebuchet MS" charset="0"/>
              <a:cs typeface="Trebuchet MS" charset="0"/>
            </a:endParaRPr>
          </a:p>
          <a:p>
            <a:pPr>
              <a:spcBef>
                <a:spcPts val="1200"/>
              </a:spcBef>
            </a:pPr>
            <a:r>
              <a:rPr lang="fr-CI" dirty="0">
                <a:solidFill>
                  <a:srgbClr val="002060"/>
                </a:solidFill>
                <a:latin typeface="Trebuchet MS" charset="0"/>
                <a:ea typeface="Trebuchet MS" charset="0"/>
                <a:cs typeface="Trebuchet MS" charset="0"/>
              </a:rPr>
              <a:t>Toutefois, l’analyse des risques liés au changement climatique devra être renforcée par les outils de quantification et le renforcement des capacités des acteurs.</a:t>
            </a:r>
            <a:endParaRPr lang="fr-FR" dirty="0">
              <a:solidFill>
                <a:srgbClr val="002060"/>
              </a:solidFill>
              <a:latin typeface="Trebuchet MS" charset="0"/>
              <a:ea typeface="Trebuchet MS" charset="0"/>
              <a:cs typeface="Trebuchet MS" charset="0"/>
            </a:endParaRPr>
          </a:p>
        </p:txBody>
      </p:sp>
      <p:sp>
        <p:nvSpPr>
          <p:cNvPr id="5" name="Title 1">
            <a:extLst>
              <a:ext uri="{FF2B5EF4-FFF2-40B4-BE49-F238E27FC236}">
                <a16:creationId xmlns:a16="http://schemas.microsoft.com/office/drawing/2014/main" id="{71ADC194-C17F-479B-8B01-DC31AB115A5D}"/>
              </a:ext>
            </a:extLst>
          </p:cNvPr>
          <p:cNvSpPr>
            <a:spLocks noGrp="1"/>
          </p:cNvSpPr>
          <p:nvPr>
            <p:ph type="title"/>
          </p:nvPr>
        </p:nvSpPr>
        <p:spPr>
          <a:xfrm>
            <a:off x="1091291" y="483322"/>
            <a:ext cx="10182960" cy="930809"/>
          </a:xfrm>
        </p:spPr>
        <p:txBody>
          <a:bodyPr vert="horz" lIns="0" tIns="0" rIns="0" bIns="0" rtlCol="0" anchor="ctr">
            <a:normAutofit/>
          </a:bodyPr>
          <a:lstStyle/>
          <a:p>
            <a:r>
              <a:rPr lang="fr-FR" dirty="0"/>
              <a:t>Perspectives en matière de suivi et de gestion des risques budgétaires (suite)</a:t>
            </a:r>
            <a:endParaRPr lang="en-US" dirty="0"/>
          </a:p>
        </p:txBody>
      </p:sp>
    </p:spTree>
    <p:extLst>
      <p:ext uri="{BB962C8B-B14F-4D97-AF65-F5344CB8AC3E}">
        <p14:creationId xmlns:p14="http://schemas.microsoft.com/office/powerpoint/2010/main" val="14731728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9">
            <a:extLst>
              <a:ext uri="{FF2B5EF4-FFF2-40B4-BE49-F238E27FC236}">
                <a16:creationId xmlns:a16="http://schemas.microsoft.com/office/drawing/2014/main" id="{D6B610CC-5770-8D46-ADFA-381F389F5A99}"/>
              </a:ext>
            </a:extLst>
          </p:cNvPr>
          <p:cNvSpPr txBox="1">
            <a:spLocks/>
          </p:cNvSpPr>
          <p:nvPr/>
        </p:nvSpPr>
        <p:spPr>
          <a:xfrm>
            <a:off x="1336061" y="294968"/>
            <a:ext cx="9961203" cy="5471651"/>
          </a:xfrm>
          <a:prstGeom prst="rect">
            <a:avLst/>
          </a:prstGeom>
        </p:spPr>
        <p:txBody>
          <a:bodyPr vert="horz" lIns="91440" tIns="45720" rIns="91440" bIns="45720" rtlCol="0" anchor="ctr">
            <a:normAutofit fontScale="62500" lnSpcReduction="2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280160">
              <a:lnSpc>
                <a:spcPct val="300000"/>
              </a:lnSpc>
            </a:pPr>
            <a:r>
              <a:rPr lang="en-US" sz="4000" b="1" dirty="0">
                <a:solidFill>
                  <a:schemeClr val="accent1">
                    <a:lumMod val="50000"/>
                  </a:schemeClr>
                </a:solidFill>
              </a:rPr>
              <a:t>SOMMAIRE</a:t>
            </a:r>
          </a:p>
          <a:p>
            <a:pPr marL="514350" indent="-514350" algn="l">
              <a:lnSpc>
                <a:spcPct val="250000"/>
              </a:lnSpc>
              <a:buFont typeface="+mj-lt"/>
              <a:buAutoNum type="arabicPeriod"/>
            </a:pPr>
            <a:r>
              <a:rPr lang="fr-FR" sz="3700" b="1" dirty="0">
                <a:solidFill>
                  <a:schemeClr val="accent1">
                    <a:lumMod val="50000"/>
                  </a:schemeClr>
                </a:solidFill>
                <a:latin typeface="Arial" panose="020B0604020202020204" pitchFamily="34" charset="0"/>
                <a:ea typeface="Calibri" panose="020F0502020204030204" pitchFamily="34" charset="0"/>
              </a:rPr>
              <a:t>Contexte : Pourquoi communiquer sur les risques budgétaires</a:t>
            </a:r>
          </a:p>
          <a:p>
            <a:pPr marL="514350" indent="-514350" algn="l">
              <a:lnSpc>
                <a:spcPct val="250000"/>
              </a:lnSpc>
              <a:buFont typeface="+mj-lt"/>
              <a:buAutoNum type="arabicPeriod"/>
            </a:pPr>
            <a:r>
              <a:rPr lang="fr-FR" sz="3700" b="1" dirty="0">
                <a:solidFill>
                  <a:schemeClr val="accent1">
                    <a:lumMod val="20000"/>
                    <a:lumOff val="80000"/>
                  </a:schemeClr>
                </a:solidFill>
                <a:latin typeface="Arial" panose="020B0604020202020204" pitchFamily="34" charset="0"/>
                <a:ea typeface="Calibri" panose="020F0502020204030204" pitchFamily="34" charset="0"/>
              </a:rPr>
              <a:t>Déclaration sur les risques budgétaires</a:t>
            </a:r>
            <a:endParaRPr lang="fr-FR" sz="3700" b="1" dirty="0">
              <a:solidFill>
                <a:schemeClr val="accent1">
                  <a:lumMod val="20000"/>
                  <a:lumOff val="80000"/>
                </a:schemeClr>
              </a:solidFill>
              <a:latin typeface="Times New Roman" panose="02020603050405020304" pitchFamily="18" charset="0"/>
              <a:ea typeface="Calibri" panose="020F0502020204030204" pitchFamily="34" charset="0"/>
            </a:endParaRPr>
          </a:p>
          <a:p>
            <a:pPr marL="514350" indent="-514350" algn="l">
              <a:lnSpc>
                <a:spcPct val="250000"/>
              </a:lnSpc>
              <a:buFont typeface="+mj-lt"/>
              <a:buAutoNum type="arabicPeriod"/>
            </a:pPr>
            <a:r>
              <a:rPr lang="fr-FR" sz="3700" b="1" dirty="0">
                <a:solidFill>
                  <a:schemeClr val="accent1">
                    <a:lumMod val="20000"/>
                    <a:lumOff val="80000"/>
                  </a:schemeClr>
                </a:solidFill>
                <a:latin typeface="Arial" panose="020B0604020202020204" pitchFamily="34" charset="0"/>
                <a:ea typeface="Calibri" panose="020F0502020204030204" pitchFamily="34" charset="0"/>
              </a:rPr>
              <a:t>Expérience de la Côte d’Ivoire</a:t>
            </a:r>
          </a:p>
          <a:p>
            <a:pPr marL="514350" indent="-514350" algn="l">
              <a:lnSpc>
                <a:spcPct val="250000"/>
              </a:lnSpc>
              <a:buFont typeface="+mj-lt"/>
              <a:buAutoNum type="arabicPeriod"/>
            </a:pPr>
            <a:r>
              <a:rPr lang="fr-FR" sz="3700" b="1" dirty="0">
                <a:solidFill>
                  <a:schemeClr val="accent1">
                    <a:lumMod val="20000"/>
                    <a:lumOff val="80000"/>
                  </a:schemeClr>
                </a:solidFill>
                <a:latin typeface="Arial" panose="020B0604020202020204" pitchFamily="34" charset="0"/>
              </a:rPr>
              <a:t>Perspectives</a:t>
            </a:r>
            <a:endParaRPr lang="en-US" sz="3700" b="1" dirty="0">
              <a:solidFill>
                <a:schemeClr val="accent1">
                  <a:lumMod val="20000"/>
                  <a:lumOff val="80000"/>
                </a:schemeClr>
              </a:solidFill>
            </a:endParaRPr>
          </a:p>
        </p:txBody>
      </p:sp>
    </p:spTree>
    <p:extLst>
      <p:ext uri="{BB962C8B-B14F-4D97-AF65-F5344CB8AC3E}">
        <p14:creationId xmlns:p14="http://schemas.microsoft.com/office/powerpoint/2010/main" val="1254685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4">
            <a:extLst>
              <a:ext uri="{FF2B5EF4-FFF2-40B4-BE49-F238E27FC236}">
                <a16:creationId xmlns:a16="http://schemas.microsoft.com/office/drawing/2014/main" id="{4493FC86-62BC-44A1-8CAE-9EA1508ECD0D}"/>
              </a:ext>
            </a:extLst>
          </p:cNvPr>
          <p:cNvGraphicFramePr/>
          <p:nvPr>
            <p:extLst>
              <p:ext uri="{D42A27DB-BD31-4B8C-83A1-F6EECF244321}">
                <p14:modId xmlns:p14="http://schemas.microsoft.com/office/powerpoint/2010/main" val="3835531297"/>
              </p:ext>
            </p:extLst>
          </p:nvPr>
        </p:nvGraphicFramePr>
        <p:xfrm>
          <a:off x="4135901" y="1748133"/>
          <a:ext cx="10511581" cy="5006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96D3E9C1-DD43-CF45-AA47-056DA48EC36D}"/>
              </a:ext>
            </a:extLst>
          </p:cNvPr>
          <p:cNvSpPr txBox="1">
            <a:spLocks/>
          </p:cNvSpPr>
          <p:nvPr/>
        </p:nvSpPr>
        <p:spPr>
          <a:xfrm>
            <a:off x="478300" y="1875858"/>
            <a:ext cx="6063175" cy="4772694"/>
          </a:xfrm>
          <a:prstGeom prst="rect">
            <a:avLst/>
          </a:prstGeom>
          <a:ln w="63500">
            <a:solidFill>
              <a:schemeClr val="bg2">
                <a:lumMod val="50000"/>
              </a:schemeClr>
            </a:solidFill>
          </a:ln>
        </p:spPr>
        <p:txBody>
          <a:bodyPr>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algn="just">
              <a:spcBef>
                <a:spcPts val="1080"/>
              </a:spcBef>
            </a:pPr>
            <a:endParaRPr lang="fr-CA" sz="1800" dirty="0"/>
          </a:p>
          <a:p>
            <a:pPr marL="180975">
              <a:spcBef>
                <a:spcPts val="1080"/>
              </a:spcBef>
            </a:pPr>
            <a:r>
              <a:rPr lang="fr-CA" sz="1800" dirty="0"/>
              <a:t>La transparence budgétaire est définie comme l'exhaustivité, la clarté, la fiabilité, l'actualité et la pertinence des rapports publics sur l'état passé, présent et futur des finances publiques. </a:t>
            </a:r>
          </a:p>
          <a:p>
            <a:pPr marL="180975">
              <a:spcBef>
                <a:spcPts val="1080"/>
              </a:spcBef>
            </a:pPr>
            <a:r>
              <a:rPr lang="fr-CA" sz="1800" dirty="0"/>
              <a:t>Elle permet aux gouvernements d'avoir une image exacte de leur situation financière lorsqu'ils prennent des décisions économiques, notamment en ce qui concerne les coûts et les avantages des changements de politiques et les risques potentiels pour les finances publiques. </a:t>
            </a:r>
          </a:p>
          <a:p>
            <a:pPr marL="180975">
              <a:spcBef>
                <a:spcPts val="1080"/>
              </a:spcBef>
            </a:pPr>
            <a:r>
              <a:rPr lang="fr-CA" sz="1800" dirty="0"/>
              <a:t>Il fournit également aux législatures, aux marchés et aux citoyens l'information dont ils ont besoin pour tenir les gouvernements responsables. </a:t>
            </a:r>
          </a:p>
          <a:p>
            <a:pPr marL="180975" algn="just"/>
            <a:endParaRPr lang="fr-CA" sz="1800" dirty="0"/>
          </a:p>
          <a:p>
            <a:endParaRPr lang="fr-CA" sz="2400" dirty="0"/>
          </a:p>
        </p:txBody>
      </p:sp>
      <p:sp>
        <p:nvSpPr>
          <p:cNvPr id="9" name="Title 1">
            <a:extLst>
              <a:ext uri="{FF2B5EF4-FFF2-40B4-BE49-F238E27FC236}">
                <a16:creationId xmlns:a16="http://schemas.microsoft.com/office/drawing/2014/main" id="{51027F4C-26F5-856A-978F-8F8593879967}"/>
              </a:ext>
            </a:extLst>
          </p:cNvPr>
          <p:cNvSpPr txBox="1">
            <a:spLocks/>
          </p:cNvSpPr>
          <p:nvPr/>
        </p:nvSpPr>
        <p:spPr>
          <a:xfrm>
            <a:off x="573993" y="564394"/>
            <a:ext cx="10757390" cy="726153"/>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fr-FR" dirty="0">
                <a:solidFill>
                  <a:srgbClr val="0070C0"/>
                </a:solidFill>
              </a:rPr>
              <a:t>Transparence dans la gestion des finances publiques </a:t>
            </a:r>
            <a:r>
              <a:rPr lang="fr-FR" sz="2400" i="1" u="sng" dirty="0"/>
              <a:t>Définition</a:t>
            </a:r>
          </a:p>
        </p:txBody>
      </p:sp>
    </p:spTree>
    <p:extLst>
      <p:ext uri="{BB962C8B-B14F-4D97-AF65-F5344CB8AC3E}">
        <p14:creationId xmlns:p14="http://schemas.microsoft.com/office/powerpoint/2010/main" val="25760295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29F31CB-762E-106F-C371-425905C85084}"/>
              </a:ext>
            </a:extLst>
          </p:cNvPr>
          <p:cNvSpPr txBox="1"/>
          <p:nvPr/>
        </p:nvSpPr>
        <p:spPr>
          <a:xfrm>
            <a:off x="621792" y="721252"/>
            <a:ext cx="10948416" cy="830997"/>
          </a:xfrm>
          <a:prstGeom prst="rect">
            <a:avLst/>
          </a:prstGeom>
          <a:noFill/>
        </p:spPr>
        <p:txBody>
          <a:bodyPr wrap="square">
            <a:spAutoFit/>
          </a:bodyPr>
          <a:lstStyle/>
          <a:p>
            <a:pPr algn="l"/>
            <a:r>
              <a:rPr lang="fr-FR" sz="2400" b="1" i="1" dirty="0">
                <a:solidFill>
                  <a:srgbClr val="0070C0"/>
                </a:solidFill>
                <a:latin typeface="Arial Black" panose="020B0604020202020204" pitchFamily="34" charset="0"/>
                <a:ea typeface="+mj-ea"/>
              </a:rPr>
              <a:t>Code de bonnes pratiques en matière de transparence des finances publiques (2007)</a:t>
            </a:r>
          </a:p>
        </p:txBody>
      </p:sp>
      <p:sp>
        <p:nvSpPr>
          <p:cNvPr id="5" name="ZoneTexte 4">
            <a:extLst>
              <a:ext uri="{FF2B5EF4-FFF2-40B4-BE49-F238E27FC236}">
                <a16:creationId xmlns:a16="http://schemas.microsoft.com/office/drawing/2014/main" id="{5BA8352C-9F6A-E48D-0B74-AA9A96FF3644}"/>
              </a:ext>
            </a:extLst>
          </p:cNvPr>
          <p:cNvSpPr txBox="1"/>
          <p:nvPr/>
        </p:nvSpPr>
        <p:spPr>
          <a:xfrm>
            <a:off x="621792" y="2105138"/>
            <a:ext cx="10802112" cy="3477875"/>
          </a:xfrm>
          <a:prstGeom prst="rect">
            <a:avLst/>
          </a:prstGeom>
          <a:noFill/>
        </p:spPr>
        <p:txBody>
          <a:bodyPr wrap="square">
            <a:spAutoFit/>
          </a:bodyPr>
          <a:lstStyle/>
          <a:p>
            <a:pPr algn="l"/>
            <a:r>
              <a:rPr lang="fr-FR" sz="2800" b="1" i="0" u="none" strike="noStrike" baseline="0" dirty="0">
                <a:latin typeface="Arial" panose="020B0604020202020204" pitchFamily="34" charset="0"/>
                <a:cs typeface="Arial" panose="020B0604020202020204" pitchFamily="34" charset="0"/>
              </a:rPr>
              <a:t>III. Accès du public à l’information</a:t>
            </a:r>
          </a:p>
          <a:p>
            <a:pPr algn="l"/>
            <a:endParaRPr lang="fr-FR" sz="1200" b="0" i="0" u="none" strike="noStrike" baseline="0" dirty="0">
              <a:latin typeface="Arial" panose="020B0604020202020204" pitchFamily="34" charset="0"/>
              <a:cs typeface="Arial" panose="020B0604020202020204" pitchFamily="34" charset="0"/>
            </a:endParaRPr>
          </a:p>
          <a:p>
            <a:pPr algn="just"/>
            <a:r>
              <a:rPr lang="fr-FR" sz="2400" b="1" i="0" u="sng" strike="noStrike" baseline="0" dirty="0">
                <a:latin typeface="Arial" panose="020B0604020202020204" pitchFamily="34" charset="0"/>
                <a:cs typeface="Arial" panose="020B0604020202020204" pitchFamily="34" charset="0"/>
              </a:rPr>
              <a:t>3.1</a:t>
            </a:r>
            <a:r>
              <a:rPr lang="fr-FR" sz="2400" b="0" i="0" u="none" strike="noStrike" baseline="0" dirty="0">
                <a:latin typeface="Arial" panose="020B0604020202020204" pitchFamily="34" charset="0"/>
                <a:cs typeface="Arial" panose="020B0604020202020204" pitchFamily="34" charset="0"/>
              </a:rPr>
              <a:t> Le public doit être pleinement informé de l’activité financière passée, présente et prévue et des </a:t>
            </a:r>
            <a:r>
              <a:rPr lang="fr-FR" sz="2400" b="1" i="0" u="none" strike="noStrike" baseline="0" dirty="0">
                <a:solidFill>
                  <a:srgbClr val="FF0000"/>
                </a:solidFill>
                <a:latin typeface="Arial" panose="020B0604020202020204" pitchFamily="34" charset="0"/>
                <a:cs typeface="Arial" panose="020B0604020202020204" pitchFamily="34" charset="0"/>
              </a:rPr>
              <a:t>principaux risques financiers.</a:t>
            </a:r>
          </a:p>
          <a:p>
            <a:pPr algn="just"/>
            <a:endParaRPr lang="fr-FR" sz="1200" b="0" i="0" u="none" strike="noStrike" baseline="0" dirty="0">
              <a:latin typeface="Arial" panose="020B0604020202020204" pitchFamily="34" charset="0"/>
              <a:cs typeface="Arial" panose="020B0604020202020204" pitchFamily="34" charset="0"/>
            </a:endParaRPr>
          </a:p>
          <a:p>
            <a:pPr lvl="1" algn="just"/>
            <a:r>
              <a:rPr lang="fr-FR" sz="2400" b="1" i="0" u="sng" strike="noStrike" baseline="0" dirty="0">
                <a:latin typeface="Arial" panose="020B0604020202020204" pitchFamily="34" charset="0"/>
                <a:cs typeface="Arial" panose="020B0604020202020204" pitchFamily="34" charset="0"/>
              </a:rPr>
              <a:t>3.1.3</a:t>
            </a:r>
            <a:r>
              <a:rPr lang="fr-FR" sz="2400" b="0" i="0" u="none" strike="noStrike" baseline="0" dirty="0">
                <a:latin typeface="Arial" panose="020B0604020202020204" pitchFamily="34" charset="0"/>
                <a:cs typeface="Arial" panose="020B0604020202020204" pitchFamily="34" charset="0"/>
              </a:rPr>
              <a:t> Des états décrivant la nature et les conséquences budgétaires des dépenses fiscales, des éléments de passif éventuels et des activités quasi budgétaires de l’administration centrale doivent faire partie de la documentation budgétaire, au même titre qu’une évaluation de tous les autres principaux risques financiers.</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833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CB03-8D1B-474B-878D-8D9B68585511}"/>
              </a:ext>
            </a:extLst>
          </p:cNvPr>
          <p:cNvSpPr>
            <a:spLocks noGrp="1"/>
          </p:cNvSpPr>
          <p:nvPr>
            <p:ph type="title"/>
          </p:nvPr>
        </p:nvSpPr>
        <p:spPr>
          <a:xfrm>
            <a:off x="722113" y="589641"/>
            <a:ext cx="10738667" cy="978486"/>
          </a:xfrm>
        </p:spPr>
        <p:txBody>
          <a:bodyPr vert="horz" lIns="0" tIns="0" rIns="0" bIns="0" rtlCol="0" anchor="ctr">
            <a:noAutofit/>
          </a:bodyPr>
          <a:lstStyle/>
          <a:p>
            <a:pPr algn="just"/>
            <a:r>
              <a:rPr lang="fr-FR" sz="2400" i="1" dirty="0"/>
              <a:t>Consécration de l’importance des risques budgétaires dans le </a:t>
            </a:r>
            <a:r>
              <a:rPr lang="fr-FR" sz="2400" i="1" dirty="0">
                <a:solidFill>
                  <a:schemeClr val="accent4"/>
                </a:solidFill>
              </a:rPr>
              <a:t>code de transparence des finances publiques du FMI</a:t>
            </a:r>
            <a:endParaRPr lang="en-US" sz="2400" i="1" dirty="0">
              <a:solidFill>
                <a:schemeClr val="accent4"/>
              </a:solidFill>
            </a:endParaRPr>
          </a:p>
        </p:txBody>
      </p:sp>
      <p:sp>
        <p:nvSpPr>
          <p:cNvPr id="3" name="Text Placeholder 2">
            <a:extLst>
              <a:ext uri="{FF2B5EF4-FFF2-40B4-BE49-F238E27FC236}">
                <a16:creationId xmlns:a16="http://schemas.microsoft.com/office/drawing/2014/main" id="{FB466EBA-2DB7-4C2C-BC22-26D2E7F7FA30}"/>
              </a:ext>
            </a:extLst>
          </p:cNvPr>
          <p:cNvSpPr>
            <a:spLocks noGrp="1"/>
          </p:cNvSpPr>
          <p:nvPr>
            <p:ph type="body" sz="quarter" idx="10"/>
          </p:nvPr>
        </p:nvSpPr>
        <p:spPr>
          <a:xfrm>
            <a:off x="357169" y="3939506"/>
            <a:ext cx="1642319" cy="733287"/>
          </a:xfrm>
        </p:spPr>
        <p:txBody>
          <a:bodyPr>
            <a:normAutofit/>
          </a:bodyPr>
          <a:lstStyle/>
          <a:p>
            <a:pPr algn="ctr"/>
            <a:r>
              <a:rPr lang="fr-FR" sz="2800" b="1" dirty="0">
                <a:solidFill>
                  <a:srgbClr val="000000"/>
                </a:solidFill>
              </a:rPr>
              <a:t>4 Piliers</a:t>
            </a:r>
          </a:p>
          <a:p>
            <a:endParaRPr lang="en-US" sz="2400" dirty="0"/>
          </a:p>
        </p:txBody>
      </p:sp>
      <p:grpSp>
        <p:nvGrpSpPr>
          <p:cNvPr id="4" name="Group 3">
            <a:extLst>
              <a:ext uri="{FF2B5EF4-FFF2-40B4-BE49-F238E27FC236}">
                <a16:creationId xmlns:a16="http://schemas.microsoft.com/office/drawing/2014/main" id="{5957CD23-45BF-4293-98FA-E71AB90D3241}"/>
              </a:ext>
            </a:extLst>
          </p:cNvPr>
          <p:cNvGrpSpPr/>
          <p:nvPr/>
        </p:nvGrpSpPr>
        <p:grpSpPr>
          <a:xfrm>
            <a:off x="2694432" y="2101409"/>
            <a:ext cx="7924800" cy="4409480"/>
            <a:chOff x="609600" y="1791629"/>
            <a:chExt cx="7924800" cy="4696647"/>
          </a:xfrm>
        </p:grpSpPr>
        <p:grpSp>
          <p:nvGrpSpPr>
            <p:cNvPr id="5" name="Group 4">
              <a:extLst>
                <a:ext uri="{FF2B5EF4-FFF2-40B4-BE49-F238E27FC236}">
                  <a16:creationId xmlns:a16="http://schemas.microsoft.com/office/drawing/2014/main" id="{82ABD551-D229-4AC8-BB9F-118B38012CD0}"/>
                </a:ext>
              </a:extLst>
            </p:cNvPr>
            <p:cNvGrpSpPr/>
            <p:nvPr/>
          </p:nvGrpSpPr>
          <p:grpSpPr>
            <a:xfrm>
              <a:off x="609600" y="1791629"/>
              <a:ext cx="7924800" cy="4696647"/>
              <a:chOff x="609600" y="1791629"/>
              <a:chExt cx="7924800" cy="4696647"/>
            </a:xfrm>
          </p:grpSpPr>
          <p:pic>
            <p:nvPicPr>
              <p:cNvPr id="7" name="Picture 6">
                <a:extLst>
                  <a:ext uri="{FF2B5EF4-FFF2-40B4-BE49-F238E27FC236}">
                    <a16:creationId xmlns:a16="http://schemas.microsoft.com/office/drawing/2014/main" id="{7FF7E824-3A4B-4219-8F04-43096085AF9C}"/>
                  </a:ext>
                </a:extLst>
              </p:cNvPr>
              <p:cNvPicPr>
                <a:picLocks noChangeAspect="1"/>
              </p:cNvPicPr>
              <p:nvPr/>
            </p:nvPicPr>
            <p:blipFill>
              <a:blip r:embed="rId3"/>
              <a:stretch>
                <a:fillRect/>
              </a:stretch>
            </p:blipFill>
            <p:spPr>
              <a:xfrm>
                <a:off x="609600" y="1791629"/>
                <a:ext cx="7924800" cy="4696647"/>
              </a:xfrm>
              <a:prstGeom prst="rect">
                <a:avLst/>
              </a:prstGeom>
            </p:spPr>
          </p:pic>
          <p:sp>
            <p:nvSpPr>
              <p:cNvPr id="8" name="TextBox 7">
                <a:extLst>
                  <a:ext uri="{FF2B5EF4-FFF2-40B4-BE49-F238E27FC236}">
                    <a16:creationId xmlns:a16="http://schemas.microsoft.com/office/drawing/2014/main" id="{D60842F6-E245-4502-9F78-E5A7F2165F80}"/>
                  </a:ext>
                </a:extLst>
              </p:cNvPr>
              <p:cNvSpPr txBox="1"/>
              <p:nvPr/>
            </p:nvSpPr>
            <p:spPr>
              <a:xfrm>
                <a:off x="6819363" y="2809582"/>
                <a:ext cx="1447801" cy="784830"/>
              </a:xfrm>
              <a:prstGeom prst="rect">
                <a:avLst/>
              </a:prstGeom>
              <a:solidFill>
                <a:srgbClr val="D4D4D0"/>
              </a:solidFill>
            </p:spPr>
            <p:txBody>
              <a:bodyPr wrap="square" tIns="0" bIns="0" rtlCol="0">
                <a:spAutoFit/>
              </a:bodyPr>
              <a:lstStyle/>
              <a:p>
                <a:pPr algn="ctr">
                  <a:spcBef>
                    <a:spcPts val="0"/>
                  </a:spcBef>
                </a:pPr>
                <a:r>
                  <a:rPr lang="fr-CA" sz="1700" dirty="0">
                    <a:solidFill>
                      <a:schemeClr val="bg2">
                        <a:lumMod val="50000"/>
                      </a:schemeClr>
                    </a:solidFill>
                    <a:latin typeface="Arial Narrow" panose="020B0606020202030204" pitchFamily="34" charset="0"/>
                    <a:cs typeface="Segoe UI" panose="020B0502040204020203" pitchFamily="34" charset="0"/>
                  </a:rPr>
                  <a:t>4.1. Droits de propriété des ressources</a:t>
                </a:r>
                <a:endParaRPr lang="en-US" sz="1700" dirty="0">
                  <a:solidFill>
                    <a:schemeClr val="bg2">
                      <a:lumMod val="50000"/>
                    </a:schemeClr>
                  </a:solidFill>
                  <a:latin typeface="Arial Narrow" panose="020B060602020203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C9E65D55-0313-4C35-9A42-7DA0D33EC821}"/>
                  </a:ext>
                </a:extLst>
              </p:cNvPr>
              <p:cNvSpPr txBox="1"/>
              <p:nvPr/>
            </p:nvSpPr>
            <p:spPr>
              <a:xfrm>
                <a:off x="6819362" y="3633441"/>
                <a:ext cx="1447801" cy="784830"/>
              </a:xfrm>
              <a:prstGeom prst="rect">
                <a:avLst/>
              </a:prstGeom>
              <a:solidFill>
                <a:srgbClr val="EE3030"/>
              </a:solidFill>
            </p:spPr>
            <p:txBody>
              <a:bodyPr wrap="square" tIns="0" bIns="0" rtlCol="0">
                <a:spAutoFit/>
              </a:bodyPr>
              <a:lstStyle/>
              <a:p>
                <a:pPr algn="ctr">
                  <a:spcBef>
                    <a:spcPts val="0"/>
                  </a:spcBef>
                </a:pPr>
                <a:r>
                  <a:rPr lang="fr-CA" sz="1700" dirty="0">
                    <a:solidFill>
                      <a:schemeClr val="bg1"/>
                    </a:solidFill>
                    <a:latin typeface="Arial Narrow" panose="020B0606020202030204" pitchFamily="34" charset="0"/>
                    <a:cs typeface="Segoe UI" panose="020B0502040204020203" pitchFamily="34" charset="0"/>
                  </a:rPr>
                  <a:t>4.2. Mobilisation des recettes</a:t>
                </a:r>
                <a:endParaRPr lang="en-US" sz="1700" dirty="0">
                  <a:solidFill>
                    <a:schemeClr val="bg1"/>
                  </a:solidFill>
                  <a:latin typeface="Arial Narrow" panose="020B0606020202030204" pitchFamily="34" charset="0"/>
                  <a:cs typeface="Segoe UI" panose="020B0502040204020203" pitchFamily="34" charset="0"/>
                </a:endParaRPr>
              </a:p>
            </p:txBody>
          </p:sp>
          <p:sp>
            <p:nvSpPr>
              <p:cNvPr id="10" name="TextBox 9">
                <a:extLst>
                  <a:ext uri="{FF2B5EF4-FFF2-40B4-BE49-F238E27FC236}">
                    <a16:creationId xmlns:a16="http://schemas.microsoft.com/office/drawing/2014/main" id="{C97EBE0D-DCBD-45F4-AB45-F69B765F3092}"/>
                  </a:ext>
                </a:extLst>
              </p:cNvPr>
              <p:cNvSpPr txBox="1"/>
              <p:nvPr/>
            </p:nvSpPr>
            <p:spPr>
              <a:xfrm>
                <a:off x="6819361" y="4512085"/>
                <a:ext cx="1447801" cy="707886"/>
              </a:xfrm>
              <a:prstGeom prst="rect">
                <a:avLst/>
              </a:prstGeom>
              <a:solidFill>
                <a:srgbClr val="00509B"/>
              </a:solidFill>
            </p:spPr>
            <p:txBody>
              <a:bodyPr wrap="square" tIns="91440" bIns="91440" rtlCol="0">
                <a:spAutoFit/>
              </a:bodyPr>
              <a:lstStyle/>
              <a:p>
                <a:pPr algn="ctr">
                  <a:spcBef>
                    <a:spcPts val="0"/>
                  </a:spcBef>
                </a:pPr>
                <a:r>
                  <a:rPr lang="fr-CA" sz="1700" dirty="0">
                    <a:solidFill>
                      <a:schemeClr val="bg1"/>
                    </a:solidFill>
                    <a:latin typeface="Arial Narrow" panose="020B0606020202030204" pitchFamily="34" charset="0"/>
                    <a:cs typeface="Segoe UI" panose="020B0502040204020203" pitchFamily="34" charset="0"/>
                  </a:rPr>
                  <a:t>4.3. Utilisation des recettes</a:t>
                </a:r>
                <a:endParaRPr lang="en-US" sz="1700" dirty="0">
                  <a:solidFill>
                    <a:schemeClr val="bg1"/>
                  </a:solidFill>
                  <a:latin typeface="Arial Narrow" panose="020B0606020202030204" pitchFamily="34" charset="0"/>
                  <a:cs typeface="Segoe UI" panose="020B0502040204020203" pitchFamily="34" charset="0"/>
                </a:endParaRPr>
              </a:p>
            </p:txBody>
          </p:sp>
          <p:sp>
            <p:nvSpPr>
              <p:cNvPr id="11" name="TextBox 10">
                <a:extLst>
                  <a:ext uri="{FF2B5EF4-FFF2-40B4-BE49-F238E27FC236}">
                    <a16:creationId xmlns:a16="http://schemas.microsoft.com/office/drawing/2014/main" id="{F6705EFE-D0A1-4289-89FD-A92EF873F4C7}"/>
                  </a:ext>
                </a:extLst>
              </p:cNvPr>
              <p:cNvSpPr txBox="1"/>
              <p:nvPr/>
            </p:nvSpPr>
            <p:spPr>
              <a:xfrm>
                <a:off x="6819360" y="5259000"/>
                <a:ext cx="1447801" cy="800219"/>
              </a:xfrm>
              <a:prstGeom prst="rect">
                <a:avLst/>
              </a:prstGeom>
              <a:solidFill>
                <a:srgbClr val="00B64C"/>
              </a:solidFill>
            </p:spPr>
            <p:txBody>
              <a:bodyPr wrap="square" tIns="0" bIns="0" rtlCol="0">
                <a:spAutoFit/>
              </a:bodyPr>
              <a:lstStyle/>
              <a:p>
                <a:pPr algn="ctr">
                  <a:spcBef>
                    <a:spcPts val="0"/>
                  </a:spcBef>
                </a:pPr>
                <a:r>
                  <a:rPr lang="fr-CA" sz="1300" dirty="0">
                    <a:solidFill>
                      <a:schemeClr val="bg1"/>
                    </a:solidFill>
                    <a:latin typeface="Arial Narrow" panose="020B0606020202030204" pitchFamily="34" charset="0"/>
                    <a:cs typeface="Segoe UI" panose="020B0502040204020203" pitchFamily="34" charset="0"/>
                  </a:rPr>
                  <a:t>4.4. Communication des activités liées      aux ressources</a:t>
                </a:r>
                <a:endParaRPr lang="en-US" sz="1300" dirty="0">
                  <a:solidFill>
                    <a:schemeClr val="bg1"/>
                  </a:solidFill>
                  <a:latin typeface="Arial Narrow" panose="020B0606020202030204" pitchFamily="34" charset="0"/>
                  <a:cs typeface="Segoe UI" panose="020B0502040204020203" pitchFamily="34" charset="0"/>
                </a:endParaRPr>
              </a:p>
            </p:txBody>
          </p:sp>
        </p:grpSp>
        <p:sp>
          <p:nvSpPr>
            <p:cNvPr id="6" name="Rectangle: Rounded Corners 5">
              <a:extLst>
                <a:ext uri="{FF2B5EF4-FFF2-40B4-BE49-F238E27FC236}">
                  <a16:creationId xmlns:a16="http://schemas.microsoft.com/office/drawing/2014/main" id="{1AAF087A-6A1E-42EE-896C-7D08220A218D}"/>
                </a:ext>
              </a:extLst>
            </p:cNvPr>
            <p:cNvSpPr/>
            <p:nvPr/>
          </p:nvSpPr>
          <p:spPr bwMode="auto">
            <a:xfrm>
              <a:off x="6606862" y="1828800"/>
              <a:ext cx="1880315" cy="4610637"/>
            </a:xfrm>
            <a:prstGeom prst="roundRect">
              <a:avLst>
                <a:gd name="adj" fmla="val 11989"/>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FF"/>
                </a:solidFill>
                <a:effectLst/>
                <a:latin typeface="Arial" charset="0"/>
                <a:cs typeface="Arial" charset="0"/>
              </a:endParaRPr>
            </a:p>
          </p:txBody>
        </p:sp>
      </p:grpSp>
      <p:sp>
        <p:nvSpPr>
          <p:cNvPr id="13" name="Flèche : droite 12">
            <a:extLst>
              <a:ext uri="{FF2B5EF4-FFF2-40B4-BE49-F238E27FC236}">
                <a16:creationId xmlns:a16="http://schemas.microsoft.com/office/drawing/2014/main" id="{1F9F5D82-39A9-55A6-AE51-08CAC4320628}"/>
              </a:ext>
            </a:extLst>
          </p:cNvPr>
          <p:cNvSpPr/>
          <p:nvPr/>
        </p:nvSpPr>
        <p:spPr>
          <a:xfrm>
            <a:off x="2035483" y="4069931"/>
            <a:ext cx="353010" cy="46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FA1E7E3D-DDF4-F96E-4BE1-9E839EB47E4A}"/>
              </a:ext>
            </a:extLst>
          </p:cNvPr>
          <p:cNvSpPr/>
          <p:nvPr/>
        </p:nvSpPr>
        <p:spPr>
          <a:xfrm>
            <a:off x="6715824" y="2998506"/>
            <a:ext cx="1933955" cy="966234"/>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34276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3368-0B74-4611-86C6-A12730A3BC4E}"/>
              </a:ext>
            </a:extLst>
          </p:cNvPr>
          <p:cNvSpPr>
            <a:spLocks noGrp="1"/>
          </p:cNvSpPr>
          <p:nvPr>
            <p:ph type="title"/>
          </p:nvPr>
        </p:nvSpPr>
        <p:spPr>
          <a:xfrm>
            <a:off x="859641" y="551373"/>
            <a:ext cx="10499664" cy="769442"/>
          </a:xfrm>
        </p:spPr>
        <p:txBody>
          <a:bodyPr vert="horz" lIns="0" tIns="0" rIns="0" bIns="0" rtlCol="0" anchor="ctr">
            <a:noAutofit/>
          </a:bodyPr>
          <a:lstStyle/>
          <a:p>
            <a:r>
              <a:rPr lang="fr-FR" i="1" dirty="0">
                <a:solidFill>
                  <a:schemeClr val="bg2">
                    <a:lumMod val="50000"/>
                  </a:schemeClr>
                </a:solidFill>
              </a:rPr>
              <a:t>Le pilier aux marges de progression les plus fortes</a:t>
            </a:r>
            <a:endParaRPr lang="en-US" i="1" dirty="0">
              <a:solidFill>
                <a:schemeClr val="bg2">
                  <a:lumMod val="50000"/>
                </a:schemeClr>
              </a:solidFill>
            </a:endParaRPr>
          </a:p>
        </p:txBody>
      </p:sp>
      <p:sp>
        <p:nvSpPr>
          <p:cNvPr id="4" name="Rectangle 3">
            <a:extLst>
              <a:ext uri="{FF2B5EF4-FFF2-40B4-BE49-F238E27FC236}">
                <a16:creationId xmlns:a16="http://schemas.microsoft.com/office/drawing/2014/main" id="{ED4CF949-D2E7-40EE-8302-197DE43FDB4C}"/>
              </a:ext>
            </a:extLst>
          </p:cNvPr>
          <p:cNvSpPr/>
          <p:nvPr/>
        </p:nvSpPr>
        <p:spPr>
          <a:xfrm>
            <a:off x="3345333" y="1705535"/>
            <a:ext cx="4730785" cy="769441"/>
          </a:xfrm>
          <a:prstGeom prst="rect">
            <a:avLst/>
          </a:prstGeom>
        </p:spPr>
        <p:txBody>
          <a:bodyPr wrap="square">
            <a:spAutoFit/>
          </a:bodyPr>
          <a:lstStyle/>
          <a:p>
            <a:pPr algn="ctr" defTabSz="914400" eaLnBrk="0" fontAlgn="base" hangingPunct="0">
              <a:spcAft>
                <a:spcPct val="0"/>
              </a:spcAft>
            </a:pPr>
            <a:r>
              <a:rPr lang="fr-FR" sz="2400" b="1" dirty="0">
                <a:solidFill>
                  <a:srgbClr val="000000"/>
                </a:solidFill>
                <a:cs typeface="Arial" charset="0"/>
              </a:rPr>
              <a:t>Résultats</a:t>
            </a:r>
            <a:r>
              <a:rPr lang="en-US" sz="2400" b="1" dirty="0">
                <a:solidFill>
                  <a:srgbClr val="000000"/>
                </a:solidFill>
                <a:cs typeface="Arial" charset="0"/>
              </a:rPr>
              <a:t> FTE par pilier</a:t>
            </a:r>
          </a:p>
          <a:p>
            <a:pPr algn="ctr" defTabSz="914400" eaLnBrk="0" fontAlgn="base" hangingPunct="0">
              <a:spcAft>
                <a:spcPct val="0"/>
              </a:spcAft>
            </a:pPr>
            <a:r>
              <a:rPr lang="en-US" sz="2000" dirty="0">
                <a:solidFill>
                  <a:srgbClr val="000000"/>
                </a:solidFill>
                <a:cs typeface="Arial" charset="0"/>
              </a:rPr>
              <a:t>(en % du score total)</a:t>
            </a:r>
          </a:p>
        </p:txBody>
      </p:sp>
      <p:pic>
        <p:nvPicPr>
          <p:cNvPr id="5" name="Picture 4">
            <a:extLst>
              <a:ext uri="{FF2B5EF4-FFF2-40B4-BE49-F238E27FC236}">
                <a16:creationId xmlns:a16="http://schemas.microsoft.com/office/drawing/2014/main" id="{5EE6429E-91EB-4198-B060-11871A579D4A}"/>
              </a:ext>
            </a:extLst>
          </p:cNvPr>
          <p:cNvPicPr>
            <a:picLocks noChangeAspect="1"/>
          </p:cNvPicPr>
          <p:nvPr/>
        </p:nvPicPr>
        <p:blipFill>
          <a:blip r:embed="rId3"/>
          <a:stretch>
            <a:fillRect/>
          </a:stretch>
        </p:blipFill>
        <p:spPr>
          <a:xfrm>
            <a:off x="1317659" y="2474976"/>
            <a:ext cx="8538518" cy="4160417"/>
          </a:xfrm>
          <a:prstGeom prst="rect">
            <a:avLst/>
          </a:prstGeom>
        </p:spPr>
      </p:pic>
      <p:pic>
        <p:nvPicPr>
          <p:cNvPr id="6" name="Picture 5">
            <a:extLst>
              <a:ext uri="{FF2B5EF4-FFF2-40B4-BE49-F238E27FC236}">
                <a16:creationId xmlns:a16="http://schemas.microsoft.com/office/drawing/2014/main" id="{133A001A-EC5C-48F2-80D9-84ED12A442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8845" t="91256" r="16086" b="1570"/>
          <a:stretch/>
        </p:blipFill>
        <p:spPr>
          <a:xfrm>
            <a:off x="3321085" y="6433890"/>
            <a:ext cx="5257800" cy="304801"/>
          </a:xfrm>
          <a:prstGeom prst="rect">
            <a:avLst/>
          </a:prstGeom>
        </p:spPr>
      </p:pic>
      <p:sp>
        <p:nvSpPr>
          <p:cNvPr id="7" name="TextBox 6">
            <a:extLst>
              <a:ext uri="{FF2B5EF4-FFF2-40B4-BE49-F238E27FC236}">
                <a16:creationId xmlns:a16="http://schemas.microsoft.com/office/drawing/2014/main" id="{7E599E68-E37B-4D8A-B850-8A41B670DC63}"/>
              </a:ext>
            </a:extLst>
          </p:cNvPr>
          <p:cNvSpPr txBox="1"/>
          <p:nvPr/>
        </p:nvSpPr>
        <p:spPr>
          <a:xfrm>
            <a:off x="10294695" y="6278513"/>
            <a:ext cx="1159292" cy="307777"/>
          </a:xfrm>
          <a:prstGeom prst="rect">
            <a:avLst/>
          </a:prstGeom>
          <a:noFill/>
        </p:spPr>
        <p:txBody>
          <a:bodyPr wrap="none" rtlCol="0">
            <a:spAutoFit/>
          </a:bodyPr>
          <a:lstStyle/>
          <a:p>
            <a:r>
              <a:rPr lang="en-US" sz="1400" b="0" dirty="0">
                <a:solidFill>
                  <a:schemeClr val="tx1"/>
                </a:solidFill>
              </a:rPr>
              <a:t>Source: FMI</a:t>
            </a:r>
          </a:p>
        </p:txBody>
      </p:sp>
    </p:spTree>
    <p:extLst>
      <p:ext uri="{BB962C8B-B14F-4D97-AF65-F5344CB8AC3E}">
        <p14:creationId xmlns:p14="http://schemas.microsoft.com/office/powerpoint/2010/main" val="572968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526" y="929880"/>
            <a:ext cx="10920948" cy="5707588"/>
          </a:xfrm>
        </p:spPr>
        <p:txBody>
          <a:bodyPr>
            <a:noAutofit/>
          </a:bodyPr>
          <a:lstStyle/>
          <a:p>
            <a:pPr algn="just">
              <a:lnSpc>
                <a:spcPct val="120000"/>
              </a:lnSpc>
              <a:spcBef>
                <a:spcPts val="1080"/>
              </a:spcBef>
              <a:spcAft>
                <a:spcPts val="1200"/>
              </a:spcAft>
            </a:pPr>
            <a:r>
              <a:rPr lang="fr-FR" sz="1800" b="1" dirty="0"/>
              <a:t>L’accès à l’information est important à l’extérieur de l’Exécutif : Parlement, opinion publique, acteurs économiques, marchés, institutions financières internationales etc.  </a:t>
            </a:r>
          </a:p>
          <a:p>
            <a:pPr algn="just">
              <a:lnSpc>
                <a:spcPct val="120000"/>
              </a:lnSpc>
              <a:spcBef>
                <a:spcPts val="1080"/>
              </a:spcBef>
              <a:spcAft>
                <a:spcPts val="1200"/>
              </a:spcAft>
            </a:pPr>
            <a:r>
              <a:rPr lang="fr-FR" sz="1800" b="1" dirty="0"/>
              <a:t>Mais il est également important pour le gouvernement lui-même.</a:t>
            </a:r>
            <a:endParaRPr lang="fr-CA" sz="1800" b="1" dirty="0"/>
          </a:p>
          <a:p>
            <a:pPr algn="just">
              <a:lnSpc>
                <a:spcPct val="120000"/>
              </a:lnSpc>
              <a:spcBef>
                <a:spcPts val="1080"/>
              </a:spcBef>
              <a:spcAft>
                <a:spcPts val="1200"/>
              </a:spcAft>
            </a:pPr>
            <a:r>
              <a:rPr lang="fr-CA" sz="1800" b="1" dirty="0"/>
              <a:t>Documentation budgétaire: budget chiffré et narratifs, prévisions et projections, rapports, lois de règlement, statistiques budgétaires, déclaration sur les risques budgétaires,  analyses de viabilité à long terme etc. </a:t>
            </a:r>
          </a:p>
          <a:p>
            <a:pPr algn="just">
              <a:lnSpc>
                <a:spcPct val="120000"/>
              </a:lnSpc>
              <a:spcBef>
                <a:spcPts val="1080"/>
              </a:spcBef>
              <a:spcAft>
                <a:spcPts val="1200"/>
              </a:spcAft>
            </a:pPr>
            <a:r>
              <a:rPr lang="fr-CA" sz="1800" b="1" dirty="0"/>
              <a:t>Une bonne documentation budgétaire transparente sur les risques,</a:t>
            </a:r>
          </a:p>
          <a:p>
            <a:pPr lvl="1" algn="just">
              <a:lnSpc>
                <a:spcPct val="120000"/>
              </a:lnSpc>
              <a:spcBef>
                <a:spcPts val="300"/>
              </a:spcBef>
              <a:spcAft>
                <a:spcPts val="300"/>
              </a:spcAft>
            </a:pPr>
            <a:r>
              <a:rPr lang="fr-CA" sz="1800" b="1" i="1" dirty="0">
                <a:solidFill>
                  <a:srgbClr val="002060"/>
                </a:solidFill>
              </a:rPr>
              <a:t>aide les autorités à surveiller les risques qui pèsent sur les perspectives budgétaires, à bien les gérer, à favoriser une réaction plus rapide et mieux adaptée en cas de leur survenance ,</a:t>
            </a:r>
          </a:p>
          <a:p>
            <a:pPr lvl="1" algn="just">
              <a:lnSpc>
                <a:spcPct val="120000"/>
              </a:lnSpc>
              <a:spcBef>
                <a:spcPts val="300"/>
              </a:spcBef>
              <a:spcAft>
                <a:spcPts val="300"/>
              </a:spcAft>
            </a:pPr>
            <a:r>
              <a:rPr lang="fr-CA" sz="1800" b="1" i="1" dirty="0">
                <a:solidFill>
                  <a:srgbClr val="002060"/>
                </a:solidFill>
              </a:rPr>
              <a:t>sensibilise sur les risques et renforce le soutien aux politiques d'atténuation,</a:t>
            </a:r>
          </a:p>
          <a:p>
            <a:pPr lvl="1" algn="just">
              <a:lnSpc>
                <a:spcPct val="120000"/>
              </a:lnSpc>
              <a:spcBef>
                <a:spcPts val="300"/>
              </a:spcBef>
              <a:spcAft>
                <a:spcPts val="300"/>
              </a:spcAft>
            </a:pPr>
            <a:r>
              <a:rPr lang="fr-CA" sz="1800" b="1" i="1" dirty="0">
                <a:solidFill>
                  <a:srgbClr val="002060"/>
                </a:solidFill>
              </a:rPr>
              <a:t>montre aux créanciers de l’Etat que le gouvernement est responsable</a:t>
            </a:r>
            <a:r>
              <a:rPr lang="de-DE" sz="1800" b="1" i="1" dirty="0">
                <a:solidFill>
                  <a:srgbClr val="002060"/>
                </a:solidFill>
              </a:rPr>
              <a:t>, </a:t>
            </a:r>
            <a:r>
              <a:rPr lang="de-DE" sz="1800" b="1" i="1" dirty="0" err="1">
                <a:solidFill>
                  <a:srgbClr val="002060"/>
                </a:solidFill>
              </a:rPr>
              <a:t>donc</a:t>
            </a:r>
            <a:r>
              <a:rPr lang="de-DE" sz="1800" b="1" i="1" dirty="0">
                <a:solidFill>
                  <a:srgbClr val="002060"/>
                </a:solidFill>
              </a:rPr>
              <a:t> </a:t>
            </a:r>
            <a:r>
              <a:rPr lang="de-DE" sz="1800" b="1" i="1" dirty="0" err="1">
                <a:solidFill>
                  <a:srgbClr val="002060"/>
                </a:solidFill>
              </a:rPr>
              <a:t>renforce</a:t>
            </a:r>
            <a:r>
              <a:rPr lang="de-DE" sz="1800" b="1" i="1" dirty="0">
                <a:solidFill>
                  <a:srgbClr val="002060"/>
                </a:solidFill>
              </a:rPr>
              <a:t> la </a:t>
            </a:r>
            <a:r>
              <a:rPr lang="de-DE" sz="1800" b="1" i="1" dirty="0" err="1">
                <a:solidFill>
                  <a:srgbClr val="002060"/>
                </a:solidFill>
              </a:rPr>
              <a:t>confiance</a:t>
            </a:r>
            <a:r>
              <a:rPr lang="de-DE" sz="1800" b="1" i="1" dirty="0">
                <a:solidFill>
                  <a:srgbClr val="002060"/>
                </a:solidFill>
              </a:rPr>
              <a:t> des </a:t>
            </a:r>
            <a:r>
              <a:rPr lang="de-DE" sz="1800" b="1" i="1" dirty="0" err="1">
                <a:solidFill>
                  <a:srgbClr val="002060"/>
                </a:solidFill>
              </a:rPr>
              <a:t>investisseurs</a:t>
            </a:r>
            <a:r>
              <a:rPr lang="de-DE" sz="1800" b="1" i="1" dirty="0">
                <a:solidFill>
                  <a:srgbClr val="002060"/>
                </a:solidFill>
              </a:rPr>
              <a:t>, </a:t>
            </a:r>
          </a:p>
          <a:p>
            <a:pPr lvl="1" algn="just">
              <a:lnSpc>
                <a:spcPct val="120000"/>
              </a:lnSpc>
              <a:spcBef>
                <a:spcPts val="300"/>
              </a:spcBef>
              <a:spcAft>
                <a:spcPts val="300"/>
              </a:spcAft>
            </a:pPr>
            <a:r>
              <a:rPr lang="de-DE" sz="1800" b="1" i="1" dirty="0">
                <a:solidFill>
                  <a:srgbClr val="002060"/>
                </a:solidFill>
              </a:rPr>
              <a:t>est associée à de meilleures résultats budgétaires, une meilleure notation des obligations souveraines et à un meilleur accès aux marchés </a:t>
            </a:r>
            <a:r>
              <a:rPr lang="de-DE" sz="1800" b="1" i="1" dirty="0" err="1">
                <a:solidFill>
                  <a:srgbClr val="002060"/>
                </a:solidFill>
              </a:rPr>
              <a:t>financiers</a:t>
            </a:r>
            <a:r>
              <a:rPr lang="de-DE" sz="1800" b="1" i="1" dirty="0">
                <a:solidFill>
                  <a:srgbClr val="002060"/>
                </a:solidFill>
              </a:rPr>
              <a:t> </a:t>
            </a:r>
            <a:r>
              <a:rPr lang="de-DE" sz="1800" b="1" i="1" dirty="0" err="1">
                <a:solidFill>
                  <a:srgbClr val="002060"/>
                </a:solidFill>
              </a:rPr>
              <a:t>internationaux</a:t>
            </a:r>
            <a:r>
              <a:rPr lang="de-DE" sz="1800" b="1" i="1" dirty="0">
                <a:solidFill>
                  <a:srgbClr val="002060"/>
                </a:solidFill>
              </a:rPr>
              <a:t>.</a:t>
            </a:r>
            <a:endParaRPr lang="fr-CA" sz="1800" b="1" i="1" dirty="0">
              <a:solidFill>
                <a:srgbClr val="002060"/>
              </a:solidFill>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813F2F-08E6-465A-93D8-230A3B9A44CB}" type="slidenum">
              <a:rPr lang="en-US" smtClean="0"/>
              <a:pPr/>
              <a:t>8</a:t>
            </a:fld>
            <a:endParaRPr lang="en-US" dirty="0"/>
          </a:p>
        </p:txBody>
      </p:sp>
      <p:sp>
        <p:nvSpPr>
          <p:cNvPr id="7" name="Title 1">
            <a:extLst>
              <a:ext uri="{FF2B5EF4-FFF2-40B4-BE49-F238E27FC236}">
                <a16:creationId xmlns:a16="http://schemas.microsoft.com/office/drawing/2014/main" id="{9C88975F-31BA-2549-79B9-2E5F8B44F959}"/>
              </a:ext>
            </a:extLst>
          </p:cNvPr>
          <p:cNvSpPr txBox="1">
            <a:spLocks/>
          </p:cNvSpPr>
          <p:nvPr/>
        </p:nvSpPr>
        <p:spPr>
          <a:xfrm>
            <a:off x="773456" y="203727"/>
            <a:ext cx="10920949" cy="726153"/>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r>
              <a:rPr lang="fr-FR" sz="2800" dirty="0"/>
              <a:t>Enjeux de la communication sur les risques budgétaires</a:t>
            </a:r>
            <a:endParaRPr lang="en-US" sz="2800" dirty="0"/>
          </a:p>
        </p:txBody>
      </p:sp>
    </p:spTree>
    <p:extLst>
      <p:ext uri="{BB962C8B-B14F-4D97-AF65-F5344CB8AC3E}">
        <p14:creationId xmlns:p14="http://schemas.microsoft.com/office/powerpoint/2010/main" val="231879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63451-2CC5-49CD-9462-3D467911A74A}"/>
              </a:ext>
            </a:extLst>
          </p:cNvPr>
          <p:cNvSpPr/>
          <p:nvPr/>
        </p:nvSpPr>
        <p:spPr>
          <a:xfrm>
            <a:off x="7639665" y="3070123"/>
            <a:ext cx="3892419" cy="26989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3D2F123-19A6-48FE-B0F7-7D4A41665C29}"/>
              </a:ext>
            </a:extLst>
          </p:cNvPr>
          <p:cNvSpPr>
            <a:spLocks noGrp="1"/>
          </p:cNvSpPr>
          <p:nvPr>
            <p:ph type="title"/>
          </p:nvPr>
        </p:nvSpPr>
        <p:spPr>
          <a:xfrm>
            <a:off x="741311" y="497743"/>
            <a:ext cx="11301833" cy="526527"/>
          </a:xfrm>
        </p:spPr>
        <p:txBody>
          <a:bodyPr>
            <a:normAutofit/>
          </a:bodyPr>
          <a:lstStyle/>
          <a:p>
            <a:r>
              <a:rPr lang="en-US" sz="2200" i="1" dirty="0">
                <a:solidFill>
                  <a:schemeClr val="bg2">
                    <a:lumMod val="50000"/>
                  </a:schemeClr>
                </a:solidFill>
              </a:rPr>
              <a:t>Situation des publications d’une déclaration sur les risques budgétaires</a:t>
            </a:r>
          </a:p>
        </p:txBody>
      </p:sp>
      <p:pic>
        <p:nvPicPr>
          <p:cNvPr id="5" name="Picture 4">
            <a:extLst>
              <a:ext uri="{FF2B5EF4-FFF2-40B4-BE49-F238E27FC236}">
                <a16:creationId xmlns:a16="http://schemas.microsoft.com/office/drawing/2014/main" id="{65ECCA2E-27EA-43E0-9F2B-619E6D35D4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84554" y="1469871"/>
            <a:ext cx="5157630" cy="4586749"/>
          </a:xfrm>
          <a:prstGeom prst="rect">
            <a:avLst/>
          </a:prstGeom>
        </p:spPr>
      </p:pic>
      <p:sp>
        <p:nvSpPr>
          <p:cNvPr id="7" name="TextBox 6">
            <a:extLst>
              <a:ext uri="{FF2B5EF4-FFF2-40B4-BE49-F238E27FC236}">
                <a16:creationId xmlns:a16="http://schemas.microsoft.com/office/drawing/2014/main" id="{A3FB124D-DAE5-4566-962E-2C6118592358}"/>
              </a:ext>
            </a:extLst>
          </p:cNvPr>
          <p:cNvSpPr txBox="1"/>
          <p:nvPr/>
        </p:nvSpPr>
        <p:spPr>
          <a:xfrm>
            <a:off x="870009" y="1902206"/>
            <a:ext cx="932819" cy="369332"/>
          </a:xfrm>
          <a:prstGeom prst="rect">
            <a:avLst/>
          </a:prstGeom>
          <a:noFill/>
        </p:spPr>
        <p:txBody>
          <a:bodyPr wrap="none" rtlCol="0">
            <a:spAutoFit/>
          </a:bodyPr>
          <a:lstStyle/>
          <a:p>
            <a:r>
              <a:rPr lang="fr-CA" b="1" dirty="0"/>
              <a:t>TOTAL</a:t>
            </a:r>
            <a:endParaRPr lang="en-US" b="1" dirty="0"/>
          </a:p>
        </p:txBody>
      </p:sp>
      <p:sp>
        <p:nvSpPr>
          <p:cNvPr id="8" name="TextBox 7">
            <a:extLst>
              <a:ext uri="{FF2B5EF4-FFF2-40B4-BE49-F238E27FC236}">
                <a16:creationId xmlns:a16="http://schemas.microsoft.com/office/drawing/2014/main" id="{F02567EE-6B2E-429E-A157-EB557717EC79}"/>
              </a:ext>
            </a:extLst>
          </p:cNvPr>
          <p:cNvSpPr txBox="1"/>
          <p:nvPr/>
        </p:nvSpPr>
        <p:spPr>
          <a:xfrm>
            <a:off x="-28524" y="2836607"/>
            <a:ext cx="1798331" cy="523220"/>
          </a:xfrm>
          <a:prstGeom prst="rect">
            <a:avLst/>
          </a:prstGeom>
          <a:noFill/>
        </p:spPr>
        <p:txBody>
          <a:bodyPr wrap="square" rtlCol="0">
            <a:spAutoFit/>
          </a:bodyPr>
          <a:lstStyle/>
          <a:p>
            <a:pPr algn="r"/>
            <a:r>
              <a:rPr lang="fr-CA" sz="1400" b="1" dirty="0"/>
              <a:t>Pays en développement</a:t>
            </a:r>
            <a:endParaRPr lang="en-US" sz="1400" b="1" dirty="0"/>
          </a:p>
        </p:txBody>
      </p:sp>
      <p:sp>
        <p:nvSpPr>
          <p:cNvPr id="9" name="TextBox 8">
            <a:extLst>
              <a:ext uri="{FF2B5EF4-FFF2-40B4-BE49-F238E27FC236}">
                <a16:creationId xmlns:a16="http://schemas.microsoft.com/office/drawing/2014/main" id="{E50A26FF-22B7-46E0-A723-D330BC53B667}"/>
              </a:ext>
            </a:extLst>
          </p:cNvPr>
          <p:cNvSpPr txBox="1"/>
          <p:nvPr/>
        </p:nvSpPr>
        <p:spPr>
          <a:xfrm>
            <a:off x="-18510" y="3853559"/>
            <a:ext cx="1798331" cy="523220"/>
          </a:xfrm>
          <a:prstGeom prst="rect">
            <a:avLst/>
          </a:prstGeom>
          <a:noFill/>
        </p:spPr>
        <p:txBody>
          <a:bodyPr wrap="square" rtlCol="0">
            <a:spAutoFit/>
          </a:bodyPr>
          <a:lstStyle/>
          <a:p>
            <a:pPr algn="r"/>
            <a:r>
              <a:rPr lang="fr-CA" sz="1400" b="1" dirty="0"/>
              <a:t>Pays </a:t>
            </a:r>
          </a:p>
          <a:p>
            <a:pPr algn="r"/>
            <a:r>
              <a:rPr lang="fr-CA" sz="1400" b="1" dirty="0"/>
              <a:t>émergents</a:t>
            </a:r>
            <a:endParaRPr lang="en-US" sz="1400" b="1" dirty="0"/>
          </a:p>
        </p:txBody>
      </p:sp>
      <p:sp>
        <p:nvSpPr>
          <p:cNvPr id="10" name="TextBox 9">
            <a:extLst>
              <a:ext uri="{FF2B5EF4-FFF2-40B4-BE49-F238E27FC236}">
                <a16:creationId xmlns:a16="http://schemas.microsoft.com/office/drawing/2014/main" id="{4A74DEFE-EF6A-4014-BA02-63B07C897BB1}"/>
              </a:ext>
            </a:extLst>
          </p:cNvPr>
          <p:cNvSpPr txBox="1"/>
          <p:nvPr/>
        </p:nvSpPr>
        <p:spPr>
          <a:xfrm>
            <a:off x="659916" y="4903555"/>
            <a:ext cx="1109891" cy="523220"/>
          </a:xfrm>
          <a:prstGeom prst="rect">
            <a:avLst/>
          </a:prstGeom>
          <a:noFill/>
        </p:spPr>
        <p:txBody>
          <a:bodyPr wrap="square" rtlCol="0">
            <a:spAutoFit/>
          </a:bodyPr>
          <a:lstStyle/>
          <a:p>
            <a:pPr algn="r"/>
            <a:r>
              <a:rPr lang="fr-CA" sz="1400" b="1" dirty="0"/>
              <a:t>Pays avancés</a:t>
            </a:r>
            <a:endParaRPr lang="en-US" sz="1400" b="1" dirty="0"/>
          </a:p>
        </p:txBody>
      </p:sp>
      <p:sp>
        <p:nvSpPr>
          <p:cNvPr id="11" name="Rectangle 10">
            <a:extLst>
              <a:ext uri="{FF2B5EF4-FFF2-40B4-BE49-F238E27FC236}">
                <a16:creationId xmlns:a16="http://schemas.microsoft.com/office/drawing/2014/main" id="{912FD251-EE5D-4BC5-8865-170A11A6046A}"/>
              </a:ext>
            </a:extLst>
          </p:cNvPr>
          <p:cNvSpPr/>
          <p:nvPr/>
        </p:nvSpPr>
        <p:spPr>
          <a:xfrm>
            <a:off x="7949381" y="3397044"/>
            <a:ext cx="383458" cy="393290"/>
          </a:xfrm>
          <a:prstGeom prst="rect">
            <a:avLst/>
          </a:prstGeom>
          <a:solidFill>
            <a:srgbClr val="203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B7FABE5-58CC-4921-A34A-1D97424E059B}"/>
              </a:ext>
            </a:extLst>
          </p:cNvPr>
          <p:cNvSpPr/>
          <p:nvPr/>
        </p:nvSpPr>
        <p:spPr>
          <a:xfrm>
            <a:off x="7949381" y="4188541"/>
            <a:ext cx="383458" cy="393290"/>
          </a:xfrm>
          <a:prstGeom prst="rect">
            <a:avLst/>
          </a:prstGeom>
          <a:solidFill>
            <a:srgbClr val="8FAA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CF5FF5-CCBD-433D-82E7-0716E2701ABB}"/>
              </a:ext>
            </a:extLst>
          </p:cNvPr>
          <p:cNvSpPr/>
          <p:nvPr/>
        </p:nvSpPr>
        <p:spPr>
          <a:xfrm>
            <a:off x="7949381" y="4980038"/>
            <a:ext cx="383458" cy="393290"/>
          </a:xfrm>
          <a:prstGeom prst="rect">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B73C4B5-E291-47D4-9BFE-97DA7D03BE8A}"/>
              </a:ext>
            </a:extLst>
          </p:cNvPr>
          <p:cNvSpPr txBox="1"/>
          <p:nvPr/>
        </p:nvSpPr>
        <p:spPr>
          <a:xfrm>
            <a:off x="8495071" y="3264101"/>
            <a:ext cx="2850068" cy="646331"/>
          </a:xfrm>
          <a:prstGeom prst="rect">
            <a:avLst/>
          </a:prstGeom>
          <a:noFill/>
        </p:spPr>
        <p:txBody>
          <a:bodyPr wrap="square" rtlCol="0">
            <a:spAutoFit/>
          </a:bodyPr>
          <a:lstStyle/>
          <a:p>
            <a:r>
              <a:rPr lang="fr-CA" b="1" dirty="0"/>
              <a:t>Déclaration quantitative des risques</a:t>
            </a:r>
            <a:endParaRPr lang="en-US" b="1" dirty="0"/>
          </a:p>
        </p:txBody>
      </p:sp>
      <p:sp>
        <p:nvSpPr>
          <p:cNvPr id="15" name="TextBox 14">
            <a:extLst>
              <a:ext uri="{FF2B5EF4-FFF2-40B4-BE49-F238E27FC236}">
                <a16:creationId xmlns:a16="http://schemas.microsoft.com/office/drawing/2014/main" id="{DE7FD998-C0AE-4C80-AEE6-3D9BF66CC183}"/>
              </a:ext>
            </a:extLst>
          </p:cNvPr>
          <p:cNvSpPr txBox="1"/>
          <p:nvPr/>
        </p:nvSpPr>
        <p:spPr>
          <a:xfrm>
            <a:off x="8499378" y="4090830"/>
            <a:ext cx="2850068" cy="646331"/>
          </a:xfrm>
          <a:prstGeom prst="rect">
            <a:avLst/>
          </a:prstGeom>
          <a:noFill/>
        </p:spPr>
        <p:txBody>
          <a:bodyPr wrap="square" rtlCol="0">
            <a:spAutoFit/>
          </a:bodyPr>
          <a:lstStyle/>
          <a:p>
            <a:r>
              <a:rPr lang="fr-CA" b="1" dirty="0"/>
              <a:t>Discussion qualitative des risques</a:t>
            </a:r>
            <a:endParaRPr lang="en-US" b="1" dirty="0"/>
          </a:p>
        </p:txBody>
      </p:sp>
      <p:sp>
        <p:nvSpPr>
          <p:cNvPr id="16" name="TextBox 15">
            <a:extLst>
              <a:ext uri="{FF2B5EF4-FFF2-40B4-BE49-F238E27FC236}">
                <a16:creationId xmlns:a16="http://schemas.microsoft.com/office/drawing/2014/main" id="{B712280A-65D5-406B-84B7-768324830F4D}"/>
              </a:ext>
            </a:extLst>
          </p:cNvPr>
          <p:cNvSpPr txBox="1"/>
          <p:nvPr/>
        </p:nvSpPr>
        <p:spPr>
          <a:xfrm>
            <a:off x="8495071" y="4899319"/>
            <a:ext cx="2850068" cy="646331"/>
          </a:xfrm>
          <a:prstGeom prst="rect">
            <a:avLst/>
          </a:prstGeom>
          <a:noFill/>
        </p:spPr>
        <p:txBody>
          <a:bodyPr wrap="square" rtlCol="0">
            <a:spAutoFit/>
          </a:bodyPr>
          <a:lstStyle/>
          <a:p>
            <a:r>
              <a:rPr lang="fr-CA" b="1" dirty="0"/>
              <a:t>Aucune discussion des risques</a:t>
            </a:r>
            <a:endParaRPr lang="en-US" b="1" dirty="0"/>
          </a:p>
        </p:txBody>
      </p:sp>
      <p:sp>
        <p:nvSpPr>
          <p:cNvPr id="18" name="TextBox 17">
            <a:extLst>
              <a:ext uri="{FF2B5EF4-FFF2-40B4-BE49-F238E27FC236}">
                <a16:creationId xmlns:a16="http://schemas.microsoft.com/office/drawing/2014/main" id="{F750E45D-0542-40F1-96EF-D1DBA33F34FD}"/>
              </a:ext>
            </a:extLst>
          </p:cNvPr>
          <p:cNvSpPr txBox="1"/>
          <p:nvPr/>
        </p:nvSpPr>
        <p:spPr>
          <a:xfrm>
            <a:off x="9424219" y="6164826"/>
            <a:ext cx="1621021" cy="369332"/>
          </a:xfrm>
          <a:prstGeom prst="rect">
            <a:avLst/>
          </a:prstGeom>
          <a:noFill/>
        </p:spPr>
        <p:txBody>
          <a:bodyPr wrap="none" rtlCol="0">
            <a:spAutoFit/>
          </a:bodyPr>
          <a:lstStyle/>
          <a:p>
            <a:r>
              <a:rPr lang="fr-CA" dirty="0"/>
              <a:t>Source: FAD. </a:t>
            </a:r>
            <a:endParaRPr lang="en-US" dirty="0"/>
          </a:p>
        </p:txBody>
      </p:sp>
      <p:sp>
        <p:nvSpPr>
          <p:cNvPr id="19" name="TextBox 18">
            <a:extLst>
              <a:ext uri="{FF2B5EF4-FFF2-40B4-BE49-F238E27FC236}">
                <a16:creationId xmlns:a16="http://schemas.microsoft.com/office/drawing/2014/main" id="{54D1E0AE-DFB3-4D70-B1B9-27D44B7AEE4A}"/>
              </a:ext>
            </a:extLst>
          </p:cNvPr>
          <p:cNvSpPr txBox="1"/>
          <p:nvPr/>
        </p:nvSpPr>
        <p:spPr>
          <a:xfrm>
            <a:off x="7296890" y="1782117"/>
            <a:ext cx="4577967" cy="923330"/>
          </a:xfrm>
          <a:prstGeom prst="rect">
            <a:avLst/>
          </a:prstGeom>
          <a:noFill/>
        </p:spPr>
        <p:txBody>
          <a:bodyPr wrap="square" rtlCol="0">
            <a:spAutoFit/>
          </a:bodyPr>
          <a:lstStyle/>
          <a:p>
            <a:pPr algn="ctr"/>
            <a:r>
              <a:rPr lang="fr-CA" b="1" dirty="0">
                <a:solidFill>
                  <a:schemeClr val="tx2"/>
                </a:solidFill>
              </a:rPr>
              <a:t>Niveau d’information sur les risques budgétaires dans la documentation budgétaire</a:t>
            </a:r>
            <a:endParaRPr lang="en-US" b="1" dirty="0">
              <a:solidFill>
                <a:schemeClr val="tx2"/>
              </a:solidFill>
            </a:endParaRPr>
          </a:p>
        </p:txBody>
      </p:sp>
    </p:spTree>
    <p:extLst>
      <p:ext uri="{BB962C8B-B14F-4D97-AF65-F5344CB8AC3E}">
        <p14:creationId xmlns:p14="http://schemas.microsoft.com/office/powerpoint/2010/main" val="2416414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8" grpId="0"/>
      <p:bldP spid="9" grpId="0"/>
      <p:bldP spid="10" grpId="0"/>
      <p:bldP spid="11" grpId="0" animBg="1"/>
      <p:bldP spid="12" grpId="0" animBg="1"/>
      <p:bldP spid="13" grpId="0" animBg="1"/>
      <p:bldP spid="14" grpId="0"/>
      <p:bldP spid="15" grpId="0"/>
      <p:bldP spid="16"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TotalTime>
  <Words>2525</Words>
  <Application>Microsoft Macintosh PowerPoint</Application>
  <PresentationFormat>Widescreen</PresentationFormat>
  <Paragraphs>253</Paragraphs>
  <Slides>30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Arial Black</vt:lpstr>
      <vt:lpstr>Arial Narrow</vt:lpstr>
      <vt:lpstr>Arial Rounded MT Bold</vt:lpstr>
      <vt:lpstr>ArialMT</vt:lpstr>
      <vt:lpstr>Calibri</vt:lpstr>
      <vt:lpstr>Calibri Light</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Consécration de l’importance des risques budgétaires dans le code de transparence des finances publiques du FMI</vt:lpstr>
      <vt:lpstr>Le pilier aux marges de progression les plus fortes</vt:lpstr>
      <vt:lpstr>PowerPoint Presentation</vt:lpstr>
      <vt:lpstr>Situation des publications d’une déclaration sur les risques budgétaires</vt:lpstr>
      <vt:lpstr>PowerPoint Presentation</vt:lpstr>
      <vt:lpstr>Définitions et enjeu</vt:lpstr>
      <vt:lpstr>Exemple 2. Philippines</vt:lpstr>
      <vt:lpstr>Exemple 3. Pakistan</vt:lpstr>
      <vt:lpstr>Exemple 4. Côte d’Ivoire</vt:lpstr>
      <vt:lpstr>Exemple 5. Royaume Uni</vt:lpstr>
      <vt:lpstr>PowerPoint Presentation</vt:lpstr>
      <vt:lpstr>PowerPoint Presentation</vt:lpstr>
      <vt:lpstr>Historique de l’Analyse des risques budgétaires</vt:lpstr>
      <vt:lpstr>Evolution de la rédaction de la DRB</vt:lpstr>
      <vt:lpstr>Cadre et organisation de l’élaboration de la DRB</vt:lpstr>
      <vt:lpstr>Processus d’élaboration de la DRB</vt:lpstr>
      <vt:lpstr>Processus d’élaboration de la DRB (Suite)</vt:lpstr>
      <vt:lpstr>Structuration de l’analyse de chaque risque</vt:lpstr>
      <vt:lpstr>Structuration de la DRB</vt:lpstr>
      <vt:lpstr>Structuration de la DRB (Suite)</vt:lpstr>
      <vt:lpstr>TABLEAU SYNTHETIQUE ET RECAPITUALTIF DES RISQUES BUDGETAIRES (DRB 2022-2024)</vt:lpstr>
      <vt:lpstr>PowerPoint Presentation</vt:lpstr>
      <vt:lpstr>Perspectives en matière de suivi et de gestion des risques budgétaires</vt:lpstr>
      <vt:lpstr>Perspectives en matière de suivi et de gestion des risques budgétaires (suite)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27</cp:revision>
  <dcterms:created xsi:type="dcterms:W3CDTF">2023-11-05T21:43:48Z</dcterms:created>
  <dcterms:modified xsi:type="dcterms:W3CDTF">2023-11-21T14:47:15Z</dcterms:modified>
</cp:coreProperties>
</file>