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5" r:id="rId5"/>
    <p:sldId id="264" r:id="rId6"/>
    <p:sldId id="269" r:id="rId7"/>
    <p:sldId id="266" r:id="rId8"/>
    <p:sldId id="262" r:id="rId9"/>
    <p:sldId id="267" r:id="rId10"/>
    <p:sldId id="263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A8AAA-FACD-4690-BC8A-1A7AD517EB07}" v="1" dt="2023-11-15T18:00:42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4665"/>
  </p:normalViewPr>
  <p:slideViewPr>
    <p:cSldViewPr snapToGrid="0">
      <p:cViewPr varScale="1">
        <p:scale>
          <a:sx n="120" d="100"/>
          <a:sy n="120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10109"/>
              </p:ext>
            </p:extLst>
          </p:nvPr>
        </p:nvGraphicFramePr>
        <p:xfrm>
          <a:off x="1000897" y="719665"/>
          <a:ext cx="10256108" cy="256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4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Comptabilité publique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Mobilisation de la finance climat au profit l’action climatique au niveau loca</a:t>
            </a:r>
            <a:r>
              <a:rPr lang="fr-FR" sz="3200" b="1" kern="1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</a:t>
            </a: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b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BENIN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Appolinaire GNANVI, DG Fonds National pour l’Environnement et le Climat-Bénin</a:t>
            </a:r>
          </a:p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Cossoba NANAKO, Chargé de Programme UNCDF </a:t>
            </a:r>
          </a:p>
          <a:p>
            <a:pPr algn="ctr"/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Perspectives et recommandations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8389-A9DC-171D-D00D-0526937E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8108"/>
            <a:ext cx="10268165" cy="5064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4.1.appropriation par les </a:t>
            </a:r>
            <a:r>
              <a:rPr lang="en-US" b="1" dirty="0" err="1"/>
              <a:t>acteurs</a:t>
            </a:r>
            <a:r>
              <a:rPr lang="en-US" b="1" dirty="0"/>
              <a:t> </a:t>
            </a:r>
            <a:r>
              <a:rPr lang="en-US" dirty="0"/>
              <a:t>: </a:t>
            </a:r>
          </a:p>
          <a:p>
            <a:r>
              <a:rPr lang="en-US" dirty="0" err="1"/>
              <a:t>cofinancement</a:t>
            </a:r>
            <a:r>
              <a:rPr lang="en-US" dirty="0"/>
              <a:t> par le FNEC </a:t>
            </a:r>
            <a:r>
              <a:rPr lang="en-US" dirty="0" err="1"/>
              <a:t>dès</a:t>
            </a:r>
            <a:r>
              <a:rPr lang="en-US" dirty="0"/>
              <a:t> la phase </a:t>
            </a:r>
            <a:r>
              <a:rPr lang="en-US" dirty="0" err="1"/>
              <a:t>pilote</a:t>
            </a:r>
            <a:r>
              <a:rPr lang="en-US" dirty="0"/>
              <a:t> ;</a:t>
            </a:r>
          </a:p>
          <a:p>
            <a:r>
              <a:rPr lang="en-US" dirty="0"/>
              <a:t>CONAFIL et </a:t>
            </a:r>
            <a:r>
              <a:rPr lang="en-US" dirty="0" err="1"/>
              <a:t>Trésor</a:t>
            </a:r>
            <a:r>
              <a:rPr lang="en-US" dirty="0"/>
              <a:t> public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joué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partition ; </a:t>
            </a:r>
          </a:p>
          <a:p>
            <a:r>
              <a:rPr lang="en-US" dirty="0"/>
              <a:t>appropriation </a:t>
            </a:r>
            <a:r>
              <a:rPr lang="en-US" dirty="0" err="1"/>
              <a:t>nationale</a:t>
            </a:r>
            <a:r>
              <a:rPr lang="en-US" dirty="0"/>
              <a:t> à travers </a:t>
            </a:r>
            <a:r>
              <a:rPr lang="en-US" dirty="0" err="1"/>
              <a:t>l’intégration</a:t>
            </a:r>
            <a:r>
              <a:rPr lang="en-US" dirty="0"/>
              <a:t> aux (</a:t>
            </a:r>
            <a:r>
              <a:rPr lang="en-US" dirty="0" err="1"/>
              <a:t>i</a:t>
            </a:r>
            <a:r>
              <a:rPr lang="en-US" dirty="0"/>
              <a:t>) CDN et (ii) PNA </a:t>
            </a:r>
          </a:p>
          <a:p>
            <a:r>
              <a:rPr lang="en-US" dirty="0"/>
              <a:t>formulation de la mise à echelle (passage de 9 à 25 communes/77)</a:t>
            </a:r>
          </a:p>
          <a:p>
            <a:r>
              <a:rPr lang="en-US" dirty="0"/>
              <a:t>portage politique (</a:t>
            </a:r>
            <a:r>
              <a:rPr lang="en-US" dirty="0" err="1"/>
              <a:t>déclarations</a:t>
            </a:r>
            <a:r>
              <a:rPr lang="en-US" dirty="0"/>
              <a:t> </a:t>
            </a:r>
            <a:r>
              <a:rPr lang="en-US" dirty="0" err="1"/>
              <a:t>ministérielles</a:t>
            </a:r>
            <a:r>
              <a:rPr lang="en-US" dirty="0"/>
              <a:t>, </a:t>
            </a:r>
            <a:r>
              <a:rPr lang="en-US" dirty="0" err="1"/>
              <a:t>réunions</a:t>
            </a:r>
            <a:r>
              <a:rPr lang="en-US" dirty="0"/>
              <a:t> de </a:t>
            </a: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présidées</a:t>
            </a:r>
            <a:r>
              <a:rPr lang="en-US" dirty="0"/>
              <a:t> par le </a:t>
            </a:r>
            <a:r>
              <a:rPr lang="en-US" dirty="0" err="1"/>
              <a:t>ministre</a:t>
            </a:r>
            <a:r>
              <a:rPr lang="en-US" dirty="0"/>
              <a:t> du cadre de vie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)</a:t>
            </a:r>
          </a:p>
          <a:p>
            <a:r>
              <a:rPr lang="en-US" dirty="0"/>
              <a:t>Le </a:t>
            </a:r>
            <a:r>
              <a:rPr lang="en-US" dirty="0" err="1"/>
              <a:t>Bénin</a:t>
            </a:r>
            <a:r>
              <a:rPr lang="en-US" dirty="0"/>
              <a:t> </a:t>
            </a:r>
            <a:r>
              <a:rPr lang="en-US" dirty="0" err="1"/>
              <a:t>s’est</a:t>
            </a:r>
            <a:r>
              <a:rPr lang="en-US" dirty="0"/>
              <a:t> </a:t>
            </a:r>
            <a:r>
              <a:rPr lang="en-US" dirty="0" err="1"/>
              <a:t>porté</a:t>
            </a:r>
            <a:r>
              <a:rPr lang="en-US" dirty="0"/>
              <a:t> </a:t>
            </a:r>
            <a:r>
              <a:rPr lang="en-US" dirty="0" err="1"/>
              <a:t>volontaire</a:t>
            </a:r>
            <a:r>
              <a:rPr lang="en-US" dirty="0"/>
              <a:t> et a </a:t>
            </a:r>
            <a:r>
              <a:rPr lang="en-US" dirty="0" err="1"/>
              <a:t>participé</a:t>
            </a:r>
            <a:r>
              <a:rPr lang="en-US" dirty="0"/>
              <a:t> au processus de certification ISO</a:t>
            </a:r>
          </a:p>
          <a:p>
            <a:r>
              <a:rPr lang="en-US" dirty="0"/>
              <a:t>partage </a:t>
            </a:r>
            <a:r>
              <a:rPr lang="en-US" dirty="0" err="1"/>
              <a:t>d’experiences</a:t>
            </a:r>
            <a:r>
              <a:rPr lang="en-US" dirty="0"/>
              <a:t> dans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foras</a:t>
            </a: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9250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Perspectives et recommandations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593" y="1387011"/>
            <a:ext cx="10357207" cy="4952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4.2. </a:t>
            </a:r>
            <a:r>
              <a:rPr lang="en-US" b="1" dirty="0" err="1"/>
              <a:t>leçons</a:t>
            </a:r>
            <a:r>
              <a:rPr lang="en-US" b="1" dirty="0"/>
              <a:t> </a:t>
            </a:r>
            <a:r>
              <a:rPr lang="en-US" b="1" dirty="0" err="1"/>
              <a:t>recommandations</a:t>
            </a:r>
            <a:r>
              <a:rPr lang="en-US" b="1" dirty="0"/>
              <a:t>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 err="1"/>
              <a:t>Quelques</a:t>
            </a:r>
            <a:r>
              <a:rPr lang="en-US" b="1" dirty="0"/>
              <a:t> </a:t>
            </a:r>
            <a:r>
              <a:rPr lang="en-US" b="1" dirty="0" err="1"/>
              <a:t>leçons</a:t>
            </a:r>
            <a:r>
              <a:rPr lang="en-US" b="1" dirty="0"/>
              <a:t> </a:t>
            </a:r>
            <a:r>
              <a:rPr lang="en-US" dirty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conception et </a:t>
            </a:r>
            <a:r>
              <a:rPr lang="en-US" dirty="0" err="1"/>
              <a:t>utilisation</a:t>
            </a:r>
            <a:r>
              <a:rPr lang="en-US" dirty="0"/>
              <a:t> des </a:t>
            </a:r>
            <a:r>
              <a:rPr lang="en-US" dirty="0" err="1"/>
              <a:t>mécanismes</a:t>
            </a:r>
            <a:r>
              <a:rPr lang="en-US" dirty="0"/>
              <a:t> </a:t>
            </a:r>
            <a:r>
              <a:rPr lang="en-US" dirty="0" err="1"/>
              <a:t>nationaux</a:t>
            </a:r>
            <a:r>
              <a:rPr lang="en-US" dirty="0"/>
              <a:t> </a:t>
            </a:r>
            <a:r>
              <a:rPr lang="en-US" dirty="0" err="1"/>
              <a:t>garantissent</a:t>
            </a:r>
            <a:r>
              <a:rPr lang="en-US" dirty="0"/>
              <a:t> </a:t>
            </a:r>
            <a:r>
              <a:rPr lang="en-US" dirty="0" err="1"/>
              <a:t>l’appropriation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et la </a:t>
            </a:r>
            <a:r>
              <a:rPr lang="en-US" dirty="0" err="1"/>
              <a:t>pérennité</a:t>
            </a:r>
            <a:r>
              <a:rPr lang="en-US" dirty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les partitions du </a:t>
            </a:r>
            <a:r>
              <a:rPr lang="en-US" dirty="0" err="1"/>
              <a:t>Trésor</a:t>
            </a:r>
            <a:r>
              <a:rPr lang="en-US" dirty="0"/>
              <a:t> public et du SP/CONAFIL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determinantes</a:t>
            </a:r>
            <a:r>
              <a:rPr lang="en-US" dirty="0"/>
              <a:t> dans </a:t>
            </a:r>
            <a:r>
              <a:rPr lang="en-US" dirty="0" err="1"/>
              <a:t>l’atteinte</a:t>
            </a:r>
            <a:r>
              <a:rPr lang="en-US" dirty="0"/>
              <a:t> des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concrets</a:t>
            </a:r>
            <a:r>
              <a:rPr lang="en-US" dirty="0"/>
              <a:t> </a:t>
            </a:r>
            <a:r>
              <a:rPr lang="en-US" dirty="0" err="1"/>
              <a:t>enregistrés</a:t>
            </a:r>
            <a:r>
              <a:rPr lang="en-US" dirty="0"/>
              <a:t> ;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la </a:t>
            </a:r>
            <a:r>
              <a:rPr lang="en-US" dirty="0" err="1"/>
              <a:t>crédibilité</a:t>
            </a:r>
            <a:r>
              <a:rPr lang="en-US" dirty="0"/>
              <a:t> et la </a:t>
            </a:r>
            <a:r>
              <a:rPr lang="en-US" dirty="0" err="1"/>
              <a:t>confiance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l’instrument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critiques pour la </a:t>
            </a:r>
            <a:r>
              <a:rPr lang="en-US" dirty="0" err="1"/>
              <a:t>mobilisation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s’en</a:t>
            </a:r>
            <a:r>
              <a:rPr lang="en-US" dirty="0"/>
              <a:t> </a:t>
            </a:r>
            <a:r>
              <a:rPr lang="en-US" dirty="0" err="1"/>
              <a:t>trouvent</a:t>
            </a:r>
            <a:r>
              <a:rPr lang="en-US" dirty="0"/>
              <a:t> </a:t>
            </a:r>
            <a:r>
              <a:rPr lang="en-US" dirty="0" err="1"/>
              <a:t>renforcées</a:t>
            </a:r>
            <a:r>
              <a:rPr lang="en-US" dirty="0"/>
              <a:t> 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la </a:t>
            </a:r>
            <a:r>
              <a:rPr lang="en-US" dirty="0" err="1"/>
              <a:t>decentralisation</a:t>
            </a:r>
            <a:r>
              <a:rPr lang="en-US" dirty="0"/>
              <a:t> financière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d’impacter</a:t>
            </a:r>
            <a:r>
              <a:rPr lang="en-US" dirty="0"/>
              <a:t> les </a:t>
            </a:r>
            <a:r>
              <a:rPr lang="en-US" dirty="0" err="1"/>
              <a:t>communautés</a:t>
            </a:r>
            <a:r>
              <a:rPr lang="en-US" dirty="0"/>
              <a:t> à la base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Recommandations</a:t>
            </a:r>
            <a:r>
              <a:rPr lang="en-US" dirty="0"/>
              <a:t> 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/>
              <a:t>renforcer</a:t>
            </a:r>
            <a:r>
              <a:rPr lang="en-US" dirty="0"/>
              <a:t> </a:t>
            </a:r>
            <a:r>
              <a:rPr lang="en-US" dirty="0" err="1"/>
              <a:t>l’approche</a:t>
            </a:r>
            <a:r>
              <a:rPr lang="en-US" dirty="0"/>
              <a:t> et les </a:t>
            </a:r>
            <a:r>
              <a:rPr lang="en-US" dirty="0" err="1"/>
              <a:t>outils</a:t>
            </a:r>
            <a:r>
              <a:rPr lang="en-US" dirty="0"/>
              <a:t> de gestion </a:t>
            </a:r>
            <a:r>
              <a:rPr lang="en-US" dirty="0" err="1"/>
              <a:t>axée</a:t>
            </a:r>
            <a:r>
              <a:rPr lang="en-US" dirty="0"/>
              <a:t> sur les </a:t>
            </a:r>
            <a:r>
              <a:rPr lang="en-US" dirty="0" err="1"/>
              <a:t>résultats</a:t>
            </a:r>
            <a:r>
              <a:rPr lang="en-US" dirty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baser </a:t>
            </a:r>
            <a:r>
              <a:rPr lang="en-US" dirty="0" err="1"/>
              <a:t>davantage</a:t>
            </a:r>
            <a:r>
              <a:rPr lang="en-US" dirty="0"/>
              <a:t> </a:t>
            </a:r>
            <a:r>
              <a:rPr lang="en-US" dirty="0" err="1"/>
              <a:t>l’allocation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sur les performances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/>
              <a:t>approfondir</a:t>
            </a:r>
            <a:r>
              <a:rPr lang="en-US" dirty="0"/>
              <a:t> la </a:t>
            </a:r>
            <a:r>
              <a:rPr lang="en-US" dirty="0" err="1"/>
              <a:t>décentralisation</a:t>
            </a:r>
            <a:r>
              <a:rPr lang="en-US" dirty="0"/>
              <a:t> financière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 de la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Conception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place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difficultés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associés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Perspectives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recommandations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5399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et contenu des réformes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8389-A9DC-171D-D00D-0526937E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5915"/>
            <a:ext cx="10350357" cy="5136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1.1. </a:t>
            </a:r>
            <a:r>
              <a:rPr lang="en-US" b="1" dirty="0" err="1"/>
              <a:t>problématique</a:t>
            </a:r>
            <a:r>
              <a:rPr lang="en-US" dirty="0"/>
              <a:t>: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mécanisme intégré aux mécanismes nationaux pour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mobiliser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davantage,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transférer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diligemment et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efficacement les financements climatiques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niveau local ?</a:t>
            </a:r>
          </a:p>
          <a:p>
            <a:pPr marL="0" indent="0">
              <a:buNone/>
            </a:pPr>
            <a:r>
              <a:rPr lang="en-US" b="1" dirty="0"/>
              <a:t>1.2. sources </a:t>
            </a:r>
            <a:r>
              <a:rPr lang="en-US" b="1" dirty="0" err="1"/>
              <a:t>d’inspiration</a:t>
            </a:r>
            <a:r>
              <a:rPr lang="en-US" b="1" dirty="0"/>
              <a:t>/</a:t>
            </a:r>
            <a:r>
              <a:rPr lang="en-US" b="1" dirty="0" err="1"/>
              <a:t>fondements</a:t>
            </a:r>
            <a:r>
              <a:rPr lang="en-US" b="1" dirty="0"/>
              <a:t> de la conception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au plan national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réforme</a:t>
            </a:r>
            <a:r>
              <a:rPr lang="en-US" dirty="0"/>
              <a:t> </a:t>
            </a:r>
            <a:r>
              <a:rPr lang="en-US" dirty="0" err="1"/>
              <a:t>budgétaire</a:t>
            </a:r>
            <a:r>
              <a:rPr lang="en-US" dirty="0"/>
              <a:t> y </a:t>
            </a:r>
            <a:r>
              <a:rPr lang="en-US" dirty="0" err="1"/>
              <a:t>compris</a:t>
            </a:r>
            <a:r>
              <a:rPr lang="en-US" dirty="0"/>
              <a:t> gestion </a:t>
            </a:r>
            <a:r>
              <a:rPr lang="en-US" dirty="0" err="1"/>
              <a:t>axée</a:t>
            </a:r>
            <a:r>
              <a:rPr lang="en-US" dirty="0"/>
              <a:t> sur les </a:t>
            </a:r>
            <a:r>
              <a:rPr lang="en-US" dirty="0" err="1"/>
              <a:t>résultats</a:t>
            </a:r>
            <a:r>
              <a:rPr lang="en-US" dirty="0"/>
              <a:t> et </a:t>
            </a:r>
            <a:r>
              <a:rPr lang="en-US" dirty="0" err="1"/>
              <a:t>appui</a:t>
            </a:r>
            <a:r>
              <a:rPr lang="en-US" dirty="0"/>
              <a:t> </a:t>
            </a:r>
            <a:r>
              <a:rPr lang="en-US" dirty="0" err="1"/>
              <a:t>budgétaire</a:t>
            </a:r>
            <a:r>
              <a:rPr lang="en-US" dirty="0"/>
              <a:t> </a:t>
            </a:r>
            <a:r>
              <a:rPr lang="en-US" i="1" dirty="0"/>
              <a:t>versus</a:t>
            </a:r>
            <a:r>
              <a:rPr lang="en-US" dirty="0"/>
              <a:t> </a:t>
            </a:r>
            <a:r>
              <a:rPr lang="en-US" dirty="0" err="1"/>
              <a:t>appui</a:t>
            </a:r>
            <a:r>
              <a:rPr lang="en-US" dirty="0"/>
              <a:t> </a:t>
            </a:r>
            <a:r>
              <a:rPr lang="en-US" dirty="0" err="1"/>
              <a:t>projets</a:t>
            </a:r>
            <a:r>
              <a:rPr lang="en-US" dirty="0"/>
              <a:t>, (ii) </a:t>
            </a:r>
            <a:r>
              <a:rPr lang="en-US" dirty="0" err="1"/>
              <a:t>réforme</a:t>
            </a:r>
            <a:r>
              <a:rPr lang="en-US" dirty="0"/>
              <a:t> de </a:t>
            </a:r>
            <a:r>
              <a:rPr lang="en-US" dirty="0" err="1"/>
              <a:t>l’administration</a:t>
            </a:r>
            <a:r>
              <a:rPr lang="en-US" dirty="0"/>
              <a:t> </a:t>
            </a:r>
            <a:r>
              <a:rPr lang="en-US" dirty="0" err="1"/>
              <a:t>territoriale</a:t>
            </a:r>
            <a:r>
              <a:rPr lang="en-US" dirty="0"/>
              <a:t> </a:t>
            </a:r>
            <a:r>
              <a:rPr lang="en-US" dirty="0" err="1"/>
              <a:t>impliquant</a:t>
            </a:r>
            <a:r>
              <a:rPr lang="en-US" dirty="0"/>
              <a:t> la </a:t>
            </a:r>
            <a:r>
              <a:rPr lang="en-US" dirty="0" err="1"/>
              <a:t>decentralisation</a:t>
            </a:r>
            <a:r>
              <a:rPr lang="en-US" dirty="0"/>
              <a:t> financière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au plan international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expérience</a:t>
            </a:r>
            <a:r>
              <a:rPr lang="en-US" dirty="0"/>
              <a:t> et expertise de UNCDF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appui</a:t>
            </a:r>
            <a:r>
              <a:rPr lang="en-US" dirty="0"/>
              <a:t> à la </a:t>
            </a:r>
            <a:r>
              <a:rPr lang="en-US" dirty="0" err="1"/>
              <a:t>decentralisation</a:t>
            </a:r>
            <a:r>
              <a:rPr lang="en-US" dirty="0"/>
              <a:t> financière dans les PMA; (ii) exigence </a:t>
            </a:r>
            <a:r>
              <a:rPr lang="en-US" dirty="0" err="1"/>
              <a:t>d’impact</a:t>
            </a:r>
            <a:r>
              <a:rPr lang="en-US" dirty="0"/>
              <a:t> </a:t>
            </a:r>
            <a:r>
              <a:rPr lang="en-US" dirty="0" err="1"/>
              <a:t>concret</a:t>
            </a:r>
            <a:r>
              <a:rPr lang="en-US" dirty="0"/>
              <a:t> sur les </a:t>
            </a:r>
            <a:r>
              <a:rPr lang="en-US" dirty="0" err="1"/>
              <a:t>communautés</a:t>
            </a:r>
            <a:r>
              <a:rPr lang="en-US" dirty="0"/>
              <a:t> des </a:t>
            </a:r>
            <a:r>
              <a:rPr lang="en-US" dirty="0" err="1"/>
              <a:t>mécanismes</a:t>
            </a:r>
            <a:r>
              <a:rPr lang="en-US" dirty="0"/>
              <a:t> </a:t>
            </a:r>
            <a:r>
              <a:rPr lang="en-US" dirty="0" err="1"/>
              <a:t>internationaux</a:t>
            </a:r>
            <a:r>
              <a:rPr lang="en-US" dirty="0"/>
              <a:t> de la finance </a:t>
            </a:r>
            <a:r>
              <a:rPr lang="en-US" dirty="0" err="1"/>
              <a:t>climat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5399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et contenu des réformes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69204"/>
            <a:ext cx="10515600" cy="49007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au plan </a:t>
            </a:r>
            <a:r>
              <a:rPr lang="en-US" b="1" dirty="0" err="1"/>
              <a:t>sectoriel</a:t>
            </a:r>
            <a:r>
              <a:rPr lang="en-US" b="1" dirty="0"/>
              <a:t>/interne :</a:t>
            </a:r>
          </a:p>
          <a:p>
            <a:pPr marL="0" indent="0">
              <a:buNone/>
            </a:pPr>
            <a:r>
              <a:rPr lang="en-US" dirty="0"/>
              <a:t>- transformation du FNE </a:t>
            </a:r>
            <a:r>
              <a:rPr lang="en-US" dirty="0" err="1"/>
              <a:t>en</a:t>
            </a:r>
            <a:r>
              <a:rPr lang="en-US" dirty="0"/>
              <a:t> Fonds National pour </a:t>
            </a:r>
            <a:r>
              <a:rPr lang="en-US" dirty="0" err="1"/>
              <a:t>l’Environnement</a:t>
            </a:r>
            <a:r>
              <a:rPr lang="en-US" dirty="0"/>
              <a:t> et le </a:t>
            </a:r>
            <a:r>
              <a:rPr lang="en-US" dirty="0" err="1"/>
              <a:t>Climat</a:t>
            </a:r>
            <a:r>
              <a:rPr lang="en-US" dirty="0"/>
              <a:t> (FNEC)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relecture</a:t>
            </a:r>
            <a:r>
              <a:rPr lang="en-US" dirty="0"/>
              <a:t> des </a:t>
            </a:r>
            <a:r>
              <a:rPr lang="en-US" dirty="0" err="1"/>
              <a:t>règles</a:t>
            </a:r>
            <a:r>
              <a:rPr lang="en-US" dirty="0"/>
              <a:t> et procedures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vue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adaptation aux </a:t>
            </a:r>
            <a:r>
              <a:rPr lang="en-US" dirty="0" err="1"/>
              <a:t>réformes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mise </a:t>
            </a:r>
            <a:r>
              <a:rPr lang="en-US" dirty="0" err="1"/>
              <a:t>en</a:t>
            </a:r>
            <a:r>
              <a:rPr lang="en-US" dirty="0"/>
              <a:t> place d’un </a:t>
            </a:r>
            <a:r>
              <a:rPr lang="en-US" dirty="0" err="1"/>
              <a:t>mécanisme</a:t>
            </a:r>
            <a:r>
              <a:rPr lang="en-US" dirty="0"/>
              <a:t> national unique de </a:t>
            </a:r>
            <a:r>
              <a:rPr lang="en-US" dirty="0" err="1"/>
              <a:t>transfert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de </a:t>
            </a:r>
            <a:r>
              <a:rPr lang="en-US" dirty="0" err="1"/>
              <a:t>l’Etat</a:t>
            </a:r>
            <a:r>
              <a:rPr lang="en-US" dirty="0"/>
              <a:t> aux communes : le Fonds </a:t>
            </a:r>
            <a:r>
              <a:rPr lang="en-US" dirty="0" err="1"/>
              <a:t>d’Appui</a:t>
            </a:r>
            <a:r>
              <a:rPr lang="en-US" dirty="0"/>
              <a:t> au </a:t>
            </a:r>
            <a:r>
              <a:rPr lang="en-US" dirty="0" err="1"/>
              <a:t>Développement</a:t>
            </a:r>
            <a:r>
              <a:rPr lang="en-US" dirty="0"/>
              <a:t> des Communes (</a:t>
            </a:r>
            <a:r>
              <a:rPr lang="en-US" dirty="0" err="1"/>
              <a:t>FADeC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1.3. </a:t>
            </a:r>
            <a:r>
              <a:rPr lang="en-US" b="1" dirty="0" err="1"/>
              <a:t>mécansisme</a:t>
            </a:r>
            <a:r>
              <a:rPr lang="en-US" b="1" dirty="0"/>
              <a:t> de conception </a:t>
            </a:r>
            <a:r>
              <a:rPr lang="en-US" dirty="0"/>
              <a:t>: co-construction entre les </a:t>
            </a:r>
            <a:r>
              <a:rPr lang="en-US" dirty="0" err="1"/>
              <a:t>ministères</a:t>
            </a:r>
            <a:r>
              <a:rPr lang="en-US" dirty="0"/>
              <a:t> des finances (</a:t>
            </a:r>
            <a:r>
              <a:rPr lang="en-US" dirty="0" err="1"/>
              <a:t>trésor</a:t>
            </a:r>
            <a:r>
              <a:rPr lang="en-US" dirty="0"/>
              <a:t> public), de la </a:t>
            </a:r>
            <a:r>
              <a:rPr lang="en-US" dirty="0" err="1"/>
              <a:t>decentralisation</a:t>
            </a:r>
            <a:r>
              <a:rPr lang="en-US" dirty="0"/>
              <a:t> (commission des finances locales-CONAFIL), du </a:t>
            </a:r>
            <a:r>
              <a:rPr lang="en-US" dirty="0" err="1"/>
              <a:t>climat</a:t>
            </a:r>
            <a:r>
              <a:rPr lang="en-US" dirty="0"/>
              <a:t> (FNEC) et les communes avec </a:t>
            </a:r>
            <a:r>
              <a:rPr lang="en-US" dirty="0" err="1"/>
              <a:t>l’assistance</a:t>
            </a:r>
            <a:r>
              <a:rPr lang="en-US" dirty="0"/>
              <a:t> technique et la facilitation de UNCDF</a:t>
            </a:r>
          </a:p>
        </p:txBody>
      </p:sp>
    </p:spTree>
    <p:extLst>
      <p:ext uri="{BB962C8B-B14F-4D97-AF65-F5344CB8AC3E}">
        <p14:creationId xmlns:p14="http://schemas.microsoft.com/office/powerpoint/2010/main" val="390904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5399"/>
            <a:ext cx="10515600" cy="1325563"/>
          </a:xfrm>
        </p:spPr>
        <p:txBody>
          <a:bodyPr>
            <a:normAutofit/>
          </a:bodyPr>
          <a:lstStyle/>
          <a:p>
            <a:r>
              <a:rPr lang="fr-F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Mise en place de la réforme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8389-A9DC-171D-D00D-0526937E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7560"/>
            <a:ext cx="10515600" cy="5075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2.1. Processus et </a:t>
            </a:r>
            <a:r>
              <a:rPr lang="en-US" b="1" dirty="0" err="1"/>
              <a:t>mécanisme</a:t>
            </a:r>
            <a:r>
              <a:rPr lang="en-US" b="1" dirty="0"/>
              <a:t> de mise </a:t>
            </a:r>
            <a:r>
              <a:rPr lang="en-US" b="1" dirty="0" err="1"/>
              <a:t>en</a:t>
            </a:r>
            <a:r>
              <a:rPr lang="en-US" b="1" dirty="0"/>
              <a:t> oeuvre </a:t>
            </a:r>
            <a:r>
              <a:rPr lang="en-US" dirty="0"/>
              <a:t>: </a:t>
            </a:r>
          </a:p>
          <a:p>
            <a:r>
              <a:rPr lang="en-US" dirty="0"/>
              <a:t>Signature d’un </a:t>
            </a:r>
            <a:r>
              <a:rPr lang="en-US" dirty="0" err="1"/>
              <a:t>protocole</a:t>
            </a:r>
            <a:r>
              <a:rPr lang="en-US" dirty="0"/>
              <a:t> </a:t>
            </a:r>
            <a:r>
              <a:rPr lang="en-US" dirty="0" err="1"/>
              <a:t>d’accord</a:t>
            </a:r>
            <a:r>
              <a:rPr lang="en-US" dirty="0"/>
              <a:t> entre le </a:t>
            </a:r>
            <a:r>
              <a:rPr lang="en-US" dirty="0" err="1"/>
              <a:t>gouvernement</a:t>
            </a:r>
            <a:r>
              <a:rPr lang="en-US" dirty="0"/>
              <a:t> et UNCDF pour </a:t>
            </a:r>
            <a:r>
              <a:rPr lang="en-US" dirty="0" err="1"/>
              <a:t>une</a:t>
            </a:r>
            <a:r>
              <a:rPr lang="en-US" dirty="0"/>
              <a:t> phase </a:t>
            </a:r>
            <a:r>
              <a:rPr lang="en-US" dirty="0" err="1"/>
              <a:t>pilote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part et signature </a:t>
            </a:r>
            <a:r>
              <a:rPr lang="en-US" dirty="0" err="1"/>
              <a:t>d’une</a:t>
            </a:r>
            <a:r>
              <a:rPr lang="en-US" dirty="0"/>
              <a:t> convention entre le </a:t>
            </a:r>
            <a:r>
              <a:rPr lang="en-US" dirty="0" err="1"/>
              <a:t>gouvernement</a:t>
            </a:r>
            <a:r>
              <a:rPr lang="en-US" dirty="0"/>
              <a:t> et les communes </a:t>
            </a:r>
            <a:r>
              <a:rPr lang="en-US" dirty="0" err="1"/>
              <a:t>pilotes</a:t>
            </a:r>
            <a:r>
              <a:rPr lang="en-US" dirty="0"/>
              <a:t> (</a:t>
            </a:r>
            <a:r>
              <a:rPr lang="en-US" dirty="0" err="1"/>
              <a:t>contrat</a:t>
            </a:r>
            <a:r>
              <a:rPr lang="en-US" dirty="0"/>
              <a:t> Etat-commune) </a:t>
            </a:r>
            <a:r>
              <a:rPr lang="en-US" dirty="0" err="1"/>
              <a:t>d’autre</a:t>
            </a:r>
            <a:r>
              <a:rPr lang="en-US" dirty="0"/>
              <a:t> part ;</a:t>
            </a:r>
          </a:p>
          <a:p>
            <a:r>
              <a:rPr lang="en-US" dirty="0" err="1"/>
              <a:t>Déploiement</a:t>
            </a:r>
            <a:r>
              <a:rPr lang="en-US" dirty="0"/>
              <a:t> par UNCDF de </a:t>
            </a:r>
            <a:r>
              <a:rPr lang="en-US" dirty="0" err="1"/>
              <a:t>l’assistance</a:t>
            </a:r>
            <a:r>
              <a:rPr lang="en-US" dirty="0"/>
              <a:t> technique pour </a:t>
            </a:r>
            <a:r>
              <a:rPr lang="en-US" dirty="0" err="1"/>
              <a:t>l’assurance</a:t>
            </a:r>
            <a:r>
              <a:rPr lang="en-US" dirty="0"/>
              <a:t> </a:t>
            </a:r>
            <a:r>
              <a:rPr lang="en-US" dirty="0" err="1"/>
              <a:t>qualité</a:t>
            </a:r>
            <a:r>
              <a:rPr lang="en-US" dirty="0"/>
              <a:t> ;</a:t>
            </a:r>
          </a:p>
          <a:p>
            <a:r>
              <a:rPr lang="en-US" dirty="0"/>
              <a:t>Mise </a:t>
            </a:r>
            <a:r>
              <a:rPr lang="en-US" dirty="0" err="1"/>
              <a:t>en</a:t>
            </a:r>
            <a:r>
              <a:rPr lang="en-US" dirty="0"/>
              <a:t> place de subventions de resilience </a:t>
            </a:r>
            <a:r>
              <a:rPr lang="en-US" dirty="0" err="1"/>
              <a:t>climatique</a:t>
            </a:r>
            <a:r>
              <a:rPr lang="en-US" dirty="0"/>
              <a:t> </a:t>
            </a:r>
            <a:r>
              <a:rPr lang="en-US" dirty="0" err="1"/>
              <a:t>basées</a:t>
            </a:r>
            <a:r>
              <a:rPr lang="en-US" dirty="0"/>
              <a:t> sur la performance à travers le Fonds d’appui au </a:t>
            </a:r>
            <a:r>
              <a:rPr lang="en-US" dirty="0" err="1"/>
              <a:t>développement</a:t>
            </a:r>
            <a:r>
              <a:rPr lang="en-US" dirty="0"/>
              <a:t> des communes (circuit du SP/CONAFIL-</a:t>
            </a:r>
            <a:r>
              <a:rPr lang="en-US" dirty="0" err="1"/>
              <a:t>Trésor</a:t>
            </a:r>
            <a:r>
              <a:rPr lang="en-US" dirty="0"/>
              <a:t> public);</a:t>
            </a:r>
          </a:p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annuelle</a:t>
            </a:r>
            <a:r>
              <a:rPr lang="en-US" dirty="0"/>
              <a:t> des performances des communes &amp; allocation  de </a:t>
            </a:r>
            <a:r>
              <a:rPr lang="en-US" dirty="0" err="1"/>
              <a:t>nouvelles</a:t>
            </a:r>
            <a:r>
              <a:rPr lang="en-US" dirty="0"/>
              <a:t> subventions sur la base des performances (attribution de bonus </a:t>
            </a:r>
            <a:r>
              <a:rPr lang="en-US" dirty="0" err="1"/>
              <a:t>ou</a:t>
            </a:r>
            <a:r>
              <a:rPr lang="en-US" dirty="0"/>
              <a:t> de malus)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9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5399"/>
            <a:ext cx="10515600" cy="1325563"/>
          </a:xfrm>
        </p:spPr>
        <p:txBody>
          <a:bodyPr>
            <a:normAutofit/>
          </a:bodyPr>
          <a:lstStyle/>
          <a:p>
            <a:r>
              <a:rPr lang="fr-F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Mise en place de la réforme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9A0F4E4-F9D6-E6E8-F833-4A89AC506A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476" y="1821922"/>
            <a:ext cx="7619048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5399"/>
            <a:ext cx="10515600" cy="1325563"/>
          </a:xfrm>
        </p:spPr>
        <p:txBody>
          <a:bodyPr>
            <a:normAutofit/>
          </a:bodyPr>
          <a:lstStyle/>
          <a:p>
            <a:r>
              <a:rPr lang="fr-FR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Mise en place de la réforme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142" y="1376737"/>
            <a:ext cx="10336658" cy="51058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/>
              <a:t>2.2. </a:t>
            </a:r>
            <a:r>
              <a:rPr lang="en-US" sz="5100" b="1" dirty="0" err="1"/>
              <a:t>Résultats</a:t>
            </a:r>
            <a:r>
              <a:rPr lang="en-US" sz="5100" b="1" dirty="0"/>
              <a:t> </a:t>
            </a:r>
            <a:r>
              <a:rPr lang="en-US" sz="5100" b="1" dirty="0" err="1"/>
              <a:t>atteints</a:t>
            </a:r>
            <a:endParaRPr lang="en-US" sz="5100" dirty="0"/>
          </a:p>
          <a:p>
            <a:r>
              <a:rPr lang="en-US" sz="3800" dirty="0"/>
              <a:t>FNEC : (</a:t>
            </a:r>
            <a:r>
              <a:rPr lang="en-US" sz="3800" b="1" dirty="0" err="1"/>
              <a:t>i</a:t>
            </a:r>
            <a:r>
              <a:rPr lang="en-US" sz="3800" dirty="0"/>
              <a:t>) </a:t>
            </a:r>
            <a:r>
              <a:rPr lang="en-US" sz="3800" dirty="0" err="1"/>
              <a:t>aménagement</a:t>
            </a:r>
            <a:r>
              <a:rPr lang="en-US" sz="3800" dirty="0"/>
              <a:t> des procedures </a:t>
            </a:r>
            <a:r>
              <a:rPr lang="en-US" sz="3800" dirty="0" err="1"/>
              <a:t>en</a:t>
            </a:r>
            <a:r>
              <a:rPr lang="en-US" sz="3800" dirty="0"/>
              <a:t> </a:t>
            </a:r>
            <a:r>
              <a:rPr lang="en-US" sz="3800" dirty="0" err="1"/>
              <a:t>vue</a:t>
            </a:r>
            <a:r>
              <a:rPr lang="en-US" sz="3800" dirty="0"/>
              <a:t> de faire des </a:t>
            </a:r>
            <a:r>
              <a:rPr lang="en-US" sz="3800" dirty="0" err="1"/>
              <a:t>appuis</a:t>
            </a:r>
            <a:r>
              <a:rPr lang="en-US" sz="3800" dirty="0"/>
              <a:t> </a:t>
            </a:r>
            <a:r>
              <a:rPr lang="en-US" sz="3800" dirty="0" err="1"/>
              <a:t>budgétaires</a:t>
            </a:r>
            <a:r>
              <a:rPr lang="en-US" sz="3800" dirty="0"/>
              <a:t> aux communes ; (</a:t>
            </a:r>
            <a:r>
              <a:rPr lang="en-US" sz="3800" b="1" dirty="0"/>
              <a:t>ii</a:t>
            </a:r>
            <a:r>
              <a:rPr lang="en-US" sz="3800" dirty="0"/>
              <a:t>) </a:t>
            </a:r>
            <a:r>
              <a:rPr lang="en-US" sz="3800" dirty="0" err="1"/>
              <a:t>abondement</a:t>
            </a:r>
            <a:r>
              <a:rPr lang="en-US" sz="3800" dirty="0"/>
              <a:t> des subventions à </a:t>
            </a:r>
            <a:r>
              <a:rPr lang="en-US" sz="3800" dirty="0" err="1"/>
              <a:t>partir</a:t>
            </a:r>
            <a:r>
              <a:rPr lang="en-US" sz="3800" dirty="0"/>
              <a:t> des </a:t>
            </a:r>
            <a:r>
              <a:rPr lang="en-US" sz="3800" dirty="0" err="1"/>
              <a:t>ressources</a:t>
            </a:r>
            <a:r>
              <a:rPr lang="en-US" sz="3800" dirty="0"/>
              <a:t> </a:t>
            </a:r>
            <a:r>
              <a:rPr lang="en-US" sz="3800" dirty="0" err="1"/>
              <a:t>écotaxes</a:t>
            </a:r>
            <a:r>
              <a:rPr lang="en-US" sz="3800" dirty="0"/>
              <a:t> reçues de </a:t>
            </a:r>
            <a:r>
              <a:rPr lang="en-US" sz="3800" dirty="0" err="1"/>
              <a:t>l’Etat</a:t>
            </a:r>
            <a:r>
              <a:rPr lang="en-US" sz="3800" dirty="0"/>
              <a:t> ;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3800" dirty="0"/>
              <a:t> </a:t>
            </a:r>
            <a:r>
              <a:rPr lang="en-US" sz="3800" dirty="0" err="1"/>
              <a:t>accroissement</a:t>
            </a:r>
            <a:r>
              <a:rPr lang="en-US" sz="3800" dirty="0"/>
              <a:t> de la </a:t>
            </a:r>
            <a:r>
              <a:rPr lang="en-US" sz="3800" dirty="0" err="1"/>
              <a:t>mobilisation</a:t>
            </a:r>
            <a:r>
              <a:rPr lang="en-US" sz="3800" dirty="0"/>
              <a:t> de </a:t>
            </a:r>
            <a:r>
              <a:rPr lang="en-US" sz="3800" dirty="0" err="1"/>
              <a:t>ressources</a:t>
            </a:r>
            <a:r>
              <a:rPr lang="en-US" sz="3800" dirty="0"/>
              <a:t> :  +ACCF/BAD et Fonds Vert pour le </a:t>
            </a:r>
            <a:r>
              <a:rPr lang="en-US" sz="3800" dirty="0" err="1"/>
              <a:t>Climat</a:t>
            </a:r>
            <a:r>
              <a:rPr lang="en-US" sz="3800" dirty="0"/>
              <a:t> (approbation du </a:t>
            </a:r>
            <a:r>
              <a:rPr lang="en-US" sz="3800" dirty="0" err="1"/>
              <a:t>financement</a:t>
            </a:r>
            <a:r>
              <a:rPr lang="en-US" sz="3800" dirty="0"/>
              <a:t> de la mise à echelle par le FVC pour USD 9,890 millions)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3800" dirty="0"/>
              <a:t>Plus de </a:t>
            </a:r>
            <a:r>
              <a:rPr lang="fr-FR" sz="3800" dirty="0"/>
              <a:t>860.586 personnes (9 communes/77, 3 départements/12) positivement impactées par les mesures d’adaptation définies et mises en œuvre de façon participative par les autorités locales </a:t>
            </a:r>
          </a:p>
          <a:p>
            <a:r>
              <a:rPr lang="en-US" sz="3800" dirty="0"/>
              <a:t>impact local grâce au </a:t>
            </a:r>
            <a:r>
              <a:rPr lang="en-US" sz="3800" dirty="0" err="1"/>
              <a:t>mécanisme</a:t>
            </a:r>
            <a:r>
              <a:rPr lang="en-US" sz="3800" dirty="0"/>
              <a:t> national de </a:t>
            </a:r>
            <a:r>
              <a:rPr lang="en-US" sz="3800" dirty="0" err="1"/>
              <a:t>financement</a:t>
            </a:r>
            <a:r>
              <a:rPr lang="en-US" sz="3800" dirty="0"/>
              <a:t> de la </a:t>
            </a:r>
            <a:r>
              <a:rPr lang="en-US" sz="3800" dirty="0" err="1"/>
              <a:t>decentralisation</a:t>
            </a:r>
            <a:r>
              <a:rPr lang="en-US" sz="3800" dirty="0"/>
              <a:t> (</a:t>
            </a:r>
            <a:r>
              <a:rPr lang="en-US" sz="3800" b="1" dirty="0" err="1"/>
              <a:t>Trésor</a:t>
            </a:r>
            <a:r>
              <a:rPr lang="en-US" sz="3800" b="1" dirty="0"/>
              <a:t> public</a:t>
            </a:r>
            <a:r>
              <a:rPr lang="en-US" sz="3800" dirty="0"/>
              <a:t>, CONAFIL/</a:t>
            </a:r>
            <a:r>
              <a:rPr lang="en-US" sz="3800" b="1" dirty="0" err="1"/>
              <a:t>FADeC</a:t>
            </a:r>
            <a:r>
              <a:rPr lang="en-US" sz="3800" dirty="0"/>
              <a:t>)</a:t>
            </a:r>
            <a:endParaRPr lang="fr-FR" sz="3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en-US" sz="5100" b="1" dirty="0"/>
              <a:t>non </a:t>
            </a:r>
            <a:r>
              <a:rPr lang="en-US" sz="5100" b="1" dirty="0" err="1"/>
              <a:t>atteints</a:t>
            </a:r>
            <a:r>
              <a:rPr lang="en-US" sz="5100" b="1" dirty="0"/>
              <a:t> </a:t>
            </a:r>
            <a:endParaRPr lang="fr-FR" sz="5100" dirty="0"/>
          </a:p>
          <a:p>
            <a:r>
              <a:rPr lang="fr-FR" sz="3800" dirty="0"/>
              <a:t>(</a:t>
            </a:r>
            <a:r>
              <a:rPr lang="fr-FR" sz="3800" b="1" dirty="0"/>
              <a:t>i</a:t>
            </a:r>
            <a:r>
              <a:rPr lang="fr-FR" sz="3800" dirty="0"/>
              <a:t>) le volume projeté de ressources à mobiliser qui devrait représenter une proportion de 10% des transferts non affectés de l’Etat à chaque commune n’a pu être atteint ; (</a:t>
            </a:r>
            <a:r>
              <a:rPr lang="fr-FR" sz="3800" b="1" dirty="0"/>
              <a:t>ii</a:t>
            </a:r>
            <a:r>
              <a:rPr lang="fr-FR" sz="3800" dirty="0"/>
              <a:t>) le cycle d’investissement déborde le cycle annuel  </a:t>
            </a:r>
            <a:r>
              <a:rPr lang="en-US" sz="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82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Risques et difficultés associés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8389-A9DC-171D-D00D-0526937E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8656"/>
            <a:ext cx="10011310" cy="5044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3.1. </a:t>
            </a:r>
            <a:r>
              <a:rPr lang="en-US" b="1" dirty="0" err="1"/>
              <a:t>programmatique</a:t>
            </a:r>
            <a:r>
              <a:rPr lang="en-US" dirty="0"/>
              <a:t> : non-integration </a:t>
            </a:r>
            <a:r>
              <a:rPr lang="en-US" dirty="0" err="1"/>
              <a:t>systématique</a:t>
            </a:r>
            <a:r>
              <a:rPr lang="en-US" dirty="0"/>
              <a:t> de </a:t>
            </a:r>
            <a:r>
              <a:rPr lang="en-US" dirty="0" err="1"/>
              <a:t>l’adaptation</a:t>
            </a:r>
            <a:r>
              <a:rPr lang="en-US" dirty="0"/>
              <a:t> dans la </a:t>
            </a:r>
            <a:r>
              <a:rPr lang="en-US" dirty="0" err="1"/>
              <a:t>programmation</a:t>
            </a:r>
            <a:r>
              <a:rPr lang="en-US" dirty="0"/>
              <a:t> </a:t>
            </a:r>
            <a:r>
              <a:rPr lang="en-US" dirty="0" err="1"/>
              <a:t>budgétaire</a:t>
            </a:r>
            <a:r>
              <a:rPr lang="en-US" dirty="0"/>
              <a:t> </a:t>
            </a:r>
            <a:r>
              <a:rPr lang="en-US" dirty="0" err="1"/>
              <a:t>pluriannuelle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- </a:t>
            </a:r>
            <a:r>
              <a:rPr lang="en-US" i="1" dirty="0" err="1"/>
              <a:t>Mesures</a:t>
            </a:r>
            <a:r>
              <a:rPr lang="en-US" i="1" dirty="0"/>
              <a:t> de mitigation </a:t>
            </a:r>
            <a:r>
              <a:rPr lang="en-US" dirty="0"/>
              <a:t>: formation des </a:t>
            </a:r>
            <a:r>
              <a:rPr lang="en-US" dirty="0" err="1"/>
              <a:t>acteurs</a:t>
            </a:r>
            <a:r>
              <a:rPr lang="en-US" dirty="0"/>
              <a:t>, assistance technique de </a:t>
            </a:r>
            <a:r>
              <a:rPr lang="en-US" dirty="0" err="1"/>
              <a:t>proximité</a:t>
            </a:r>
            <a:r>
              <a:rPr lang="en-US" dirty="0"/>
              <a:t>, implication des </a:t>
            </a:r>
            <a:r>
              <a:rPr lang="en-US" dirty="0" err="1"/>
              <a:t>autorités</a:t>
            </a:r>
            <a:r>
              <a:rPr lang="en-US" dirty="0"/>
              <a:t> de </a:t>
            </a:r>
            <a:r>
              <a:rPr lang="en-US" dirty="0" err="1"/>
              <a:t>tutelle</a:t>
            </a:r>
            <a:r>
              <a:rPr lang="en-US" dirty="0"/>
              <a:t> des communes</a:t>
            </a:r>
          </a:p>
          <a:p>
            <a:pPr marL="0" indent="0">
              <a:buNone/>
            </a:pPr>
            <a:r>
              <a:rPr lang="en-US" dirty="0"/>
              <a:t>NON SURVENU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3.2. </a:t>
            </a:r>
            <a:r>
              <a:rPr lang="en-US" b="1" dirty="0" err="1"/>
              <a:t>institutionnel</a:t>
            </a:r>
            <a:r>
              <a:rPr lang="en-US" dirty="0"/>
              <a:t> : </a:t>
            </a:r>
            <a:r>
              <a:rPr lang="en-US" dirty="0" err="1"/>
              <a:t>faible</a:t>
            </a:r>
            <a:r>
              <a:rPr lang="en-US" dirty="0"/>
              <a:t> appropriation et </a:t>
            </a:r>
            <a:r>
              <a:rPr lang="en-US" dirty="0" err="1"/>
              <a:t>inadéquation</a:t>
            </a:r>
            <a:r>
              <a:rPr lang="en-US" dirty="0"/>
              <a:t> des pratiques des administrations </a:t>
            </a:r>
            <a:r>
              <a:rPr lang="en-US" dirty="0" err="1"/>
              <a:t>centrales</a:t>
            </a:r>
            <a:r>
              <a:rPr lang="en-US" dirty="0"/>
              <a:t> et </a:t>
            </a:r>
            <a:r>
              <a:rPr lang="en-US" dirty="0" err="1"/>
              <a:t>déconcentrées</a:t>
            </a:r>
            <a:r>
              <a:rPr lang="en-US" dirty="0"/>
              <a:t> </a:t>
            </a:r>
            <a:r>
              <a:rPr lang="en-US" dirty="0" err="1"/>
              <a:t>impliquées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 err="1"/>
              <a:t>Mesures</a:t>
            </a:r>
            <a:r>
              <a:rPr lang="en-US" i="1" dirty="0"/>
              <a:t> de mitigation</a:t>
            </a:r>
            <a:r>
              <a:rPr lang="en-US" dirty="0"/>
              <a:t>: co-creation ; dialogue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amont</a:t>
            </a:r>
            <a:r>
              <a:rPr lang="en-US" dirty="0"/>
              <a:t> ; implication dans les analyses et decisions à travers les </a:t>
            </a:r>
            <a:r>
              <a:rPr lang="en-US" dirty="0" err="1"/>
              <a:t>organes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SURVENU ET NON RESOLU </a:t>
            </a:r>
            <a:r>
              <a:rPr lang="en-US" b="1" dirty="0" err="1"/>
              <a:t>notamment</a:t>
            </a:r>
            <a:r>
              <a:rPr lang="en-US" b="1" dirty="0"/>
              <a:t> pour les structures </a:t>
            </a:r>
            <a:r>
              <a:rPr lang="en-US" b="1" dirty="0" err="1"/>
              <a:t>déconcentrées</a:t>
            </a:r>
            <a:r>
              <a:rPr lang="en-US" b="1" dirty="0"/>
              <a:t> du </a:t>
            </a:r>
            <a:r>
              <a:rPr lang="en-US" b="1" dirty="0" err="1"/>
              <a:t>ministère</a:t>
            </a:r>
            <a:r>
              <a:rPr lang="en-US" b="1" dirty="0"/>
              <a:t> des finances (marches publics et </a:t>
            </a:r>
            <a:r>
              <a:rPr lang="en-US" b="1" dirty="0" err="1"/>
              <a:t>contrôle</a:t>
            </a:r>
            <a:r>
              <a:rPr lang="en-US" b="1" dirty="0"/>
              <a:t> financier) </a:t>
            </a:r>
          </a:p>
        </p:txBody>
      </p:sp>
    </p:spTree>
    <p:extLst>
      <p:ext uri="{BB962C8B-B14F-4D97-AF65-F5344CB8AC3E}">
        <p14:creationId xmlns:p14="http://schemas.microsoft.com/office/powerpoint/2010/main" val="73381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Risques et difficultés associés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449" y="1500027"/>
            <a:ext cx="10737351" cy="4992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3.3. financier</a:t>
            </a:r>
            <a:r>
              <a:rPr lang="en-US" dirty="0"/>
              <a:t> : defiance/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intérêt</a:t>
            </a:r>
            <a:r>
              <a:rPr lang="en-US" dirty="0"/>
              <a:t> pour </a:t>
            </a:r>
            <a:r>
              <a:rPr lang="en-US" dirty="0" err="1"/>
              <a:t>l’appui</a:t>
            </a:r>
            <a:r>
              <a:rPr lang="en-US" dirty="0"/>
              <a:t> </a:t>
            </a:r>
            <a:r>
              <a:rPr lang="en-US" dirty="0" err="1"/>
              <a:t>budgétaire</a:t>
            </a:r>
            <a:r>
              <a:rPr lang="en-US" dirty="0"/>
              <a:t> aux communes </a:t>
            </a:r>
          </a:p>
          <a:p>
            <a:pPr marL="0" indent="0">
              <a:buNone/>
            </a:pPr>
            <a:r>
              <a:rPr lang="en-US" i="1" dirty="0" err="1"/>
              <a:t>Mesures</a:t>
            </a:r>
            <a:r>
              <a:rPr lang="en-US" i="1" dirty="0"/>
              <a:t> de mitigation</a:t>
            </a:r>
            <a:r>
              <a:rPr lang="en-US" b="1" dirty="0"/>
              <a:t>: </a:t>
            </a:r>
            <a:r>
              <a:rPr lang="en-US" dirty="0"/>
              <a:t>portage politique ; plaidoyers et partages </a:t>
            </a:r>
            <a:r>
              <a:rPr lang="en-US" dirty="0" err="1"/>
              <a:t>d’experiences</a:t>
            </a:r>
            <a:r>
              <a:rPr lang="en-US" dirty="0"/>
              <a:t> ; certification ISO du </a:t>
            </a:r>
            <a:r>
              <a:rPr lang="en-US" dirty="0" err="1"/>
              <a:t>mécanisme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NON SURVENU</a:t>
            </a:r>
          </a:p>
          <a:p>
            <a:pPr marL="0" indent="0">
              <a:buNone/>
            </a:pPr>
            <a:r>
              <a:rPr lang="en-US" b="1" dirty="0"/>
              <a:t>3.4. </a:t>
            </a:r>
            <a:r>
              <a:rPr lang="en-US" b="1" dirty="0" err="1"/>
              <a:t>opérationnel</a:t>
            </a:r>
            <a:r>
              <a:rPr lang="en-US" dirty="0"/>
              <a:t> (</a:t>
            </a:r>
            <a:r>
              <a:rPr lang="en-US" dirty="0" err="1"/>
              <a:t>exécution</a:t>
            </a:r>
            <a:r>
              <a:rPr lang="en-US" dirty="0"/>
              <a:t> physique et financière) : (</a:t>
            </a:r>
            <a:r>
              <a:rPr lang="en-US" b="1" dirty="0" err="1"/>
              <a:t>i</a:t>
            </a:r>
            <a:r>
              <a:rPr lang="en-US" dirty="0"/>
              <a:t>) </a:t>
            </a:r>
            <a:r>
              <a:rPr lang="en-US" dirty="0" err="1"/>
              <a:t>capacités</a:t>
            </a:r>
            <a:r>
              <a:rPr lang="en-US" dirty="0"/>
              <a:t> </a:t>
            </a:r>
            <a:r>
              <a:rPr lang="en-US" dirty="0" err="1"/>
              <a:t>faibles</a:t>
            </a:r>
            <a:r>
              <a:rPr lang="en-US" dirty="0"/>
              <a:t> de </a:t>
            </a:r>
            <a:r>
              <a:rPr lang="en-US" dirty="0" err="1"/>
              <a:t>maîtrise</a:t>
            </a:r>
            <a:r>
              <a:rPr lang="en-US" dirty="0"/>
              <a:t> </a:t>
            </a:r>
            <a:r>
              <a:rPr lang="en-US" dirty="0" err="1"/>
              <a:t>d’ouvrage</a:t>
            </a:r>
            <a:r>
              <a:rPr lang="en-US" dirty="0"/>
              <a:t> des administrations locales, (</a:t>
            </a:r>
            <a:r>
              <a:rPr lang="en-US" b="1" dirty="0"/>
              <a:t>ii</a:t>
            </a:r>
            <a:r>
              <a:rPr lang="en-US" dirty="0"/>
              <a:t>) </a:t>
            </a:r>
            <a:r>
              <a:rPr lang="en-US" dirty="0" err="1"/>
              <a:t>lenteurs</a:t>
            </a:r>
            <a:r>
              <a:rPr lang="en-US" dirty="0"/>
              <a:t>/retards dans la mise à disposition des </a:t>
            </a:r>
            <a:r>
              <a:rPr lang="en-US" dirty="0" err="1"/>
              <a:t>ressources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 err="1"/>
              <a:t>Mesures</a:t>
            </a:r>
            <a:r>
              <a:rPr lang="en-US" i="1" dirty="0"/>
              <a:t> de mitigation</a:t>
            </a:r>
            <a:r>
              <a:rPr lang="en-US" dirty="0"/>
              <a:t>: </a:t>
            </a:r>
            <a:r>
              <a:rPr lang="en-US" dirty="0" err="1"/>
              <a:t>renforcement</a:t>
            </a:r>
            <a:r>
              <a:rPr lang="en-US" dirty="0"/>
              <a:t> des </a:t>
            </a:r>
            <a:r>
              <a:rPr lang="en-US" dirty="0" err="1"/>
              <a:t>capacités</a:t>
            </a:r>
            <a:r>
              <a:rPr lang="en-US" dirty="0"/>
              <a:t> ; plaidoyers</a:t>
            </a:r>
          </a:p>
          <a:p>
            <a:pPr marL="0" indent="0">
              <a:buNone/>
            </a:pPr>
            <a:r>
              <a:rPr lang="en-US" dirty="0"/>
              <a:t>SURVENUS ; </a:t>
            </a:r>
            <a:r>
              <a:rPr lang="en-US" b="1" dirty="0" err="1"/>
              <a:t>mesures</a:t>
            </a:r>
            <a:r>
              <a:rPr lang="en-US" b="1" dirty="0"/>
              <a:t> correctives </a:t>
            </a:r>
            <a:r>
              <a:rPr lang="en-US" b="1" dirty="0" err="1"/>
              <a:t>prises</a:t>
            </a:r>
            <a:r>
              <a:rPr lang="en-US" b="1" dirty="0"/>
              <a:t> </a:t>
            </a:r>
            <a:r>
              <a:rPr lang="en-US" dirty="0"/>
              <a:t>pour 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: diversification des </a:t>
            </a:r>
            <a:r>
              <a:rPr lang="en-US" dirty="0" err="1"/>
              <a:t>profils</a:t>
            </a:r>
            <a:r>
              <a:rPr lang="en-US" dirty="0"/>
              <a:t> </a:t>
            </a:r>
            <a:r>
              <a:rPr lang="en-US" dirty="0" err="1"/>
              <a:t>mobilisés</a:t>
            </a:r>
            <a:r>
              <a:rPr lang="en-US" dirty="0"/>
              <a:t> pour </a:t>
            </a:r>
            <a:r>
              <a:rPr lang="en-US" dirty="0" err="1"/>
              <a:t>l’assistance</a:t>
            </a:r>
            <a:r>
              <a:rPr lang="en-US" dirty="0"/>
              <a:t> technique ; pour (ii) : </a:t>
            </a:r>
            <a:r>
              <a:rPr lang="en-US" dirty="0" err="1"/>
              <a:t>poursuite</a:t>
            </a:r>
            <a:r>
              <a:rPr lang="en-US" dirty="0"/>
              <a:t> des plaidoyers</a:t>
            </a:r>
          </a:p>
        </p:txBody>
      </p:sp>
    </p:spTree>
    <p:extLst>
      <p:ext uri="{BB962C8B-B14F-4D97-AF65-F5344CB8AC3E}">
        <p14:creationId xmlns:p14="http://schemas.microsoft.com/office/powerpoint/2010/main" val="195298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</TotalTime>
  <Words>993</Words>
  <Application>Microsoft Macintosh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Plan de la presentation </vt:lpstr>
      <vt:lpstr>1.Conception et contenu des réformes</vt:lpstr>
      <vt:lpstr>1.Conception et contenu des réformes</vt:lpstr>
      <vt:lpstr>2. Mise en place de la réforme</vt:lpstr>
      <vt:lpstr>2. Mise en place de la réforme</vt:lpstr>
      <vt:lpstr>2. Mise en place de la réforme</vt:lpstr>
      <vt:lpstr>3. Risques et difficultés associés</vt:lpstr>
      <vt:lpstr>3. Risques et difficultés associés</vt:lpstr>
      <vt:lpstr>4. Perspectives et recommandations</vt:lpstr>
      <vt:lpstr>4. Perspectives et recommandations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24</cp:revision>
  <dcterms:created xsi:type="dcterms:W3CDTF">2023-11-05T21:43:48Z</dcterms:created>
  <dcterms:modified xsi:type="dcterms:W3CDTF">2023-11-15T20:01:25Z</dcterms:modified>
</cp:coreProperties>
</file>