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0" r:id="rId3"/>
    <p:sldId id="284" r:id="rId4"/>
    <p:sldId id="281" r:id="rId5"/>
    <p:sldId id="278" r:id="rId6"/>
    <p:sldId id="285" r:id="rId7"/>
    <p:sldId id="279" r:id="rId8"/>
    <p:sldId id="266" r:id="rId9"/>
    <p:sldId id="267" r:id="rId10"/>
    <p:sldId id="268" r:id="rId11"/>
    <p:sldId id="269" r:id="rId12"/>
    <p:sldId id="270" r:id="rId13"/>
    <p:sldId id="271" r:id="rId14"/>
    <p:sldId id="272" r:id="rId15"/>
    <p:sldId id="273" r:id="rId16"/>
    <p:sldId id="274" r:id="rId17"/>
    <p:sldId id="259" r:id="rId18"/>
    <p:sldId id="283" r:id="rId19"/>
    <p:sldId id="282"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46"/>
  </p:normalViewPr>
  <p:slideViewPr>
    <p:cSldViewPr snapToGrid="0">
      <p:cViewPr varScale="1">
        <p:scale>
          <a:sx n="108" d="100"/>
          <a:sy n="108" d="100"/>
        </p:scale>
        <p:origin x="4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MADOU%20ISSA%20BABA\Desktop\Dossier\Finanaces%20Publiques\Suivi-&#233;valuation\Tourn&#233;&#233;%20de%20suivi-&#233;valuation%202023\Synth&#232;se\Synth&#232;se%20par%20directive%20et%20par%20pays%2020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MADOU%20ISSA%20BABA\Desktop\Dossier\Finanaces%20Publiques\Suivi-&#233;valuation\Tourn&#233;&#233;%20de%20suivi-&#233;valuation%202023\Synth&#232;se\Synth&#232;se%20par%20directive%20et%20par%20pays%20202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MADOU%20ISSA%20BABA\Desktop\Dossier\Finanaces%20Publiques\Suivi-&#233;valuation\Tourn&#233;&#233;%20de%20suivi-&#233;valuation%202023\Synth&#232;se\Synth&#232;se%20par%20directive%20et%20par%20pays%20202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Graph_direct!$C$1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Graph_direct!$A$2:$A$7</c:f>
              <c:strCache>
                <c:ptCount val="6"/>
                <c:pt idx="0">
                  <c:v>CT</c:v>
                </c:pt>
                <c:pt idx="1">
                  <c:v>LF</c:v>
                </c:pt>
                <c:pt idx="2">
                  <c:v>RGCP</c:v>
                </c:pt>
                <c:pt idx="3">
                  <c:v>PCE</c:v>
                </c:pt>
                <c:pt idx="4">
                  <c:v>NBE</c:v>
                </c:pt>
                <c:pt idx="5">
                  <c:v>TOFE</c:v>
                </c:pt>
              </c:strCache>
            </c:strRef>
          </c:cat>
          <c:val>
            <c:numRef>
              <c:f>Graph_direct!$C$2:$C$7</c:f>
              <c:numCache>
                <c:formatCode>0.0%</c:formatCode>
                <c:ptCount val="6"/>
                <c:pt idx="0">
                  <c:v>0.58444444444444443</c:v>
                </c:pt>
                <c:pt idx="1">
                  <c:v>0.43673093518295847</c:v>
                </c:pt>
                <c:pt idx="2">
                  <c:v>0.55167884536975098</c:v>
                </c:pt>
                <c:pt idx="3">
                  <c:v>0.55023148148148149</c:v>
                </c:pt>
                <c:pt idx="4">
                  <c:v>0.71652777777777776</c:v>
                </c:pt>
                <c:pt idx="5">
                  <c:v>0.20050505050505049</c:v>
                </c:pt>
              </c:numCache>
            </c:numRef>
          </c:val>
          <c:extLst xmlns:c16r2="http://schemas.microsoft.com/office/drawing/2015/06/chart">
            <c:ext xmlns:c16="http://schemas.microsoft.com/office/drawing/2014/chart" uri="{C3380CC4-5D6E-409C-BE32-E72D297353CC}">
              <c16:uniqueId val="{00000000-7BCE-4CB0-B886-42CE01A9FF1F}"/>
            </c:ext>
          </c:extLst>
        </c:ser>
        <c:dLbls>
          <c:showLegendKey val="0"/>
          <c:showVal val="0"/>
          <c:showCatName val="0"/>
          <c:showSerName val="0"/>
          <c:showPercent val="0"/>
          <c:showBubbleSize val="0"/>
        </c:dLbls>
        <c:gapWidth val="219"/>
        <c:overlap val="-27"/>
        <c:axId val="310385056"/>
        <c:axId val="310377440"/>
      </c:barChart>
      <c:catAx>
        <c:axId val="31038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310377440"/>
        <c:crosses val="autoZero"/>
        <c:auto val="1"/>
        <c:lblAlgn val="ctr"/>
        <c:lblOffset val="100"/>
        <c:noMultiLvlLbl val="0"/>
      </c:catAx>
      <c:valAx>
        <c:axId val="310377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310385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layout/>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fld id="{474BB1B5-E553-424A-855F-80F34DAA56D6}" type="CATEGORYNAME">
                      <a:rPr lang="en-US"/>
                      <a:pPr>
                        <a:defRPr sz="1600" b="1"/>
                      </a:pPr>
                      <a:t>[NOM DE CATÉGORIE]</a:t>
                    </a:fld>
                    <a:r>
                      <a:rPr lang="en-US" baseline="0"/>
                      <a:t>; </a:t>
                    </a:r>
                    <a:r>
                      <a:rPr lang="en-US" baseline="0" smtClean="0"/>
                      <a:t>65%</a:t>
                    </a:r>
                  </a:p>
                </c:rich>
              </c:tx>
              <c:spPr>
                <a:solidFill>
                  <a:srgbClr val="FFC000">
                    <a:lumMod val="60000"/>
                    <a:lumOff val="4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fr-FR"/>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tx>
                <c:rich>
                  <a:bodyPr/>
                  <a:lstStyle/>
                  <a:p>
                    <a:fld id="{CA5E4AEC-D6A7-4E23-A440-4D129A176D8C}" type="CATEGORYNAME">
                      <a:rPr lang="en-US"/>
                      <a:pPr/>
                      <a:t>[NOM DE CATÉGORIE]</a:t>
                    </a:fld>
                    <a:r>
                      <a:rPr lang="en-US" baseline="0"/>
                      <a:t>; </a:t>
                    </a:r>
                    <a:r>
                      <a:rPr lang="en-US" baseline="0" smtClean="0"/>
                      <a:t>64%</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B5003523-E209-444E-AC64-0C52A065B87C}" type="CATEGORYNAME">
                      <a:rPr lang="en-US"/>
                      <a:pPr/>
                      <a:t>[NOM DE CATÉGORIE]</a:t>
                    </a:fld>
                    <a:r>
                      <a:rPr lang="en-US" baseline="0"/>
                      <a:t>; </a:t>
                    </a:r>
                    <a:r>
                      <a:rPr lang="en-US" baseline="0" smtClean="0"/>
                      <a:t>56%</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7815F5A6-EC67-4397-BE1E-24E4B0271BB6}" type="CATEGORYNAME">
                      <a:rPr lang="en-US"/>
                      <a:pPr/>
                      <a:t>[NOM DE CATÉGORIE]</a:t>
                    </a:fld>
                    <a:r>
                      <a:rPr lang="en-US" baseline="0"/>
                      <a:t>; </a:t>
                    </a:r>
                    <a:r>
                      <a:rPr lang="en-US" baseline="0" smtClean="0"/>
                      <a:t>52%</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12E77804-32D1-453B-88F5-100DAC8C498F}" type="CATEGORYNAME">
                      <a:rPr lang="en-US"/>
                      <a:pPr/>
                      <a:t>[NOM DE CATÉGORIE]</a:t>
                    </a:fld>
                    <a:r>
                      <a:rPr lang="en-US" baseline="0"/>
                      <a:t>; </a:t>
                    </a:r>
                    <a:r>
                      <a:rPr lang="en-US" baseline="0" smtClean="0"/>
                      <a:t>41%</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3D44F7AA-E55D-4C72-AD7F-D595DF356C21}" type="CATEGORYNAME">
                      <a:rPr lang="en-US"/>
                      <a:pPr/>
                      <a:t>[NOM DE CATÉGORIE]</a:t>
                    </a:fld>
                    <a:r>
                      <a:rPr lang="en-US" baseline="0"/>
                      <a:t>; </a:t>
                    </a:r>
                    <a:r>
                      <a:rPr lang="en-US" baseline="0" smtClean="0"/>
                      <a:t>27%</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srgbClr val="FFC000">
                  <a:lumMod val="60000"/>
                  <a:lumOff val="4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fr-FR"/>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Graph_pays!$B$1:$G$1</c:f>
              <c:strCache>
                <c:ptCount val="6"/>
                <c:pt idx="0">
                  <c:v>Cameroun</c:v>
                </c:pt>
                <c:pt idx="1">
                  <c:v>Gabon</c:v>
                </c:pt>
                <c:pt idx="2">
                  <c:v>Tchad</c:v>
                </c:pt>
                <c:pt idx="3">
                  <c:v>Congo</c:v>
                </c:pt>
                <c:pt idx="4">
                  <c:v>Centrafrique</c:v>
                </c:pt>
                <c:pt idx="5">
                  <c:v>Guinée Equ</c:v>
                </c:pt>
              </c:strCache>
            </c:strRef>
          </c:cat>
          <c:val>
            <c:numRef>
              <c:f>Graph_pays!$B$3:$G$3</c:f>
              <c:numCache>
                <c:formatCode>0.0%</c:formatCode>
                <c:ptCount val="6"/>
                <c:pt idx="0">
                  <c:v>0.64915364008288134</c:v>
                </c:pt>
                <c:pt idx="1">
                  <c:v>0.64155208754208759</c:v>
                </c:pt>
                <c:pt idx="2">
                  <c:v>0.55524532962727979</c:v>
                </c:pt>
                <c:pt idx="3">
                  <c:v>0.51512004250897581</c:v>
                </c:pt>
                <c:pt idx="4">
                  <c:v>0.41238076833357257</c:v>
                </c:pt>
                <c:pt idx="5">
                  <c:v>0.26666666666666666</c:v>
                </c:pt>
              </c:numCache>
            </c:numRef>
          </c:val>
          <c:extLst xmlns:c16r2="http://schemas.microsoft.com/office/drawing/2015/06/chart">
            <c:ext xmlns:c16="http://schemas.microsoft.com/office/drawing/2014/chart" uri="{C3380CC4-5D6E-409C-BE32-E72D297353CC}">
              <c16:uniqueId val="{00000000-6E29-46B7-AA57-5851BD6A1421}"/>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Graph_pays!#REF!</c15:sqref>
                        </c15:formulaRef>
                      </c:ext>
                    </c:extLst>
                    <c:strCache>
                      <c:ptCount val="1"/>
                      <c:pt idx="0">
                        <c:v>#REF!</c:v>
                      </c:pt>
                    </c:strCache>
                  </c:strRef>
                </c15:tx>
              </c15:filteredSeriesTitle>
            </c:ext>
          </c:extLst>
        </c:ser>
        <c:dLbls>
          <c:showLegendKey val="0"/>
          <c:showVal val="0"/>
          <c:showCatName val="0"/>
          <c:showSerName val="0"/>
          <c:showPercent val="0"/>
          <c:showBubbleSize val="0"/>
        </c:dLbls>
        <c:gapWidth val="219"/>
        <c:overlap val="-27"/>
        <c:axId val="-209322384"/>
        <c:axId val="-209326736"/>
      </c:barChart>
      <c:catAx>
        <c:axId val="-2093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326736"/>
        <c:crosses val="autoZero"/>
        <c:auto val="1"/>
        <c:lblAlgn val="ctr"/>
        <c:lblOffset val="100"/>
        <c:noMultiLvlLbl val="0"/>
      </c:catAx>
      <c:valAx>
        <c:axId val="-209326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322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dirty="0">
                <a:latin typeface="Arial" panose="020B0604020202020204" pitchFamily="34" charset="0"/>
                <a:cs typeface="Arial" panose="020B0604020202020204" pitchFamily="34" charset="0"/>
              </a:rPr>
              <a:t>Evolution entre 2020 et 2022</a:t>
            </a:r>
          </a:p>
        </c:rich>
      </c:tx>
      <c:layout>
        <c:manualLayout>
          <c:xMode val="edge"/>
          <c:yMode val="edge"/>
          <c:x val="0.41899764013177876"/>
          <c:y val="6.86274509803921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5.9344836680103985E-2"/>
          <c:y val="8.9589371980676333E-2"/>
          <c:w val="0.94065516331989607"/>
          <c:h val="0.79473429951690822"/>
        </c:manualLayout>
      </c:layout>
      <c:barChart>
        <c:barDir val="col"/>
        <c:grouping val="clustered"/>
        <c:varyColors val="0"/>
        <c:ser>
          <c:idx val="0"/>
          <c:order val="0"/>
          <c:tx>
            <c:strRef>
              <c:f>Graph_pays!$A$2</c:f>
              <c:strCache>
                <c:ptCount val="1"/>
                <c:pt idx="0">
                  <c:v>2020</c:v>
                </c:pt>
              </c:strCache>
            </c:strRef>
          </c:tx>
          <c:spPr>
            <a:solidFill>
              <a:schemeClr val="accent1"/>
            </a:solidFill>
            <a:ln>
              <a:noFill/>
            </a:ln>
            <a:effectLst/>
          </c:spPr>
          <c:invertIfNegative val="0"/>
          <c:dLbls>
            <c:spPr>
              <a:solidFill>
                <a:schemeClr val="accent6">
                  <a:lumMod val="40000"/>
                  <a:lumOff val="6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Graph_pays!$B$1:$G$1</c:f>
              <c:strCache>
                <c:ptCount val="6"/>
                <c:pt idx="0">
                  <c:v>Cameroun</c:v>
                </c:pt>
                <c:pt idx="1">
                  <c:v>Gabon</c:v>
                </c:pt>
                <c:pt idx="2">
                  <c:v>Tchad</c:v>
                </c:pt>
                <c:pt idx="3">
                  <c:v>Congo</c:v>
                </c:pt>
                <c:pt idx="4">
                  <c:v>Centrafrique</c:v>
                </c:pt>
                <c:pt idx="5">
                  <c:v>Guinée Equ</c:v>
                </c:pt>
              </c:strCache>
            </c:strRef>
          </c:cat>
          <c:val>
            <c:numRef>
              <c:f>Graph_pays!$B$2:$G$2</c:f>
              <c:numCache>
                <c:formatCode>0.0%</c:formatCode>
                <c:ptCount val="6"/>
                <c:pt idx="0">
                  <c:v>0.53714400813026131</c:v>
                </c:pt>
                <c:pt idx="1">
                  <c:v>0.6132346029741863</c:v>
                </c:pt>
                <c:pt idx="2">
                  <c:v>0.4885994948408352</c:v>
                </c:pt>
                <c:pt idx="3">
                  <c:v>0.52651852161319079</c:v>
                </c:pt>
                <c:pt idx="4">
                  <c:v>0.35562113736044659</c:v>
                </c:pt>
                <c:pt idx="5">
                  <c:v>0.16849165482954545</c:v>
                </c:pt>
              </c:numCache>
            </c:numRef>
          </c:val>
        </c:ser>
        <c:ser>
          <c:idx val="1"/>
          <c:order val="1"/>
          <c:tx>
            <c:strRef>
              <c:f>Graph_pays!$A$3</c:f>
              <c:strCache>
                <c:ptCount val="1"/>
                <c:pt idx="0">
                  <c:v>2022</c:v>
                </c:pt>
              </c:strCache>
            </c:strRef>
          </c:tx>
          <c:spPr>
            <a:solidFill>
              <a:schemeClr val="accent2"/>
            </a:solidFill>
            <a:ln>
              <a:noFill/>
            </a:ln>
            <a:effectLst/>
          </c:spPr>
          <c:invertIfNegative val="0"/>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Graph_pays!$B$1:$G$1</c:f>
              <c:strCache>
                <c:ptCount val="6"/>
                <c:pt idx="0">
                  <c:v>Cameroun</c:v>
                </c:pt>
                <c:pt idx="1">
                  <c:v>Gabon</c:v>
                </c:pt>
                <c:pt idx="2">
                  <c:v>Tchad</c:v>
                </c:pt>
                <c:pt idx="3">
                  <c:v>Congo</c:v>
                </c:pt>
                <c:pt idx="4">
                  <c:v>Centrafrique</c:v>
                </c:pt>
                <c:pt idx="5">
                  <c:v>Guinée Equ</c:v>
                </c:pt>
              </c:strCache>
            </c:strRef>
          </c:cat>
          <c:val>
            <c:numRef>
              <c:f>Graph_pays!$B$3:$G$3</c:f>
              <c:numCache>
                <c:formatCode>0.0%</c:formatCode>
                <c:ptCount val="6"/>
                <c:pt idx="0">
                  <c:v>0.64915364008288134</c:v>
                </c:pt>
                <c:pt idx="1">
                  <c:v>0.64155208754208759</c:v>
                </c:pt>
                <c:pt idx="2">
                  <c:v>0.55524532962727979</c:v>
                </c:pt>
                <c:pt idx="3">
                  <c:v>0.51512004250897581</c:v>
                </c:pt>
                <c:pt idx="4">
                  <c:v>0.41238076833357257</c:v>
                </c:pt>
                <c:pt idx="5">
                  <c:v>0.26666666666666666</c:v>
                </c:pt>
              </c:numCache>
            </c:numRef>
          </c:val>
        </c:ser>
        <c:dLbls>
          <c:showLegendKey val="0"/>
          <c:showVal val="0"/>
          <c:showCatName val="0"/>
          <c:showSerName val="0"/>
          <c:showPercent val="0"/>
          <c:showBubbleSize val="0"/>
        </c:dLbls>
        <c:gapWidth val="219"/>
        <c:overlap val="-27"/>
        <c:axId val="-686706048"/>
        <c:axId val="-686709312"/>
      </c:barChart>
      <c:catAx>
        <c:axId val="-68670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86709312"/>
        <c:crosses val="autoZero"/>
        <c:auto val="1"/>
        <c:lblAlgn val="ctr"/>
        <c:lblOffset val="100"/>
        <c:noMultiLvlLbl val="0"/>
      </c:catAx>
      <c:valAx>
        <c:axId val="-686709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86706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72B07-91EC-4D5E-9A22-0188965D5C8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442108D2-63BB-4C1D-8869-FFE24F45DED9}">
      <dgm:prSet phldrT="[Texte]" custT="1"/>
      <dgm:spPr/>
      <dgm:t>
        <a:bodyPr/>
        <a:lstStyle/>
        <a:p>
          <a:r>
            <a:rPr lang="fr-FR" sz="1200" b="1" dirty="0" smtClean="0">
              <a:solidFill>
                <a:srgbClr val="FF0000"/>
              </a:solidFill>
              <a:latin typeface="Arial" panose="020B0604020202020204" pitchFamily="34" charset="0"/>
              <a:cs typeface="Arial" panose="020B0604020202020204" pitchFamily="34" charset="0"/>
            </a:rPr>
            <a:t>Le 19 décembre 2011</a:t>
          </a:r>
        </a:p>
        <a:p>
          <a:r>
            <a:rPr lang="fr-FR" sz="1050" b="1" dirty="0" smtClean="0">
              <a:latin typeface="Arial" panose="020B0604020202020204" pitchFamily="34" charset="0"/>
              <a:cs typeface="Arial" panose="020B0604020202020204" pitchFamily="34" charset="0"/>
            </a:rPr>
            <a:t>6 directives ont été adoptées par le Conseil des Ministres de la CEMAC et complétées en 2020 par 7</a:t>
          </a:r>
          <a:r>
            <a:rPr lang="fr-FR" sz="1050" b="1" baseline="30000" dirty="0" smtClean="0">
              <a:latin typeface="Arial" panose="020B0604020202020204" pitchFamily="34" charset="0"/>
              <a:cs typeface="Arial" panose="020B0604020202020204" pitchFamily="34" charset="0"/>
            </a:rPr>
            <a:t>ème</a:t>
          </a:r>
          <a:r>
            <a:rPr lang="fr-FR" sz="1050" b="1" dirty="0" smtClean="0">
              <a:latin typeface="Arial" panose="020B0604020202020204" pitchFamily="34" charset="0"/>
              <a:cs typeface="Arial" panose="020B0604020202020204" pitchFamily="34" charset="0"/>
            </a:rPr>
            <a:t> CDM</a:t>
          </a:r>
          <a:endParaRPr lang="fr-FR" sz="1050" b="1" dirty="0">
            <a:latin typeface="Arial" panose="020B0604020202020204" pitchFamily="34" charset="0"/>
            <a:cs typeface="Arial" panose="020B0604020202020204" pitchFamily="34" charset="0"/>
          </a:endParaRPr>
        </a:p>
      </dgm:t>
    </dgm:pt>
    <dgm:pt modelId="{511084CF-4EAD-4D5D-912B-BE8FC6F4F39C}" type="parTrans" cxnId="{AC59882D-3506-4624-9C87-AD609C5D1092}">
      <dgm:prSet/>
      <dgm:spPr/>
      <dgm:t>
        <a:bodyPr/>
        <a:lstStyle/>
        <a:p>
          <a:endParaRPr lang="fr-FR"/>
        </a:p>
      </dgm:t>
    </dgm:pt>
    <dgm:pt modelId="{F9704C1C-CFA1-41E3-8207-EBAEE1AEFB45}" type="sibTrans" cxnId="{AC59882D-3506-4624-9C87-AD609C5D1092}">
      <dgm:prSet/>
      <dgm:spPr/>
      <dgm:t>
        <a:bodyPr/>
        <a:lstStyle/>
        <a:p>
          <a:endParaRPr lang="fr-FR"/>
        </a:p>
      </dgm:t>
    </dgm:pt>
    <dgm:pt modelId="{B3FB6F82-C962-40B0-A843-8B7D41DE1FF3}">
      <dgm:prSet phldrT="[Texte]"/>
      <dgm:spPr/>
      <dgm:t>
        <a:bodyPr/>
        <a:lstStyle/>
        <a:p>
          <a:r>
            <a:rPr lang="fr-FR" b="1" dirty="0" smtClean="0">
              <a:solidFill>
                <a:srgbClr val="FF0000"/>
              </a:solidFill>
              <a:latin typeface="Arial" panose="020B0604020202020204" pitchFamily="34" charset="0"/>
              <a:cs typeface="Arial" panose="020B0604020202020204" pitchFamily="34" charset="0"/>
            </a:rPr>
            <a:t>1;1.2018</a:t>
          </a:r>
          <a:r>
            <a:rPr lang="fr-FR" b="1" dirty="0" smtClean="0">
              <a:latin typeface="Arial" panose="020B0604020202020204" pitchFamily="34" charset="0"/>
              <a:cs typeface="Arial" panose="020B0604020202020204" pitchFamily="34" charset="0"/>
            </a:rPr>
            <a:t>, entrée en vigueur des dispositions classique</a:t>
          </a:r>
          <a:endParaRPr lang="fr-FR" b="1" dirty="0">
            <a:latin typeface="Arial" panose="020B0604020202020204" pitchFamily="34" charset="0"/>
            <a:cs typeface="Arial" panose="020B0604020202020204" pitchFamily="34" charset="0"/>
          </a:endParaRPr>
        </a:p>
      </dgm:t>
    </dgm:pt>
    <dgm:pt modelId="{F4CD5C09-6438-4E0A-A4E1-40B83085C53A}" type="parTrans" cxnId="{07E24EE7-1484-438C-9FB3-9E001C3981B7}">
      <dgm:prSet/>
      <dgm:spPr/>
      <dgm:t>
        <a:bodyPr/>
        <a:lstStyle/>
        <a:p>
          <a:endParaRPr lang="fr-FR"/>
        </a:p>
      </dgm:t>
    </dgm:pt>
    <dgm:pt modelId="{D3AEB3EE-0EAF-468F-9A93-EA7B13BBB828}" type="sibTrans" cxnId="{07E24EE7-1484-438C-9FB3-9E001C3981B7}">
      <dgm:prSet/>
      <dgm:spPr/>
      <dgm:t>
        <a:bodyPr/>
        <a:lstStyle/>
        <a:p>
          <a:endParaRPr lang="fr-FR"/>
        </a:p>
      </dgm:t>
    </dgm:pt>
    <dgm:pt modelId="{991D49BA-318F-4CBB-833F-59EB8BC1471E}">
      <dgm:prSet phldrT="[Texte]"/>
      <dgm:spPr/>
      <dgm:t>
        <a:bodyPr/>
        <a:lstStyle/>
        <a:p>
          <a:r>
            <a:rPr lang="fr-FR" b="1" dirty="0" smtClean="0">
              <a:solidFill>
                <a:srgbClr val="FF0000"/>
              </a:solidFill>
              <a:latin typeface="Arial" panose="020B0604020202020204" pitchFamily="34" charset="0"/>
              <a:cs typeface="Arial" panose="020B0604020202020204" pitchFamily="34" charset="0"/>
            </a:rPr>
            <a:t>1.1.2019</a:t>
          </a:r>
          <a:r>
            <a:rPr lang="fr-FR" b="1" dirty="0" smtClean="0">
              <a:latin typeface="Arial" panose="020B0604020202020204" pitchFamily="34" charset="0"/>
              <a:cs typeface="Arial" panose="020B0604020202020204" pitchFamily="34" charset="0"/>
            </a:rPr>
            <a:t>, entrée en vigueur de l’extension du champ du TOFE</a:t>
          </a:r>
          <a:endParaRPr lang="fr-FR" b="1" dirty="0">
            <a:latin typeface="Arial" panose="020B0604020202020204" pitchFamily="34" charset="0"/>
            <a:cs typeface="Arial" panose="020B0604020202020204" pitchFamily="34" charset="0"/>
          </a:endParaRPr>
        </a:p>
      </dgm:t>
    </dgm:pt>
    <dgm:pt modelId="{BECD5E8C-F25A-44E3-8603-69DBDE69A350}" type="parTrans" cxnId="{49E52A7B-E80D-485D-AB7A-2AD42B88D66F}">
      <dgm:prSet/>
      <dgm:spPr/>
      <dgm:t>
        <a:bodyPr/>
        <a:lstStyle/>
        <a:p>
          <a:endParaRPr lang="fr-FR"/>
        </a:p>
      </dgm:t>
    </dgm:pt>
    <dgm:pt modelId="{0085E68A-8BB7-4FA7-8732-C3CE586EEFAB}" type="sibTrans" cxnId="{49E52A7B-E80D-485D-AB7A-2AD42B88D66F}">
      <dgm:prSet/>
      <dgm:spPr/>
      <dgm:t>
        <a:bodyPr/>
        <a:lstStyle/>
        <a:p>
          <a:endParaRPr lang="fr-FR"/>
        </a:p>
      </dgm:t>
    </dgm:pt>
    <dgm:pt modelId="{38DABA4E-387B-4621-BF62-64894E05FF3C}">
      <dgm:prSet phldrT="[Texte]"/>
      <dgm:spPr/>
      <dgm:t>
        <a:bodyPr/>
        <a:lstStyle/>
        <a:p>
          <a:r>
            <a:rPr lang="fr-FR" b="1" dirty="0" smtClean="0">
              <a:solidFill>
                <a:srgbClr val="FF0000"/>
              </a:solidFill>
              <a:latin typeface="Arial" panose="020B0604020202020204" pitchFamily="34" charset="0"/>
              <a:cs typeface="Arial" panose="020B0604020202020204" pitchFamily="34" charset="0"/>
            </a:rPr>
            <a:t>1.1.2022</a:t>
          </a:r>
          <a:r>
            <a:rPr lang="fr-FR" b="1" dirty="0" smtClean="0">
              <a:latin typeface="Arial" panose="020B0604020202020204" pitchFamily="34" charset="0"/>
              <a:cs typeface="Arial" panose="020B0604020202020204" pitchFamily="34" charset="0"/>
            </a:rPr>
            <a:t>, entrée en vigueur des innovations budgétaires : programmes, déconcentration </a:t>
          </a:r>
          <a:r>
            <a:rPr lang="fr-FR" b="1" dirty="0" err="1" smtClean="0">
              <a:latin typeface="Arial" panose="020B0604020202020204" pitchFamily="34" charset="0"/>
              <a:cs typeface="Arial" panose="020B0604020202020204" pitchFamily="34" charset="0"/>
            </a:rPr>
            <a:t>ordonnancement,pluri-annualité</a:t>
          </a:r>
          <a:r>
            <a:rPr lang="fr-FR" b="1" dirty="0" smtClean="0">
              <a:latin typeface="Arial" panose="020B0604020202020204" pitchFamily="34" charset="0"/>
              <a:cs typeface="Arial" panose="020B0604020202020204" pitchFamily="34" charset="0"/>
            </a:rPr>
            <a:t>, etc.</a:t>
          </a:r>
          <a:endParaRPr lang="fr-FR" b="1" dirty="0">
            <a:latin typeface="Arial" panose="020B0604020202020204" pitchFamily="34" charset="0"/>
            <a:cs typeface="Arial" panose="020B0604020202020204" pitchFamily="34" charset="0"/>
          </a:endParaRPr>
        </a:p>
      </dgm:t>
    </dgm:pt>
    <dgm:pt modelId="{4EE82CC7-CE95-4190-8630-58802DC400F2}" type="parTrans" cxnId="{41424A69-836C-4626-BD28-F53EB133FE90}">
      <dgm:prSet/>
      <dgm:spPr/>
      <dgm:t>
        <a:bodyPr/>
        <a:lstStyle/>
        <a:p>
          <a:endParaRPr lang="fr-FR"/>
        </a:p>
      </dgm:t>
    </dgm:pt>
    <dgm:pt modelId="{97F786AE-2CA8-48AF-9D75-BABBCE0BE4ED}" type="sibTrans" cxnId="{41424A69-836C-4626-BD28-F53EB133FE90}">
      <dgm:prSet/>
      <dgm:spPr/>
      <dgm:t>
        <a:bodyPr/>
        <a:lstStyle/>
        <a:p>
          <a:endParaRPr lang="fr-FR"/>
        </a:p>
      </dgm:t>
    </dgm:pt>
    <dgm:pt modelId="{EAE28964-FD31-4A96-B8A8-4DF4B26B854C}">
      <dgm:prSet phldrT="[Texte]"/>
      <dgm:spPr/>
      <dgm:t>
        <a:bodyPr/>
        <a:lstStyle/>
        <a:p>
          <a:r>
            <a:rPr lang="fr-FR" b="1" dirty="0" smtClean="0">
              <a:solidFill>
                <a:srgbClr val="FF0000"/>
              </a:solidFill>
              <a:latin typeface="Arial" panose="020B0604020202020204" pitchFamily="34" charset="0"/>
              <a:cs typeface="Arial" panose="020B0604020202020204" pitchFamily="34" charset="0"/>
            </a:rPr>
            <a:t>1.1.2024</a:t>
          </a:r>
          <a:r>
            <a:rPr lang="fr-FR" b="1" dirty="0" smtClean="0">
              <a:latin typeface="Arial" panose="020B0604020202020204" pitchFamily="34" charset="0"/>
              <a:cs typeface="Arial" panose="020B0604020202020204" pitchFamily="34" charset="0"/>
            </a:rPr>
            <a:t>, entrée en vigueur des innovations relatives à la comptabilité</a:t>
          </a:r>
        </a:p>
        <a:p>
          <a:endParaRPr lang="fr-FR" b="1" dirty="0">
            <a:latin typeface="Arial" panose="020B0604020202020204" pitchFamily="34" charset="0"/>
            <a:cs typeface="Arial" panose="020B0604020202020204" pitchFamily="34" charset="0"/>
          </a:endParaRPr>
        </a:p>
      </dgm:t>
    </dgm:pt>
    <dgm:pt modelId="{5F09D710-07F1-4726-8D84-5EACE19CECEC}" type="parTrans" cxnId="{5982C8F0-8253-4073-9B14-FA69E954C7EF}">
      <dgm:prSet/>
      <dgm:spPr/>
      <dgm:t>
        <a:bodyPr/>
        <a:lstStyle/>
        <a:p>
          <a:endParaRPr lang="fr-FR"/>
        </a:p>
      </dgm:t>
    </dgm:pt>
    <dgm:pt modelId="{D2F171B8-FF1E-405B-8B9F-D43E6B89F02C}" type="sibTrans" cxnId="{5982C8F0-8253-4073-9B14-FA69E954C7EF}">
      <dgm:prSet/>
      <dgm:spPr/>
      <dgm:t>
        <a:bodyPr/>
        <a:lstStyle/>
        <a:p>
          <a:endParaRPr lang="fr-FR"/>
        </a:p>
      </dgm:t>
    </dgm:pt>
    <dgm:pt modelId="{86D971BF-244C-44A5-A0D4-D27F12055E16}" type="pres">
      <dgm:prSet presAssocID="{CC872B07-91EC-4D5E-9A22-0188965D5C8A}" presName="arrowDiagram" presStyleCnt="0">
        <dgm:presLayoutVars>
          <dgm:chMax val="5"/>
          <dgm:dir/>
          <dgm:resizeHandles val="exact"/>
        </dgm:presLayoutVars>
      </dgm:prSet>
      <dgm:spPr/>
      <dgm:t>
        <a:bodyPr/>
        <a:lstStyle/>
        <a:p>
          <a:endParaRPr lang="fr-FR"/>
        </a:p>
      </dgm:t>
    </dgm:pt>
    <dgm:pt modelId="{44A1A37B-5A9B-48DF-A1E4-C3E8A04F372A}" type="pres">
      <dgm:prSet presAssocID="{CC872B07-91EC-4D5E-9A22-0188965D5C8A}" presName="arrow" presStyleLbl="bgShp" presStyleIdx="0" presStyleCnt="1" custLinFactNeighborX="18168" custLinFactNeighborY="-1837"/>
      <dgm:spPr/>
      <dgm:t>
        <a:bodyPr/>
        <a:lstStyle/>
        <a:p>
          <a:endParaRPr lang="fr-FR"/>
        </a:p>
      </dgm:t>
    </dgm:pt>
    <dgm:pt modelId="{919D42AE-E6FF-4EF1-BF68-90773068F540}" type="pres">
      <dgm:prSet presAssocID="{CC872B07-91EC-4D5E-9A22-0188965D5C8A}" presName="arrowDiagram5" presStyleCnt="0"/>
      <dgm:spPr/>
      <dgm:t>
        <a:bodyPr/>
        <a:lstStyle/>
        <a:p>
          <a:endParaRPr lang="fr-FR"/>
        </a:p>
      </dgm:t>
    </dgm:pt>
    <dgm:pt modelId="{0C5894D8-E95A-4421-A59D-29FF5C0E1B12}" type="pres">
      <dgm:prSet presAssocID="{442108D2-63BB-4C1D-8869-FFE24F45DED9}" presName="bullet5a" presStyleLbl="node1" presStyleIdx="0" presStyleCnt="5"/>
      <dgm:spPr/>
      <dgm:t>
        <a:bodyPr/>
        <a:lstStyle/>
        <a:p>
          <a:endParaRPr lang="fr-FR"/>
        </a:p>
      </dgm:t>
    </dgm:pt>
    <dgm:pt modelId="{91367B25-12E0-459C-ACA1-C025442DDAA6}" type="pres">
      <dgm:prSet presAssocID="{442108D2-63BB-4C1D-8869-FFE24F45DED9}" presName="textBox5a" presStyleLbl="revTx" presStyleIdx="0" presStyleCnt="5" custScaleX="106623">
        <dgm:presLayoutVars>
          <dgm:bulletEnabled val="1"/>
        </dgm:presLayoutVars>
      </dgm:prSet>
      <dgm:spPr/>
      <dgm:t>
        <a:bodyPr/>
        <a:lstStyle/>
        <a:p>
          <a:endParaRPr lang="fr-FR"/>
        </a:p>
      </dgm:t>
    </dgm:pt>
    <dgm:pt modelId="{A673DB2B-9EEF-469A-8FCD-A16E1FB5C2DA}" type="pres">
      <dgm:prSet presAssocID="{B3FB6F82-C962-40B0-A843-8B7D41DE1FF3}" presName="bullet5b" presStyleLbl="node1" presStyleIdx="1" presStyleCnt="5"/>
      <dgm:spPr/>
      <dgm:t>
        <a:bodyPr/>
        <a:lstStyle/>
        <a:p>
          <a:endParaRPr lang="fr-FR"/>
        </a:p>
      </dgm:t>
    </dgm:pt>
    <dgm:pt modelId="{05543696-2905-4931-B720-E667A8A9E516}" type="pres">
      <dgm:prSet presAssocID="{B3FB6F82-C962-40B0-A843-8B7D41DE1FF3}" presName="textBox5b" presStyleLbl="revTx" presStyleIdx="1" presStyleCnt="5">
        <dgm:presLayoutVars>
          <dgm:bulletEnabled val="1"/>
        </dgm:presLayoutVars>
      </dgm:prSet>
      <dgm:spPr/>
      <dgm:t>
        <a:bodyPr/>
        <a:lstStyle/>
        <a:p>
          <a:endParaRPr lang="fr-FR"/>
        </a:p>
      </dgm:t>
    </dgm:pt>
    <dgm:pt modelId="{27AAEC73-6AE8-4426-84FA-AF03FBA77054}" type="pres">
      <dgm:prSet presAssocID="{991D49BA-318F-4CBB-833F-59EB8BC1471E}" presName="bullet5c" presStyleLbl="node1" presStyleIdx="2" presStyleCnt="5"/>
      <dgm:spPr/>
      <dgm:t>
        <a:bodyPr/>
        <a:lstStyle/>
        <a:p>
          <a:endParaRPr lang="fr-FR"/>
        </a:p>
      </dgm:t>
    </dgm:pt>
    <dgm:pt modelId="{6452E059-315A-40BE-94BE-024A62ABB799}" type="pres">
      <dgm:prSet presAssocID="{991D49BA-318F-4CBB-833F-59EB8BC1471E}" presName="textBox5c" presStyleLbl="revTx" presStyleIdx="2" presStyleCnt="5">
        <dgm:presLayoutVars>
          <dgm:bulletEnabled val="1"/>
        </dgm:presLayoutVars>
      </dgm:prSet>
      <dgm:spPr/>
      <dgm:t>
        <a:bodyPr/>
        <a:lstStyle/>
        <a:p>
          <a:endParaRPr lang="fr-FR"/>
        </a:p>
      </dgm:t>
    </dgm:pt>
    <dgm:pt modelId="{58DD1392-44B1-4492-B468-FD253D68D293}" type="pres">
      <dgm:prSet presAssocID="{38DABA4E-387B-4621-BF62-64894E05FF3C}" presName="bullet5d" presStyleLbl="node1" presStyleIdx="3" presStyleCnt="5"/>
      <dgm:spPr/>
      <dgm:t>
        <a:bodyPr/>
        <a:lstStyle/>
        <a:p>
          <a:endParaRPr lang="fr-FR"/>
        </a:p>
      </dgm:t>
    </dgm:pt>
    <dgm:pt modelId="{87164763-CB0E-4970-AD6C-9E01255D9F22}" type="pres">
      <dgm:prSet presAssocID="{38DABA4E-387B-4621-BF62-64894E05FF3C}" presName="textBox5d" presStyleLbl="revTx" presStyleIdx="3" presStyleCnt="5">
        <dgm:presLayoutVars>
          <dgm:bulletEnabled val="1"/>
        </dgm:presLayoutVars>
      </dgm:prSet>
      <dgm:spPr/>
      <dgm:t>
        <a:bodyPr/>
        <a:lstStyle/>
        <a:p>
          <a:endParaRPr lang="fr-FR"/>
        </a:p>
      </dgm:t>
    </dgm:pt>
    <dgm:pt modelId="{08BDC62C-FA92-46DB-892F-8191B4471221}" type="pres">
      <dgm:prSet presAssocID="{EAE28964-FD31-4A96-B8A8-4DF4B26B854C}" presName="bullet5e" presStyleLbl="node1" presStyleIdx="4" presStyleCnt="5"/>
      <dgm:spPr/>
      <dgm:t>
        <a:bodyPr/>
        <a:lstStyle/>
        <a:p>
          <a:endParaRPr lang="fr-FR"/>
        </a:p>
      </dgm:t>
    </dgm:pt>
    <dgm:pt modelId="{D5468702-412C-401D-9F39-7DA4EB810446}" type="pres">
      <dgm:prSet presAssocID="{EAE28964-FD31-4A96-B8A8-4DF4B26B854C}" presName="textBox5e" presStyleLbl="revTx" presStyleIdx="4" presStyleCnt="5">
        <dgm:presLayoutVars>
          <dgm:bulletEnabled val="1"/>
        </dgm:presLayoutVars>
      </dgm:prSet>
      <dgm:spPr/>
      <dgm:t>
        <a:bodyPr/>
        <a:lstStyle/>
        <a:p>
          <a:endParaRPr lang="fr-FR"/>
        </a:p>
      </dgm:t>
    </dgm:pt>
  </dgm:ptLst>
  <dgm:cxnLst>
    <dgm:cxn modelId="{AC59882D-3506-4624-9C87-AD609C5D1092}" srcId="{CC872B07-91EC-4D5E-9A22-0188965D5C8A}" destId="{442108D2-63BB-4C1D-8869-FFE24F45DED9}" srcOrd="0" destOrd="0" parTransId="{511084CF-4EAD-4D5D-912B-BE8FC6F4F39C}" sibTransId="{F9704C1C-CFA1-41E3-8207-EBAEE1AEFB45}"/>
    <dgm:cxn modelId="{41424A69-836C-4626-BD28-F53EB133FE90}" srcId="{CC872B07-91EC-4D5E-9A22-0188965D5C8A}" destId="{38DABA4E-387B-4621-BF62-64894E05FF3C}" srcOrd="3" destOrd="0" parTransId="{4EE82CC7-CE95-4190-8630-58802DC400F2}" sibTransId="{97F786AE-2CA8-48AF-9D75-BABBCE0BE4ED}"/>
    <dgm:cxn modelId="{59FE0D48-BF84-4674-BBA6-BBBF3F989F0E}" type="presOf" srcId="{442108D2-63BB-4C1D-8869-FFE24F45DED9}" destId="{91367B25-12E0-459C-ACA1-C025442DDAA6}" srcOrd="0" destOrd="0" presId="urn:microsoft.com/office/officeart/2005/8/layout/arrow2"/>
    <dgm:cxn modelId="{7E0370C4-86F3-4F33-A03A-3C0C84F33321}" type="presOf" srcId="{38DABA4E-387B-4621-BF62-64894E05FF3C}" destId="{87164763-CB0E-4970-AD6C-9E01255D9F22}" srcOrd="0" destOrd="0" presId="urn:microsoft.com/office/officeart/2005/8/layout/arrow2"/>
    <dgm:cxn modelId="{52D2B468-CC93-46BC-8257-57E140F4ADF6}" type="presOf" srcId="{B3FB6F82-C962-40B0-A843-8B7D41DE1FF3}" destId="{05543696-2905-4931-B720-E667A8A9E516}" srcOrd="0" destOrd="0" presId="urn:microsoft.com/office/officeart/2005/8/layout/arrow2"/>
    <dgm:cxn modelId="{1027B1FE-0FFC-4708-B2BD-5A9A20F58859}" type="presOf" srcId="{991D49BA-318F-4CBB-833F-59EB8BC1471E}" destId="{6452E059-315A-40BE-94BE-024A62ABB799}" srcOrd="0" destOrd="0" presId="urn:microsoft.com/office/officeart/2005/8/layout/arrow2"/>
    <dgm:cxn modelId="{00584B4B-E0DF-4AFE-A924-103C94E30E94}" type="presOf" srcId="{EAE28964-FD31-4A96-B8A8-4DF4B26B854C}" destId="{D5468702-412C-401D-9F39-7DA4EB810446}" srcOrd="0" destOrd="0" presId="urn:microsoft.com/office/officeart/2005/8/layout/arrow2"/>
    <dgm:cxn modelId="{07E24EE7-1484-438C-9FB3-9E001C3981B7}" srcId="{CC872B07-91EC-4D5E-9A22-0188965D5C8A}" destId="{B3FB6F82-C962-40B0-A843-8B7D41DE1FF3}" srcOrd="1" destOrd="0" parTransId="{F4CD5C09-6438-4E0A-A4E1-40B83085C53A}" sibTransId="{D3AEB3EE-0EAF-468F-9A93-EA7B13BBB828}"/>
    <dgm:cxn modelId="{58F4F0BA-6F82-495D-A465-CC6EB55F9176}" type="presOf" srcId="{CC872B07-91EC-4D5E-9A22-0188965D5C8A}" destId="{86D971BF-244C-44A5-A0D4-D27F12055E16}" srcOrd="0" destOrd="0" presId="urn:microsoft.com/office/officeart/2005/8/layout/arrow2"/>
    <dgm:cxn modelId="{49E52A7B-E80D-485D-AB7A-2AD42B88D66F}" srcId="{CC872B07-91EC-4D5E-9A22-0188965D5C8A}" destId="{991D49BA-318F-4CBB-833F-59EB8BC1471E}" srcOrd="2" destOrd="0" parTransId="{BECD5E8C-F25A-44E3-8603-69DBDE69A350}" sibTransId="{0085E68A-8BB7-4FA7-8732-C3CE586EEFAB}"/>
    <dgm:cxn modelId="{5982C8F0-8253-4073-9B14-FA69E954C7EF}" srcId="{CC872B07-91EC-4D5E-9A22-0188965D5C8A}" destId="{EAE28964-FD31-4A96-B8A8-4DF4B26B854C}" srcOrd="4" destOrd="0" parTransId="{5F09D710-07F1-4726-8D84-5EACE19CECEC}" sibTransId="{D2F171B8-FF1E-405B-8B9F-D43E6B89F02C}"/>
    <dgm:cxn modelId="{58FE1C75-D8F1-49D3-9164-0A116C02E471}" type="presParOf" srcId="{86D971BF-244C-44A5-A0D4-D27F12055E16}" destId="{44A1A37B-5A9B-48DF-A1E4-C3E8A04F372A}" srcOrd="0" destOrd="0" presId="urn:microsoft.com/office/officeart/2005/8/layout/arrow2"/>
    <dgm:cxn modelId="{79D51CE8-C98C-4AB2-93FB-B9344DAB207C}" type="presParOf" srcId="{86D971BF-244C-44A5-A0D4-D27F12055E16}" destId="{919D42AE-E6FF-4EF1-BF68-90773068F540}" srcOrd="1" destOrd="0" presId="urn:microsoft.com/office/officeart/2005/8/layout/arrow2"/>
    <dgm:cxn modelId="{A06CB2B9-68E8-4487-8A0C-F7D7A33B9B86}" type="presParOf" srcId="{919D42AE-E6FF-4EF1-BF68-90773068F540}" destId="{0C5894D8-E95A-4421-A59D-29FF5C0E1B12}" srcOrd="0" destOrd="0" presId="urn:microsoft.com/office/officeart/2005/8/layout/arrow2"/>
    <dgm:cxn modelId="{5E8DA388-30C1-4386-83D9-6BE1A54707B7}" type="presParOf" srcId="{919D42AE-E6FF-4EF1-BF68-90773068F540}" destId="{91367B25-12E0-459C-ACA1-C025442DDAA6}" srcOrd="1" destOrd="0" presId="urn:microsoft.com/office/officeart/2005/8/layout/arrow2"/>
    <dgm:cxn modelId="{962673B5-D965-49FD-BF28-74311B0F48A1}" type="presParOf" srcId="{919D42AE-E6FF-4EF1-BF68-90773068F540}" destId="{A673DB2B-9EEF-469A-8FCD-A16E1FB5C2DA}" srcOrd="2" destOrd="0" presId="urn:microsoft.com/office/officeart/2005/8/layout/arrow2"/>
    <dgm:cxn modelId="{29B982DB-2C16-40B5-A317-BA138AC79229}" type="presParOf" srcId="{919D42AE-E6FF-4EF1-BF68-90773068F540}" destId="{05543696-2905-4931-B720-E667A8A9E516}" srcOrd="3" destOrd="0" presId="urn:microsoft.com/office/officeart/2005/8/layout/arrow2"/>
    <dgm:cxn modelId="{2FE521EF-F5D4-424D-8D7F-8DAD09A4D95D}" type="presParOf" srcId="{919D42AE-E6FF-4EF1-BF68-90773068F540}" destId="{27AAEC73-6AE8-4426-84FA-AF03FBA77054}" srcOrd="4" destOrd="0" presId="urn:microsoft.com/office/officeart/2005/8/layout/arrow2"/>
    <dgm:cxn modelId="{2CA4D9D4-60AF-4099-B105-E6D81A456103}" type="presParOf" srcId="{919D42AE-E6FF-4EF1-BF68-90773068F540}" destId="{6452E059-315A-40BE-94BE-024A62ABB799}" srcOrd="5" destOrd="0" presId="urn:microsoft.com/office/officeart/2005/8/layout/arrow2"/>
    <dgm:cxn modelId="{9E5C2F6C-97E2-419C-9189-95C19D6CAA81}" type="presParOf" srcId="{919D42AE-E6FF-4EF1-BF68-90773068F540}" destId="{58DD1392-44B1-4492-B468-FD253D68D293}" srcOrd="6" destOrd="0" presId="urn:microsoft.com/office/officeart/2005/8/layout/arrow2"/>
    <dgm:cxn modelId="{B9460CC6-D0D4-4E33-A288-468F26E552A0}" type="presParOf" srcId="{919D42AE-E6FF-4EF1-BF68-90773068F540}" destId="{87164763-CB0E-4970-AD6C-9E01255D9F22}" srcOrd="7" destOrd="0" presId="urn:microsoft.com/office/officeart/2005/8/layout/arrow2"/>
    <dgm:cxn modelId="{A9F93F99-3DB0-4224-93FC-1FA96D17738B}" type="presParOf" srcId="{919D42AE-E6FF-4EF1-BF68-90773068F540}" destId="{08BDC62C-FA92-46DB-892F-8191B4471221}" srcOrd="8" destOrd="0" presId="urn:microsoft.com/office/officeart/2005/8/layout/arrow2"/>
    <dgm:cxn modelId="{288A1E00-03CB-4C9B-BBD0-62DBCCD21EBD}" type="presParOf" srcId="{919D42AE-E6FF-4EF1-BF68-90773068F540}" destId="{D5468702-412C-401D-9F39-7DA4EB810446}"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025DB3-F06B-47AC-AA6C-98F9F930BE7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640D5022-5277-4176-B861-CBB36227CDEF}">
      <dgm:prSet phldrT="[Texte]" custT="1"/>
      <dgm:spPr/>
      <dgm:t>
        <a:bodyPr/>
        <a:lstStyle/>
        <a:p>
          <a:r>
            <a:rPr lang="fr-FR" sz="2200" b="1" u="none" dirty="0">
              <a:latin typeface="Arial" panose="020B0604020202020204" pitchFamily="34" charset="0"/>
              <a:cs typeface="Arial" panose="020B0604020202020204" pitchFamily="34" charset="0"/>
            </a:rPr>
            <a:t>La transposition </a:t>
          </a:r>
          <a:r>
            <a:rPr lang="fr-FR" sz="2200" b="1" u="none" dirty="0" smtClean="0">
              <a:latin typeface="Arial" panose="020B0604020202020204" pitchFamily="34" charset="0"/>
              <a:cs typeface="Arial" panose="020B0604020202020204" pitchFamily="34" charset="0"/>
            </a:rPr>
            <a:t>: </a:t>
          </a:r>
          <a:r>
            <a:rPr lang="fr-FR" sz="2200" b="1" u="none" dirty="0" smtClean="0">
              <a:solidFill>
                <a:srgbClr val="FF0000"/>
              </a:solidFill>
              <a:latin typeface="Arial" panose="020B0604020202020204" pitchFamily="34" charset="0"/>
              <a:cs typeface="Arial" panose="020B0604020202020204" pitchFamily="34" charset="0"/>
            </a:rPr>
            <a:t>86</a:t>
          </a:r>
          <a:r>
            <a:rPr lang="fr-FR" sz="2200" b="1" u="none" dirty="0">
              <a:solidFill>
                <a:srgbClr val="FF0000"/>
              </a:solidFill>
              <a:latin typeface="Arial" panose="020B0604020202020204" pitchFamily="34" charset="0"/>
              <a:cs typeface="Arial" panose="020B0604020202020204" pitchFamily="34" charset="0"/>
            </a:rPr>
            <a:t>%</a:t>
          </a:r>
        </a:p>
      </dgm:t>
    </dgm:pt>
    <dgm:pt modelId="{3A7BDB0F-9613-4EDF-9F07-EEC2C9D106EE}" type="parTrans" cxnId="{829A0582-71CC-46AB-9F13-C6A1EDDA9122}">
      <dgm:prSet/>
      <dgm:spPr/>
      <dgm:t>
        <a:bodyPr/>
        <a:lstStyle/>
        <a:p>
          <a:endParaRPr lang="fr-FR"/>
        </a:p>
      </dgm:t>
    </dgm:pt>
    <dgm:pt modelId="{103405F0-CD57-4A98-87C6-734EABD615AB}" type="sibTrans" cxnId="{829A0582-71CC-46AB-9F13-C6A1EDDA9122}">
      <dgm:prSet/>
      <dgm:spPr/>
      <dgm:t>
        <a:bodyPr/>
        <a:lstStyle/>
        <a:p>
          <a:endParaRPr lang="fr-FR"/>
        </a:p>
      </dgm:t>
    </dgm:pt>
    <dgm:pt modelId="{14F9BF4E-F89B-4B0A-8680-201CF7B1F804}">
      <dgm:prSet phldrT="[Texte]" custT="1"/>
      <dgm:spPr/>
      <dgm:t>
        <a:bodyPr/>
        <a:lstStyle/>
        <a:p>
          <a:r>
            <a:rPr lang="fr-FR" sz="2200" b="1" dirty="0">
              <a:latin typeface="Arial" panose="020B0604020202020204" pitchFamily="34" charset="0"/>
              <a:cs typeface="Arial" panose="020B0604020202020204" pitchFamily="34" charset="0"/>
            </a:rPr>
            <a:t>la transparence de la gestion des finances publiques  </a:t>
          </a:r>
          <a:r>
            <a:rPr lang="fr-FR" sz="2200" b="1" dirty="0" smtClean="0">
              <a:latin typeface="Arial" panose="020B0604020202020204" pitchFamily="34" charset="0"/>
              <a:cs typeface="Arial" panose="020B0604020202020204" pitchFamily="34" charset="0"/>
            </a:rPr>
            <a:t>: </a:t>
          </a:r>
          <a:r>
            <a:rPr lang="fr-FR" sz="2200" b="1" dirty="0" smtClean="0">
              <a:solidFill>
                <a:srgbClr val="FF0000"/>
              </a:solidFill>
              <a:latin typeface="Arial" panose="020B0604020202020204" pitchFamily="34" charset="0"/>
              <a:cs typeface="Arial" panose="020B0604020202020204" pitchFamily="34" charset="0"/>
            </a:rPr>
            <a:t>58%</a:t>
          </a:r>
          <a:endParaRPr lang="fr-FR" sz="2200" b="1" dirty="0">
            <a:solidFill>
              <a:srgbClr val="FF0000"/>
            </a:solidFill>
            <a:latin typeface="Arial" panose="020B0604020202020204" pitchFamily="34" charset="0"/>
            <a:cs typeface="Arial" panose="020B0604020202020204" pitchFamily="34" charset="0"/>
          </a:endParaRPr>
        </a:p>
      </dgm:t>
    </dgm:pt>
    <dgm:pt modelId="{C9246FBB-4E31-4F5E-BC98-DBF3A306130F}" type="parTrans" cxnId="{0347B099-C477-47FB-80E2-2ED6D220509F}">
      <dgm:prSet/>
      <dgm:spPr/>
      <dgm:t>
        <a:bodyPr/>
        <a:lstStyle/>
        <a:p>
          <a:endParaRPr lang="fr-FR"/>
        </a:p>
      </dgm:t>
    </dgm:pt>
    <dgm:pt modelId="{B13CEFBC-CFFF-4D15-B52F-FFE3D1EA553E}" type="sibTrans" cxnId="{0347B099-C477-47FB-80E2-2ED6D220509F}">
      <dgm:prSet/>
      <dgm:spPr/>
      <dgm:t>
        <a:bodyPr/>
        <a:lstStyle/>
        <a:p>
          <a:endParaRPr lang="fr-FR"/>
        </a:p>
      </dgm:t>
    </dgm:pt>
    <dgm:pt modelId="{AB6BCB7A-B213-45EE-BF0F-C1C13D4317F6}">
      <dgm:prSet phldrT="[Texte]" custT="1"/>
      <dgm:spPr/>
      <dgm:t>
        <a:bodyPr/>
        <a:lstStyle/>
        <a:p>
          <a:r>
            <a:rPr lang="fr-FR" sz="2200" b="1" dirty="0">
              <a:latin typeface="Arial" panose="020B0604020202020204" pitchFamily="34" charset="0"/>
              <a:cs typeface="Arial" panose="020B0604020202020204" pitchFamily="34" charset="0"/>
            </a:rPr>
            <a:t>La réforme </a:t>
          </a:r>
          <a:r>
            <a:rPr lang="fr-FR" sz="2200" b="1" dirty="0" smtClean="0">
              <a:latin typeface="Arial" panose="020B0604020202020204" pitchFamily="34" charset="0"/>
              <a:cs typeface="Arial" panose="020B0604020202020204" pitchFamily="34" charset="0"/>
            </a:rPr>
            <a:t>bud8gétaire </a:t>
          </a:r>
          <a:r>
            <a:rPr lang="fr-FR" sz="2200" b="1" dirty="0">
              <a:latin typeface="Arial" panose="020B0604020202020204" pitchFamily="34" charset="0"/>
              <a:cs typeface="Arial" panose="020B0604020202020204" pitchFamily="34" charset="0"/>
            </a:rPr>
            <a:t>(LF et NBE) </a:t>
          </a:r>
          <a:r>
            <a:rPr lang="fr-FR" sz="2200" b="1" dirty="0" smtClean="0">
              <a:latin typeface="Arial" panose="020B0604020202020204" pitchFamily="34" charset="0"/>
              <a:cs typeface="Arial" panose="020B0604020202020204" pitchFamily="34" charset="0"/>
            </a:rPr>
            <a:t>: </a:t>
          </a:r>
          <a:r>
            <a:rPr lang="fr-FR" sz="2200" b="1" dirty="0" smtClean="0">
              <a:solidFill>
                <a:srgbClr val="FF0000"/>
              </a:solidFill>
              <a:latin typeface="Arial" panose="020B0604020202020204" pitchFamily="34" charset="0"/>
              <a:cs typeface="Arial" panose="020B0604020202020204" pitchFamily="34" charset="0"/>
            </a:rPr>
            <a:t>58%</a:t>
          </a:r>
          <a:endParaRPr lang="fr-FR" sz="2200" b="1" dirty="0">
            <a:solidFill>
              <a:srgbClr val="FF0000"/>
            </a:solidFill>
            <a:latin typeface="Arial" panose="020B0604020202020204" pitchFamily="34" charset="0"/>
            <a:cs typeface="Arial" panose="020B0604020202020204" pitchFamily="34" charset="0"/>
          </a:endParaRPr>
        </a:p>
      </dgm:t>
    </dgm:pt>
    <dgm:pt modelId="{F92DBB3F-EDB8-43FB-A730-49FCEDAF8BB0}" type="parTrans" cxnId="{DC9A0698-3F83-4CF3-9B32-0821066CDCAC}">
      <dgm:prSet/>
      <dgm:spPr/>
      <dgm:t>
        <a:bodyPr/>
        <a:lstStyle/>
        <a:p>
          <a:endParaRPr lang="fr-FR"/>
        </a:p>
      </dgm:t>
    </dgm:pt>
    <dgm:pt modelId="{F6F8C6A4-EC5F-40F6-B5B5-48E1E4E1A819}" type="sibTrans" cxnId="{DC9A0698-3F83-4CF3-9B32-0821066CDCAC}">
      <dgm:prSet/>
      <dgm:spPr/>
      <dgm:t>
        <a:bodyPr/>
        <a:lstStyle/>
        <a:p>
          <a:endParaRPr lang="fr-FR"/>
        </a:p>
      </dgm:t>
    </dgm:pt>
    <dgm:pt modelId="{8C05BB18-3060-4F8D-B683-D8B6C41D9916}">
      <dgm:prSet phldrT="[Texte]" custT="1"/>
      <dgm:spPr/>
      <dgm:t>
        <a:bodyPr/>
        <a:lstStyle/>
        <a:p>
          <a:r>
            <a:rPr lang="fr-FR" sz="2200" b="1" dirty="0">
              <a:latin typeface="Arial" panose="020B0604020202020204" pitchFamily="34" charset="0"/>
              <a:cs typeface="Arial" panose="020B0604020202020204" pitchFamily="34" charset="0"/>
            </a:rPr>
            <a:t>Le volet comptable (RGCP et </a:t>
          </a:r>
          <a:r>
            <a:rPr lang="fr-FR" sz="2200" b="1" dirty="0" smtClean="0">
              <a:latin typeface="Arial" panose="020B0604020202020204" pitchFamily="34" charset="0"/>
              <a:cs typeface="Arial" panose="020B0604020202020204" pitchFamily="34" charset="0"/>
            </a:rPr>
            <a:t>PCE) : </a:t>
          </a:r>
          <a:r>
            <a:rPr lang="fr-FR" sz="2200" b="1" dirty="0" smtClean="0">
              <a:solidFill>
                <a:srgbClr val="FF0000"/>
              </a:solidFill>
              <a:latin typeface="Arial" panose="020B0604020202020204" pitchFamily="34" charset="0"/>
              <a:cs typeface="Arial" panose="020B0604020202020204" pitchFamily="34" charset="0"/>
            </a:rPr>
            <a:t>55%</a:t>
          </a:r>
          <a:endParaRPr lang="fr-FR" sz="2200" dirty="0">
            <a:solidFill>
              <a:srgbClr val="FF0000"/>
            </a:solidFill>
            <a:latin typeface="Arial" panose="020B0604020202020204" pitchFamily="34" charset="0"/>
            <a:cs typeface="Arial" panose="020B0604020202020204" pitchFamily="34" charset="0"/>
          </a:endParaRPr>
        </a:p>
      </dgm:t>
    </dgm:pt>
    <dgm:pt modelId="{5F28FA39-0448-4A80-8C41-DC538AC5FFAA}" type="parTrans" cxnId="{E7568516-C711-4915-8494-FBBCA84D0CAE}">
      <dgm:prSet/>
      <dgm:spPr/>
      <dgm:t>
        <a:bodyPr/>
        <a:lstStyle/>
        <a:p>
          <a:endParaRPr lang="fr-FR"/>
        </a:p>
      </dgm:t>
    </dgm:pt>
    <dgm:pt modelId="{39F00526-67C4-4ACD-A6AB-4E16A5CCBE51}" type="sibTrans" cxnId="{E7568516-C711-4915-8494-FBBCA84D0CAE}">
      <dgm:prSet/>
      <dgm:spPr/>
      <dgm:t>
        <a:bodyPr/>
        <a:lstStyle/>
        <a:p>
          <a:endParaRPr lang="fr-FR"/>
        </a:p>
      </dgm:t>
    </dgm:pt>
    <dgm:pt modelId="{8BA28D8E-33B6-47D2-9022-834C5E534863}">
      <dgm:prSet phldrT="[Texte]" custT="1"/>
      <dgm:spPr/>
      <dgm:t>
        <a:bodyPr/>
        <a:lstStyle/>
        <a:p>
          <a:r>
            <a:rPr lang="fr-FR" sz="2200" b="1" dirty="0">
              <a:latin typeface="Arial" panose="020B0604020202020204" pitchFamily="34" charset="0"/>
              <a:cs typeface="Arial" panose="020B0604020202020204" pitchFamily="34" charset="0"/>
            </a:rPr>
            <a:t>Le volet statistique </a:t>
          </a:r>
          <a:r>
            <a:rPr lang="fr-FR" sz="2200" b="1" dirty="0" smtClean="0">
              <a:latin typeface="Arial" panose="020B0604020202020204" pitchFamily="34" charset="0"/>
              <a:cs typeface="Arial" panose="020B0604020202020204" pitchFamily="34" charset="0"/>
            </a:rPr>
            <a:t>: </a:t>
          </a:r>
          <a:r>
            <a:rPr lang="fr-FR" sz="2200" b="1" dirty="0" smtClean="0">
              <a:solidFill>
                <a:srgbClr val="FF0000"/>
              </a:solidFill>
              <a:latin typeface="Arial" panose="020B0604020202020204" pitchFamily="34" charset="0"/>
              <a:cs typeface="Arial" panose="020B0604020202020204" pitchFamily="34" charset="0"/>
            </a:rPr>
            <a:t>20%</a:t>
          </a:r>
          <a:endParaRPr lang="fr-FR" sz="2200" dirty="0">
            <a:solidFill>
              <a:srgbClr val="FF0000"/>
            </a:solidFill>
            <a:latin typeface="Arial" panose="020B0604020202020204" pitchFamily="34" charset="0"/>
            <a:cs typeface="Arial" panose="020B0604020202020204" pitchFamily="34" charset="0"/>
          </a:endParaRPr>
        </a:p>
      </dgm:t>
    </dgm:pt>
    <dgm:pt modelId="{B1EAB03D-91AF-47AA-96F0-26C4F3686A5C}" type="parTrans" cxnId="{86A0F3AA-6E2A-49A1-B2C8-B81379AC2C74}">
      <dgm:prSet/>
      <dgm:spPr/>
      <dgm:t>
        <a:bodyPr/>
        <a:lstStyle/>
        <a:p>
          <a:endParaRPr lang="fr-FR"/>
        </a:p>
      </dgm:t>
    </dgm:pt>
    <dgm:pt modelId="{272DE76D-18CD-4B4A-B0F8-631700372864}" type="sibTrans" cxnId="{86A0F3AA-6E2A-49A1-B2C8-B81379AC2C74}">
      <dgm:prSet/>
      <dgm:spPr/>
      <dgm:t>
        <a:bodyPr/>
        <a:lstStyle/>
        <a:p>
          <a:endParaRPr lang="fr-FR"/>
        </a:p>
      </dgm:t>
    </dgm:pt>
    <dgm:pt modelId="{D9AAFC85-C354-4648-9E8D-FC876A75A80E}">
      <dgm:prSet phldrT="[Texte]" custT="1"/>
      <dgm:spPr/>
      <dgm:t>
        <a:bodyPr/>
        <a:lstStyle/>
        <a:p>
          <a:r>
            <a:rPr lang="fr-FR" sz="2200" b="1" dirty="0" smtClean="0">
              <a:latin typeface="Arial" panose="020B0604020202020204" pitchFamily="34" charset="0"/>
              <a:cs typeface="Arial" panose="020B0604020202020204" pitchFamily="34" charset="0"/>
            </a:rPr>
            <a:t>Niveau d’application globale évaluée à </a:t>
          </a:r>
          <a:r>
            <a:rPr lang="fr-FR" sz="2200" dirty="0" smtClean="0">
              <a:solidFill>
                <a:srgbClr val="FF0000"/>
              </a:solidFill>
              <a:latin typeface="Arial" panose="020B0604020202020204" pitchFamily="34" charset="0"/>
              <a:cs typeface="Arial" panose="020B0604020202020204" pitchFamily="34" charset="0"/>
            </a:rPr>
            <a:t>51%</a:t>
          </a:r>
          <a:r>
            <a:rPr lang="fr-FR" sz="2200" b="1" dirty="0" smtClean="0">
              <a:latin typeface="Arial" panose="020B0604020202020204" pitchFamily="34" charset="0"/>
              <a:cs typeface="Arial" panose="020B0604020202020204" pitchFamily="34" charset="0"/>
            </a:rPr>
            <a:t> en 2022 mais avec des disparités selon les pays</a:t>
          </a:r>
          <a:r>
            <a:rPr lang="fr-FR" sz="2200" dirty="0" smtClean="0">
              <a:latin typeface="Arial" panose="020B0604020202020204" pitchFamily="34" charset="0"/>
              <a:cs typeface="Arial" panose="020B0604020202020204" pitchFamily="34" charset="0"/>
            </a:rPr>
            <a:t> </a:t>
          </a:r>
          <a:endParaRPr lang="fr-FR" sz="2200" dirty="0">
            <a:latin typeface="Arial" panose="020B0604020202020204" pitchFamily="34" charset="0"/>
            <a:cs typeface="Arial" panose="020B0604020202020204" pitchFamily="34" charset="0"/>
          </a:endParaRPr>
        </a:p>
      </dgm:t>
    </dgm:pt>
    <dgm:pt modelId="{0CCB84A0-E5F9-4843-8046-C2687890219C}" type="sibTrans" cxnId="{9B5EA8AF-0BF2-47D5-A1BB-CE545D11BF0F}">
      <dgm:prSet/>
      <dgm:spPr/>
      <dgm:t>
        <a:bodyPr/>
        <a:lstStyle/>
        <a:p>
          <a:endParaRPr lang="fr-FR"/>
        </a:p>
      </dgm:t>
    </dgm:pt>
    <dgm:pt modelId="{EC6F925C-9F9E-4DEC-80AD-48C363904178}" type="parTrans" cxnId="{9B5EA8AF-0BF2-47D5-A1BB-CE545D11BF0F}">
      <dgm:prSet/>
      <dgm:spPr/>
      <dgm:t>
        <a:bodyPr/>
        <a:lstStyle/>
        <a:p>
          <a:endParaRPr lang="fr-FR"/>
        </a:p>
      </dgm:t>
    </dgm:pt>
    <dgm:pt modelId="{79E9B09A-8629-474B-918B-3B7DB1A3DC58}" type="pres">
      <dgm:prSet presAssocID="{8D025DB3-F06B-47AC-AA6C-98F9F930BE77}" presName="Name0" presStyleCnt="0">
        <dgm:presLayoutVars>
          <dgm:chPref val="1"/>
          <dgm:dir/>
          <dgm:animOne val="branch"/>
          <dgm:animLvl val="lvl"/>
          <dgm:resizeHandles val="exact"/>
        </dgm:presLayoutVars>
      </dgm:prSet>
      <dgm:spPr/>
      <dgm:t>
        <a:bodyPr/>
        <a:lstStyle/>
        <a:p>
          <a:endParaRPr lang="fr-FR"/>
        </a:p>
      </dgm:t>
    </dgm:pt>
    <dgm:pt modelId="{AA7D38E9-C381-49B9-A969-9F5F13462073}" type="pres">
      <dgm:prSet presAssocID="{D9AAFC85-C354-4648-9E8D-FC876A75A80E}" presName="root1" presStyleCnt="0"/>
      <dgm:spPr/>
    </dgm:pt>
    <dgm:pt modelId="{068A0864-8BEE-4447-9B69-EA45E708B5AB}" type="pres">
      <dgm:prSet presAssocID="{D9AAFC85-C354-4648-9E8D-FC876A75A80E}" presName="LevelOneTextNode" presStyleLbl="node0" presStyleIdx="0" presStyleCnt="1" custAng="0" custScaleX="233323" custLinFactX="-79349" custLinFactNeighborX="-100000" custLinFactNeighborY="406">
        <dgm:presLayoutVars>
          <dgm:chPref val="3"/>
        </dgm:presLayoutVars>
      </dgm:prSet>
      <dgm:spPr/>
      <dgm:t>
        <a:bodyPr/>
        <a:lstStyle/>
        <a:p>
          <a:endParaRPr lang="fr-FR"/>
        </a:p>
      </dgm:t>
    </dgm:pt>
    <dgm:pt modelId="{FEA161E9-6FA7-49A0-A62A-177F2E67D896}" type="pres">
      <dgm:prSet presAssocID="{D9AAFC85-C354-4648-9E8D-FC876A75A80E}" presName="level2hierChild" presStyleCnt="0"/>
      <dgm:spPr/>
    </dgm:pt>
    <dgm:pt modelId="{95AFBF9B-63C6-470D-A65E-A608ADE74A69}" type="pres">
      <dgm:prSet presAssocID="{3A7BDB0F-9613-4EDF-9F07-EEC2C9D106EE}" presName="conn2-1" presStyleLbl="parChTrans1D2" presStyleIdx="0" presStyleCnt="5"/>
      <dgm:spPr/>
      <dgm:t>
        <a:bodyPr/>
        <a:lstStyle/>
        <a:p>
          <a:endParaRPr lang="fr-FR"/>
        </a:p>
      </dgm:t>
    </dgm:pt>
    <dgm:pt modelId="{E1762F8B-A97C-4B07-9654-2C7441E90113}" type="pres">
      <dgm:prSet presAssocID="{3A7BDB0F-9613-4EDF-9F07-EEC2C9D106EE}" presName="connTx" presStyleLbl="parChTrans1D2" presStyleIdx="0" presStyleCnt="5"/>
      <dgm:spPr/>
      <dgm:t>
        <a:bodyPr/>
        <a:lstStyle/>
        <a:p>
          <a:endParaRPr lang="fr-FR"/>
        </a:p>
      </dgm:t>
    </dgm:pt>
    <dgm:pt modelId="{5BFC3879-4CDC-4D11-A28E-390680B4034D}" type="pres">
      <dgm:prSet presAssocID="{640D5022-5277-4176-B861-CBB36227CDEF}" presName="root2" presStyleCnt="0"/>
      <dgm:spPr/>
    </dgm:pt>
    <dgm:pt modelId="{D9835C76-1132-43C4-B330-2ECE4F77087D}" type="pres">
      <dgm:prSet presAssocID="{640D5022-5277-4176-B861-CBB36227CDEF}" presName="LevelTwoTextNode" presStyleLbl="node2" presStyleIdx="0" presStyleCnt="5" custScaleX="174023">
        <dgm:presLayoutVars>
          <dgm:chPref val="3"/>
        </dgm:presLayoutVars>
      </dgm:prSet>
      <dgm:spPr/>
      <dgm:t>
        <a:bodyPr/>
        <a:lstStyle/>
        <a:p>
          <a:endParaRPr lang="fr-FR"/>
        </a:p>
      </dgm:t>
    </dgm:pt>
    <dgm:pt modelId="{75C13909-3D14-4241-9196-481509A4FB93}" type="pres">
      <dgm:prSet presAssocID="{640D5022-5277-4176-B861-CBB36227CDEF}" presName="level3hierChild" presStyleCnt="0"/>
      <dgm:spPr/>
    </dgm:pt>
    <dgm:pt modelId="{3789E270-C263-442D-A9C6-B461EE82C940}" type="pres">
      <dgm:prSet presAssocID="{C9246FBB-4E31-4F5E-BC98-DBF3A306130F}" presName="conn2-1" presStyleLbl="parChTrans1D2" presStyleIdx="1" presStyleCnt="5"/>
      <dgm:spPr/>
      <dgm:t>
        <a:bodyPr/>
        <a:lstStyle/>
        <a:p>
          <a:endParaRPr lang="fr-FR"/>
        </a:p>
      </dgm:t>
    </dgm:pt>
    <dgm:pt modelId="{CD0992CE-DA56-48C2-B555-38CE7F5B829C}" type="pres">
      <dgm:prSet presAssocID="{C9246FBB-4E31-4F5E-BC98-DBF3A306130F}" presName="connTx" presStyleLbl="parChTrans1D2" presStyleIdx="1" presStyleCnt="5"/>
      <dgm:spPr/>
      <dgm:t>
        <a:bodyPr/>
        <a:lstStyle/>
        <a:p>
          <a:endParaRPr lang="fr-FR"/>
        </a:p>
      </dgm:t>
    </dgm:pt>
    <dgm:pt modelId="{9841C3AF-3093-4096-887A-2D9E2F40EA3D}" type="pres">
      <dgm:prSet presAssocID="{14F9BF4E-F89B-4B0A-8680-201CF7B1F804}" presName="root2" presStyleCnt="0"/>
      <dgm:spPr/>
    </dgm:pt>
    <dgm:pt modelId="{E77698F4-9034-4073-8897-61B8AD0E4683}" type="pres">
      <dgm:prSet presAssocID="{14F9BF4E-F89B-4B0A-8680-201CF7B1F804}" presName="LevelTwoTextNode" presStyleLbl="node2" presStyleIdx="1" presStyleCnt="5" custScaleX="175484">
        <dgm:presLayoutVars>
          <dgm:chPref val="3"/>
        </dgm:presLayoutVars>
      </dgm:prSet>
      <dgm:spPr/>
      <dgm:t>
        <a:bodyPr/>
        <a:lstStyle/>
        <a:p>
          <a:endParaRPr lang="fr-FR"/>
        </a:p>
      </dgm:t>
    </dgm:pt>
    <dgm:pt modelId="{3969B188-2A42-4CCE-A16A-68AB8B478F52}" type="pres">
      <dgm:prSet presAssocID="{14F9BF4E-F89B-4B0A-8680-201CF7B1F804}" presName="level3hierChild" presStyleCnt="0"/>
      <dgm:spPr/>
    </dgm:pt>
    <dgm:pt modelId="{98EBD97A-EA41-4FBB-8A28-649987E2F5DD}" type="pres">
      <dgm:prSet presAssocID="{F92DBB3F-EDB8-43FB-A730-49FCEDAF8BB0}" presName="conn2-1" presStyleLbl="parChTrans1D2" presStyleIdx="2" presStyleCnt="5"/>
      <dgm:spPr/>
      <dgm:t>
        <a:bodyPr/>
        <a:lstStyle/>
        <a:p>
          <a:endParaRPr lang="fr-FR"/>
        </a:p>
      </dgm:t>
    </dgm:pt>
    <dgm:pt modelId="{0C6C9498-47BA-490A-AFBE-446BCE01E9ED}" type="pres">
      <dgm:prSet presAssocID="{F92DBB3F-EDB8-43FB-A730-49FCEDAF8BB0}" presName="connTx" presStyleLbl="parChTrans1D2" presStyleIdx="2" presStyleCnt="5"/>
      <dgm:spPr/>
      <dgm:t>
        <a:bodyPr/>
        <a:lstStyle/>
        <a:p>
          <a:endParaRPr lang="fr-FR"/>
        </a:p>
      </dgm:t>
    </dgm:pt>
    <dgm:pt modelId="{0AECEFA2-FFCF-41BF-82C5-980AFA34DAEE}" type="pres">
      <dgm:prSet presAssocID="{AB6BCB7A-B213-45EE-BF0F-C1C13D4317F6}" presName="root2" presStyleCnt="0"/>
      <dgm:spPr/>
    </dgm:pt>
    <dgm:pt modelId="{D3967E92-A4FA-4837-B9E7-752DDC20BB24}" type="pres">
      <dgm:prSet presAssocID="{AB6BCB7A-B213-45EE-BF0F-C1C13D4317F6}" presName="LevelTwoTextNode" presStyleLbl="node2" presStyleIdx="2" presStyleCnt="5" custScaleX="178133">
        <dgm:presLayoutVars>
          <dgm:chPref val="3"/>
        </dgm:presLayoutVars>
      </dgm:prSet>
      <dgm:spPr/>
      <dgm:t>
        <a:bodyPr/>
        <a:lstStyle/>
        <a:p>
          <a:endParaRPr lang="fr-FR"/>
        </a:p>
      </dgm:t>
    </dgm:pt>
    <dgm:pt modelId="{0C21E3C0-9509-49BB-A8E2-E8F5709FBF4E}" type="pres">
      <dgm:prSet presAssocID="{AB6BCB7A-B213-45EE-BF0F-C1C13D4317F6}" presName="level3hierChild" presStyleCnt="0"/>
      <dgm:spPr/>
    </dgm:pt>
    <dgm:pt modelId="{D6FC58BA-4BC9-4BBF-BFBA-D2F60CF58E5E}" type="pres">
      <dgm:prSet presAssocID="{5F28FA39-0448-4A80-8C41-DC538AC5FFAA}" presName="conn2-1" presStyleLbl="parChTrans1D2" presStyleIdx="3" presStyleCnt="5"/>
      <dgm:spPr/>
      <dgm:t>
        <a:bodyPr/>
        <a:lstStyle/>
        <a:p>
          <a:endParaRPr lang="fr-FR"/>
        </a:p>
      </dgm:t>
    </dgm:pt>
    <dgm:pt modelId="{E485769A-088C-4246-8889-FFB3E6C70347}" type="pres">
      <dgm:prSet presAssocID="{5F28FA39-0448-4A80-8C41-DC538AC5FFAA}" presName="connTx" presStyleLbl="parChTrans1D2" presStyleIdx="3" presStyleCnt="5"/>
      <dgm:spPr/>
      <dgm:t>
        <a:bodyPr/>
        <a:lstStyle/>
        <a:p>
          <a:endParaRPr lang="fr-FR"/>
        </a:p>
      </dgm:t>
    </dgm:pt>
    <dgm:pt modelId="{1ADCDFFF-52D6-4907-BF93-27DD6E25DB55}" type="pres">
      <dgm:prSet presAssocID="{8C05BB18-3060-4F8D-B683-D8B6C41D9916}" presName="root2" presStyleCnt="0"/>
      <dgm:spPr/>
    </dgm:pt>
    <dgm:pt modelId="{CCC707AD-047F-463F-B254-5785883D5A3C}" type="pres">
      <dgm:prSet presAssocID="{8C05BB18-3060-4F8D-B683-D8B6C41D9916}" presName="LevelTwoTextNode" presStyleLbl="node2" presStyleIdx="3" presStyleCnt="5" custScaleX="182055">
        <dgm:presLayoutVars>
          <dgm:chPref val="3"/>
        </dgm:presLayoutVars>
      </dgm:prSet>
      <dgm:spPr/>
      <dgm:t>
        <a:bodyPr/>
        <a:lstStyle/>
        <a:p>
          <a:endParaRPr lang="fr-FR"/>
        </a:p>
      </dgm:t>
    </dgm:pt>
    <dgm:pt modelId="{6B623C06-933B-425B-9F3B-08ADE7EBCCCA}" type="pres">
      <dgm:prSet presAssocID="{8C05BB18-3060-4F8D-B683-D8B6C41D9916}" presName="level3hierChild" presStyleCnt="0"/>
      <dgm:spPr/>
    </dgm:pt>
    <dgm:pt modelId="{2DFDF5F6-9273-4740-B24C-137B7BBD7392}" type="pres">
      <dgm:prSet presAssocID="{B1EAB03D-91AF-47AA-96F0-26C4F3686A5C}" presName="conn2-1" presStyleLbl="parChTrans1D2" presStyleIdx="4" presStyleCnt="5"/>
      <dgm:spPr/>
      <dgm:t>
        <a:bodyPr/>
        <a:lstStyle/>
        <a:p>
          <a:endParaRPr lang="fr-FR"/>
        </a:p>
      </dgm:t>
    </dgm:pt>
    <dgm:pt modelId="{133EE934-91C7-4258-87CF-3E71802638A8}" type="pres">
      <dgm:prSet presAssocID="{B1EAB03D-91AF-47AA-96F0-26C4F3686A5C}" presName="connTx" presStyleLbl="parChTrans1D2" presStyleIdx="4" presStyleCnt="5"/>
      <dgm:spPr/>
      <dgm:t>
        <a:bodyPr/>
        <a:lstStyle/>
        <a:p>
          <a:endParaRPr lang="fr-FR"/>
        </a:p>
      </dgm:t>
    </dgm:pt>
    <dgm:pt modelId="{5F6C8026-2938-4C5B-8B36-AA118A51AB40}" type="pres">
      <dgm:prSet presAssocID="{8BA28D8E-33B6-47D2-9022-834C5E534863}" presName="root2" presStyleCnt="0"/>
      <dgm:spPr/>
    </dgm:pt>
    <dgm:pt modelId="{727800E5-2023-41BA-8C67-5E74E5495D2C}" type="pres">
      <dgm:prSet presAssocID="{8BA28D8E-33B6-47D2-9022-834C5E534863}" presName="LevelTwoTextNode" presStyleLbl="node2" presStyleIdx="4" presStyleCnt="5" custScaleX="184975">
        <dgm:presLayoutVars>
          <dgm:chPref val="3"/>
        </dgm:presLayoutVars>
      </dgm:prSet>
      <dgm:spPr/>
      <dgm:t>
        <a:bodyPr/>
        <a:lstStyle/>
        <a:p>
          <a:endParaRPr lang="fr-FR"/>
        </a:p>
      </dgm:t>
    </dgm:pt>
    <dgm:pt modelId="{A115565B-4B53-4C89-BF73-A32CF5C2952D}" type="pres">
      <dgm:prSet presAssocID="{8BA28D8E-33B6-47D2-9022-834C5E534863}" presName="level3hierChild" presStyleCnt="0"/>
      <dgm:spPr/>
    </dgm:pt>
  </dgm:ptLst>
  <dgm:cxnLst>
    <dgm:cxn modelId="{8A6BEBEC-B5ED-4195-979D-57C71C9B2046}" type="presOf" srcId="{AB6BCB7A-B213-45EE-BF0F-C1C13D4317F6}" destId="{D3967E92-A4FA-4837-B9E7-752DDC20BB24}" srcOrd="0" destOrd="0" presId="urn:microsoft.com/office/officeart/2008/layout/HorizontalMultiLevelHierarchy"/>
    <dgm:cxn modelId="{C1D73F7F-05A2-4247-9248-42EE5F6D3409}" type="presOf" srcId="{5F28FA39-0448-4A80-8C41-DC538AC5FFAA}" destId="{E485769A-088C-4246-8889-FFB3E6C70347}" srcOrd="1" destOrd="0" presId="urn:microsoft.com/office/officeart/2008/layout/HorizontalMultiLevelHierarchy"/>
    <dgm:cxn modelId="{D65771AF-BF60-46EE-831E-04324C5DED19}" type="presOf" srcId="{C9246FBB-4E31-4F5E-BC98-DBF3A306130F}" destId="{3789E270-C263-442D-A9C6-B461EE82C940}" srcOrd="0" destOrd="0" presId="urn:microsoft.com/office/officeart/2008/layout/HorizontalMultiLevelHierarchy"/>
    <dgm:cxn modelId="{DC9A0698-3F83-4CF3-9B32-0821066CDCAC}" srcId="{D9AAFC85-C354-4648-9E8D-FC876A75A80E}" destId="{AB6BCB7A-B213-45EE-BF0F-C1C13D4317F6}" srcOrd="2" destOrd="0" parTransId="{F92DBB3F-EDB8-43FB-A730-49FCEDAF8BB0}" sibTransId="{F6F8C6A4-EC5F-40F6-B5B5-48E1E4E1A819}"/>
    <dgm:cxn modelId="{E4F01FBB-672D-4DC1-AF4F-BD8561050433}" type="presOf" srcId="{640D5022-5277-4176-B861-CBB36227CDEF}" destId="{D9835C76-1132-43C4-B330-2ECE4F77087D}" srcOrd="0" destOrd="0" presId="urn:microsoft.com/office/officeart/2008/layout/HorizontalMultiLevelHierarchy"/>
    <dgm:cxn modelId="{136A846E-527B-48C0-9948-CD897E21E82F}" type="presOf" srcId="{5F28FA39-0448-4A80-8C41-DC538AC5FFAA}" destId="{D6FC58BA-4BC9-4BBF-BFBA-D2F60CF58E5E}" srcOrd="0" destOrd="0" presId="urn:microsoft.com/office/officeart/2008/layout/HorizontalMultiLevelHierarchy"/>
    <dgm:cxn modelId="{AA1B219C-2F1D-4C8F-B129-A54666AC5D94}" type="presOf" srcId="{D9AAFC85-C354-4648-9E8D-FC876A75A80E}" destId="{068A0864-8BEE-4447-9B69-EA45E708B5AB}" srcOrd="0" destOrd="0" presId="urn:microsoft.com/office/officeart/2008/layout/HorizontalMultiLevelHierarchy"/>
    <dgm:cxn modelId="{0347B099-C477-47FB-80E2-2ED6D220509F}" srcId="{D9AAFC85-C354-4648-9E8D-FC876A75A80E}" destId="{14F9BF4E-F89B-4B0A-8680-201CF7B1F804}" srcOrd="1" destOrd="0" parTransId="{C9246FBB-4E31-4F5E-BC98-DBF3A306130F}" sibTransId="{B13CEFBC-CFFF-4D15-B52F-FFE3D1EA553E}"/>
    <dgm:cxn modelId="{E70A8A66-2F4E-425D-8466-1FC198170630}" type="presOf" srcId="{B1EAB03D-91AF-47AA-96F0-26C4F3686A5C}" destId="{2DFDF5F6-9273-4740-B24C-137B7BBD7392}" srcOrd="0" destOrd="0" presId="urn:microsoft.com/office/officeart/2008/layout/HorizontalMultiLevelHierarchy"/>
    <dgm:cxn modelId="{7ADDB34C-2937-4A80-A6E6-DF946C661866}" type="presOf" srcId="{8D025DB3-F06B-47AC-AA6C-98F9F930BE77}" destId="{79E9B09A-8629-474B-918B-3B7DB1A3DC58}" srcOrd="0" destOrd="0" presId="urn:microsoft.com/office/officeart/2008/layout/HorizontalMultiLevelHierarchy"/>
    <dgm:cxn modelId="{E7568516-C711-4915-8494-FBBCA84D0CAE}" srcId="{D9AAFC85-C354-4648-9E8D-FC876A75A80E}" destId="{8C05BB18-3060-4F8D-B683-D8B6C41D9916}" srcOrd="3" destOrd="0" parTransId="{5F28FA39-0448-4A80-8C41-DC538AC5FFAA}" sibTransId="{39F00526-67C4-4ACD-A6AB-4E16A5CCBE51}"/>
    <dgm:cxn modelId="{C86A7CCF-C4CE-43A0-BA5B-FB03B9A20F75}" type="presOf" srcId="{B1EAB03D-91AF-47AA-96F0-26C4F3686A5C}" destId="{133EE934-91C7-4258-87CF-3E71802638A8}" srcOrd="1" destOrd="0" presId="urn:microsoft.com/office/officeart/2008/layout/HorizontalMultiLevelHierarchy"/>
    <dgm:cxn modelId="{829A0582-71CC-46AB-9F13-C6A1EDDA9122}" srcId="{D9AAFC85-C354-4648-9E8D-FC876A75A80E}" destId="{640D5022-5277-4176-B861-CBB36227CDEF}" srcOrd="0" destOrd="0" parTransId="{3A7BDB0F-9613-4EDF-9F07-EEC2C9D106EE}" sibTransId="{103405F0-CD57-4A98-87C6-734EABD615AB}"/>
    <dgm:cxn modelId="{B6B69D71-0244-4B11-85E4-BC35098A849C}" type="presOf" srcId="{F92DBB3F-EDB8-43FB-A730-49FCEDAF8BB0}" destId="{0C6C9498-47BA-490A-AFBE-446BCE01E9ED}" srcOrd="1" destOrd="0" presId="urn:microsoft.com/office/officeart/2008/layout/HorizontalMultiLevelHierarchy"/>
    <dgm:cxn modelId="{90763DB5-4BAE-4531-B657-575F4F170678}" type="presOf" srcId="{3A7BDB0F-9613-4EDF-9F07-EEC2C9D106EE}" destId="{95AFBF9B-63C6-470D-A65E-A608ADE74A69}" srcOrd="0" destOrd="0" presId="urn:microsoft.com/office/officeart/2008/layout/HorizontalMultiLevelHierarchy"/>
    <dgm:cxn modelId="{9B5EA8AF-0BF2-47D5-A1BB-CE545D11BF0F}" srcId="{8D025DB3-F06B-47AC-AA6C-98F9F930BE77}" destId="{D9AAFC85-C354-4648-9E8D-FC876A75A80E}" srcOrd="0" destOrd="0" parTransId="{EC6F925C-9F9E-4DEC-80AD-48C363904178}" sibTransId="{0CCB84A0-E5F9-4843-8046-C2687890219C}"/>
    <dgm:cxn modelId="{79A2E6CA-2219-4A1F-8448-62EC1A4C5642}" type="presOf" srcId="{8C05BB18-3060-4F8D-B683-D8B6C41D9916}" destId="{CCC707AD-047F-463F-B254-5785883D5A3C}" srcOrd="0" destOrd="0" presId="urn:microsoft.com/office/officeart/2008/layout/HorizontalMultiLevelHierarchy"/>
    <dgm:cxn modelId="{D570E66A-A63C-492B-971F-8D4C348FD4D1}" type="presOf" srcId="{8BA28D8E-33B6-47D2-9022-834C5E534863}" destId="{727800E5-2023-41BA-8C67-5E74E5495D2C}" srcOrd="0" destOrd="0" presId="urn:microsoft.com/office/officeart/2008/layout/HorizontalMultiLevelHierarchy"/>
    <dgm:cxn modelId="{3F17F457-7E01-4F35-A94E-9563FD1832B0}" type="presOf" srcId="{14F9BF4E-F89B-4B0A-8680-201CF7B1F804}" destId="{E77698F4-9034-4073-8897-61B8AD0E4683}" srcOrd="0" destOrd="0" presId="urn:microsoft.com/office/officeart/2008/layout/HorizontalMultiLevelHierarchy"/>
    <dgm:cxn modelId="{DBCA331B-E71E-448D-ABBF-47A35F178927}" type="presOf" srcId="{C9246FBB-4E31-4F5E-BC98-DBF3A306130F}" destId="{CD0992CE-DA56-48C2-B555-38CE7F5B829C}" srcOrd="1" destOrd="0" presId="urn:microsoft.com/office/officeart/2008/layout/HorizontalMultiLevelHierarchy"/>
    <dgm:cxn modelId="{9073FFCE-2319-4FBC-99DF-178A888C5652}" type="presOf" srcId="{F92DBB3F-EDB8-43FB-A730-49FCEDAF8BB0}" destId="{98EBD97A-EA41-4FBB-8A28-649987E2F5DD}" srcOrd="0" destOrd="0" presId="urn:microsoft.com/office/officeart/2008/layout/HorizontalMultiLevelHierarchy"/>
    <dgm:cxn modelId="{F97CCD5B-19A9-418D-8E1B-5A579ED5C4F4}" type="presOf" srcId="{3A7BDB0F-9613-4EDF-9F07-EEC2C9D106EE}" destId="{E1762F8B-A97C-4B07-9654-2C7441E90113}" srcOrd="1" destOrd="0" presId="urn:microsoft.com/office/officeart/2008/layout/HorizontalMultiLevelHierarchy"/>
    <dgm:cxn modelId="{86A0F3AA-6E2A-49A1-B2C8-B81379AC2C74}" srcId="{D9AAFC85-C354-4648-9E8D-FC876A75A80E}" destId="{8BA28D8E-33B6-47D2-9022-834C5E534863}" srcOrd="4" destOrd="0" parTransId="{B1EAB03D-91AF-47AA-96F0-26C4F3686A5C}" sibTransId="{272DE76D-18CD-4B4A-B0F8-631700372864}"/>
    <dgm:cxn modelId="{D4029E6A-C0E5-41A2-BDFC-ACBFF0AE3092}" type="presParOf" srcId="{79E9B09A-8629-474B-918B-3B7DB1A3DC58}" destId="{AA7D38E9-C381-49B9-A969-9F5F13462073}" srcOrd="0" destOrd="0" presId="urn:microsoft.com/office/officeart/2008/layout/HorizontalMultiLevelHierarchy"/>
    <dgm:cxn modelId="{1E71D391-48B4-4B50-9602-21BFB06406A0}" type="presParOf" srcId="{AA7D38E9-C381-49B9-A969-9F5F13462073}" destId="{068A0864-8BEE-4447-9B69-EA45E708B5AB}" srcOrd="0" destOrd="0" presId="urn:microsoft.com/office/officeart/2008/layout/HorizontalMultiLevelHierarchy"/>
    <dgm:cxn modelId="{4440A278-6065-433C-94DF-8E2A91421130}" type="presParOf" srcId="{AA7D38E9-C381-49B9-A969-9F5F13462073}" destId="{FEA161E9-6FA7-49A0-A62A-177F2E67D896}" srcOrd="1" destOrd="0" presId="urn:microsoft.com/office/officeart/2008/layout/HorizontalMultiLevelHierarchy"/>
    <dgm:cxn modelId="{396C0458-AD67-4A1B-9D15-26FFFABF465D}" type="presParOf" srcId="{FEA161E9-6FA7-49A0-A62A-177F2E67D896}" destId="{95AFBF9B-63C6-470D-A65E-A608ADE74A69}" srcOrd="0" destOrd="0" presId="urn:microsoft.com/office/officeart/2008/layout/HorizontalMultiLevelHierarchy"/>
    <dgm:cxn modelId="{2C876A99-51BA-454E-93F7-46571C100CF3}" type="presParOf" srcId="{95AFBF9B-63C6-470D-A65E-A608ADE74A69}" destId="{E1762F8B-A97C-4B07-9654-2C7441E90113}" srcOrd="0" destOrd="0" presId="urn:microsoft.com/office/officeart/2008/layout/HorizontalMultiLevelHierarchy"/>
    <dgm:cxn modelId="{2E42864F-3360-4B8D-9C8F-E0A4E40BD9C8}" type="presParOf" srcId="{FEA161E9-6FA7-49A0-A62A-177F2E67D896}" destId="{5BFC3879-4CDC-4D11-A28E-390680B4034D}" srcOrd="1" destOrd="0" presId="urn:microsoft.com/office/officeart/2008/layout/HorizontalMultiLevelHierarchy"/>
    <dgm:cxn modelId="{1F3BFCE6-59C0-4372-BFBE-0D3BA780F0E7}" type="presParOf" srcId="{5BFC3879-4CDC-4D11-A28E-390680B4034D}" destId="{D9835C76-1132-43C4-B330-2ECE4F77087D}" srcOrd="0" destOrd="0" presId="urn:microsoft.com/office/officeart/2008/layout/HorizontalMultiLevelHierarchy"/>
    <dgm:cxn modelId="{17A62F49-D91C-44AE-A7E3-0DA0D1DBCDD4}" type="presParOf" srcId="{5BFC3879-4CDC-4D11-A28E-390680B4034D}" destId="{75C13909-3D14-4241-9196-481509A4FB93}" srcOrd="1" destOrd="0" presId="urn:microsoft.com/office/officeart/2008/layout/HorizontalMultiLevelHierarchy"/>
    <dgm:cxn modelId="{C0F2FB26-9F0F-4B44-AFBD-A05D05A52B44}" type="presParOf" srcId="{FEA161E9-6FA7-49A0-A62A-177F2E67D896}" destId="{3789E270-C263-442D-A9C6-B461EE82C940}" srcOrd="2" destOrd="0" presId="urn:microsoft.com/office/officeart/2008/layout/HorizontalMultiLevelHierarchy"/>
    <dgm:cxn modelId="{F6C4A9C3-4828-44F4-BB7E-9634F7B5DADF}" type="presParOf" srcId="{3789E270-C263-442D-A9C6-B461EE82C940}" destId="{CD0992CE-DA56-48C2-B555-38CE7F5B829C}" srcOrd="0" destOrd="0" presId="urn:microsoft.com/office/officeart/2008/layout/HorizontalMultiLevelHierarchy"/>
    <dgm:cxn modelId="{DD11EF3F-C633-4F1F-8269-300D65168867}" type="presParOf" srcId="{FEA161E9-6FA7-49A0-A62A-177F2E67D896}" destId="{9841C3AF-3093-4096-887A-2D9E2F40EA3D}" srcOrd="3" destOrd="0" presId="urn:microsoft.com/office/officeart/2008/layout/HorizontalMultiLevelHierarchy"/>
    <dgm:cxn modelId="{057E7BB7-662C-4CDB-8050-084DE657CA1F}" type="presParOf" srcId="{9841C3AF-3093-4096-887A-2D9E2F40EA3D}" destId="{E77698F4-9034-4073-8897-61B8AD0E4683}" srcOrd="0" destOrd="0" presId="urn:microsoft.com/office/officeart/2008/layout/HorizontalMultiLevelHierarchy"/>
    <dgm:cxn modelId="{7D3543DA-649C-41B4-8A92-DEC1E99F3310}" type="presParOf" srcId="{9841C3AF-3093-4096-887A-2D9E2F40EA3D}" destId="{3969B188-2A42-4CCE-A16A-68AB8B478F52}" srcOrd="1" destOrd="0" presId="urn:microsoft.com/office/officeart/2008/layout/HorizontalMultiLevelHierarchy"/>
    <dgm:cxn modelId="{B539D017-9454-4B80-979C-755394710A67}" type="presParOf" srcId="{FEA161E9-6FA7-49A0-A62A-177F2E67D896}" destId="{98EBD97A-EA41-4FBB-8A28-649987E2F5DD}" srcOrd="4" destOrd="0" presId="urn:microsoft.com/office/officeart/2008/layout/HorizontalMultiLevelHierarchy"/>
    <dgm:cxn modelId="{BCC9CA67-AD0F-49FF-B571-1B6243DAB723}" type="presParOf" srcId="{98EBD97A-EA41-4FBB-8A28-649987E2F5DD}" destId="{0C6C9498-47BA-490A-AFBE-446BCE01E9ED}" srcOrd="0" destOrd="0" presId="urn:microsoft.com/office/officeart/2008/layout/HorizontalMultiLevelHierarchy"/>
    <dgm:cxn modelId="{E85B23DD-2EE9-4984-8049-F1BBEDAD2C41}" type="presParOf" srcId="{FEA161E9-6FA7-49A0-A62A-177F2E67D896}" destId="{0AECEFA2-FFCF-41BF-82C5-980AFA34DAEE}" srcOrd="5" destOrd="0" presId="urn:microsoft.com/office/officeart/2008/layout/HorizontalMultiLevelHierarchy"/>
    <dgm:cxn modelId="{09FD732C-489F-473C-9707-FE0A775FF8BB}" type="presParOf" srcId="{0AECEFA2-FFCF-41BF-82C5-980AFA34DAEE}" destId="{D3967E92-A4FA-4837-B9E7-752DDC20BB24}" srcOrd="0" destOrd="0" presId="urn:microsoft.com/office/officeart/2008/layout/HorizontalMultiLevelHierarchy"/>
    <dgm:cxn modelId="{F629F7F8-4AA4-4A0A-8A0D-05DBAE5CE36F}" type="presParOf" srcId="{0AECEFA2-FFCF-41BF-82C5-980AFA34DAEE}" destId="{0C21E3C0-9509-49BB-A8E2-E8F5709FBF4E}" srcOrd="1" destOrd="0" presId="urn:microsoft.com/office/officeart/2008/layout/HorizontalMultiLevelHierarchy"/>
    <dgm:cxn modelId="{3A4D5A80-EF31-49F8-96BD-FD956440B142}" type="presParOf" srcId="{FEA161E9-6FA7-49A0-A62A-177F2E67D896}" destId="{D6FC58BA-4BC9-4BBF-BFBA-D2F60CF58E5E}" srcOrd="6" destOrd="0" presId="urn:microsoft.com/office/officeart/2008/layout/HorizontalMultiLevelHierarchy"/>
    <dgm:cxn modelId="{EC4D3BB4-4AEA-4E30-A64D-AA535B8B59EF}" type="presParOf" srcId="{D6FC58BA-4BC9-4BBF-BFBA-D2F60CF58E5E}" destId="{E485769A-088C-4246-8889-FFB3E6C70347}" srcOrd="0" destOrd="0" presId="urn:microsoft.com/office/officeart/2008/layout/HorizontalMultiLevelHierarchy"/>
    <dgm:cxn modelId="{83E0D493-3E52-4956-BBBD-3E2220CA1717}" type="presParOf" srcId="{FEA161E9-6FA7-49A0-A62A-177F2E67D896}" destId="{1ADCDFFF-52D6-4907-BF93-27DD6E25DB55}" srcOrd="7" destOrd="0" presId="urn:microsoft.com/office/officeart/2008/layout/HorizontalMultiLevelHierarchy"/>
    <dgm:cxn modelId="{BC0FA7AF-013F-4E09-81AF-86198F28C7C4}" type="presParOf" srcId="{1ADCDFFF-52D6-4907-BF93-27DD6E25DB55}" destId="{CCC707AD-047F-463F-B254-5785883D5A3C}" srcOrd="0" destOrd="0" presId="urn:microsoft.com/office/officeart/2008/layout/HorizontalMultiLevelHierarchy"/>
    <dgm:cxn modelId="{8FC936F3-DD54-4278-8786-AFDBF072920E}" type="presParOf" srcId="{1ADCDFFF-52D6-4907-BF93-27DD6E25DB55}" destId="{6B623C06-933B-425B-9F3B-08ADE7EBCCCA}" srcOrd="1" destOrd="0" presId="urn:microsoft.com/office/officeart/2008/layout/HorizontalMultiLevelHierarchy"/>
    <dgm:cxn modelId="{405BDB90-5E5A-42E1-9787-D1BF9DAD79C0}" type="presParOf" srcId="{FEA161E9-6FA7-49A0-A62A-177F2E67D896}" destId="{2DFDF5F6-9273-4740-B24C-137B7BBD7392}" srcOrd="8" destOrd="0" presId="urn:microsoft.com/office/officeart/2008/layout/HorizontalMultiLevelHierarchy"/>
    <dgm:cxn modelId="{3D7FD8D8-7DE3-42BF-A290-177F7BC6974E}" type="presParOf" srcId="{2DFDF5F6-9273-4740-B24C-137B7BBD7392}" destId="{133EE934-91C7-4258-87CF-3E71802638A8}" srcOrd="0" destOrd="0" presId="urn:microsoft.com/office/officeart/2008/layout/HorizontalMultiLevelHierarchy"/>
    <dgm:cxn modelId="{ED66E738-187A-42AA-BA42-6D452E1C64A8}" type="presParOf" srcId="{FEA161E9-6FA7-49A0-A62A-177F2E67D896}" destId="{5F6C8026-2938-4C5B-8B36-AA118A51AB40}" srcOrd="9" destOrd="0" presId="urn:microsoft.com/office/officeart/2008/layout/HorizontalMultiLevelHierarchy"/>
    <dgm:cxn modelId="{3BD0162D-378A-48EA-ACC7-675F99C3144C}" type="presParOf" srcId="{5F6C8026-2938-4C5B-8B36-AA118A51AB40}" destId="{727800E5-2023-41BA-8C67-5E74E5495D2C}" srcOrd="0" destOrd="0" presId="urn:microsoft.com/office/officeart/2008/layout/HorizontalMultiLevelHierarchy"/>
    <dgm:cxn modelId="{5084467E-1511-4D20-98DB-39C4A071294E}" type="presParOf" srcId="{5F6C8026-2938-4C5B-8B36-AA118A51AB40}" destId="{A115565B-4B53-4C89-BF73-A32CF5C2952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A80E70-842E-4DD2-9FFB-2B15E0E31046}" type="doc">
      <dgm:prSet loTypeId="urn:microsoft.com/office/officeart/2005/8/layout/arrow4" loCatId="process" qsTypeId="urn:microsoft.com/office/officeart/2005/8/quickstyle/simple1" qsCatId="simple" csTypeId="urn:microsoft.com/office/officeart/2005/8/colors/accent6_3" csCatId="accent6" phldr="1"/>
      <dgm:spPr/>
      <dgm:t>
        <a:bodyPr/>
        <a:lstStyle/>
        <a:p>
          <a:endParaRPr lang="fr-FR"/>
        </a:p>
      </dgm:t>
    </dgm:pt>
    <dgm:pt modelId="{CC79A660-2E5C-40ED-9986-DE9A266EF0C3}">
      <dgm:prSet custT="1"/>
      <dgm:spPr/>
      <dgm:t>
        <a:bodyPr/>
        <a:lstStyle/>
        <a:p>
          <a:pPr rtl="0"/>
          <a:r>
            <a:rPr lang="fr-FR" sz="2400" b="1" u="sng" dirty="0">
              <a:solidFill>
                <a:srgbClr val="FF0000"/>
              </a:solidFill>
              <a:latin typeface="Arial" panose="020B0604020202020204" pitchFamily="34" charset="0"/>
              <a:cs typeface="Arial" panose="020B0604020202020204" pitchFamily="34" charset="0"/>
            </a:rPr>
            <a:t>Difficultés</a:t>
          </a:r>
          <a:r>
            <a:rPr lang="fr-FR" sz="2400" b="1" u="sng" dirty="0">
              <a:latin typeface="Arial" panose="020B0604020202020204" pitchFamily="34" charset="0"/>
              <a:cs typeface="Arial" panose="020B0604020202020204" pitchFamily="34" charset="0"/>
            </a:rPr>
            <a:t> </a:t>
          </a:r>
        </a:p>
      </dgm:t>
    </dgm:pt>
    <dgm:pt modelId="{10FD80BF-8349-4421-91B6-55D39DE9964B}" type="parTrans" cxnId="{03846EB8-8A28-4CD0-95C5-52E84AB96B75}">
      <dgm:prSet/>
      <dgm:spPr/>
      <dgm:t>
        <a:bodyPr/>
        <a:lstStyle/>
        <a:p>
          <a:endParaRPr lang="fr-FR" sz="2400">
            <a:latin typeface="Arial" panose="020B0604020202020204" pitchFamily="34" charset="0"/>
            <a:cs typeface="Arial" panose="020B0604020202020204" pitchFamily="34" charset="0"/>
          </a:endParaRPr>
        </a:p>
      </dgm:t>
    </dgm:pt>
    <dgm:pt modelId="{35774431-CC45-4783-B410-B94021A05E29}" type="sibTrans" cxnId="{03846EB8-8A28-4CD0-95C5-52E84AB96B75}">
      <dgm:prSet/>
      <dgm:spPr/>
      <dgm:t>
        <a:bodyPr/>
        <a:lstStyle/>
        <a:p>
          <a:endParaRPr lang="fr-FR" sz="2400">
            <a:latin typeface="Arial" panose="020B0604020202020204" pitchFamily="34" charset="0"/>
            <a:cs typeface="Arial" panose="020B0604020202020204" pitchFamily="34" charset="0"/>
          </a:endParaRPr>
        </a:p>
      </dgm:t>
    </dgm:pt>
    <dgm:pt modelId="{86E968A1-F51E-40A4-8E66-1B84A7EA3949}">
      <dgm:prSet custT="1"/>
      <dgm:spPr/>
      <dgm:t>
        <a:bodyPr/>
        <a:lstStyle/>
        <a:p>
          <a:pPr rtl="0"/>
          <a:r>
            <a:rPr lang="fr-FR" sz="1800" dirty="0">
              <a:latin typeface="Arial" panose="020B0604020202020204" pitchFamily="34" charset="0"/>
              <a:cs typeface="Arial" panose="020B0604020202020204" pitchFamily="34" charset="0"/>
            </a:rPr>
            <a:t>Quelques préoccupations ont été relevées dans les textes de certains pays :</a:t>
          </a:r>
        </a:p>
      </dgm:t>
    </dgm:pt>
    <dgm:pt modelId="{6D619547-95D7-4F97-BECE-84E3D4A5AB27}" type="parTrans" cxnId="{6EB36817-A88D-45F8-9DF6-6C7CB867DB6A}">
      <dgm:prSet/>
      <dgm:spPr/>
      <dgm:t>
        <a:bodyPr/>
        <a:lstStyle/>
        <a:p>
          <a:endParaRPr lang="fr-FR" sz="2400">
            <a:latin typeface="Arial" panose="020B0604020202020204" pitchFamily="34" charset="0"/>
            <a:cs typeface="Arial" panose="020B0604020202020204" pitchFamily="34" charset="0"/>
          </a:endParaRPr>
        </a:p>
      </dgm:t>
    </dgm:pt>
    <dgm:pt modelId="{3C62015C-76D2-44D6-BABF-E5D7D82C3D44}" type="sibTrans" cxnId="{6EB36817-A88D-45F8-9DF6-6C7CB867DB6A}">
      <dgm:prSet/>
      <dgm:spPr/>
      <dgm:t>
        <a:bodyPr/>
        <a:lstStyle/>
        <a:p>
          <a:endParaRPr lang="fr-FR" sz="2400">
            <a:latin typeface="Arial" panose="020B0604020202020204" pitchFamily="34" charset="0"/>
            <a:cs typeface="Arial" panose="020B0604020202020204" pitchFamily="34" charset="0"/>
          </a:endParaRPr>
        </a:p>
      </dgm:t>
    </dgm:pt>
    <dgm:pt modelId="{B2801DAA-8CA5-40A1-9BB2-7A7C8F06A136}">
      <dgm:prSet custT="1"/>
      <dgm:spPr/>
      <dgm:t>
        <a:bodyPr/>
        <a:lstStyle/>
        <a:p>
          <a:pPr rtl="0"/>
          <a:endParaRPr lang="fr-FR" sz="1800" dirty="0">
            <a:latin typeface="Arial" panose="020B0604020202020204" pitchFamily="34" charset="0"/>
            <a:cs typeface="Arial" panose="020B0604020202020204" pitchFamily="34" charset="0"/>
          </a:endParaRPr>
        </a:p>
      </dgm:t>
    </dgm:pt>
    <dgm:pt modelId="{FA17140D-6CE8-4647-9423-02AE4EB67576}" type="parTrans" cxnId="{4ABDA0C7-49C4-45C0-9440-81A960A43B6C}">
      <dgm:prSet/>
      <dgm:spPr/>
      <dgm:t>
        <a:bodyPr/>
        <a:lstStyle/>
        <a:p>
          <a:endParaRPr lang="fr-FR" sz="2400">
            <a:latin typeface="Arial" panose="020B0604020202020204" pitchFamily="34" charset="0"/>
            <a:cs typeface="Arial" panose="020B0604020202020204" pitchFamily="34" charset="0"/>
          </a:endParaRPr>
        </a:p>
      </dgm:t>
    </dgm:pt>
    <dgm:pt modelId="{0CD37448-9475-499F-9A9C-B3ADBF8758E3}" type="sibTrans" cxnId="{4ABDA0C7-49C4-45C0-9440-81A960A43B6C}">
      <dgm:prSet/>
      <dgm:spPr/>
      <dgm:t>
        <a:bodyPr/>
        <a:lstStyle/>
        <a:p>
          <a:endParaRPr lang="fr-FR" sz="2400">
            <a:latin typeface="Arial" panose="020B0604020202020204" pitchFamily="34" charset="0"/>
            <a:cs typeface="Arial" panose="020B0604020202020204" pitchFamily="34" charset="0"/>
          </a:endParaRPr>
        </a:p>
      </dgm:t>
    </dgm:pt>
    <dgm:pt modelId="{0583B451-0A62-41F9-9209-B69AF531EFE0}">
      <dgm:prSet custT="1"/>
      <dgm:spPr/>
      <dgm:t>
        <a:bodyPr/>
        <a:lstStyle/>
        <a:p>
          <a:pPr rtl="0"/>
          <a:r>
            <a:rPr lang="fr-FR" sz="1800" dirty="0">
              <a:latin typeface="Arial" panose="020B0604020202020204" pitchFamily="34" charset="0"/>
              <a:cs typeface="Arial" panose="020B0604020202020204" pitchFamily="34" charset="0"/>
            </a:rPr>
            <a:t>Qualité satisfaisante des textes transposés ; l’ensemble des innovations introduites par les différentes directives étant pris en compte </a:t>
          </a:r>
        </a:p>
      </dgm:t>
    </dgm:pt>
    <dgm:pt modelId="{05BA43A2-C18C-4A00-A323-922EB5CBA116}">
      <dgm:prSet custT="1"/>
      <dgm:spPr/>
      <dgm:t>
        <a:bodyPr/>
        <a:lstStyle/>
        <a:p>
          <a:pPr rtl="0"/>
          <a:r>
            <a:rPr lang="fr-FR" sz="1800" dirty="0">
              <a:latin typeface="Arial" panose="020B0604020202020204" pitchFamily="34" charset="0"/>
              <a:cs typeface="Arial" panose="020B0604020202020204" pitchFamily="34" charset="0"/>
            </a:rPr>
            <a:t>Un taux de transposition de 86% avec 31 sur les 36 textes ont été </a:t>
          </a:r>
          <a:r>
            <a:rPr lang="fr-FR" sz="1800" dirty="0">
              <a:solidFill>
                <a:schemeClr val="tx1"/>
              </a:solidFill>
              <a:latin typeface="Arial" panose="020B0604020202020204" pitchFamily="34" charset="0"/>
              <a:cs typeface="Arial" panose="020B0604020202020204" pitchFamily="34" charset="0"/>
            </a:rPr>
            <a:t>effective</a:t>
          </a:r>
          <a:r>
            <a:rPr lang="fr-FR" sz="1800" dirty="0">
              <a:latin typeface="Arial" panose="020B0604020202020204" pitchFamily="34" charset="0"/>
              <a:cs typeface="Arial" panose="020B0604020202020204" pitchFamily="34" charset="0"/>
            </a:rPr>
            <a:t>ment transposés</a:t>
          </a:r>
        </a:p>
      </dgm:t>
    </dgm:pt>
    <dgm:pt modelId="{0D600FCE-B38F-4913-89EF-71ECE76C58ED}">
      <dgm:prSet custT="1"/>
      <dgm:spPr/>
      <dgm:t>
        <a:bodyPr/>
        <a:lstStyle/>
        <a:p>
          <a:pPr rtl="0"/>
          <a:r>
            <a:rPr lang="fr-FR" sz="2400" b="1" u="sng" dirty="0">
              <a:solidFill>
                <a:schemeClr val="accent6"/>
              </a:solidFill>
              <a:latin typeface="Arial" panose="020B0604020202020204" pitchFamily="34" charset="0"/>
              <a:cs typeface="Arial" panose="020B0604020202020204" pitchFamily="34" charset="0"/>
            </a:rPr>
            <a:t>Progrès</a:t>
          </a:r>
        </a:p>
      </dgm:t>
    </dgm:pt>
    <dgm:pt modelId="{2D948D81-8F1C-4141-949A-FDB10FC711AE}" type="sibTrans" cxnId="{8607B8AA-F434-420B-A111-926163CFCC16}">
      <dgm:prSet/>
      <dgm:spPr/>
      <dgm:t>
        <a:bodyPr/>
        <a:lstStyle/>
        <a:p>
          <a:endParaRPr lang="fr-FR" sz="2400">
            <a:latin typeface="Arial" panose="020B0604020202020204" pitchFamily="34" charset="0"/>
            <a:cs typeface="Arial" panose="020B0604020202020204" pitchFamily="34" charset="0"/>
          </a:endParaRPr>
        </a:p>
      </dgm:t>
    </dgm:pt>
    <dgm:pt modelId="{C3AAD758-90A3-48D9-A3E9-4B283244C2F0}" type="parTrans" cxnId="{8607B8AA-F434-420B-A111-926163CFCC16}">
      <dgm:prSet/>
      <dgm:spPr/>
      <dgm:t>
        <a:bodyPr/>
        <a:lstStyle/>
        <a:p>
          <a:endParaRPr lang="fr-FR" sz="2400">
            <a:latin typeface="Arial" panose="020B0604020202020204" pitchFamily="34" charset="0"/>
            <a:cs typeface="Arial" panose="020B0604020202020204" pitchFamily="34" charset="0"/>
          </a:endParaRPr>
        </a:p>
      </dgm:t>
    </dgm:pt>
    <dgm:pt modelId="{39571A45-11DA-47B2-909A-33E38B1EF4C4}" type="sibTrans" cxnId="{2FB6846A-ACDE-4C1C-B1F0-E9839F4C4365}">
      <dgm:prSet/>
      <dgm:spPr/>
      <dgm:t>
        <a:bodyPr/>
        <a:lstStyle/>
        <a:p>
          <a:endParaRPr lang="fr-FR" sz="2400">
            <a:latin typeface="Arial" panose="020B0604020202020204" pitchFamily="34" charset="0"/>
            <a:cs typeface="Arial" panose="020B0604020202020204" pitchFamily="34" charset="0"/>
          </a:endParaRPr>
        </a:p>
      </dgm:t>
    </dgm:pt>
    <dgm:pt modelId="{74B947CA-24B1-48FA-8B83-2B9075104500}" type="parTrans" cxnId="{2FB6846A-ACDE-4C1C-B1F0-E9839F4C4365}">
      <dgm:prSet/>
      <dgm:spPr/>
      <dgm:t>
        <a:bodyPr/>
        <a:lstStyle/>
        <a:p>
          <a:endParaRPr lang="fr-FR" sz="2400">
            <a:latin typeface="Arial" panose="020B0604020202020204" pitchFamily="34" charset="0"/>
            <a:cs typeface="Arial" panose="020B0604020202020204" pitchFamily="34" charset="0"/>
          </a:endParaRPr>
        </a:p>
      </dgm:t>
    </dgm:pt>
    <dgm:pt modelId="{7189C41C-EAB1-4434-B72A-C7DE638E3040}" type="sibTrans" cxnId="{829159D1-C94D-459F-95C7-D0B09B83993A}">
      <dgm:prSet/>
      <dgm:spPr/>
      <dgm:t>
        <a:bodyPr/>
        <a:lstStyle/>
        <a:p>
          <a:endParaRPr lang="fr-FR" sz="2400">
            <a:latin typeface="Arial" panose="020B0604020202020204" pitchFamily="34" charset="0"/>
            <a:cs typeface="Arial" panose="020B0604020202020204" pitchFamily="34" charset="0"/>
          </a:endParaRPr>
        </a:p>
      </dgm:t>
    </dgm:pt>
    <dgm:pt modelId="{A4EEFB3F-DA9A-4FC1-A631-C358642B26E6}" type="parTrans" cxnId="{829159D1-C94D-459F-95C7-D0B09B83993A}">
      <dgm:prSet/>
      <dgm:spPr/>
      <dgm:t>
        <a:bodyPr/>
        <a:lstStyle/>
        <a:p>
          <a:endParaRPr lang="fr-FR" sz="2400">
            <a:latin typeface="Arial" panose="020B0604020202020204" pitchFamily="34" charset="0"/>
            <a:cs typeface="Arial" panose="020B0604020202020204" pitchFamily="34" charset="0"/>
          </a:endParaRPr>
        </a:p>
      </dgm:t>
    </dgm:pt>
    <dgm:pt modelId="{11BD9606-99AD-4ACA-AB4D-96A36F129312}">
      <dgm:prSet custT="1"/>
      <dgm:spPr/>
      <dgm:t>
        <a:bodyPr/>
        <a:lstStyle/>
        <a:p>
          <a:r>
            <a:rPr lang="fr-FR" sz="1800" dirty="0">
              <a:latin typeface="Arial" panose="020B0604020202020204" pitchFamily="34" charset="0"/>
              <a:cs typeface="Arial" panose="020B0604020202020204" pitchFamily="34" charset="0"/>
            </a:rPr>
            <a:t>5 pays ont achevé le processus</a:t>
          </a:r>
        </a:p>
      </dgm:t>
    </dgm:pt>
    <dgm:pt modelId="{E1ACBE36-596C-4F28-AC74-81C54C757AA6}" type="parTrans" cxnId="{777CAC8E-A1C9-4C9C-AE3A-4E8099F9D5B6}">
      <dgm:prSet/>
      <dgm:spPr/>
      <dgm:t>
        <a:bodyPr/>
        <a:lstStyle/>
        <a:p>
          <a:endParaRPr lang="fr-FR">
            <a:latin typeface="Arial" panose="020B0604020202020204" pitchFamily="34" charset="0"/>
            <a:cs typeface="Arial" panose="020B0604020202020204" pitchFamily="34" charset="0"/>
          </a:endParaRPr>
        </a:p>
      </dgm:t>
    </dgm:pt>
    <dgm:pt modelId="{2138FC32-2B78-42FE-9A96-09D06F78E1CF}" type="sibTrans" cxnId="{777CAC8E-A1C9-4C9C-AE3A-4E8099F9D5B6}">
      <dgm:prSet/>
      <dgm:spPr/>
      <dgm:t>
        <a:bodyPr/>
        <a:lstStyle/>
        <a:p>
          <a:endParaRPr lang="fr-FR">
            <a:latin typeface="Arial" panose="020B0604020202020204" pitchFamily="34" charset="0"/>
            <a:cs typeface="Arial" panose="020B0604020202020204" pitchFamily="34" charset="0"/>
          </a:endParaRPr>
        </a:p>
      </dgm:t>
    </dgm:pt>
    <dgm:pt modelId="{E955A86B-3B3E-4C7F-96BC-9078F22D8364}">
      <dgm:prSet custT="1"/>
      <dgm:spPr/>
      <dgm:t>
        <a:bodyPr/>
        <a:lstStyle/>
        <a:p>
          <a:pPr rtl="0"/>
          <a:r>
            <a:rPr lang="fr-FR" sz="1800" dirty="0">
              <a:latin typeface="Arial" panose="020B0604020202020204" pitchFamily="34" charset="0"/>
              <a:cs typeface="Arial" panose="020B0604020202020204" pitchFamily="34" charset="0"/>
            </a:rPr>
            <a:t>Retard </a:t>
          </a:r>
          <a:r>
            <a:rPr lang="fr-FR" sz="1800" dirty="0" smtClean="0">
              <a:latin typeface="Arial" panose="020B0604020202020204" pitchFamily="34" charset="0"/>
              <a:cs typeface="Arial" panose="020B0604020202020204" pitchFamily="34" charset="0"/>
            </a:rPr>
            <a:t>d’un pays, la </a:t>
          </a:r>
          <a:r>
            <a:rPr lang="fr-FR" sz="1800" dirty="0">
              <a:latin typeface="Arial" panose="020B0604020202020204" pitchFamily="34" charset="0"/>
              <a:cs typeface="Arial" panose="020B0604020202020204" pitchFamily="34" charset="0"/>
            </a:rPr>
            <a:t>Guinée </a:t>
          </a:r>
          <a:r>
            <a:rPr lang="fr-FR" sz="1800" dirty="0" smtClean="0">
              <a:latin typeface="Arial" panose="020B0604020202020204" pitchFamily="34" charset="0"/>
              <a:cs typeface="Arial" panose="020B0604020202020204" pitchFamily="34" charset="0"/>
            </a:rPr>
            <a:t>Equatoriale en raison de ses contraintes spécifiques ;</a:t>
          </a:r>
          <a:endParaRPr lang="fr-FR" sz="1800" dirty="0">
            <a:latin typeface="Arial" panose="020B0604020202020204" pitchFamily="34" charset="0"/>
            <a:cs typeface="Arial" panose="020B0604020202020204" pitchFamily="34" charset="0"/>
          </a:endParaRPr>
        </a:p>
      </dgm:t>
    </dgm:pt>
    <dgm:pt modelId="{D022CFA0-A57C-4153-AFC5-7CC9818B1C39}" type="parTrans" cxnId="{BFF7A735-B3A9-48DA-809A-FF7F28C9727E}">
      <dgm:prSet/>
      <dgm:spPr/>
      <dgm:t>
        <a:bodyPr/>
        <a:lstStyle/>
        <a:p>
          <a:endParaRPr lang="fr-FR">
            <a:latin typeface="Arial" panose="020B0604020202020204" pitchFamily="34" charset="0"/>
            <a:cs typeface="Arial" panose="020B0604020202020204" pitchFamily="34" charset="0"/>
          </a:endParaRPr>
        </a:p>
      </dgm:t>
    </dgm:pt>
    <dgm:pt modelId="{01BE1ABD-7C1E-44A4-A0E4-F59F1F77CC27}" type="sibTrans" cxnId="{BFF7A735-B3A9-48DA-809A-FF7F28C9727E}">
      <dgm:prSet/>
      <dgm:spPr/>
      <dgm:t>
        <a:bodyPr/>
        <a:lstStyle/>
        <a:p>
          <a:endParaRPr lang="fr-FR">
            <a:latin typeface="Arial" panose="020B0604020202020204" pitchFamily="34" charset="0"/>
            <a:cs typeface="Arial" panose="020B0604020202020204" pitchFamily="34" charset="0"/>
          </a:endParaRPr>
        </a:p>
      </dgm:t>
    </dgm:pt>
    <dgm:pt modelId="{CC404330-76C4-4A22-B122-67154117C830}">
      <dgm:prSet custT="1"/>
      <dgm:spPr/>
      <dgm:t>
        <a:bodyPr/>
        <a:lstStyle/>
        <a:p>
          <a:pPr rtl="0"/>
          <a:r>
            <a:rPr lang="fr-FR" sz="1800" u="sng" dirty="0">
              <a:solidFill>
                <a:schemeClr val="tx1"/>
              </a:solidFill>
              <a:latin typeface="Arial" panose="020B0604020202020204" pitchFamily="34" charset="0"/>
              <a:cs typeface="Arial" panose="020B0604020202020204" pitchFamily="34" charset="0"/>
            </a:rPr>
            <a:t>Cameroun </a:t>
          </a:r>
          <a:r>
            <a:rPr lang="fr-FR" sz="1800" dirty="0">
              <a:solidFill>
                <a:schemeClr val="tx1"/>
              </a:solidFill>
              <a:latin typeface="Arial" panose="020B0604020202020204" pitchFamily="34" charset="0"/>
              <a:cs typeface="Arial" panose="020B0604020202020204" pitchFamily="34" charset="0"/>
            </a:rPr>
            <a:t> : ambiguïté sur le statut d’ISC</a:t>
          </a:r>
        </a:p>
      </dgm:t>
    </dgm:pt>
    <dgm:pt modelId="{B4A0836F-64F2-4C1A-B0FB-1A76D8535BFD}" type="parTrans" cxnId="{B5621C14-94CF-479D-83AB-F16D1462B7C0}">
      <dgm:prSet/>
      <dgm:spPr/>
      <dgm:t>
        <a:bodyPr/>
        <a:lstStyle/>
        <a:p>
          <a:endParaRPr lang="fr-FR"/>
        </a:p>
      </dgm:t>
    </dgm:pt>
    <dgm:pt modelId="{AE0B939A-E061-4694-8C6F-C9CF011927DD}" type="sibTrans" cxnId="{B5621C14-94CF-479D-83AB-F16D1462B7C0}">
      <dgm:prSet/>
      <dgm:spPr/>
      <dgm:t>
        <a:bodyPr/>
        <a:lstStyle/>
        <a:p>
          <a:endParaRPr lang="fr-FR"/>
        </a:p>
      </dgm:t>
    </dgm:pt>
    <dgm:pt modelId="{09530DA3-1F09-438D-AD74-71E0CC0FC71F}">
      <dgm:prSet custT="1"/>
      <dgm:spPr/>
      <dgm:t>
        <a:bodyPr/>
        <a:lstStyle/>
        <a:p>
          <a:pPr rtl="0"/>
          <a:r>
            <a:rPr lang="fr-FR" sz="1800" u="sng" dirty="0">
              <a:solidFill>
                <a:schemeClr val="tx1"/>
              </a:solidFill>
              <a:latin typeface="Arial" panose="020B0604020202020204" pitchFamily="34" charset="0"/>
              <a:cs typeface="Arial" panose="020B0604020202020204" pitchFamily="34" charset="0"/>
            </a:rPr>
            <a:t>Centrafrique</a:t>
          </a:r>
          <a:r>
            <a:rPr lang="fr-FR" sz="1800" dirty="0">
              <a:solidFill>
                <a:schemeClr val="tx1"/>
              </a:solidFill>
              <a:latin typeface="Arial" panose="020B0604020202020204" pitchFamily="34" charset="0"/>
              <a:cs typeface="Arial" panose="020B0604020202020204" pitchFamily="34" charset="0"/>
            </a:rPr>
            <a:t> : délais de </a:t>
          </a:r>
          <a:r>
            <a:rPr lang="fr-FR" sz="1800" dirty="0" smtClean="0">
              <a:solidFill>
                <a:schemeClr val="tx1"/>
              </a:solidFill>
              <a:latin typeface="Arial" panose="020B0604020202020204" pitchFamily="34" charset="0"/>
              <a:cs typeface="Arial" panose="020B0604020202020204" pitchFamily="34" charset="0"/>
            </a:rPr>
            <a:t>mise </a:t>
          </a:r>
          <a:r>
            <a:rPr lang="fr-FR" sz="1800" dirty="0">
              <a:solidFill>
                <a:schemeClr val="tx1"/>
              </a:solidFill>
              <a:latin typeface="Arial" panose="020B0604020202020204" pitchFamily="34" charset="0"/>
              <a:cs typeface="Arial" panose="020B0604020202020204" pitchFamily="34" charset="0"/>
            </a:rPr>
            <a:t>en œuvre de la </a:t>
          </a:r>
          <a:r>
            <a:rPr lang="fr-FR" sz="1800" dirty="0" smtClean="0">
              <a:solidFill>
                <a:schemeClr val="tx1"/>
              </a:solidFill>
              <a:latin typeface="Arial" panose="020B0604020202020204" pitchFamily="34" charset="0"/>
              <a:cs typeface="Arial" panose="020B0604020202020204" pitchFamily="34" charset="0"/>
            </a:rPr>
            <a:t>LOLF, </a:t>
          </a:r>
          <a:endParaRPr lang="fr-FR" sz="1800" dirty="0">
            <a:solidFill>
              <a:schemeClr val="tx1"/>
            </a:solidFill>
            <a:latin typeface="Arial" panose="020B0604020202020204" pitchFamily="34" charset="0"/>
            <a:cs typeface="Arial" panose="020B0604020202020204" pitchFamily="34" charset="0"/>
          </a:endParaRPr>
        </a:p>
      </dgm:t>
    </dgm:pt>
    <dgm:pt modelId="{F36AC18B-B2AA-45F3-9A0D-6582D0F11593}" type="parTrans" cxnId="{A6F1C7A9-2374-405E-A02E-DA6CC80F5C3B}">
      <dgm:prSet/>
      <dgm:spPr/>
      <dgm:t>
        <a:bodyPr/>
        <a:lstStyle/>
        <a:p>
          <a:endParaRPr lang="fr-FR"/>
        </a:p>
      </dgm:t>
    </dgm:pt>
    <dgm:pt modelId="{58387607-977A-44AA-AA8B-8D507F6641AB}" type="sibTrans" cxnId="{A6F1C7A9-2374-405E-A02E-DA6CC80F5C3B}">
      <dgm:prSet/>
      <dgm:spPr/>
      <dgm:t>
        <a:bodyPr/>
        <a:lstStyle/>
        <a:p>
          <a:endParaRPr lang="fr-FR"/>
        </a:p>
      </dgm:t>
    </dgm:pt>
    <dgm:pt modelId="{215DC0A1-CE8A-4851-BADC-D39C6871E93F}">
      <dgm:prSet custT="1"/>
      <dgm:spPr/>
      <dgm:t>
        <a:bodyPr/>
        <a:lstStyle/>
        <a:p>
          <a:pPr rtl="0"/>
          <a:r>
            <a:rPr lang="fr-FR" sz="1800" u="sng" dirty="0">
              <a:solidFill>
                <a:schemeClr val="tx1"/>
              </a:solidFill>
              <a:latin typeface="Arial" panose="020B0604020202020204" pitchFamily="34" charset="0"/>
              <a:cs typeface="Arial" panose="020B0604020202020204" pitchFamily="34" charset="0"/>
            </a:rPr>
            <a:t>Gabon</a:t>
          </a:r>
          <a:r>
            <a:rPr lang="fr-FR" sz="1800" dirty="0">
              <a:solidFill>
                <a:schemeClr val="tx1"/>
              </a:solidFill>
              <a:latin typeface="Arial" panose="020B0604020202020204" pitchFamily="34" charset="0"/>
              <a:cs typeface="Arial" panose="020B0604020202020204" pitchFamily="34" charset="0"/>
            </a:rPr>
            <a:t> : </a:t>
          </a:r>
          <a:r>
            <a:rPr lang="fr-FR" sz="1800" dirty="0" smtClean="0">
              <a:solidFill>
                <a:schemeClr val="tx1"/>
              </a:solidFill>
              <a:latin typeface="Arial" panose="020B0604020202020204" pitchFamily="34" charset="0"/>
              <a:cs typeface="Arial" panose="020B0604020202020204" pitchFamily="34" charset="0"/>
            </a:rPr>
            <a:t>modification de la LOFEB sur le chaînage vertueux</a:t>
          </a:r>
          <a:endParaRPr lang="fr-FR" sz="1800" dirty="0">
            <a:solidFill>
              <a:schemeClr val="tx1"/>
            </a:solidFill>
            <a:latin typeface="Arial" panose="020B0604020202020204" pitchFamily="34" charset="0"/>
            <a:cs typeface="Arial" panose="020B0604020202020204" pitchFamily="34" charset="0"/>
          </a:endParaRPr>
        </a:p>
      </dgm:t>
    </dgm:pt>
    <dgm:pt modelId="{685BBF32-4160-417D-B4D9-0436103DB40B}" type="parTrans" cxnId="{E7CB4E87-BBA4-4E59-823C-097374D2CEBE}">
      <dgm:prSet/>
      <dgm:spPr/>
      <dgm:t>
        <a:bodyPr/>
        <a:lstStyle/>
        <a:p>
          <a:endParaRPr lang="fr-FR"/>
        </a:p>
      </dgm:t>
    </dgm:pt>
    <dgm:pt modelId="{68B6902F-83C4-4BF6-A7AA-737756D826A2}" type="sibTrans" cxnId="{E7CB4E87-BBA4-4E59-823C-097374D2CEBE}">
      <dgm:prSet/>
      <dgm:spPr/>
      <dgm:t>
        <a:bodyPr/>
        <a:lstStyle/>
        <a:p>
          <a:endParaRPr lang="fr-FR"/>
        </a:p>
      </dgm:t>
    </dgm:pt>
    <dgm:pt modelId="{01CCFB70-CD87-44E8-ABF2-A9D2EFAECA05}">
      <dgm:prSet custT="1"/>
      <dgm:spPr/>
      <dgm:t>
        <a:bodyPr/>
        <a:lstStyle/>
        <a:p>
          <a:pPr rtl="0"/>
          <a:r>
            <a:rPr lang="fr-FR" sz="1800" u="sng" dirty="0">
              <a:solidFill>
                <a:schemeClr val="tx1"/>
              </a:solidFill>
              <a:latin typeface="Arial" panose="020B0604020202020204" pitchFamily="34" charset="0"/>
              <a:cs typeface="Arial" panose="020B0604020202020204" pitchFamily="34" charset="0"/>
            </a:rPr>
            <a:t>Guinée Equatoriale</a:t>
          </a:r>
          <a:r>
            <a:rPr lang="fr-FR" sz="1800" dirty="0">
              <a:solidFill>
                <a:schemeClr val="tx1"/>
              </a:solidFill>
              <a:latin typeface="Arial" panose="020B0604020202020204" pitchFamily="34" charset="0"/>
              <a:cs typeface="Arial" panose="020B0604020202020204" pitchFamily="34" charset="0"/>
            </a:rPr>
            <a:t> : absence du segment programme dans la NBE</a:t>
          </a:r>
        </a:p>
      </dgm:t>
    </dgm:pt>
    <dgm:pt modelId="{38196519-A31A-40B6-8D15-4FCCF317C012}" type="parTrans" cxnId="{BCCEE633-5925-4EDA-82F9-B1BFF22E21B5}">
      <dgm:prSet/>
      <dgm:spPr/>
      <dgm:t>
        <a:bodyPr/>
        <a:lstStyle/>
        <a:p>
          <a:endParaRPr lang="fr-FR"/>
        </a:p>
      </dgm:t>
    </dgm:pt>
    <dgm:pt modelId="{C2DEBD88-1FE9-4F6B-B5A2-7D82A0199DA6}" type="sibTrans" cxnId="{BCCEE633-5925-4EDA-82F9-B1BFF22E21B5}">
      <dgm:prSet/>
      <dgm:spPr/>
      <dgm:t>
        <a:bodyPr/>
        <a:lstStyle/>
        <a:p>
          <a:endParaRPr lang="fr-FR"/>
        </a:p>
      </dgm:t>
    </dgm:pt>
    <dgm:pt modelId="{CEFC949E-352F-4333-9788-4D618907DC17}">
      <dgm:prSet custT="1"/>
      <dgm:spPr/>
      <dgm:t>
        <a:bodyPr/>
        <a:lstStyle/>
        <a:p>
          <a:pPr rtl="0"/>
          <a:r>
            <a:rPr lang="fr-FR" sz="1800" u="sng" dirty="0">
              <a:solidFill>
                <a:schemeClr val="tx1"/>
              </a:solidFill>
              <a:latin typeface="Arial" panose="020B0604020202020204" pitchFamily="34" charset="0"/>
              <a:cs typeface="Arial" panose="020B0604020202020204" pitchFamily="34" charset="0"/>
            </a:rPr>
            <a:t>Tchad</a:t>
          </a:r>
          <a:r>
            <a:rPr lang="fr-FR" sz="1800" dirty="0">
              <a:solidFill>
                <a:schemeClr val="tx1"/>
              </a:solidFill>
              <a:latin typeface="Arial" panose="020B0604020202020204" pitchFamily="34" charset="0"/>
              <a:cs typeface="Arial" panose="020B0604020202020204" pitchFamily="34" charset="0"/>
            </a:rPr>
            <a:t> : insuffisance de </a:t>
          </a:r>
          <a:r>
            <a:rPr lang="fr-FR" sz="1800" dirty="0" smtClean="0">
              <a:solidFill>
                <a:schemeClr val="tx1"/>
              </a:solidFill>
              <a:latin typeface="Arial" panose="020B0604020202020204" pitchFamily="34" charset="0"/>
              <a:cs typeface="Arial" panose="020B0604020202020204" pitchFamily="34" charset="0"/>
            </a:rPr>
            <a:t>précisions </a:t>
          </a:r>
          <a:r>
            <a:rPr lang="fr-FR" sz="1800" dirty="0">
              <a:solidFill>
                <a:schemeClr val="tx1"/>
              </a:solidFill>
              <a:latin typeface="Arial" panose="020B0604020202020204" pitchFamily="34" charset="0"/>
              <a:cs typeface="Arial" panose="020B0604020202020204" pitchFamily="34" charset="0"/>
            </a:rPr>
            <a:t>sur certaines dispositions du TOFE</a:t>
          </a:r>
        </a:p>
      </dgm:t>
    </dgm:pt>
    <dgm:pt modelId="{16E715FD-61B0-4189-9D95-C52B6980D006}" type="parTrans" cxnId="{4CF28319-6D18-4B3B-9168-124F556FBB82}">
      <dgm:prSet/>
      <dgm:spPr/>
      <dgm:t>
        <a:bodyPr/>
        <a:lstStyle/>
        <a:p>
          <a:endParaRPr lang="fr-FR"/>
        </a:p>
      </dgm:t>
    </dgm:pt>
    <dgm:pt modelId="{F01530C5-097C-454E-B0C1-D8A472578F9C}" type="sibTrans" cxnId="{4CF28319-6D18-4B3B-9168-124F556FBB82}">
      <dgm:prSet/>
      <dgm:spPr/>
      <dgm:t>
        <a:bodyPr/>
        <a:lstStyle/>
        <a:p>
          <a:endParaRPr lang="fr-FR"/>
        </a:p>
      </dgm:t>
    </dgm:pt>
    <dgm:pt modelId="{25640115-9E4F-4B19-A058-307DBE06AAB7}" type="pres">
      <dgm:prSet presAssocID="{B4A80E70-842E-4DD2-9FFB-2B15E0E31046}" presName="compositeShape" presStyleCnt="0">
        <dgm:presLayoutVars>
          <dgm:chMax val="2"/>
          <dgm:dir/>
          <dgm:resizeHandles val="exact"/>
        </dgm:presLayoutVars>
      </dgm:prSet>
      <dgm:spPr/>
      <dgm:t>
        <a:bodyPr/>
        <a:lstStyle/>
        <a:p>
          <a:endParaRPr lang="fr-FR"/>
        </a:p>
      </dgm:t>
    </dgm:pt>
    <dgm:pt modelId="{48724BF9-E49E-480B-9B7B-EB3996E1610F}" type="pres">
      <dgm:prSet presAssocID="{0D600FCE-B38F-4913-89EF-71ECE76C58ED}" presName="upArrow" presStyleLbl="node1" presStyleIdx="0" presStyleCnt="2" custScaleX="59218" custScaleY="100567"/>
      <dgm:spPr/>
    </dgm:pt>
    <dgm:pt modelId="{B0501A7D-EC44-401D-895E-A4BCF66D3138}" type="pres">
      <dgm:prSet presAssocID="{0D600FCE-B38F-4913-89EF-71ECE76C58ED}" presName="upArrowText" presStyleLbl="revTx" presStyleIdx="0" presStyleCnt="2" custScaleX="122579" custLinFactNeighborY="7495">
        <dgm:presLayoutVars>
          <dgm:chMax val="0"/>
          <dgm:bulletEnabled val="1"/>
        </dgm:presLayoutVars>
      </dgm:prSet>
      <dgm:spPr/>
      <dgm:t>
        <a:bodyPr/>
        <a:lstStyle/>
        <a:p>
          <a:endParaRPr lang="fr-FR"/>
        </a:p>
      </dgm:t>
    </dgm:pt>
    <dgm:pt modelId="{F5B2B484-04A7-47F1-8D4C-65DDD898944D}" type="pres">
      <dgm:prSet presAssocID="{CC79A660-2E5C-40ED-9986-DE9A266EF0C3}" presName="downArrow" presStyleLbl="node1" presStyleIdx="1" presStyleCnt="2" custScaleX="59014" custScaleY="101372"/>
      <dgm:spPr>
        <a:solidFill>
          <a:srgbClr val="C00000"/>
        </a:solidFill>
      </dgm:spPr>
    </dgm:pt>
    <dgm:pt modelId="{6AFA1DFB-DA4D-43F6-B04C-772E995AC0DC}" type="pres">
      <dgm:prSet presAssocID="{CC79A660-2E5C-40ED-9986-DE9A266EF0C3}" presName="downArrowText" presStyleLbl="revTx" presStyleIdx="1" presStyleCnt="2" custScaleX="120725" custScaleY="112198">
        <dgm:presLayoutVars>
          <dgm:chMax val="0"/>
          <dgm:bulletEnabled val="1"/>
        </dgm:presLayoutVars>
      </dgm:prSet>
      <dgm:spPr/>
      <dgm:t>
        <a:bodyPr/>
        <a:lstStyle/>
        <a:p>
          <a:endParaRPr lang="fr-FR"/>
        </a:p>
      </dgm:t>
    </dgm:pt>
  </dgm:ptLst>
  <dgm:cxnLst>
    <dgm:cxn modelId="{4ABDA0C7-49C4-45C0-9440-81A960A43B6C}" srcId="{CC79A660-2E5C-40ED-9986-DE9A266EF0C3}" destId="{B2801DAA-8CA5-40A1-9BB2-7A7C8F06A136}" srcOrd="2" destOrd="0" parTransId="{FA17140D-6CE8-4647-9423-02AE4EB67576}" sibTransId="{0CD37448-9475-499F-9A9C-B3ADBF8758E3}"/>
    <dgm:cxn modelId="{829159D1-C94D-459F-95C7-D0B09B83993A}" srcId="{0D600FCE-B38F-4913-89EF-71ECE76C58ED}" destId="{05BA43A2-C18C-4A00-A323-922EB5CBA116}" srcOrd="0" destOrd="0" parTransId="{A4EEFB3F-DA9A-4FC1-A631-C358642B26E6}" sibTransId="{7189C41C-EAB1-4434-B72A-C7DE638E3040}"/>
    <dgm:cxn modelId="{8607B8AA-F434-420B-A111-926163CFCC16}" srcId="{B4A80E70-842E-4DD2-9FFB-2B15E0E31046}" destId="{0D600FCE-B38F-4913-89EF-71ECE76C58ED}" srcOrd="0" destOrd="0" parTransId="{C3AAD758-90A3-48D9-A3E9-4B283244C2F0}" sibTransId="{2D948D81-8F1C-4141-949A-FDB10FC711AE}"/>
    <dgm:cxn modelId="{BFF37F2A-D3E7-4FEF-A2B0-264F2FB03B10}" type="presOf" srcId="{0D600FCE-B38F-4913-89EF-71ECE76C58ED}" destId="{B0501A7D-EC44-401D-895E-A4BCF66D3138}" srcOrd="0" destOrd="0" presId="urn:microsoft.com/office/officeart/2005/8/layout/arrow4"/>
    <dgm:cxn modelId="{A6F1C7A9-2374-405E-A02E-DA6CC80F5C3B}" srcId="{86E968A1-F51E-40A4-8E66-1B84A7EA3949}" destId="{09530DA3-1F09-438D-AD74-71E0CC0FC71F}" srcOrd="1" destOrd="0" parTransId="{F36AC18B-B2AA-45F3-9A0D-6582D0F11593}" sibTransId="{58387607-977A-44AA-AA8B-8D507F6641AB}"/>
    <dgm:cxn modelId="{D49295DA-B8F7-4DAA-BA82-02AE97057BE1}" type="presOf" srcId="{CC79A660-2E5C-40ED-9986-DE9A266EF0C3}" destId="{6AFA1DFB-DA4D-43F6-B04C-772E995AC0DC}" srcOrd="0" destOrd="0" presId="urn:microsoft.com/office/officeart/2005/8/layout/arrow4"/>
    <dgm:cxn modelId="{1F9CD8C6-9466-4710-8510-E5EE23630FA7}" type="presOf" srcId="{05BA43A2-C18C-4A00-A323-922EB5CBA116}" destId="{B0501A7D-EC44-401D-895E-A4BCF66D3138}" srcOrd="0" destOrd="1" presId="urn:microsoft.com/office/officeart/2005/8/layout/arrow4"/>
    <dgm:cxn modelId="{B580E54E-068B-4EF6-B85A-8D72C8FDCA92}" type="presOf" srcId="{B4A80E70-842E-4DD2-9FFB-2B15E0E31046}" destId="{25640115-9E4F-4B19-A058-307DBE06AAB7}" srcOrd="0" destOrd="0" presId="urn:microsoft.com/office/officeart/2005/8/layout/arrow4"/>
    <dgm:cxn modelId="{5FCCCD9C-7CA6-46DE-9ABB-32A3CF573F10}" type="presOf" srcId="{E955A86B-3B3E-4C7F-96BC-9078F22D8364}" destId="{6AFA1DFB-DA4D-43F6-B04C-772E995AC0DC}" srcOrd="0" destOrd="1" presId="urn:microsoft.com/office/officeart/2005/8/layout/arrow4"/>
    <dgm:cxn modelId="{2D42AAC4-F0B7-435D-AE71-D15C25A141FA}" type="presOf" srcId="{09530DA3-1F09-438D-AD74-71E0CC0FC71F}" destId="{6AFA1DFB-DA4D-43F6-B04C-772E995AC0DC}" srcOrd="0" destOrd="4" presId="urn:microsoft.com/office/officeart/2005/8/layout/arrow4"/>
    <dgm:cxn modelId="{E7CB4E87-BBA4-4E59-823C-097374D2CEBE}" srcId="{86E968A1-F51E-40A4-8E66-1B84A7EA3949}" destId="{215DC0A1-CE8A-4851-BADC-D39C6871E93F}" srcOrd="2" destOrd="0" parTransId="{685BBF32-4160-417D-B4D9-0436103DB40B}" sibTransId="{68B6902F-83C4-4BF6-A7AA-737756D826A2}"/>
    <dgm:cxn modelId="{61A3D12E-6822-4374-853D-3DA6E086A20B}" type="presOf" srcId="{86E968A1-F51E-40A4-8E66-1B84A7EA3949}" destId="{6AFA1DFB-DA4D-43F6-B04C-772E995AC0DC}" srcOrd="0" destOrd="2" presId="urn:microsoft.com/office/officeart/2005/8/layout/arrow4"/>
    <dgm:cxn modelId="{85A11D9B-5362-485F-BB01-B9049F6F10C1}" type="presOf" srcId="{CC404330-76C4-4A22-B122-67154117C830}" destId="{6AFA1DFB-DA4D-43F6-B04C-772E995AC0DC}" srcOrd="0" destOrd="3" presId="urn:microsoft.com/office/officeart/2005/8/layout/arrow4"/>
    <dgm:cxn modelId="{2FB6846A-ACDE-4C1C-B1F0-E9839F4C4365}" srcId="{0D600FCE-B38F-4913-89EF-71ECE76C58ED}" destId="{0583B451-0A62-41F9-9209-B69AF531EFE0}" srcOrd="2" destOrd="0" parTransId="{74B947CA-24B1-48FA-8B83-2B9075104500}" sibTransId="{39571A45-11DA-47B2-909A-33E38B1EF4C4}"/>
    <dgm:cxn modelId="{476EF048-3841-4B19-A472-8714C0D3BCBC}" type="presOf" srcId="{CEFC949E-352F-4333-9788-4D618907DC17}" destId="{6AFA1DFB-DA4D-43F6-B04C-772E995AC0DC}" srcOrd="0" destOrd="7" presId="urn:microsoft.com/office/officeart/2005/8/layout/arrow4"/>
    <dgm:cxn modelId="{B5621C14-94CF-479D-83AB-F16D1462B7C0}" srcId="{86E968A1-F51E-40A4-8E66-1B84A7EA3949}" destId="{CC404330-76C4-4A22-B122-67154117C830}" srcOrd="0" destOrd="0" parTransId="{B4A0836F-64F2-4C1A-B0FB-1A76D8535BFD}" sibTransId="{AE0B939A-E061-4694-8C6F-C9CF011927DD}"/>
    <dgm:cxn modelId="{BCCEE633-5925-4EDA-82F9-B1BFF22E21B5}" srcId="{86E968A1-F51E-40A4-8E66-1B84A7EA3949}" destId="{01CCFB70-CD87-44E8-ABF2-A9D2EFAECA05}" srcOrd="3" destOrd="0" parTransId="{38196519-A31A-40B6-8D15-4FCCF317C012}" sibTransId="{C2DEBD88-1FE9-4F6B-B5A2-7D82A0199DA6}"/>
    <dgm:cxn modelId="{777CAC8E-A1C9-4C9C-AE3A-4E8099F9D5B6}" srcId="{0D600FCE-B38F-4913-89EF-71ECE76C58ED}" destId="{11BD9606-99AD-4ACA-AB4D-96A36F129312}" srcOrd="1" destOrd="0" parTransId="{E1ACBE36-596C-4F28-AC74-81C54C757AA6}" sibTransId="{2138FC32-2B78-42FE-9A96-09D06F78E1CF}"/>
    <dgm:cxn modelId="{4C65576C-AEB9-4F2C-B3CF-15BA15CE9919}" type="presOf" srcId="{0583B451-0A62-41F9-9209-B69AF531EFE0}" destId="{B0501A7D-EC44-401D-895E-A4BCF66D3138}" srcOrd="0" destOrd="3" presId="urn:microsoft.com/office/officeart/2005/8/layout/arrow4"/>
    <dgm:cxn modelId="{9168F161-171D-4DBD-9BA4-BD09B4AD43EF}" type="presOf" srcId="{01CCFB70-CD87-44E8-ABF2-A9D2EFAECA05}" destId="{6AFA1DFB-DA4D-43F6-B04C-772E995AC0DC}" srcOrd="0" destOrd="6" presId="urn:microsoft.com/office/officeart/2005/8/layout/arrow4"/>
    <dgm:cxn modelId="{4CF28319-6D18-4B3B-9168-124F556FBB82}" srcId="{86E968A1-F51E-40A4-8E66-1B84A7EA3949}" destId="{CEFC949E-352F-4333-9788-4D618907DC17}" srcOrd="4" destOrd="0" parTransId="{16E715FD-61B0-4189-9D95-C52B6980D006}" sibTransId="{F01530C5-097C-454E-B0C1-D8A472578F9C}"/>
    <dgm:cxn modelId="{534324A1-CA38-4F1A-8F34-CFD48C1D04B9}" type="presOf" srcId="{11BD9606-99AD-4ACA-AB4D-96A36F129312}" destId="{B0501A7D-EC44-401D-895E-A4BCF66D3138}" srcOrd="0" destOrd="2" presId="urn:microsoft.com/office/officeart/2005/8/layout/arrow4"/>
    <dgm:cxn modelId="{6EB36817-A88D-45F8-9DF6-6C7CB867DB6A}" srcId="{CC79A660-2E5C-40ED-9986-DE9A266EF0C3}" destId="{86E968A1-F51E-40A4-8E66-1B84A7EA3949}" srcOrd="1" destOrd="0" parTransId="{6D619547-95D7-4F97-BECE-84E3D4A5AB27}" sibTransId="{3C62015C-76D2-44D6-BABF-E5D7D82C3D44}"/>
    <dgm:cxn modelId="{03846EB8-8A28-4CD0-95C5-52E84AB96B75}" srcId="{B4A80E70-842E-4DD2-9FFB-2B15E0E31046}" destId="{CC79A660-2E5C-40ED-9986-DE9A266EF0C3}" srcOrd="1" destOrd="0" parTransId="{10FD80BF-8349-4421-91B6-55D39DE9964B}" sibTransId="{35774431-CC45-4783-B410-B94021A05E29}"/>
    <dgm:cxn modelId="{BFF7A735-B3A9-48DA-809A-FF7F28C9727E}" srcId="{CC79A660-2E5C-40ED-9986-DE9A266EF0C3}" destId="{E955A86B-3B3E-4C7F-96BC-9078F22D8364}" srcOrd="0" destOrd="0" parTransId="{D022CFA0-A57C-4153-AFC5-7CC9818B1C39}" sibTransId="{01BE1ABD-7C1E-44A4-A0E4-F59F1F77CC27}"/>
    <dgm:cxn modelId="{5A2F54DF-2114-4FE9-BD69-DD0E4463FA85}" type="presOf" srcId="{215DC0A1-CE8A-4851-BADC-D39C6871E93F}" destId="{6AFA1DFB-DA4D-43F6-B04C-772E995AC0DC}" srcOrd="0" destOrd="5" presId="urn:microsoft.com/office/officeart/2005/8/layout/arrow4"/>
    <dgm:cxn modelId="{FBF3AF89-0D3B-4CFD-89DB-8C47D05ED2AE}" type="presOf" srcId="{B2801DAA-8CA5-40A1-9BB2-7A7C8F06A136}" destId="{6AFA1DFB-DA4D-43F6-B04C-772E995AC0DC}" srcOrd="0" destOrd="8" presId="urn:microsoft.com/office/officeart/2005/8/layout/arrow4"/>
    <dgm:cxn modelId="{87911C65-C4F4-4603-A50C-340B1B6A982F}" type="presParOf" srcId="{25640115-9E4F-4B19-A058-307DBE06AAB7}" destId="{48724BF9-E49E-480B-9B7B-EB3996E1610F}" srcOrd="0" destOrd="0" presId="urn:microsoft.com/office/officeart/2005/8/layout/arrow4"/>
    <dgm:cxn modelId="{29667E22-B93A-4024-A9B5-629AE8E2F029}" type="presParOf" srcId="{25640115-9E4F-4B19-A058-307DBE06AAB7}" destId="{B0501A7D-EC44-401D-895E-A4BCF66D3138}" srcOrd="1" destOrd="0" presId="urn:microsoft.com/office/officeart/2005/8/layout/arrow4"/>
    <dgm:cxn modelId="{181F868F-22A7-473B-856F-6D7380873105}" type="presParOf" srcId="{25640115-9E4F-4B19-A058-307DBE06AAB7}" destId="{F5B2B484-04A7-47F1-8D4C-65DDD898944D}" srcOrd="2" destOrd="0" presId="urn:microsoft.com/office/officeart/2005/8/layout/arrow4"/>
    <dgm:cxn modelId="{5A8E8415-AD0E-4B23-9FB8-FA55DF26C6EF}" type="presParOf" srcId="{25640115-9E4F-4B19-A058-307DBE06AAB7}" destId="{6AFA1DFB-DA4D-43F6-B04C-772E995AC0D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A80E70-842E-4DD2-9FFB-2B15E0E31046}" type="doc">
      <dgm:prSet loTypeId="urn:microsoft.com/office/officeart/2005/8/layout/arrow4" loCatId="process" qsTypeId="urn:microsoft.com/office/officeart/2005/8/quickstyle/simple1" qsCatId="simple" csTypeId="urn:microsoft.com/office/officeart/2005/8/colors/accent6_3" csCatId="accent6" phldr="1"/>
      <dgm:spPr/>
      <dgm:t>
        <a:bodyPr/>
        <a:lstStyle/>
        <a:p>
          <a:endParaRPr lang="fr-FR"/>
        </a:p>
      </dgm:t>
    </dgm:pt>
    <dgm:pt modelId="{CC79A660-2E5C-40ED-9986-DE9A266EF0C3}">
      <dgm:prSet custT="1"/>
      <dgm:spPr/>
      <dgm:t>
        <a:bodyPr/>
        <a:lstStyle/>
        <a:p>
          <a:pPr rtl="0"/>
          <a:endParaRPr lang="fr-FR" sz="2400" b="1" u="sng" dirty="0">
            <a:solidFill>
              <a:srgbClr val="FF0000"/>
            </a:solidFill>
            <a:latin typeface="Arial" panose="020B0604020202020204" pitchFamily="34" charset="0"/>
            <a:cs typeface="Arial" panose="020B0604020202020204" pitchFamily="34" charset="0"/>
          </a:endParaRPr>
        </a:p>
        <a:p>
          <a:pPr rtl="0"/>
          <a:r>
            <a:rPr lang="fr-FR" sz="2400" b="1" u="sng" dirty="0">
              <a:solidFill>
                <a:srgbClr val="FF0000"/>
              </a:solidFill>
              <a:latin typeface="Arial" panose="020B0604020202020204" pitchFamily="34" charset="0"/>
              <a:cs typeface="Arial" panose="020B0604020202020204" pitchFamily="34" charset="0"/>
            </a:rPr>
            <a:t>Difficultés</a:t>
          </a:r>
          <a:r>
            <a:rPr lang="fr-FR" sz="2400" b="1" u="sng" dirty="0">
              <a:latin typeface="Arial" panose="020B0604020202020204" pitchFamily="34" charset="0"/>
              <a:cs typeface="Arial" panose="020B0604020202020204" pitchFamily="34" charset="0"/>
            </a:rPr>
            <a:t> </a:t>
          </a:r>
        </a:p>
      </dgm:t>
    </dgm:pt>
    <dgm:pt modelId="{10FD80BF-8349-4421-91B6-55D39DE9964B}" type="parTrans" cxnId="{03846EB8-8A28-4CD0-95C5-52E84AB96B75}">
      <dgm:prSet/>
      <dgm:spPr/>
      <dgm:t>
        <a:bodyPr/>
        <a:lstStyle/>
        <a:p>
          <a:endParaRPr lang="fr-FR" sz="2400"/>
        </a:p>
      </dgm:t>
    </dgm:pt>
    <dgm:pt modelId="{35774431-CC45-4783-B410-B94021A05E29}" type="sibTrans" cxnId="{03846EB8-8A28-4CD0-95C5-52E84AB96B75}">
      <dgm:prSet/>
      <dgm:spPr/>
      <dgm:t>
        <a:bodyPr/>
        <a:lstStyle/>
        <a:p>
          <a:endParaRPr lang="fr-FR" sz="2400"/>
        </a:p>
      </dgm:t>
    </dgm:pt>
    <dgm:pt modelId="{86E968A1-F51E-40A4-8E66-1B84A7EA3949}">
      <dgm:prSet custT="1"/>
      <dgm:spPr/>
      <dgm:t>
        <a:bodyPr/>
        <a:lstStyle/>
        <a:p>
          <a:pPr rtl="0"/>
          <a:r>
            <a:rPr lang="fr-FR" sz="1800" dirty="0">
              <a:latin typeface="Arial" panose="020B0604020202020204" pitchFamily="34" charset="0"/>
              <a:cs typeface="Arial" panose="020B0604020202020204" pitchFamily="34" charset="0"/>
            </a:rPr>
            <a:t>Insuffisance de communication des informations </a:t>
          </a:r>
          <a:r>
            <a:rPr lang="fr-FR" sz="1800" dirty="0" smtClean="0">
              <a:latin typeface="Arial" panose="020B0604020202020204" pitchFamily="34" charset="0"/>
              <a:cs typeface="Arial" panose="020B0604020202020204" pitchFamily="34" charset="0"/>
            </a:rPr>
            <a:t>aux </a:t>
          </a:r>
          <a:r>
            <a:rPr lang="fr-FR" sz="1800" dirty="0">
              <a:latin typeface="Arial" panose="020B0604020202020204" pitchFamily="34" charset="0"/>
              <a:cs typeface="Arial" panose="020B0604020202020204" pitchFamily="34" charset="0"/>
            </a:rPr>
            <a:t>organes de contrôle </a:t>
          </a:r>
          <a:r>
            <a:rPr lang="fr-FR" sz="1800" dirty="0" smtClean="0">
              <a:latin typeface="Arial" panose="020B0604020202020204" pitchFamily="34" charset="0"/>
              <a:cs typeface="Arial" panose="020B0604020202020204" pitchFamily="34" charset="0"/>
            </a:rPr>
            <a:t>externe, les Cours </a:t>
          </a:r>
          <a:r>
            <a:rPr lang="fr-FR" sz="1800" dirty="0">
              <a:latin typeface="Arial" panose="020B0604020202020204" pitchFamily="34" charset="0"/>
              <a:cs typeface="Arial" panose="020B0604020202020204" pitchFamily="34" charset="0"/>
            </a:rPr>
            <a:t>des </a:t>
          </a:r>
          <a:r>
            <a:rPr lang="fr-FR" sz="1800" dirty="0" smtClean="0">
              <a:latin typeface="Arial" panose="020B0604020202020204" pitchFamily="34" charset="0"/>
              <a:cs typeface="Arial" panose="020B0604020202020204" pitchFamily="34" charset="0"/>
            </a:rPr>
            <a:t>Comptes</a:t>
          </a:r>
          <a:endParaRPr lang="fr-FR" sz="1800" dirty="0">
            <a:latin typeface="Arial" panose="020B0604020202020204" pitchFamily="34" charset="0"/>
            <a:cs typeface="Arial" panose="020B0604020202020204" pitchFamily="34" charset="0"/>
          </a:endParaRPr>
        </a:p>
      </dgm:t>
    </dgm:pt>
    <dgm:pt modelId="{6D619547-95D7-4F97-BECE-84E3D4A5AB27}" type="parTrans" cxnId="{6EB36817-A88D-45F8-9DF6-6C7CB867DB6A}">
      <dgm:prSet/>
      <dgm:spPr/>
      <dgm:t>
        <a:bodyPr/>
        <a:lstStyle/>
        <a:p>
          <a:endParaRPr lang="fr-FR" sz="2400"/>
        </a:p>
      </dgm:t>
    </dgm:pt>
    <dgm:pt modelId="{3C62015C-76D2-44D6-BABF-E5D7D82C3D44}" type="sibTrans" cxnId="{6EB36817-A88D-45F8-9DF6-6C7CB867DB6A}">
      <dgm:prSet/>
      <dgm:spPr/>
      <dgm:t>
        <a:bodyPr/>
        <a:lstStyle/>
        <a:p>
          <a:endParaRPr lang="fr-FR" sz="2400"/>
        </a:p>
      </dgm:t>
    </dgm:pt>
    <dgm:pt modelId="{78EA14BC-ABF8-4EAE-8D91-FD67E077C1EF}">
      <dgm:prSet custT="1"/>
      <dgm:spPr/>
      <dgm:t>
        <a:bodyPr/>
        <a:lstStyle/>
        <a:p>
          <a:pPr rtl="0"/>
          <a:r>
            <a:rPr lang="fr-FR" sz="1800" dirty="0">
              <a:latin typeface="Arial" panose="020B0604020202020204" pitchFamily="34" charset="0"/>
              <a:cs typeface="Arial" panose="020B0604020202020204" pitchFamily="34" charset="0"/>
            </a:rPr>
            <a:t>Absence de publication des rapports des Cours des Comptes dans </a:t>
          </a:r>
          <a:r>
            <a:rPr lang="fr-FR" sz="1800" dirty="0" smtClean="0">
              <a:latin typeface="Arial" panose="020B0604020202020204" pitchFamily="34" charset="0"/>
              <a:cs typeface="Arial" panose="020B0604020202020204" pitchFamily="34" charset="0"/>
            </a:rPr>
            <a:t>la plupart des pays ou avec grand retard</a:t>
          </a:r>
          <a:endParaRPr lang="fr-FR" sz="1800" dirty="0">
            <a:latin typeface="Arial" panose="020B0604020202020204" pitchFamily="34" charset="0"/>
            <a:cs typeface="Arial" panose="020B0604020202020204" pitchFamily="34" charset="0"/>
          </a:endParaRPr>
        </a:p>
      </dgm:t>
    </dgm:pt>
    <dgm:pt modelId="{D2C4883A-15DF-4802-B3E4-387D40848B98}" type="parTrans" cxnId="{7F82FEF2-F096-47AC-98DF-C96140481664}">
      <dgm:prSet/>
      <dgm:spPr/>
      <dgm:t>
        <a:bodyPr/>
        <a:lstStyle/>
        <a:p>
          <a:endParaRPr lang="fr-FR" sz="2400"/>
        </a:p>
      </dgm:t>
    </dgm:pt>
    <dgm:pt modelId="{2952810F-819C-4531-98D9-80BC4BBAC57B}" type="sibTrans" cxnId="{7F82FEF2-F096-47AC-98DF-C96140481664}">
      <dgm:prSet/>
      <dgm:spPr/>
      <dgm:t>
        <a:bodyPr/>
        <a:lstStyle/>
        <a:p>
          <a:endParaRPr lang="fr-FR" sz="2400"/>
        </a:p>
      </dgm:t>
    </dgm:pt>
    <dgm:pt modelId="{471BADA3-9024-48FB-9C70-406E4929750B}">
      <dgm:prSet custT="1"/>
      <dgm:spPr/>
      <dgm:t>
        <a:bodyPr/>
        <a:lstStyle/>
        <a:p>
          <a:pPr rtl="0"/>
          <a:r>
            <a:rPr lang="fr-FR" sz="1800" dirty="0">
              <a:latin typeface="Arial" panose="020B0604020202020204" pitchFamily="34" charset="0"/>
              <a:cs typeface="Arial" panose="020B0604020202020204" pitchFamily="34" charset="0"/>
            </a:rPr>
            <a:t>La participation de la société civile </a:t>
          </a:r>
          <a:r>
            <a:rPr lang="fr-FR" sz="1800" dirty="0" smtClean="0">
              <a:latin typeface="Arial" panose="020B0604020202020204" pitchFamily="34" charset="0"/>
              <a:cs typeface="Arial" panose="020B0604020202020204" pitchFamily="34" charset="0"/>
            </a:rPr>
            <a:t>au moment de l’exécution du budget n’est </a:t>
          </a:r>
          <a:r>
            <a:rPr lang="fr-FR" sz="1800" dirty="0">
              <a:latin typeface="Arial" panose="020B0604020202020204" pitchFamily="34" charset="0"/>
              <a:cs typeface="Arial" panose="020B0604020202020204" pitchFamily="34" charset="0"/>
            </a:rPr>
            <a:t>pas </a:t>
          </a:r>
          <a:r>
            <a:rPr lang="fr-FR" sz="1800" dirty="0" smtClean="0">
              <a:latin typeface="Arial" panose="020B0604020202020204" pitchFamily="34" charset="0"/>
              <a:cs typeface="Arial" panose="020B0604020202020204" pitchFamily="34" charset="0"/>
            </a:rPr>
            <a:t>engagée</a:t>
          </a:r>
          <a:endParaRPr lang="fr-FR" sz="1800" dirty="0">
            <a:latin typeface="Arial" panose="020B0604020202020204" pitchFamily="34" charset="0"/>
            <a:cs typeface="Arial" panose="020B0604020202020204" pitchFamily="34" charset="0"/>
          </a:endParaRPr>
        </a:p>
      </dgm:t>
    </dgm:pt>
    <dgm:pt modelId="{8E735743-4540-44D7-A833-C15F321990D2}" type="parTrans" cxnId="{5862DD51-FE34-4CC8-A02D-55A1D0D5D2AE}">
      <dgm:prSet/>
      <dgm:spPr/>
      <dgm:t>
        <a:bodyPr/>
        <a:lstStyle/>
        <a:p>
          <a:endParaRPr lang="fr-FR" sz="2400"/>
        </a:p>
      </dgm:t>
    </dgm:pt>
    <dgm:pt modelId="{17F033D2-61F2-41CF-8CED-545B1FD5EF60}" type="sibTrans" cxnId="{5862DD51-FE34-4CC8-A02D-55A1D0D5D2AE}">
      <dgm:prSet/>
      <dgm:spPr/>
      <dgm:t>
        <a:bodyPr/>
        <a:lstStyle/>
        <a:p>
          <a:endParaRPr lang="fr-FR" sz="2400"/>
        </a:p>
      </dgm:t>
    </dgm:pt>
    <dgm:pt modelId="{78386604-6B81-4477-8160-702C73CEB2C9}">
      <dgm:prSet custT="1"/>
      <dgm:spPr/>
      <dgm:t>
        <a:bodyPr/>
        <a:lstStyle/>
        <a:p>
          <a:pPr rtl="0"/>
          <a:r>
            <a:rPr lang="fr-FR" sz="1800" dirty="0">
              <a:latin typeface="Arial" panose="020B0604020202020204" pitchFamily="34" charset="0"/>
              <a:cs typeface="Arial" panose="020B0604020202020204" pitchFamily="34" charset="0"/>
            </a:rPr>
            <a:t>Absence publication de certaines informations notamment celles relatives </a:t>
          </a:r>
          <a:r>
            <a:rPr lang="fr-FR" sz="1800" dirty="0" smtClean="0">
              <a:latin typeface="Arial" panose="020B0604020202020204" pitchFamily="34" charset="0"/>
              <a:cs typeface="Arial" panose="020B0604020202020204" pitchFamily="34" charset="0"/>
            </a:rPr>
            <a:t>aux ressources naturelles,</a:t>
          </a:r>
          <a:endParaRPr lang="fr-FR" sz="1800" dirty="0">
            <a:latin typeface="Arial" panose="020B0604020202020204" pitchFamily="34" charset="0"/>
            <a:cs typeface="Arial" panose="020B0604020202020204" pitchFamily="34" charset="0"/>
          </a:endParaRPr>
        </a:p>
      </dgm:t>
    </dgm:pt>
    <dgm:pt modelId="{F9037AB2-7439-458E-88E4-38CB84BDB6A5}" type="parTrans" cxnId="{BF02663B-88F2-457B-A23A-32676B8B8213}">
      <dgm:prSet/>
      <dgm:spPr/>
      <dgm:t>
        <a:bodyPr/>
        <a:lstStyle/>
        <a:p>
          <a:endParaRPr lang="fr-FR" sz="2400"/>
        </a:p>
      </dgm:t>
    </dgm:pt>
    <dgm:pt modelId="{9DCB3B37-0DE3-4A34-A665-8EB4138B8EE7}" type="sibTrans" cxnId="{BF02663B-88F2-457B-A23A-32676B8B8213}">
      <dgm:prSet/>
      <dgm:spPr/>
      <dgm:t>
        <a:bodyPr/>
        <a:lstStyle/>
        <a:p>
          <a:endParaRPr lang="fr-FR" sz="2400"/>
        </a:p>
      </dgm:t>
    </dgm:pt>
    <dgm:pt modelId="{B2801DAA-8CA5-40A1-9BB2-7A7C8F06A136}">
      <dgm:prSet custT="1"/>
      <dgm:spPr/>
      <dgm:t>
        <a:bodyPr/>
        <a:lstStyle/>
        <a:p>
          <a:pPr rtl="0"/>
          <a:endParaRPr lang="fr-FR" sz="1800" dirty="0">
            <a:latin typeface="Arial" panose="020B0604020202020204" pitchFamily="34" charset="0"/>
            <a:cs typeface="Arial" panose="020B0604020202020204" pitchFamily="34" charset="0"/>
          </a:endParaRPr>
        </a:p>
      </dgm:t>
    </dgm:pt>
    <dgm:pt modelId="{FA17140D-6CE8-4647-9423-02AE4EB67576}" type="parTrans" cxnId="{4ABDA0C7-49C4-45C0-9440-81A960A43B6C}">
      <dgm:prSet/>
      <dgm:spPr/>
      <dgm:t>
        <a:bodyPr/>
        <a:lstStyle/>
        <a:p>
          <a:endParaRPr lang="fr-FR" sz="2400"/>
        </a:p>
      </dgm:t>
    </dgm:pt>
    <dgm:pt modelId="{0CD37448-9475-499F-9A9C-B3ADBF8758E3}" type="sibTrans" cxnId="{4ABDA0C7-49C4-45C0-9440-81A960A43B6C}">
      <dgm:prSet/>
      <dgm:spPr/>
      <dgm:t>
        <a:bodyPr/>
        <a:lstStyle/>
        <a:p>
          <a:endParaRPr lang="fr-FR" sz="2400"/>
        </a:p>
      </dgm:t>
    </dgm:pt>
    <dgm:pt modelId="{9D52FCF2-41CA-4CBA-A8A3-84015CFB72B5}">
      <dgm:prSet custT="1"/>
      <dgm:spPr/>
      <dgm:t>
        <a:bodyPr/>
        <a:lstStyle/>
        <a:p>
          <a:pPr rtl="0"/>
          <a:r>
            <a:rPr lang="fr-FR" sz="1800" dirty="0">
              <a:latin typeface="Arial" panose="020B0604020202020204" pitchFamily="34" charset="0"/>
              <a:cs typeface="Arial" panose="020B0604020202020204" pitchFamily="34" charset="0"/>
            </a:rPr>
            <a:t>Existence des organes de contrôle externe </a:t>
          </a:r>
          <a:r>
            <a:rPr lang="fr-FR" sz="1800" dirty="0" smtClean="0">
              <a:latin typeface="Arial" panose="020B0604020202020204" pitchFamily="34" charset="0"/>
              <a:cs typeface="Arial" panose="020B0604020202020204" pitchFamily="34" charset="0"/>
            </a:rPr>
            <a:t>( 4 CC opérationnelles et </a:t>
          </a:r>
          <a:r>
            <a:rPr lang="fr-FR" sz="1800" dirty="0">
              <a:latin typeface="Arial" panose="020B0604020202020204" pitchFamily="34" charset="0"/>
              <a:cs typeface="Arial" panose="020B0604020202020204" pitchFamily="34" charset="0"/>
            </a:rPr>
            <a:t>2 Ch. C avec les mêmes attributions que les </a:t>
          </a:r>
          <a:r>
            <a:rPr lang="fr-FR" sz="1800" dirty="0" smtClean="0">
              <a:latin typeface="Arial" panose="020B0604020202020204" pitchFamily="34" charset="0"/>
              <a:cs typeface="Arial" panose="020B0604020202020204" pitchFamily="34" charset="0"/>
            </a:rPr>
            <a:t>CC)</a:t>
          </a:r>
          <a:endParaRPr lang="fr-FR" sz="1800" dirty="0">
            <a:latin typeface="Arial" panose="020B0604020202020204" pitchFamily="34" charset="0"/>
            <a:cs typeface="Arial" panose="020B0604020202020204" pitchFamily="34" charset="0"/>
          </a:endParaRPr>
        </a:p>
      </dgm:t>
    </dgm:pt>
    <dgm:pt modelId="{22A565BA-27C1-4355-810F-05EFF8B6E94C}">
      <dgm:prSet custT="1"/>
      <dgm:spPr/>
      <dgm:t>
        <a:bodyPr/>
        <a:lstStyle/>
        <a:p>
          <a:pPr rtl="0"/>
          <a:r>
            <a:rPr lang="fr-FR" sz="1800" dirty="0">
              <a:latin typeface="Arial" panose="020B0604020202020204" pitchFamily="34" charset="0"/>
              <a:cs typeface="Arial" panose="020B0604020202020204" pitchFamily="34" charset="0"/>
            </a:rPr>
            <a:t>Participation de la société civile au processus budgétaire (budget citoyen, calendrier de diffusion des informations sur les FP, </a:t>
          </a:r>
          <a:r>
            <a:rPr lang="fr-FR" sz="1800" dirty="0" smtClean="0">
              <a:latin typeface="Arial" panose="020B0604020202020204" pitchFamily="34" charset="0"/>
              <a:cs typeface="Arial" panose="020B0604020202020204" pitchFamily="34" charset="0"/>
            </a:rPr>
            <a:t>participation de </a:t>
          </a:r>
          <a:r>
            <a:rPr lang="fr-FR" sz="1800" dirty="0">
              <a:latin typeface="Arial" panose="020B0604020202020204" pitchFamily="34" charset="0"/>
              <a:cs typeface="Arial" panose="020B0604020202020204" pitchFamily="34" charset="0"/>
            </a:rPr>
            <a:t>la société </a:t>
          </a:r>
          <a:r>
            <a:rPr lang="fr-FR" sz="1800" dirty="0" smtClean="0">
              <a:latin typeface="Arial" panose="020B0604020202020204" pitchFamily="34" charset="0"/>
              <a:cs typeface="Arial" panose="020B0604020202020204" pitchFamily="34" charset="0"/>
            </a:rPr>
            <a:t>civile)</a:t>
          </a:r>
          <a:endParaRPr lang="fr-FR" sz="1800" dirty="0">
            <a:latin typeface="Arial" panose="020B0604020202020204" pitchFamily="34" charset="0"/>
            <a:cs typeface="Arial" panose="020B0604020202020204" pitchFamily="34" charset="0"/>
          </a:endParaRPr>
        </a:p>
      </dgm:t>
    </dgm:pt>
    <dgm:pt modelId="{0583B451-0A62-41F9-9209-B69AF531EFE0}">
      <dgm:prSet custT="1"/>
      <dgm:spPr/>
      <dgm:t>
        <a:bodyPr/>
        <a:lstStyle/>
        <a:p>
          <a:pPr rtl="0"/>
          <a:r>
            <a:rPr lang="fr-FR" sz="1800" dirty="0">
              <a:latin typeface="Arial" panose="020B0604020202020204" pitchFamily="34" charset="0"/>
              <a:cs typeface="Arial" panose="020B0604020202020204" pitchFamily="34" charset="0"/>
            </a:rPr>
            <a:t>Évaluation des coûts budgétaires des exonérations et dérogations fiscales </a:t>
          </a:r>
          <a:r>
            <a:rPr lang="fr-FR" sz="1800" dirty="0" smtClean="0">
              <a:latin typeface="Arial" panose="020B0604020202020204" pitchFamily="34" charset="0"/>
              <a:cs typeface="Arial" panose="020B0604020202020204" pitchFamily="34" charset="0"/>
            </a:rPr>
            <a:t>dans 4 pays</a:t>
          </a:r>
          <a:endParaRPr lang="fr-FR" sz="1800" dirty="0">
            <a:latin typeface="Arial" panose="020B0604020202020204" pitchFamily="34" charset="0"/>
            <a:cs typeface="Arial" panose="020B0604020202020204" pitchFamily="34" charset="0"/>
          </a:endParaRPr>
        </a:p>
      </dgm:t>
    </dgm:pt>
    <dgm:pt modelId="{05BA43A2-C18C-4A00-A323-922EB5CBA116}">
      <dgm:prSet custT="1"/>
      <dgm:spPr/>
      <dgm:t>
        <a:bodyPr/>
        <a:lstStyle/>
        <a:p>
          <a:pPr rtl="0"/>
          <a:r>
            <a:rPr lang="fr-FR" sz="1800" dirty="0">
              <a:latin typeface="Arial" panose="020B0604020202020204" pitchFamily="34" charset="0"/>
              <a:cs typeface="Arial" panose="020B0604020202020204" pitchFamily="34" charset="0"/>
            </a:rPr>
            <a:t>Existence de calendrier budgétaire annuel dans </a:t>
          </a:r>
          <a:r>
            <a:rPr lang="fr-FR" sz="1800" dirty="0" smtClean="0">
              <a:latin typeface="Arial" panose="020B0604020202020204" pitchFamily="34" charset="0"/>
              <a:cs typeface="Arial" panose="020B0604020202020204" pitchFamily="34" charset="0"/>
            </a:rPr>
            <a:t>tous les pays</a:t>
          </a:r>
          <a:endParaRPr lang="fr-FR" sz="1800" dirty="0">
            <a:latin typeface="Arial" panose="020B0604020202020204" pitchFamily="34" charset="0"/>
            <a:cs typeface="Arial" panose="020B0604020202020204" pitchFamily="34" charset="0"/>
          </a:endParaRPr>
        </a:p>
      </dgm:t>
    </dgm:pt>
    <dgm:pt modelId="{0D600FCE-B38F-4913-89EF-71ECE76C58ED}">
      <dgm:prSet custT="1"/>
      <dgm:spPr/>
      <dgm:t>
        <a:bodyPr/>
        <a:lstStyle/>
        <a:p>
          <a:pPr rtl="0"/>
          <a:endParaRPr lang="fr-FR" sz="2400" b="1" u="sng" dirty="0">
            <a:solidFill>
              <a:schemeClr val="accent6"/>
            </a:solidFill>
            <a:latin typeface="Arial" panose="020B0604020202020204" pitchFamily="34" charset="0"/>
            <a:cs typeface="Arial" panose="020B0604020202020204" pitchFamily="34" charset="0"/>
          </a:endParaRPr>
        </a:p>
        <a:p>
          <a:pPr rtl="0"/>
          <a:r>
            <a:rPr lang="fr-FR" sz="2400" b="1" u="none" dirty="0" smtClean="0">
              <a:solidFill>
                <a:schemeClr val="accent6"/>
              </a:solidFill>
              <a:latin typeface="Arial" panose="020B0604020202020204" pitchFamily="34" charset="0"/>
              <a:cs typeface="Arial" panose="020B0604020202020204" pitchFamily="34" charset="0"/>
            </a:rPr>
            <a:t>  </a:t>
          </a:r>
          <a:r>
            <a:rPr lang="fr-FR" sz="2400" b="1" u="sng" dirty="0" smtClean="0">
              <a:solidFill>
                <a:schemeClr val="accent6"/>
              </a:solidFill>
              <a:latin typeface="Arial" panose="020B0604020202020204" pitchFamily="34" charset="0"/>
              <a:cs typeface="Arial" panose="020B0604020202020204" pitchFamily="34" charset="0"/>
            </a:rPr>
            <a:t>Progrès</a:t>
          </a:r>
          <a:endParaRPr lang="fr-FR" sz="2400" b="1" u="sng" dirty="0">
            <a:solidFill>
              <a:schemeClr val="accent6"/>
            </a:solidFill>
            <a:latin typeface="Arial" panose="020B0604020202020204" pitchFamily="34" charset="0"/>
            <a:cs typeface="Arial" panose="020B0604020202020204" pitchFamily="34" charset="0"/>
          </a:endParaRPr>
        </a:p>
      </dgm:t>
    </dgm:pt>
    <dgm:pt modelId="{2D948D81-8F1C-4141-949A-FDB10FC711AE}" type="sibTrans" cxnId="{8607B8AA-F434-420B-A111-926163CFCC16}">
      <dgm:prSet/>
      <dgm:spPr/>
      <dgm:t>
        <a:bodyPr/>
        <a:lstStyle/>
        <a:p>
          <a:endParaRPr lang="fr-FR" sz="2400"/>
        </a:p>
      </dgm:t>
    </dgm:pt>
    <dgm:pt modelId="{C3AAD758-90A3-48D9-A3E9-4B283244C2F0}" type="parTrans" cxnId="{8607B8AA-F434-420B-A111-926163CFCC16}">
      <dgm:prSet/>
      <dgm:spPr/>
      <dgm:t>
        <a:bodyPr/>
        <a:lstStyle/>
        <a:p>
          <a:endParaRPr lang="fr-FR" sz="2400"/>
        </a:p>
      </dgm:t>
    </dgm:pt>
    <dgm:pt modelId="{4E6387CE-EDBC-49CA-ACF6-DFEE8434F8A9}" type="sibTrans" cxnId="{488FA7F3-BDDA-4709-8FD4-4278EE3984E2}">
      <dgm:prSet/>
      <dgm:spPr/>
      <dgm:t>
        <a:bodyPr/>
        <a:lstStyle/>
        <a:p>
          <a:endParaRPr lang="fr-FR" sz="2400"/>
        </a:p>
      </dgm:t>
    </dgm:pt>
    <dgm:pt modelId="{6544383B-DE9E-400D-9EC1-BCDADFE499A8}" type="parTrans" cxnId="{488FA7F3-BDDA-4709-8FD4-4278EE3984E2}">
      <dgm:prSet/>
      <dgm:spPr/>
      <dgm:t>
        <a:bodyPr/>
        <a:lstStyle/>
        <a:p>
          <a:endParaRPr lang="fr-FR" sz="2400"/>
        </a:p>
      </dgm:t>
    </dgm:pt>
    <dgm:pt modelId="{93AFEC6D-4344-4DE0-AF54-7963551B93CC}" type="sibTrans" cxnId="{D329115F-5DBC-46D3-9C7B-B28EFD594005}">
      <dgm:prSet/>
      <dgm:spPr/>
      <dgm:t>
        <a:bodyPr/>
        <a:lstStyle/>
        <a:p>
          <a:endParaRPr lang="fr-FR" sz="2400"/>
        </a:p>
      </dgm:t>
    </dgm:pt>
    <dgm:pt modelId="{71F9704C-5485-4D9D-AA84-7E1278CADDF9}" type="parTrans" cxnId="{D329115F-5DBC-46D3-9C7B-B28EFD594005}">
      <dgm:prSet/>
      <dgm:spPr/>
      <dgm:t>
        <a:bodyPr/>
        <a:lstStyle/>
        <a:p>
          <a:endParaRPr lang="fr-FR" sz="2400"/>
        </a:p>
      </dgm:t>
    </dgm:pt>
    <dgm:pt modelId="{39571A45-11DA-47B2-909A-33E38B1EF4C4}" type="sibTrans" cxnId="{2FB6846A-ACDE-4C1C-B1F0-E9839F4C4365}">
      <dgm:prSet/>
      <dgm:spPr/>
      <dgm:t>
        <a:bodyPr/>
        <a:lstStyle/>
        <a:p>
          <a:endParaRPr lang="fr-FR" sz="2400"/>
        </a:p>
      </dgm:t>
    </dgm:pt>
    <dgm:pt modelId="{74B947CA-24B1-48FA-8B83-2B9075104500}" type="parTrans" cxnId="{2FB6846A-ACDE-4C1C-B1F0-E9839F4C4365}">
      <dgm:prSet/>
      <dgm:spPr/>
      <dgm:t>
        <a:bodyPr/>
        <a:lstStyle/>
        <a:p>
          <a:endParaRPr lang="fr-FR" sz="2400"/>
        </a:p>
      </dgm:t>
    </dgm:pt>
    <dgm:pt modelId="{7189C41C-EAB1-4434-B72A-C7DE638E3040}" type="sibTrans" cxnId="{829159D1-C94D-459F-95C7-D0B09B83993A}">
      <dgm:prSet/>
      <dgm:spPr/>
      <dgm:t>
        <a:bodyPr/>
        <a:lstStyle/>
        <a:p>
          <a:endParaRPr lang="fr-FR" sz="2400"/>
        </a:p>
      </dgm:t>
    </dgm:pt>
    <dgm:pt modelId="{A4EEFB3F-DA9A-4FC1-A631-C358642B26E6}" type="parTrans" cxnId="{829159D1-C94D-459F-95C7-D0B09B83993A}">
      <dgm:prSet/>
      <dgm:spPr/>
      <dgm:t>
        <a:bodyPr/>
        <a:lstStyle/>
        <a:p>
          <a:endParaRPr lang="fr-FR" sz="2400"/>
        </a:p>
      </dgm:t>
    </dgm:pt>
    <dgm:pt modelId="{8717EADB-29E6-4354-B303-D62A1A914D91}">
      <dgm:prSet custT="1"/>
      <dgm:spPr/>
      <dgm:t>
        <a:bodyPr/>
        <a:lstStyle/>
        <a:p>
          <a:pPr rtl="0"/>
          <a:r>
            <a:rPr lang="fr-FR" sz="1800" dirty="0" smtClean="0">
              <a:latin typeface="Arial" panose="020B0604020202020204" pitchFamily="34" charset="0"/>
              <a:cs typeface="Arial" panose="020B0604020202020204" pitchFamily="34" charset="0"/>
            </a:rPr>
            <a:t>Deux pays arrêtent le </a:t>
          </a:r>
          <a:r>
            <a:rPr lang="fr-FR" sz="1800" dirty="0">
              <a:latin typeface="Arial" panose="020B0604020202020204" pitchFamily="34" charset="0"/>
              <a:cs typeface="Arial" panose="020B0604020202020204" pitchFamily="34" charset="0"/>
            </a:rPr>
            <a:t>solde budgétaire de référence dans </a:t>
          </a:r>
          <a:r>
            <a:rPr lang="fr-FR" sz="1800" dirty="0" smtClean="0">
              <a:latin typeface="Arial" panose="020B0604020202020204" pitchFamily="34" charset="0"/>
              <a:cs typeface="Arial" panose="020B0604020202020204" pitchFamily="34" charset="0"/>
            </a:rPr>
            <a:t>leurs lois de finances</a:t>
          </a:r>
          <a:endParaRPr lang="fr-FR" sz="1800" dirty="0">
            <a:latin typeface="Arial" panose="020B0604020202020204" pitchFamily="34" charset="0"/>
            <a:cs typeface="Arial" panose="020B0604020202020204" pitchFamily="34" charset="0"/>
          </a:endParaRPr>
        </a:p>
      </dgm:t>
    </dgm:pt>
    <dgm:pt modelId="{D2F5F27F-8C2C-47A7-B8FA-84022ECF581B}" type="parTrans" cxnId="{EC72858C-AC61-4176-8F02-FCDE8D77DEC5}">
      <dgm:prSet/>
      <dgm:spPr/>
      <dgm:t>
        <a:bodyPr/>
        <a:lstStyle/>
        <a:p>
          <a:endParaRPr lang="fr-FR"/>
        </a:p>
      </dgm:t>
    </dgm:pt>
    <dgm:pt modelId="{36C032BE-46D1-4FEC-A232-0D56F872BBE8}" type="sibTrans" cxnId="{EC72858C-AC61-4176-8F02-FCDE8D77DEC5}">
      <dgm:prSet/>
      <dgm:spPr/>
      <dgm:t>
        <a:bodyPr/>
        <a:lstStyle/>
        <a:p>
          <a:endParaRPr lang="fr-FR"/>
        </a:p>
      </dgm:t>
    </dgm:pt>
    <dgm:pt modelId="{25640115-9E4F-4B19-A058-307DBE06AAB7}" type="pres">
      <dgm:prSet presAssocID="{B4A80E70-842E-4DD2-9FFB-2B15E0E31046}" presName="compositeShape" presStyleCnt="0">
        <dgm:presLayoutVars>
          <dgm:chMax val="2"/>
          <dgm:dir/>
          <dgm:resizeHandles val="exact"/>
        </dgm:presLayoutVars>
      </dgm:prSet>
      <dgm:spPr/>
      <dgm:t>
        <a:bodyPr/>
        <a:lstStyle/>
        <a:p>
          <a:endParaRPr lang="fr-FR"/>
        </a:p>
      </dgm:t>
    </dgm:pt>
    <dgm:pt modelId="{48724BF9-E49E-480B-9B7B-EB3996E1610F}" type="pres">
      <dgm:prSet presAssocID="{0D600FCE-B38F-4913-89EF-71ECE76C58ED}" presName="upArrow" presStyleLbl="node1" presStyleIdx="0" presStyleCnt="2" custScaleX="45675" custScaleY="100567"/>
      <dgm:spPr/>
    </dgm:pt>
    <dgm:pt modelId="{B0501A7D-EC44-401D-895E-A4BCF66D3138}" type="pres">
      <dgm:prSet presAssocID="{0D600FCE-B38F-4913-89EF-71ECE76C58ED}" presName="upArrowText" presStyleLbl="revTx" presStyleIdx="0" presStyleCnt="2" custScaleX="141743" custLinFactNeighborY="8647">
        <dgm:presLayoutVars>
          <dgm:chMax val="0"/>
          <dgm:bulletEnabled val="1"/>
        </dgm:presLayoutVars>
      </dgm:prSet>
      <dgm:spPr/>
      <dgm:t>
        <a:bodyPr/>
        <a:lstStyle/>
        <a:p>
          <a:endParaRPr lang="fr-FR"/>
        </a:p>
      </dgm:t>
    </dgm:pt>
    <dgm:pt modelId="{F5B2B484-04A7-47F1-8D4C-65DDD898944D}" type="pres">
      <dgm:prSet presAssocID="{CC79A660-2E5C-40ED-9986-DE9A266EF0C3}" presName="downArrow" presStyleLbl="node1" presStyleIdx="1" presStyleCnt="2" custScaleX="54840" custScaleY="101372"/>
      <dgm:spPr>
        <a:solidFill>
          <a:srgbClr val="C00000"/>
        </a:solidFill>
      </dgm:spPr>
    </dgm:pt>
    <dgm:pt modelId="{6AFA1DFB-DA4D-43F6-B04C-772E995AC0DC}" type="pres">
      <dgm:prSet presAssocID="{CC79A660-2E5C-40ED-9986-DE9A266EF0C3}" presName="downArrowText" presStyleLbl="revTx" presStyleIdx="1" presStyleCnt="2" custScaleX="127465" custLinFactNeighborX="795" custLinFactNeighborY="10289">
        <dgm:presLayoutVars>
          <dgm:chMax val="0"/>
          <dgm:bulletEnabled val="1"/>
        </dgm:presLayoutVars>
      </dgm:prSet>
      <dgm:spPr/>
      <dgm:t>
        <a:bodyPr/>
        <a:lstStyle/>
        <a:p>
          <a:endParaRPr lang="fr-FR"/>
        </a:p>
      </dgm:t>
    </dgm:pt>
  </dgm:ptLst>
  <dgm:cxnLst>
    <dgm:cxn modelId="{4ABDA0C7-49C4-45C0-9440-81A960A43B6C}" srcId="{CC79A660-2E5C-40ED-9986-DE9A266EF0C3}" destId="{B2801DAA-8CA5-40A1-9BB2-7A7C8F06A136}" srcOrd="4" destOrd="0" parTransId="{FA17140D-6CE8-4647-9423-02AE4EB67576}" sibTransId="{0CD37448-9475-499F-9A9C-B3ADBF8758E3}"/>
    <dgm:cxn modelId="{829159D1-C94D-459F-95C7-D0B09B83993A}" srcId="{0D600FCE-B38F-4913-89EF-71ECE76C58ED}" destId="{05BA43A2-C18C-4A00-A323-922EB5CBA116}" srcOrd="0" destOrd="0" parTransId="{A4EEFB3F-DA9A-4FC1-A631-C358642B26E6}" sibTransId="{7189C41C-EAB1-4434-B72A-C7DE638E3040}"/>
    <dgm:cxn modelId="{F6B542D9-618E-45C0-957F-42EB2E35D74A}" type="presOf" srcId="{0583B451-0A62-41F9-9209-B69AF531EFE0}" destId="{B0501A7D-EC44-401D-895E-A4BCF66D3138}" srcOrd="0" destOrd="2" presId="urn:microsoft.com/office/officeart/2005/8/layout/arrow4"/>
    <dgm:cxn modelId="{C70E1624-64A6-4CC7-A79F-38465ED6A021}" type="presOf" srcId="{CC79A660-2E5C-40ED-9986-DE9A266EF0C3}" destId="{6AFA1DFB-DA4D-43F6-B04C-772E995AC0DC}" srcOrd="0" destOrd="0" presId="urn:microsoft.com/office/officeart/2005/8/layout/arrow4"/>
    <dgm:cxn modelId="{8607B8AA-F434-420B-A111-926163CFCC16}" srcId="{B4A80E70-842E-4DD2-9FFB-2B15E0E31046}" destId="{0D600FCE-B38F-4913-89EF-71ECE76C58ED}" srcOrd="0" destOrd="0" parTransId="{C3AAD758-90A3-48D9-A3E9-4B283244C2F0}" sibTransId="{2D948D81-8F1C-4141-949A-FDB10FC711AE}"/>
    <dgm:cxn modelId="{5EEB9E2F-26F4-4D67-986B-7EE9D676F007}" type="presOf" srcId="{B2801DAA-8CA5-40A1-9BB2-7A7C8F06A136}" destId="{6AFA1DFB-DA4D-43F6-B04C-772E995AC0DC}" srcOrd="0" destOrd="5" presId="urn:microsoft.com/office/officeart/2005/8/layout/arrow4"/>
    <dgm:cxn modelId="{A02690DC-7752-4790-ACEA-88FF15575899}" type="presOf" srcId="{9D52FCF2-41CA-4CBA-A8A3-84015CFB72B5}" destId="{B0501A7D-EC44-401D-895E-A4BCF66D3138}" srcOrd="0" destOrd="4" presId="urn:microsoft.com/office/officeart/2005/8/layout/arrow4"/>
    <dgm:cxn modelId="{7F82FEF2-F096-47AC-98DF-C96140481664}" srcId="{CC79A660-2E5C-40ED-9986-DE9A266EF0C3}" destId="{78EA14BC-ABF8-4EAE-8D91-FD67E077C1EF}" srcOrd="1" destOrd="0" parTransId="{D2C4883A-15DF-4802-B3E4-387D40848B98}" sibTransId="{2952810F-819C-4531-98D9-80BC4BBAC57B}"/>
    <dgm:cxn modelId="{BF02663B-88F2-457B-A23A-32676B8B8213}" srcId="{CC79A660-2E5C-40ED-9986-DE9A266EF0C3}" destId="{78386604-6B81-4477-8160-702C73CEB2C9}" srcOrd="3" destOrd="0" parTransId="{F9037AB2-7439-458E-88E4-38CB84BDB6A5}" sibTransId="{9DCB3B37-0DE3-4A34-A665-8EB4138B8EE7}"/>
    <dgm:cxn modelId="{F4E296C8-409A-4A30-9C47-52A81C7D656D}" type="presOf" srcId="{22A565BA-27C1-4355-810F-05EFF8B6E94C}" destId="{B0501A7D-EC44-401D-895E-A4BCF66D3138}" srcOrd="0" destOrd="3" presId="urn:microsoft.com/office/officeart/2005/8/layout/arrow4"/>
    <dgm:cxn modelId="{1A799956-66DA-4D89-8995-E7B17829298E}" type="presOf" srcId="{471BADA3-9024-48FB-9C70-406E4929750B}" destId="{6AFA1DFB-DA4D-43F6-B04C-772E995AC0DC}" srcOrd="0" destOrd="3" presId="urn:microsoft.com/office/officeart/2005/8/layout/arrow4"/>
    <dgm:cxn modelId="{5862DD51-FE34-4CC8-A02D-55A1D0D5D2AE}" srcId="{CC79A660-2E5C-40ED-9986-DE9A266EF0C3}" destId="{471BADA3-9024-48FB-9C70-406E4929750B}" srcOrd="2" destOrd="0" parTransId="{8E735743-4540-44D7-A833-C15F321990D2}" sibTransId="{17F033D2-61F2-41CF-8CED-545B1FD5EF60}"/>
    <dgm:cxn modelId="{D20B2C6C-002A-4494-98FC-34561F8CD881}" type="presOf" srcId="{05BA43A2-C18C-4A00-A323-922EB5CBA116}" destId="{B0501A7D-EC44-401D-895E-A4BCF66D3138}" srcOrd="0" destOrd="1" presId="urn:microsoft.com/office/officeart/2005/8/layout/arrow4"/>
    <dgm:cxn modelId="{409CD2F0-33D3-4FA0-9829-B2D0AE957634}" type="presOf" srcId="{78386604-6B81-4477-8160-702C73CEB2C9}" destId="{6AFA1DFB-DA4D-43F6-B04C-772E995AC0DC}" srcOrd="0" destOrd="4" presId="urn:microsoft.com/office/officeart/2005/8/layout/arrow4"/>
    <dgm:cxn modelId="{2FB6846A-ACDE-4C1C-B1F0-E9839F4C4365}" srcId="{0D600FCE-B38F-4913-89EF-71ECE76C58ED}" destId="{0583B451-0A62-41F9-9209-B69AF531EFE0}" srcOrd="1" destOrd="0" parTransId="{74B947CA-24B1-48FA-8B83-2B9075104500}" sibTransId="{39571A45-11DA-47B2-909A-33E38B1EF4C4}"/>
    <dgm:cxn modelId="{B29BABE2-CC37-4D4B-B6A4-06934A65A98D}" type="presOf" srcId="{78EA14BC-ABF8-4EAE-8D91-FD67E077C1EF}" destId="{6AFA1DFB-DA4D-43F6-B04C-772E995AC0DC}" srcOrd="0" destOrd="2" presId="urn:microsoft.com/office/officeart/2005/8/layout/arrow4"/>
    <dgm:cxn modelId="{59C29A67-6863-46B9-854D-A89A1F2E9AB7}" type="presOf" srcId="{0D600FCE-B38F-4913-89EF-71ECE76C58ED}" destId="{B0501A7D-EC44-401D-895E-A4BCF66D3138}" srcOrd="0" destOrd="0" presId="urn:microsoft.com/office/officeart/2005/8/layout/arrow4"/>
    <dgm:cxn modelId="{83BD5F53-A945-4226-A1F3-A622A9B76552}" type="presOf" srcId="{86E968A1-F51E-40A4-8E66-1B84A7EA3949}" destId="{6AFA1DFB-DA4D-43F6-B04C-772E995AC0DC}" srcOrd="0" destOrd="1" presId="urn:microsoft.com/office/officeart/2005/8/layout/arrow4"/>
    <dgm:cxn modelId="{EC72858C-AC61-4176-8F02-FCDE8D77DEC5}" srcId="{0D600FCE-B38F-4913-89EF-71ECE76C58ED}" destId="{8717EADB-29E6-4354-B303-D62A1A914D91}" srcOrd="4" destOrd="0" parTransId="{D2F5F27F-8C2C-47A7-B8FA-84022ECF581B}" sibTransId="{36C032BE-46D1-4FEC-A232-0D56F872BBE8}"/>
    <dgm:cxn modelId="{488FA7F3-BDDA-4709-8FD4-4278EE3984E2}" srcId="{0D600FCE-B38F-4913-89EF-71ECE76C58ED}" destId="{9D52FCF2-41CA-4CBA-A8A3-84015CFB72B5}" srcOrd="3" destOrd="0" parTransId="{6544383B-DE9E-400D-9EC1-BCDADFE499A8}" sibTransId="{4E6387CE-EDBC-49CA-ACF6-DFEE8434F8A9}"/>
    <dgm:cxn modelId="{B7A2F662-5B36-4FE4-ADFB-00B2C496E49B}" type="presOf" srcId="{8717EADB-29E6-4354-B303-D62A1A914D91}" destId="{B0501A7D-EC44-401D-895E-A4BCF66D3138}" srcOrd="0" destOrd="5" presId="urn:microsoft.com/office/officeart/2005/8/layout/arrow4"/>
    <dgm:cxn modelId="{49A1D2B6-44FB-42A2-83C2-A89333636579}" type="presOf" srcId="{B4A80E70-842E-4DD2-9FFB-2B15E0E31046}" destId="{25640115-9E4F-4B19-A058-307DBE06AAB7}" srcOrd="0" destOrd="0" presId="urn:microsoft.com/office/officeart/2005/8/layout/arrow4"/>
    <dgm:cxn modelId="{6EB36817-A88D-45F8-9DF6-6C7CB867DB6A}" srcId="{CC79A660-2E5C-40ED-9986-DE9A266EF0C3}" destId="{86E968A1-F51E-40A4-8E66-1B84A7EA3949}" srcOrd="0" destOrd="0" parTransId="{6D619547-95D7-4F97-BECE-84E3D4A5AB27}" sibTransId="{3C62015C-76D2-44D6-BABF-E5D7D82C3D44}"/>
    <dgm:cxn modelId="{03846EB8-8A28-4CD0-95C5-52E84AB96B75}" srcId="{B4A80E70-842E-4DD2-9FFB-2B15E0E31046}" destId="{CC79A660-2E5C-40ED-9986-DE9A266EF0C3}" srcOrd="1" destOrd="0" parTransId="{10FD80BF-8349-4421-91B6-55D39DE9964B}" sibTransId="{35774431-CC45-4783-B410-B94021A05E29}"/>
    <dgm:cxn modelId="{D329115F-5DBC-46D3-9C7B-B28EFD594005}" srcId="{0D600FCE-B38F-4913-89EF-71ECE76C58ED}" destId="{22A565BA-27C1-4355-810F-05EFF8B6E94C}" srcOrd="2" destOrd="0" parTransId="{71F9704C-5485-4D9D-AA84-7E1278CADDF9}" sibTransId="{93AFEC6D-4344-4DE0-AF54-7963551B93CC}"/>
    <dgm:cxn modelId="{DDB3FCFB-30B6-447F-8C4D-862071E97584}" type="presParOf" srcId="{25640115-9E4F-4B19-A058-307DBE06AAB7}" destId="{48724BF9-E49E-480B-9B7B-EB3996E1610F}" srcOrd="0" destOrd="0" presId="urn:microsoft.com/office/officeart/2005/8/layout/arrow4"/>
    <dgm:cxn modelId="{0CC41BDF-2E5D-47FD-A422-7F5C9C106AD2}" type="presParOf" srcId="{25640115-9E4F-4B19-A058-307DBE06AAB7}" destId="{B0501A7D-EC44-401D-895E-A4BCF66D3138}" srcOrd="1" destOrd="0" presId="urn:microsoft.com/office/officeart/2005/8/layout/arrow4"/>
    <dgm:cxn modelId="{21EE1B93-69AD-42C7-B254-6F4789D2AEDC}" type="presParOf" srcId="{25640115-9E4F-4B19-A058-307DBE06AAB7}" destId="{F5B2B484-04A7-47F1-8D4C-65DDD898944D}" srcOrd="2" destOrd="0" presId="urn:microsoft.com/office/officeart/2005/8/layout/arrow4"/>
    <dgm:cxn modelId="{5E295E7A-8EC8-490B-986D-012E7CF53410}" type="presParOf" srcId="{25640115-9E4F-4B19-A058-307DBE06AAB7}" destId="{6AFA1DFB-DA4D-43F6-B04C-772E995AC0D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A80E70-842E-4DD2-9FFB-2B15E0E31046}" type="doc">
      <dgm:prSet loTypeId="urn:microsoft.com/office/officeart/2005/8/layout/arrow4" loCatId="process" qsTypeId="urn:microsoft.com/office/officeart/2005/8/quickstyle/simple1" qsCatId="simple" csTypeId="urn:microsoft.com/office/officeart/2005/8/colors/accent6_3" csCatId="accent6" phldr="1"/>
      <dgm:spPr/>
      <dgm:t>
        <a:bodyPr/>
        <a:lstStyle/>
        <a:p>
          <a:endParaRPr lang="fr-FR"/>
        </a:p>
      </dgm:t>
    </dgm:pt>
    <dgm:pt modelId="{05BA43A2-C18C-4A00-A323-922EB5CBA116}">
      <dgm:prSet custT="1"/>
      <dgm:spPr/>
      <dgm:t>
        <a:bodyPr/>
        <a:lstStyle/>
        <a:p>
          <a:pPr algn="just" rtl="0"/>
          <a:r>
            <a:rPr lang="fr-FR" sz="1800" dirty="0">
              <a:latin typeface="Arial" panose="020B0604020202020204" pitchFamily="34" charset="0"/>
              <a:cs typeface="Arial" panose="020B0604020202020204" pitchFamily="34" charset="0"/>
            </a:rPr>
            <a:t>Respect des délais de dépôts des PLF et </a:t>
          </a:r>
          <a:r>
            <a:rPr lang="fr-FR" sz="1800" dirty="0" smtClean="0">
              <a:latin typeface="Arial" panose="020B0604020202020204" pitchFamily="34" charset="0"/>
              <a:cs typeface="Arial" panose="020B0604020202020204" pitchFamily="34" charset="0"/>
            </a:rPr>
            <a:t>les </a:t>
          </a:r>
          <a:r>
            <a:rPr lang="fr-FR" sz="1800" dirty="0">
              <a:latin typeface="Arial" panose="020B0604020202020204" pitchFamily="34" charset="0"/>
              <a:cs typeface="Arial" panose="020B0604020202020204" pitchFamily="34" charset="0"/>
            </a:rPr>
            <a:t>PLR sont produits et déposés au moment du dépôt du PLF par 3 Etats (Cameroun, Gabon et Congo)</a:t>
          </a:r>
        </a:p>
      </dgm:t>
    </dgm:pt>
    <dgm:pt modelId="{0D600FCE-B38F-4913-89EF-71ECE76C58ED}">
      <dgm:prSet custT="1"/>
      <dgm:spPr/>
      <dgm:t>
        <a:bodyPr/>
        <a:lstStyle/>
        <a:p>
          <a:pPr algn="just" rtl="0"/>
          <a:r>
            <a:rPr lang="fr-FR" sz="2400" b="1" u="sng" dirty="0">
              <a:solidFill>
                <a:schemeClr val="accent6"/>
              </a:solidFill>
              <a:latin typeface="Arial" panose="020B0604020202020204" pitchFamily="34" charset="0"/>
              <a:cs typeface="Arial" panose="020B0604020202020204" pitchFamily="34" charset="0"/>
            </a:rPr>
            <a:t>Progrès</a:t>
          </a:r>
          <a:endParaRPr lang="fr-FR" sz="1800" b="1" u="sng" dirty="0">
            <a:solidFill>
              <a:schemeClr val="accent6"/>
            </a:solidFill>
            <a:latin typeface="Arial" panose="020B0604020202020204" pitchFamily="34" charset="0"/>
            <a:cs typeface="Arial" panose="020B0604020202020204" pitchFamily="34" charset="0"/>
          </a:endParaRPr>
        </a:p>
      </dgm:t>
    </dgm:pt>
    <dgm:pt modelId="{2D948D81-8F1C-4141-949A-FDB10FC711AE}" type="sibTrans" cxnId="{8607B8AA-F434-420B-A111-926163CFCC16}">
      <dgm:prSet/>
      <dgm:spPr/>
      <dgm:t>
        <a:bodyPr/>
        <a:lstStyle/>
        <a:p>
          <a:endParaRPr lang="fr-FR" sz="2400"/>
        </a:p>
      </dgm:t>
    </dgm:pt>
    <dgm:pt modelId="{C3AAD758-90A3-48D9-A3E9-4B283244C2F0}" type="parTrans" cxnId="{8607B8AA-F434-420B-A111-926163CFCC16}">
      <dgm:prSet/>
      <dgm:spPr/>
      <dgm:t>
        <a:bodyPr/>
        <a:lstStyle/>
        <a:p>
          <a:endParaRPr lang="fr-FR" sz="2400"/>
        </a:p>
      </dgm:t>
    </dgm:pt>
    <dgm:pt modelId="{7189C41C-EAB1-4434-B72A-C7DE638E3040}" type="sibTrans" cxnId="{829159D1-C94D-459F-95C7-D0B09B83993A}">
      <dgm:prSet/>
      <dgm:spPr/>
      <dgm:t>
        <a:bodyPr/>
        <a:lstStyle/>
        <a:p>
          <a:endParaRPr lang="fr-FR" sz="2400"/>
        </a:p>
      </dgm:t>
    </dgm:pt>
    <dgm:pt modelId="{A4EEFB3F-DA9A-4FC1-A631-C358642B26E6}" type="parTrans" cxnId="{829159D1-C94D-459F-95C7-D0B09B83993A}">
      <dgm:prSet/>
      <dgm:spPr/>
      <dgm:t>
        <a:bodyPr/>
        <a:lstStyle/>
        <a:p>
          <a:endParaRPr lang="fr-FR" sz="2400"/>
        </a:p>
      </dgm:t>
    </dgm:pt>
    <dgm:pt modelId="{A6D85C63-D1B9-4CA9-BF2B-558F2E54B8F1}">
      <dgm:prSet custT="1"/>
      <dgm:spPr/>
      <dgm:t>
        <a:bodyPr/>
        <a:lstStyle/>
        <a:p>
          <a:pPr algn="just" rtl="0"/>
          <a:r>
            <a:rPr lang="fr-FR" sz="1800" dirty="0">
              <a:latin typeface="Arial" panose="020B0604020202020204" pitchFamily="34" charset="0"/>
              <a:cs typeface="Arial" panose="020B0604020202020204" pitchFamily="34" charset="0"/>
            </a:rPr>
            <a:t>Les situations </a:t>
          </a:r>
          <a:r>
            <a:rPr lang="fr-FR" sz="1800" dirty="0">
              <a:solidFill>
                <a:schemeClr val="tx1"/>
              </a:solidFill>
              <a:latin typeface="Arial" panose="020B0604020202020204" pitchFamily="34" charset="0"/>
              <a:cs typeface="Arial" panose="020B0604020202020204" pitchFamily="34" charset="0"/>
            </a:rPr>
            <a:t>d’exécutions trimestrielles sont produites par tous les pays et postés sur le site internet du Ministère des Finances</a:t>
          </a:r>
        </a:p>
      </dgm:t>
    </dgm:pt>
    <dgm:pt modelId="{D689F33E-D443-43E0-A919-8106A856D05D}" type="parTrans" cxnId="{4A55970F-C55A-401B-A94F-DBE23D2B229E}">
      <dgm:prSet/>
      <dgm:spPr/>
      <dgm:t>
        <a:bodyPr/>
        <a:lstStyle/>
        <a:p>
          <a:endParaRPr lang="fr-FR"/>
        </a:p>
      </dgm:t>
    </dgm:pt>
    <dgm:pt modelId="{5E7C55C2-4345-41C7-9E06-5C313FF75411}" type="sibTrans" cxnId="{4A55970F-C55A-401B-A94F-DBE23D2B229E}">
      <dgm:prSet/>
      <dgm:spPr/>
      <dgm:t>
        <a:bodyPr/>
        <a:lstStyle/>
        <a:p>
          <a:endParaRPr lang="fr-FR"/>
        </a:p>
      </dgm:t>
    </dgm:pt>
    <dgm:pt modelId="{29DC4336-E52B-4A38-B36F-846211690047}">
      <dgm:prSet custT="1"/>
      <dgm:spPr/>
      <dgm:t>
        <a:bodyPr/>
        <a:lstStyle/>
        <a:p>
          <a:pPr algn="just" rtl="0"/>
          <a:r>
            <a:rPr lang="fr-FR" sz="1800" dirty="0">
              <a:solidFill>
                <a:schemeClr val="tx1"/>
              </a:solidFill>
              <a:latin typeface="Arial" panose="020B0604020202020204" pitchFamily="34" charset="0"/>
              <a:cs typeface="Arial" panose="020B0604020202020204" pitchFamily="34" charset="0"/>
            </a:rPr>
            <a:t>Le réseau des contrôleurs financiers est déployé intégralement dans trois pays (Cameroun, Gabon et Congo) et partiellement dans les autres pays</a:t>
          </a:r>
        </a:p>
      </dgm:t>
    </dgm:pt>
    <dgm:pt modelId="{158753E5-5887-4BEA-B6AB-25C6C70CB9B8}" type="parTrans" cxnId="{3BD09582-EA31-4012-9F29-D0D93915FDD1}">
      <dgm:prSet/>
      <dgm:spPr/>
      <dgm:t>
        <a:bodyPr/>
        <a:lstStyle/>
        <a:p>
          <a:endParaRPr lang="fr-FR"/>
        </a:p>
      </dgm:t>
    </dgm:pt>
    <dgm:pt modelId="{28806F98-55B9-4213-8F64-DEEE033D72E8}" type="sibTrans" cxnId="{3BD09582-EA31-4012-9F29-D0D93915FDD1}">
      <dgm:prSet/>
      <dgm:spPr/>
      <dgm:t>
        <a:bodyPr/>
        <a:lstStyle/>
        <a:p>
          <a:endParaRPr lang="fr-FR"/>
        </a:p>
      </dgm:t>
    </dgm:pt>
    <dgm:pt modelId="{12CF9DF7-0B2C-468D-B23D-460D2E884CC7}">
      <dgm:prSet custT="1"/>
      <dgm:spPr/>
      <dgm:t>
        <a:bodyPr/>
        <a:lstStyle/>
        <a:p>
          <a:pPr algn="just" rtl="0"/>
          <a:r>
            <a:rPr lang="fr-FR" sz="1800" dirty="0">
              <a:solidFill>
                <a:schemeClr val="tx1"/>
              </a:solidFill>
              <a:latin typeface="Arial" panose="020B0604020202020204" pitchFamily="34" charset="0"/>
              <a:cs typeface="Arial" panose="020B0604020202020204" pitchFamily="34" charset="0"/>
            </a:rPr>
            <a:t>Les segments administratif, économique, par programme et fonctionnel de la NBE sont appliqués intégralement par Congo </a:t>
          </a:r>
          <a:r>
            <a:rPr lang="fr-FR" sz="1800" dirty="0" smtClean="0">
              <a:solidFill>
                <a:schemeClr val="tx1"/>
              </a:solidFill>
              <a:latin typeface="Arial" panose="020B0604020202020204" pitchFamily="34" charset="0"/>
              <a:cs typeface="Arial" panose="020B0604020202020204" pitchFamily="34" charset="0"/>
            </a:rPr>
            <a:t>et au Tchad et l’application est très appréciable dans les autres pays ; </a:t>
          </a:r>
          <a:endParaRPr lang="fr-FR" sz="1800" dirty="0">
            <a:solidFill>
              <a:schemeClr val="tx1"/>
            </a:solidFill>
            <a:latin typeface="Arial" panose="020B0604020202020204" pitchFamily="34" charset="0"/>
            <a:cs typeface="Arial" panose="020B0604020202020204" pitchFamily="34" charset="0"/>
          </a:endParaRPr>
        </a:p>
      </dgm:t>
    </dgm:pt>
    <dgm:pt modelId="{9982656F-716D-4779-A7B4-6139B0BBC169}" type="parTrans" cxnId="{0307F824-C08C-46B3-909A-336E414C8503}">
      <dgm:prSet/>
      <dgm:spPr/>
      <dgm:t>
        <a:bodyPr/>
        <a:lstStyle/>
        <a:p>
          <a:endParaRPr lang="fr-FR"/>
        </a:p>
      </dgm:t>
    </dgm:pt>
    <dgm:pt modelId="{89954D76-1DF0-409C-91FD-479DE6569683}" type="sibTrans" cxnId="{0307F824-C08C-46B3-909A-336E414C8503}">
      <dgm:prSet/>
      <dgm:spPr/>
      <dgm:t>
        <a:bodyPr/>
        <a:lstStyle/>
        <a:p>
          <a:endParaRPr lang="fr-FR"/>
        </a:p>
      </dgm:t>
    </dgm:pt>
    <dgm:pt modelId="{DC2D3044-A832-41D1-A32E-7B63A6D746B7}">
      <dgm:prSet custT="1"/>
      <dgm:spPr/>
      <dgm:t>
        <a:bodyPr/>
        <a:lstStyle/>
        <a:p>
          <a:pPr algn="just" rtl="0"/>
          <a:r>
            <a:rPr lang="fr-FR" sz="1800" dirty="0">
              <a:solidFill>
                <a:schemeClr val="tx1"/>
              </a:solidFill>
              <a:latin typeface="Arial" panose="020B0604020202020204" pitchFamily="34" charset="0"/>
              <a:cs typeface="Arial" panose="020B0604020202020204" pitchFamily="34" charset="0"/>
            </a:rPr>
            <a:t>Les instruments de la politique budgétaire (CDMT et CDMT) sont en cours de consolidation dans la plupart des </a:t>
          </a:r>
          <a:r>
            <a:rPr lang="fr-FR" sz="1800" dirty="0" smtClean="0">
              <a:solidFill>
                <a:schemeClr val="tx1"/>
              </a:solidFill>
              <a:latin typeface="Arial" panose="020B0604020202020204" pitchFamily="34" charset="0"/>
              <a:cs typeface="Arial" panose="020B0604020202020204" pitchFamily="34" charset="0"/>
            </a:rPr>
            <a:t>pays. Les CBMT sont adoptés en Conseil des Ministres et présentés au Parlement dans le cadre du DOB (Cameroun, Congo et Gabon) ;</a:t>
          </a:r>
          <a:endParaRPr lang="fr-FR" sz="1800" dirty="0">
            <a:solidFill>
              <a:schemeClr val="tx1"/>
            </a:solidFill>
            <a:latin typeface="Arial" panose="020B0604020202020204" pitchFamily="34" charset="0"/>
            <a:cs typeface="Arial" panose="020B0604020202020204" pitchFamily="34" charset="0"/>
          </a:endParaRPr>
        </a:p>
      </dgm:t>
    </dgm:pt>
    <dgm:pt modelId="{AC4B4421-E1CE-4A5B-AD43-3C8B6F27C015}" type="parTrans" cxnId="{B744A22F-8AAD-4B7B-9A56-DC6196E6EE04}">
      <dgm:prSet/>
      <dgm:spPr/>
      <dgm:t>
        <a:bodyPr/>
        <a:lstStyle/>
        <a:p>
          <a:endParaRPr lang="fr-FR"/>
        </a:p>
      </dgm:t>
    </dgm:pt>
    <dgm:pt modelId="{81AF13DB-E328-468C-800E-FDC857C2A928}" type="sibTrans" cxnId="{B744A22F-8AAD-4B7B-9A56-DC6196E6EE04}">
      <dgm:prSet/>
      <dgm:spPr/>
      <dgm:t>
        <a:bodyPr/>
        <a:lstStyle/>
        <a:p>
          <a:endParaRPr lang="fr-FR"/>
        </a:p>
      </dgm:t>
    </dgm:pt>
    <dgm:pt modelId="{C3BA8D64-CEBD-45D4-B692-DBA50683D996}">
      <dgm:prSet custT="1"/>
      <dgm:spPr/>
      <dgm:t>
        <a:bodyPr/>
        <a:lstStyle/>
        <a:p>
          <a:pPr algn="just" rtl="0"/>
          <a:r>
            <a:rPr lang="fr-FR" sz="1800" dirty="0">
              <a:solidFill>
                <a:schemeClr val="tx1"/>
              </a:solidFill>
              <a:latin typeface="Arial" panose="020B0604020202020204" pitchFamily="34" charset="0"/>
              <a:cs typeface="Arial" panose="020B0604020202020204" pitchFamily="34" charset="0"/>
            </a:rPr>
            <a:t>Deux Etats (le Cameroun et le Gab</a:t>
          </a:r>
          <a:r>
            <a:rPr lang="fr-FR" sz="1800" dirty="0">
              <a:latin typeface="Arial" panose="020B0604020202020204" pitchFamily="34" charset="0"/>
              <a:cs typeface="Arial" panose="020B0604020202020204" pitchFamily="34" charset="0"/>
            </a:rPr>
            <a:t>on) élaborent, exécutent et rendent comptent de leurs budgets en modes </a:t>
          </a:r>
          <a:r>
            <a:rPr lang="fr-FR" sz="1800" dirty="0" smtClean="0">
              <a:latin typeface="Arial" panose="020B0604020202020204" pitchFamily="34" charset="0"/>
              <a:cs typeface="Arial" panose="020B0604020202020204" pitchFamily="34" charset="0"/>
            </a:rPr>
            <a:t>programmes et deux (Congo et Tchad) sont presque prêts pour la bascule ;</a:t>
          </a:r>
          <a:endParaRPr lang="fr-FR" sz="1800" dirty="0">
            <a:latin typeface="Arial" panose="020B0604020202020204" pitchFamily="34" charset="0"/>
            <a:cs typeface="Arial" panose="020B0604020202020204" pitchFamily="34" charset="0"/>
          </a:endParaRPr>
        </a:p>
      </dgm:t>
    </dgm:pt>
    <dgm:pt modelId="{52F99F10-D4BE-4280-A4F5-7FEA7C54A9D9}" type="parTrans" cxnId="{B58BA45F-BC36-42B4-969E-7E26C103C782}">
      <dgm:prSet/>
      <dgm:spPr/>
      <dgm:t>
        <a:bodyPr/>
        <a:lstStyle/>
        <a:p>
          <a:endParaRPr lang="fr-FR"/>
        </a:p>
      </dgm:t>
    </dgm:pt>
    <dgm:pt modelId="{0B846F47-ED62-4E7F-A646-F8EC67DD4C98}" type="sibTrans" cxnId="{B58BA45F-BC36-42B4-969E-7E26C103C782}">
      <dgm:prSet/>
      <dgm:spPr/>
      <dgm:t>
        <a:bodyPr/>
        <a:lstStyle/>
        <a:p>
          <a:endParaRPr lang="fr-FR"/>
        </a:p>
      </dgm:t>
    </dgm:pt>
    <dgm:pt modelId="{BEFA6A00-E6F0-4D9C-AA5E-DD5AD78EE9F9}">
      <dgm:prSet custT="1"/>
      <dgm:spPr/>
      <dgm:t>
        <a:bodyPr/>
        <a:lstStyle/>
        <a:p>
          <a:pPr algn="just" rtl="0"/>
          <a:r>
            <a:rPr lang="fr-FR" sz="1800" dirty="0">
              <a:latin typeface="Arial" panose="020B0604020202020204" pitchFamily="34" charset="0"/>
              <a:cs typeface="Arial" panose="020B0604020202020204" pitchFamily="34" charset="0"/>
            </a:rPr>
            <a:t>La Cour des Comptes du Gabon et la Chambre des Comptes du Cameroun formulent des avis sur les  RAP </a:t>
          </a:r>
        </a:p>
      </dgm:t>
    </dgm:pt>
    <dgm:pt modelId="{0BFEFCB2-15DE-4A8F-A7B6-319B66A132F1}" type="parTrans" cxnId="{05ABDE9E-E374-4DCB-89A1-BDBC9739FE3C}">
      <dgm:prSet/>
      <dgm:spPr/>
      <dgm:t>
        <a:bodyPr/>
        <a:lstStyle/>
        <a:p>
          <a:endParaRPr lang="fr-FR"/>
        </a:p>
      </dgm:t>
    </dgm:pt>
    <dgm:pt modelId="{73B8930D-5E16-4F6B-83FF-C2D7757949E4}" type="sibTrans" cxnId="{05ABDE9E-E374-4DCB-89A1-BDBC9739FE3C}">
      <dgm:prSet/>
      <dgm:spPr/>
      <dgm:t>
        <a:bodyPr/>
        <a:lstStyle/>
        <a:p>
          <a:endParaRPr lang="fr-FR"/>
        </a:p>
      </dgm:t>
    </dgm:pt>
    <dgm:pt modelId="{E93561AA-1D7C-4844-B922-3AF8F7E966D9}">
      <dgm:prSet custT="1"/>
      <dgm:spPr/>
      <dgm:t>
        <a:bodyPr/>
        <a:lstStyle/>
        <a:p>
          <a:pPr algn="just" rtl="0"/>
          <a:r>
            <a:rPr lang="fr-FR" sz="1800" i="0" dirty="0" smtClean="0">
              <a:latin typeface="Arial" panose="020B0604020202020204" pitchFamily="34" charset="0"/>
              <a:cs typeface="Arial" panose="020B0604020202020204" pitchFamily="34" charset="0"/>
            </a:rPr>
            <a:t>La déconcentration de </a:t>
          </a:r>
          <a:r>
            <a:rPr lang="fr-FR" sz="1800" i="0" dirty="0" smtClean="0">
              <a:solidFill>
                <a:schemeClr val="tx1"/>
              </a:solidFill>
              <a:latin typeface="Arial" panose="020B0604020202020204" pitchFamily="34" charset="0"/>
              <a:cs typeface="Arial" panose="020B0604020202020204" pitchFamily="34" charset="0"/>
            </a:rPr>
            <a:t>l’ordonnancement mise </a:t>
          </a:r>
          <a:r>
            <a:rPr lang="fr-FR" sz="1800" i="0" dirty="0" smtClean="0">
              <a:latin typeface="Arial" panose="020B0604020202020204" pitchFamily="34" charset="0"/>
              <a:cs typeface="Arial" panose="020B0604020202020204" pitchFamily="34" charset="0"/>
            </a:rPr>
            <a:t>en œuvre par deux pays (le Cameroun et le Congo) ;</a:t>
          </a:r>
          <a:endParaRPr lang="fr-FR" sz="1800" dirty="0">
            <a:latin typeface="Arial" panose="020B0604020202020204" pitchFamily="34" charset="0"/>
            <a:cs typeface="Arial" panose="020B0604020202020204" pitchFamily="34" charset="0"/>
          </a:endParaRPr>
        </a:p>
      </dgm:t>
    </dgm:pt>
    <dgm:pt modelId="{F1750492-0B31-4086-AF71-9E7E1F32E936}" type="parTrans" cxnId="{807CB86D-2B8F-41AF-855F-42ECD86D1D74}">
      <dgm:prSet/>
      <dgm:spPr/>
      <dgm:t>
        <a:bodyPr/>
        <a:lstStyle/>
        <a:p>
          <a:endParaRPr lang="fr-FR"/>
        </a:p>
      </dgm:t>
    </dgm:pt>
    <dgm:pt modelId="{2573D77F-596A-4DFA-9C82-8172A9A79CCA}" type="sibTrans" cxnId="{807CB86D-2B8F-41AF-855F-42ECD86D1D74}">
      <dgm:prSet/>
      <dgm:spPr/>
      <dgm:t>
        <a:bodyPr/>
        <a:lstStyle/>
        <a:p>
          <a:endParaRPr lang="fr-FR"/>
        </a:p>
      </dgm:t>
    </dgm:pt>
    <dgm:pt modelId="{25640115-9E4F-4B19-A058-307DBE06AAB7}" type="pres">
      <dgm:prSet presAssocID="{B4A80E70-842E-4DD2-9FFB-2B15E0E31046}" presName="compositeShape" presStyleCnt="0">
        <dgm:presLayoutVars>
          <dgm:chMax val="2"/>
          <dgm:dir/>
          <dgm:resizeHandles val="exact"/>
        </dgm:presLayoutVars>
      </dgm:prSet>
      <dgm:spPr/>
      <dgm:t>
        <a:bodyPr/>
        <a:lstStyle/>
        <a:p>
          <a:endParaRPr lang="fr-FR"/>
        </a:p>
      </dgm:t>
    </dgm:pt>
    <dgm:pt modelId="{48724BF9-E49E-480B-9B7B-EB3996E1610F}" type="pres">
      <dgm:prSet presAssocID="{0D600FCE-B38F-4913-89EF-71ECE76C58ED}" presName="upArrow" presStyleLbl="node1" presStyleIdx="0" presStyleCnt="1" custScaleX="59218" custScaleY="100567"/>
      <dgm:spPr/>
    </dgm:pt>
    <dgm:pt modelId="{B0501A7D-EC44-401D-895E-A4BCF66D3138}" type="pres">
      <dgm:prSet presAssocID="{0D600FCE-B38F-4913-89EF-71ECE76C58ED}" presName="upArrowText" presStyleLbl="revTx" presStyleIdx="0" presStyleCnt="1" custScaleX="122579" custLinFactNeighborX="198" custLinFactNeighborY="6501">
        <dgm:presLayoutVars>
          <dgm:chMax val="0"/>
          <dgm:bulletEnabled val="1"/>
        </dgm:presLayoutVars>
      </dgm:prSet>
      <dgm:spPr/>
      <dgm:t>
        <a:bodyPr/>
        <a:lstStyle/>
        <a:p>
          <a:endParaRPr lang="fr-FR"/>
        </a:p>
      </dgm:t>
    </dgm:pt>
  </dgm:ptLst>
  <dgm:cxnLst>
    <dgm:cxn modelId="{829159D1-C94D-459F-95C7-D0B09B83993A}" srcId="{0D600FCE-B38F-4913-89EF-71ECE76C58ED}" destId="{05BA43A2-C18C-4A00-A323-922EB5CBA116}" srcOrd="0" destOrd="0" parTransId="{A4EEFB3F-DA9A-4FC1-A631-C358642B26E6}" sibTransId="{7189C41C-EAB1-4434-B72A-C7DE638E3040}"/>
    <dgm:cxn modelId="{8607B8AA-F434-420B-A111-926163CFCC16}" srcId="{B4A80E70-842E-4DD2-9FFB-2B15E0E31046}" destId="{0D600FCE-B38F-4913-89EF-71ECE76C58ED}" srcOrd="0" destOrd="0" parTransId="{C3AAD758-90A3-48D9-A3E9-4B283244C2F0}" sibTransId="{2D948D81-8F1C-4141-949A-FDB10FC711AE}"/>
    <dgm:cxn modelId="{C92BDCFB-2316-4A51-8BC7-F0CFF6EB9B83}" type="presOf" srcId="{C3BA8D64-CEBD-45D4-B692-DBA50683D996}" destId="{B0501A7D-EC44-401D-895E-A4BCF66D3138}" srcOrd="0" destOrd="6" presId="urn:microsoft.com/office/officeart/2005/8/layout/arrow4"/>
    <dgm:cxn modelId="{09BA3BE7-BBE8-4640-8254-3099D872995D}" type="presOf" srcId="{05BA43A2-C18C-4A00-A323-922EB5CBA116}" destId="{B0501A7D-EC44-401D-895E-A4BCF66D3138}" srcOrd="0" destOrd="1" presId="urn:microsoft.com/office/officeart/2005/8/layout/arrow4"/>
    <dgm:cxn modelId="{05ABDE9E-E374-4DCB-89A1-BDBC9739FE3C}" srcId="{0D600FCE-B38F-4913-89EF-71ECE76C58ED}" destId="{BEFA6A00-E6F0-4D9C-AA5E-DD5AD78EE9F9}" srcOrd="7" destOrd="0" parTransId="{0BFEFCB2-15DE-4A8F-A7B6-319B66A132F1}" sibTransId="{73B8930D-5E16-4F6B-83FF-C2D7757949E4}"/>
    <dgm:cxn modelId="{5FD13557-DD5A-4594-B732-99ED8710E03F}" type="presOf" srcId="{A6D85C63-D1B9-4CA9-BF2B-558F2E54B8F1}" destId="{B0501A7D-EC44-401D-895E-A4BCF66D3138}" srcOrd="0" destOrd="2" presId="urn:microsoft.com/office/officeart/2005/8/layout/arrow4"/>
    <dgm:cxn modelId="{C4DDB6CB-96AB-42EC-8E48-6A3772D383EF}" type="presOf" srcId="{E93561AA-1D7C-4844-B922-3AF8F7E966D9}" destId="{B0501A7D-EC44-401D-895E-A4BCF66D3138}" srcOrd="0" destOrd="7" presId="urn:microsoft.com/office/officeart/2005/8/layout/arrow4"/>
    <dgm:cxn modelId="{78CB2BCF-C22C-4411-9592-32AA41EA38CD}" type="presOf" srcId="{0D600FCE-B38F-4913-89EF-71ECE76C58ED}" destId="{B0501A7D-EC44-401D-895E-A4BCF66D3138}" srcOrd="0" destOrd="0" presId="urn:microsoft.com/office/officeart/2005/8/layout/arrow4"/>
    <dgm:cxn modelId="{0307F824-C08C-46B3-909A-336E414C8503}" srcId="{0D600FCE-B38F-4913-89EF-71ECE76C58ED}" destId="{12CF9DF7-0B2C-468D-B23D-460D2E884CC7}" srcOrd="3" destOrd="0" parTransId="{9982656F-716D-4779-A7B4-6139B0BBC169}" sibTransId="{89954D76-1DF0-409C-91FD-479DE6569683}"/>
    <dgm:cxn modelId="{D02B0464-6371-4B70-AA25-C2D6DFD3503E}" type="presOf" srcId="{29DC4336-E52B-4A38-B36F-846211690047}" destId="{B0501A7D-EC44-401D-895E-A4BCF66D3138}" srcOrd="0" destOrd="3" presId="urn:microsoft.com/office/officeart/2005/8/layout/arrow4"/>
    <dgm:cxn modelId="{4A55970F-C55A-401B-A94F-DBE23D2B229E}" srcId="{0D600FCE-B38F-4913-89EF-71ECE76C58ED}" destId="{A6D85C63-D1B9-4CA9-BF2B-558F2E54B8F1}" srcOrd="1" destOrd="0" parTransId="{D689F33E-D443-43E0-A919-8106A856D05D}" sibTransId="{5E7C55C2-4345-41C7-9E06-5C313FF75411}"/>
    <dgm:cxn modelId="{3BD09582-EA31-4012-9F29-D0D93915FDD1}" srcId="{0D600FCE-B38F-4913-89EF-71ECE76C58ED}" destId="{29DC4336-E52B-4A38-B36F-846211690047}" srcOrd="2" destOrd="0" parTransId="{158753E5-5887-4BEA-B6AB-25C6C70CB9B8}" sibTransId="{28806F98-55B9-4213-8F64-DEEE033D72E8}"/>
    <dgm:cxn modelId="{A062B03A-43DC-4042-9BBC-AC4DA27E7191}" type="presOf" srcId="{BEFA6A00-E6F0-4D9C-AA5E-DD5AD78EE9F9}" destId="{B0501A7D-EC44-401D-895E-A4BCF66D3138}" srcOrd="0" destOrd="8" presId="urn:microsoft.com/office/officeart/2005/8/layout/arrow4"/>
    <dgm:cxn modelId="{807CB86D-2B8F-41AF-855F-42ECD86D1D74}" srcId="{0D600FCE-B38F-4913-89EF-71ECE76C58ED}" destId="{E93561AA-1D7C-4844-B922-3AF8F7E966D9}" srcOrd="6" destOrd="0" parTransId="{F1750492-0B31-4086-AF71-9E7E1F32E936}" sibTransId="{2573D77F-596A-4DFA-9C82-8172A9A79CCA}"/>
    <dgm:cxn modelId="{63687F10-03E0-4C47-8B27-0127A765F9E2}" type="presOf" srcId="{DC2D3044-A832-41D1-A32E-7B63A6D746B7}" destId="{B0501A7D-EC44-401D-895E-A4BCF66D3138}" srcOrd="0" destOrd="5" presId="urn:microsoft.com/office/officeart/2005/8/layout/arrow4"/>
    <dgm:cxn modelId="{7DCA0FD6-1B37-48FB-AB61-3187DD62E55D}" type="presOf" srcId="{B4A80E70-842E-4DD2-9FFB-2B15E0E31046}" destId="{25640115-9E4F-4B19-A058-307DBE06AAB7}" srcOrd="0" destOrd="0" presId="urn:microsoft.com/office/officeart/2005/8/layout/arrow4"/>
    <dgm:cxn modelId="{B744A22F-8AAD-4B7B-9A56-DC6196E6EE04}" srcId="{0D600FCE-B38F-4913-89EF-71ECE76C58ED}" destId="{DC2D3044-A832-41D1-A32E-7B63A6D746B7}" srcOrd="4" destOrd="0" parTransId="{AC4B4421-E1CE-4A5B-AD43-3C8B6F27C015}" sibTransId="{81AF13DB-E328-468C-800E-FDC857C2A928}"/>
    <dgm:cxn modelId="{B58BA45F-BC36-42B4-969E-7E26C103C782}" srcId="{0D600FCE-B38F-4913-89EF-71ECE76C58ED}" destId="{C3BA8D64-CEBD-45D4-B692-DBA50683D996}" srcOrd="5" destOrd="0" parTransId="{52F99F10-D4BE-4280-A4F5-7FEA7C54A9D9}" sibTransId="{0B846F47-ED62-4E7F-A646-F8EC67DD4C98}"/>
    <dgm:cxn modelId="{8D243890-DDA6-4735-8175-85E5B9F85374}" type="presOf" srcId="{12CF9DF7-0B2C-468D-B23D-460D2E884CC7}" destId="{B0501A7D-EC44-401D-895E-A4BCF66D3138}" srcOrd="0" destOrd="4" presId="urn:microsoft.com/office/officeart/2005/8/layout/arrow4"/>
    <dgm:cxn modelId="{7DCEB091-C83B-46F2-A674-64CE58539D7D}" type="presParOf" srcId="{25640115-9E4F-4B19-A058-307DBE06AAB7}" destId="{48724BF9-E49E-480B-9B7B-EB3996E1610F}" srcOrd="0" destOrd="0" presId="urn:microsoft.com/office/officeart/2005/8/layout/arrow4"/>
    <dgm:cxn modelId="{1282EF61-CCB4-473C-8347-2E6E8BF54476}" type="presParOf" srcId="{25640115-9E4F-4B19-A058-307DBE06AAB7}" destId="{B0501A7D-EC44-401D-895E-A4BCF66D3138}" srcOrd="1"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A80E70-842E-4DD2-9FFB-2B15E0E31046}" type="doc">
      <dgm:prSet loTypeId="urn:microsoft.com/office/officeart/2005/8/layout/arrow4" loCatId="process" qsTypeId="urn:microsoft.com/office/officeart/2005/8/quickstyle/simple1" qsCatId="simple" csTypeId="urn:microsoft.com/office/officeart/2005/8/colors/accent6_3" csCatId="accent6" phldr="1"/>
      <dgm:spPr/>
      <dgm:t>
        <a:bodyPr/>
        <a:lstStyle/>
        <a:p>
          <a:endParaRPr lang="fr-FR"/>
        </a:p>
      </dgm:t>
    </dgm:pt>
    <dgm:pt modelId="{CC79A660-2E5C-40ED-9986-DE9A266EF0C3}">
      <dgm:prSet custT="1"/>
      <dgm:spPr/>
      <dgm:t>
        <a:bodyPr/>
        <a:lstStyle/>
        <a:p>
          <a:pPr algn="just" rtl="0"/>
          <a:r>
            <a:rPr lang="fr-FR" sz="2400" b="1" u="sng" dirty="0">
              <a:solidFill>
                <a:srgbClr val="FF0000"/>
              </a:solidFill>
              <a:latin typeface="Arial" panose="020B0604020202020204" pitchFamily="34" charset="0"/>
              <a:cs typeface="Arial" panose="020B0604020202020204" pitchFamily="34" charset="0"/>
            </a:rPr>
            <a:t>Difficultés</a:t>
          </a:r>
          <a:r>
            <a:rPr lang="fr-FR" sz="2400" b="1" u="sng" dirty="0">
              <a:latin typeface="Arial" panose="020B0604020202020204" pitchFamily="34" charset="0"/>
              <a:cs typeface="Arial" panose="020B0604020202020204" pitchFamily="34" charset="0"/>
            </a:rPr>
            <a:t> </a:t>
          </a:r>
        </a:p>
      </dgm:t>
    </dgm:pt>
    <dgm:pt modelId="{10FD80BF-8349-4421-91B6-55D39DE9964B}" type="parTrans" cxnId="{03846EB8-8A28-4CD0-95C5-52E84AB96B75}">
      <dgm:prSet/>
      <dgm:spPr/>
      <dgm:t>
        <a:bodyPr/>
        <a:lstStyle/>
        <a:p>
          <a:endParaRPr lang="fr-FR" sz="2400"/>
        </a:p>
      </dgm:t>
    </dgm:pt>
    <dgm:pt modelId="{35774431-CC45-4783-B410-B94021A05E29}" type="sibTrans" cxnId="{03846EB8-8A28-4CD0-95C5-52E84AB96B75}">
      <dgm:prSet/>
      <dgm:spPr/>
      <dgm:t>
        <a:bodyPr/>
        <a:lstStyle/>
        <a:p>
          <a:endParaRPr lang="fr-FR" sz="2400"/>
        </a:p>
      </dgm:t>
    </dgm:pt>
    <dgm:pt modelId="{86E968A1-F51E-40A4-8E66-1B84A7EA3949}">
      <dgm:prSet custT="1"/>
      <dgm:spPr/>
      <dgm:t>
        <a:bodyPr/>
        <a:lstStyle/>
        <a:p>
          <a:pPr algn="just" rtl="0"/>
          <a:r>
            <a:rPr lang="fr-FR" sz="1800" i="0" dirty="0">
              <a:latin typeface="Arial" panose="020B0604020202020204" pitchFamily="34" charset="0"/>
              <a:cs typeface="Arial" panose="020B0604020202020204" pitchFamily="34" charset="0"/>
            </a:rPr>
            <a:t>Insuffisance de communication des informations avec les </a:t>
          </a:r>
          <a:r>
            <a:rPr lang="fr-FR" sz="1800" dirty="0">
              <a:latin typeface="Arial" panose="020B0604020202020204" pitchFamily="34" charset="0"/>
              <a:cs typeface="Arial" panose="020B0604020202020204" pitchFamily="34" charset="0"/>
            </a:rPr>
            <a:t>organes de contrôle externe </a:t>
          </a:r>
          <a:r>
            <a:rPr lang="fr-FR" sz="1800" dirty="0" smtClean="0">
              <a:latin typeface="Arial" panose="020B0604020202020204" pitchFamily="34" charset="0"/>
              <a:cs typeface="Arial" panose="020B0604020202020204" pitchFamily="34" charset="0"/>
            </a:rPr>
            <a:t>(Cour </a:t>
          </a:r>
          <a:r>
            <a:rPr lang="fr-FR" sz="1800" dirty="0">
              <a:latin typeface="Arial" panose="020B0604020202020204" pitchFamily="34" charset="0"/>
              <a:cs typeface="Arial" panose="020B0604020202020204" pitchFamily="34" charset="0"/>
            </a:rPr>
            <a:t>des Comptes</a:t>
          </a:r>
          <a:r>
            <a:rPr lang="fr-FR" sz="1800" dirty="0" smtClean="0">
              <a:latin typeface="Arial" panose="020B0604020202020204" pitchFamily="34" charset="0"/>
              <a:cs typeface="Arial" panose="020B0604020202020204" pitchFamily="34" charset="0"/>
            </a:rPr>
            <a:t>) ;</a:t>
          </a:r>
          <a:endParaRPr lang="fr-FR" sz="1800" dirty="0">
            <a:latin typeface="Arial" panose="020B0604020202020204" pitchFamily="34" charset="0"/>
            <a:cs typeface="Arial" panose="020B0604020202020204" pitchFamily="34" charset="0"/>
          </a:endParaRPr>
        </a:p>
      </dgm:t>
    </dgm:pt>
    <dgm:pt modelId="{6D619547-95D7-4F97-BECE-84E3D4A5AB27}" type="parTrans" cxnId="{6EB36817-A88D-45F8-9DF6-6C7CB867DB6A}">
      <dgm:prSet/>
      <dgm:spPr/>
      <dgm:t>
        <a:bodyPr/>
        <a:lstStyle/>
        <a:p>
          <a:endParaRPr lang="fr-FR" sz="2400"/>
        </a:p>
      </dgm:t>
    </dgm:pt>
    <dgm:pt modelId="{3C62015C-76D2-44D6-BABF-E5D7D82C3D44}" type="sibTrans" cxnId="{6EB36817-A88D-45F8-9DF6-6C7CB867DB6A}">
      <dgm:prSet/>
      <dgm:spPr/>
      <dgm:t>
        <a:bodyPr/>
        <a:lstStyle/>
        <a:p>
          <a:endParaRPr lang="fr-FR" sz="2400"/>
        </a:p>
      </dgm:t>
    </dgm:pt>
    <dgm:pt modelId="{B2801DAA-8CA5-40A1-9BB2-7A7C8F06A136}">
      <dgm:prSet custT="1"/>
      <dgm:spPr/>
      <dgm:t>
        <a:bodyPr/>
        <a:lstStyle/>
        <a:p>
          <a:pPr algn="just" rtl="0"/>
          <a:endParaRPr lang="fr-FR" sz="1800" dirty="0">
            <a:latin typeface="Arial" panose="020B0604020202020204" pitchFamily="34" charset="0"/>
            <a:cs typeface="Arial" panose="020B0604020202020204" pitchFamily="34" charset="0"/>
          </a:endParaRPr>
        </a:p>
      </dgm:t>
    </dgm:pt>
    <dgm:pt modelId="{FA17140D-6CE8-4647-9423-02AE4EB67576}" type="parTrans" cxnId="{4ABDA0C7-49C4-45C0-9440-81A960A43B6C}">
      <dgm:prSet/>
      <dgm:spPr/>
      <dgm:t>
        <a:bodyPr/>
        <a:lstStyle/>
        <a:p>
          <a:endParaRPr lang="fr-FR" sz="2400"/>
        </a:p>
      </dgm:t>
    </dgm:pt>
    <dgm:pt modelId="{0CD37448-9475-499F-9A9C-B3ADBF8758E3}" type="sibTrans" cxnId="{4ABDA0C7-49C4-45C0-9440-81A960A43B6C}">
      <dgm:prSet/>
      <dgm:spPr/>
      <dgm:t>
        <a:bodyPr/>
        <a:lstStyle/>
        <a:p>
          <a:endParaRPr lang="fr-FR" sz="2400"/>
        </a:p>
      </dgm:t>
    </dgm:pt>
    <dgm:pt modelId="{0D600FCE-B38F-4913-89EF-71ECE76C58ED}">
      <dgm:prSet custT="1"/>
      <dgm:spPr/>
      <dgm:t>
        <a:bodyPr/>
        <a:lstStyle/>
        <a:p>
          <a:pPr rtl="0"/>
          <a:endParaRPr lang="fr-FR" sz="1800" b="1" u="sng" dirty="0">
            <a:solidFill>
              <a:schemeClr val="accent6"/>
            </a:solidFill>
            <a:latin typeface="Arial" panose="020B0604020202020204" pitchFamily="34" charset="0"/>
            <a:cs typeface="Arial" panose="020B0604020202020204" pitchFamily="34" charset="0"/>
          </a:endParaRPr>
        </a:p>
      </dgm:t>
    </dgm:pt>
    <dgm:pt modelId="{2D948D81-8F1C-4141-949A-FDB10FC711AE}" type="sibTrans" cxnId="{8607B8AA-F434-420B-A111-926163CFCC16}">
      <dgm:prSet/>
      <dgm:spPr/>
      <dgm:t>
        <a:bodyPr/>
        <a:lstStyle/>
        <a:p>
          <a:endParaRPr lang="fr-FR" sz="2400"/>
        </a:p>
      </dgm:t>
    </dgm:pt>
    <dgm:pt modelId="{C3AAD758-90A3-48D9-A3E9-4B283244C2F0}" type="parTrans" cxnId="{8607B8AA-F434-420B-A111-926163CFCC16}">
      <dgm:prSet/>
      <dgm:spPr/>
      <dgm:t>
        <a:bodyPr/>
        <a:lstStyle/>
        <a:p>
          <a:endParaRPr lang="fr-FR" sz="2400"/>
        </a:p>
      </dgm:t>
    </dgm:pt>
    <dgm:pt modelId="{C841AC4F-C3F8-45AD-8CDE-862A34D18CB2}">
      <dgm:prSet custT="1"/>
      <dgm:spPr/>
      <dgm:t>
        <a:bodyPr/>
        <a:lstStyle/>
        <a:p>
          <a:pPr algn="just" rtl="0"/>
          <a:r>
            <a:rPr lang="fr-FR" sz="1800" i="0" dirty="0">
              <a:latin typeface="Arial" panose="020B0604020202020204" pitchFamily="34" charset="0"/>
              <a:cs typeface="Arial" panose="020B0604020202020204" pitchFamily="34" charset="0"/>
            </a:rPr>
            <a:t>Les instruments de cadrage budgétaire produits se limitent à l’administration centrale </a:t>
          </a:r>
          <a:r>
            <a:rPr lang="fr-FR" sz="1800" i="0" dirty="0" smtClean="0">
              <a:latin typeface="Arial" panose="020B0604020202020204" pitchFamily="34" charset="0"/>
              <a:cs typeface="Arial" panose="020B0604020202020204" pitchFamily="34" charset="0"/>
            </a:rPr>
            <a:t>budgétaire ;</a:t>
          </a:r>
          <a:endParaRPr lang="fr-FR" sz="1800" i="0" dirty="0">
            <a:latin typeface="Arial" panose="020B0604020202020204" pitchFamily="34" charset="0"/>
            <a:cs typeface="Arial" panose="020B0604020202020204" pitchFamily="34" charset="0"/>
          </a:endParaRPr>
        </a:p>
      </dgm:t>
    </dgm:pt>
    <dgm:pt modelId="{11F631F2-C6B7-416C-AAB1-5193C4493409}" type="parTrans" cxnId="{26345F2B-BC17-4CF8-9631-A46FFF09C498}">
      <dgm:prSet/>
      <dgm:spPr/>
      <dgm:t>
        <a:bodyPr/>
        <a:lstStyle/>
        <a:p>
          <a:endParaRPr lang="fr-FR"/>
        </a:p>
      </dgm:t>
    </dgm:pt>
    <dgm:pt modelId="{DF0BE56F-F78F-4E22-BE35-7AEB5095FEE2}" type="sibTrans" cxnId="{26345F2B-BC17-4CF8-9631-A46FFF09C498}">
      <dgm:prSet/>
      <dgm:spPr/>
      <dgm:t>
        <a:bodyPr/>
        <a:lstStyle/>
        <a:p>
          <a:endParaRPr lang="fr-FR"/>
        </a:p>
      </dgm:t>
    </dgm:pt>
    <dgm:pt modelId="{3A896022-08BD-479C-B57F-04DC38F79448}">
      <dgm:prSet custT="1"/>
      <dgm:spPr/>
      <dgm:t>
        <a:bodyPr/>
        <a:lstStyle/>
        <a:p>
          <a:pPr algn="just" rtl="0"/>
          <a:r>
            <a:rPr lang="fr-FR" sz="1800" i="0" dirty="0">
              <a:latin typeface="Arial" panose="020B0604020202020204" pitchFamily="34" charset="0"/>
              <a:cs typeface="Arial" panose="020B0604020202020204" pitchFamily="34" charset="0"/>
            </a:rPr>
            <a:t>Le dispositif de contrôle interne est absent dans tous les pays </a:t>
          </a:r>
          <a:r>
            <a:rPr lang="fr-FR" sz="1800" i="0" dirty="0" smtClean="0">
              <a:latin typeface="Arial" panose="020B0604020202020204" pitchFamily="34" charset="0"/>
              <a:cs typeface="Arial" panose="020B0604020202020204" pitchFamily="34" charset="0"/>
            </a:rPr>
            <a:t>;</a:t>
          </a:r>
          <a:endParaRPr lang="fr-FR" sz="1800" i="0" dirty="0">
            <a:latin typeface="Arial" panose="020B0604020202020204" pitchFamily="34" charset="0"/>
            <a:cs typeface="Arial" panose="020B0604020202020204" pitchFamily="34" charset="0"/>
          </a:endParaRPr>
        </a:p>
      </dgm:t>
    </dgm:pt>
    <dgm:pt modelId="{62AC48DE-8692-41A8-B4D1-183D390A4C57}" type="parTrans" cxnId="{6A677E8A-468B-4C7E-B987-9CFCEFC36943}">
      <dgm:prSet/>
      <dgm:spPr/>
      <dgm:t>
        <a:bodyPr/>
        <a:lstStyle/>
        <a:p>
          <a:endParaRPr lang="fr-FR"/>
        </a:p>
      </dgm:t>
    </dgm:pt>
    <dgm:pt modelId="{8E72226C-F32A-43D9-839B-3E25EEABFFA4}" type="sibTrans" cxnId="{6A677E8A-468B-4C7E-B987-9CFCEFC36943}">
      <dgm:prSet/>
      <dgm:spPr/>
      <dgm:t>
        <a:bodyPr/>
        <a:lstStyle/>
        <a:p>
          <a:endParaRPr lang="fr-FR"/>
        </a:p>
      </dgm:t>
    </dgm:pt>
    <dgm:pt modelId="{F9C8076E-B39D-44EE-97AB-B6B1EF4206B4}">
      <dgm:prSet custT="1"/>
      <dgm:spPr/>
      <dgm:t>
        <a:bodyPr/>
        <a:lstStyle/>
        <a:p>
          <a:pPr algn="just" rtl="0"/>
          <a:r>
            <a:rPr lang="fr-FR" sz="1800" dirty="0" smtClean="0">
              <a:latin typeface="Arial" panose="020B0604020202020204" pitchFamily="34" charset="0"/>
              <a:cs typeface="Arial" panose="020B0604020202020204" pitchFamily="34" charset="0"/>
            </a:rPr>
            <a:t>Un seul pays, le Cameroun applique le contrôle de gestion ;</a:t>
          </a:r>
          <a:endParaRPr lang="fr-FR" sz="1800" dirty="0">
            <a:latin typeface="Arial" panose="020B0604020202020204" pitchFamily="34" charset="0"/>
            <a:cs typeface="Arial" panose="020B0604020202020204" pitchFamily="34" charset="0"/>
          </a:endParaRPr>
        </a:p>
      </dgm:t>
    </dgm:pt>
    <dgm:pt modelId="{BFE2B229-5C45-417D-A31D-38D92D07C4F8}" type="parTrans" cxnId="{87149F75-8875-49EC-AF5B-920A80E4A63D}">
      <dgm:prSet/>
      <dgm:spPr/>
      <dgm:t>
        <a:bodyPr/>
        <a:lstStyle/>
        <a:p>
          <a:endParaRPr lang="fr-FR"/>
        </a:p>
      </dgm:t>
    </dgm:pt>
    <dgm:pt modelId="{1095204B-7CE6-4CC5-829C-991128377707}" type="sibTrans" cxnId="{87149F75-8875-49EC-AF5B-920A80E4A63D}">
      <dgm:prSet/>
      <dgm:spPr/>
      <dgm:t>
        <a:bodyPr/>
        <a:lstStyle/>
        <a:p>
          <a:endParaRPr lang="fr-FR"/>
        </a:p>
      </dgm:t>
    </dgm:pt>
    <dgm:pt modelId="{25640115-9E4F-4B19-A058-307DBE06AAB7}" type="pres">
      <dgm:prSet presAssocID="{B4A80E70-842E-4DD2-9FFB-2B15E0E31046}" presName="compositeShape" presStyleCnt="0">
        <dgm:presLayoutVars>
          <dgm:chMax val="2"/>
          <dgm:dir/>
          <dgm:resizeHandles val="exact"/>
        </dgm:presLayoutVars>
      </dgm:prSet>
      <dgm:spPr/>
      <dgm:t>
        <a:bodyPr/>
        <a:lstStyle/>
        <a:p>
          <a:endParaRPr lang="fr-FR"/>
        </a:p>
      </dgm:t>
    </dgm:pt>
    <dgm:pt modelId="{48724BF9-E49E-480B-9B7B-EB3996E1610F}" type="pres">
      <dgm:prSet presAssocID="{0D600FCE-B38F-4913-89EF-71ECE76C58ED}" presName="upArrow" presStyleLbl="node1" presStyleIdx="0" presStyleCnt="2" custFlipVert="1" custScaleX="3076" custScaleY="2705"/>
      <dgm:spPr/>
    </dgm:pt>
    <dgm:pt modelId="{B0501A7D-EC44-401D-895E-A4BCF66D3138}" type="pres">
      <dgm:prSet presAssocID="{0D600FCE-B38F-4913-89EF-71ECE76C58ED}" presName="upArrowText" presStyleLbl="revTx" presStyleIdx="0" presStyleCnt="2" custScaleX="122579">
        <dgm:presLayoutVars>
          <dgm:chMax val="0"/>
          <dgm:bulletEnabled val="1"/>
        </dgm:presLayoutVars>
      </dgm:prSet>
      <dgm:spPr/>
      <dgm:t>
        <a:bodyPr/>
        <a:lstStyle/>
        <a:p>
          <a:endParaRPr lang="fr-FR"/>
        </a:p>
      </dgm:t>
    </dgm:pt>
    <dgm:pt modelId="{F5B2B484-04A7-47F1-8D4C-65DDD898944D}" type="pres">
      <dgm:prSet presAssocID="{CC79A660-2E5C-40ED-9986-DE9A266EF0C3}" presName="downArrow" presStyleLbl="node1" presStyleIdx="1" presStyleCnt="2" custScaleX="59014" custScaleY="180539" custLinFactNeighborX="-32939" custLinFactNeighborY="-14226"/>
      <dgm:spPr>
        <a:solidFill>
          <a:srgbClr val="C00000"/>
        </a:solidFill>
      </dgm:spPr>
    </dgm:pt>
    <dgm:pt modelId="{6AFA1DFB-DA4D-43F6-B04C-772E995AC0DC}" type="pres">
      <dgm:prSet presAssocID="{CC79A660-2E5C-40ED-9986-DE9A266EF0C3}" presName="downArrowText" presStyleLbl="revTx" presStyleIdx="1" presStyleCnt="2" custScaleX="120133" custScaleY="208333" custLinFactNeighborX="-1894">
        <dgm:presLayoutVars>
          <dgm:chMax val="0"/>
          <dgm:bulletEnabled val="1"/>
        </dgm:presLayoutVars>
      </dgm:prSet>
      <dgm:spPr/>
      <dgm:t>
        <a:bodyPr/>
        <a:lstStyle/>
        <a:p>
          <a:endParaRPr lang="fr-FR"/>
        </a:p>
      </dgm:t>
    </dgm:pt>
  </dgm:ptLst>
  <dgm:cxnLst>
    <dgm:cxn modelId="{6EB36817-A88D-45F8-9DF6-6C7CB867DB6A}" srcId="{CC79A660-2E5C-40ED-9986-DE9A266EF0C3}" destId="{86E968A1-F51E-40A4-8E66-1B84A7EA3949}" srcOrd="3" destOrd="0" parTransId="{6D619547-95D7-4F97-BECE-84E3D4A5AB27}" sibTransId="{3C62015C-76D2-44D6-BABF-E5D7D82C3D44}"/>
    <dgm:cxn modelId="{26345F2B-BC17-4CF8-9631-A46FFF09C498}" srcId="{CC79A660-2E5C-40ED-9986-DE9A266EF0C3}" destId="{C841AC4F-C3F8-45AD-8CDE-862A34D18CB2}" srcOrd="0" destOrd="0" parTransId="{11F631F2-C6B7-416C-AAB1-5193C4493409}" sibTransId="{DF0BE56F-F78F-4E22-BE35-7AEB5095FEE2}"/>
    <dgm:cxn modelId="{FA0756F8-9E5C-4418-BEB0-D755D275E8CF}" type="presOf" srcId="{B2801DAA-8CA5-40A1-9BB2-7A7C8F06A136}" destId="{6AFA1DFB-DA4D-43F6-B04C-772E995AC0DC}" srcOrd="0" destOrd="5" presId="urn:microsoft.com/office/officeart/2005/8/layout/arrow4"/>
    <dgm:cxn modelId="{4ABDA0C7-49C4-45C0-9440-81A960A43B6C}" srcId="{CC79A660-2E5C-40ED-9986-DE9A266EF0C3}" destId="{B2801DAA-8CA5-40A1-9BB2-7A7C8F06A136}" srcOrd="4" destOrd="0" parTransId="{FA17140D-6CE8-4647-9423-02AE4EB67576}" sibTransId="{0CD37448-9475-499F-9A9C-B3ADBF8758E3}"/>
    <dgm:cxn modelId="{03846EB8-8A28-4CD0-95C5-52E84AB96B75}" srcId="{B4A80E70-842E-4DD2-9FFB-2B15E0E31046}" destId="{CC79A660-2E5C-40ED-9986-DE9A266EF0C3}" srcOrd="1" destOrd="0" parTransId="{10FD80BF-8349-4421-91B6-55D39DE9964B}" sibTransId="{35774431-CC45-4783-B410-B94021A05E29}"/>
    <dgm:cxn modelId="{8A166B68-A742-4DEA-833F-D4E8EB9B1853}" type="presOf" srcId="{B4A80E70-842E-4DD2-9FFB-2B15E0E31046}" destId="{25640115-9E4F-4B19-A058-307DBE06AAB7}" srcOrd="0" destOrd="0" presId="urn:microsoft.com/office/officeart/2005/8/layout/arrow4"/>
    <dgm:cxn modelId="{46E4C0A1-40E2-487E-B0EB-B926A017951E}" type="presOf" srcId="{0D600FCE-B38F-4913-89EF-71ECE76C58ED}" destId="{B0501A7D-EC44-401D-895E-A4BCF66D3138}" srcOrd="0" destOrd="0" presId="urn:microsoft.com/office/officeart/2005/8/layout/arrow4"/>
    <dgm:cxn modelId="{F090FAA9-0CE4-4EC3-9704-F72C911B275F}" type="presOf" srcId="{86E968A1-F51E-40A4-8E66-1B84A7EA3949}" destId="{6AFA1DFB-DA4D-43F6-B04C-772E995AC0DC}" srcOrd="0" destOrd="4" presId="urn:microsoft.com/office/officeart/2005/8/layout/arrow4"/>
    <dgm:cxn modelId="{FF13FABA-1995-49BA-B280-6D9995B6EB90}" type="presOf" srcId="{3A896022-08BD-479C-B57F-04DC38F79448}" destId="{6AFA1DFB-DA4D-43F6-B04C-772E995AC0DC}" srcOrd="0" destOrd="2" presId="urn:microsoft.com/office/officeart/2005/8/layout/arrow4"/>
    <dgm:cxn modelId="{8607B8AA-F434-420B-A111-926163CFCC16}" srcId="{B4A80E70-842E-4DD2-9FFB-2B15E0E31046}" destId="{0D600FCE-B38F-4913-89EF-71ECE76C58ED}" srcOrd="0" destOrd="0" parTransId="{C3AAD758-90A3-48D9-A3E9-4B283244C2F0}" sibTransId="{2D948D81-8F1C-4141-949A-FDB10FC711AE}"/>
    <dgm:cxn modelId="{9D968E13-958C-413B-BE50-B3F01D6BCCB5}" type="presOf" srcId="{C841AC4F-C3F8-45AD-8CDE-862A34D18CB2}" destId="{6AFA1DFB-DA4D-43F6-B04C-772E995AC0DC}" srcOrd="0" destOrd="1" presId="urn:microsoft.com/office/officeart/2005/8/layout/arrow4"/>
    <dgm:cxn modelId="{1A3FD9EB-38DE-4442-8AF9-3D55316EAA92}" type="presOf" srcId="{F9C8076E-B39D-44EE-97AB-B6B1EF4206B4}" destId="{6AFA1DFB-DA4D-43F6-B04C-772E995AC0DC}" srcOrd="0" destOrd="3" presId="urn:microsoft.com/office/officeart/2005/8/layout/arrow4"/>
    <dgm:cxn modelId="{6A677E8A-468B-4C7E-B987-9CFCEFC36943}" srcId="{CC79A660-2E5C-40ED-9986-DE9A266EF0C3}" destId="{3A896022-08BD-479C-B57F-04DC38F79448}" srcOrd="1" destOrd="0" parTransId="{62AC48DE-8692-41A8-B4D1-183D390A4C57}" sibTransId="{8E72226C-F32A-43D9-839B-3E25EEABFFA4}"/>
    <dgm:cxn modelId="{F2099FFD-A8F6-43B6-B0E2-5844C14A4AEE}" type="presOf" srcId="{CC79A660-2E5C-40ED-9986-DE9A266EF0C3}" destId="{6AFA1DFB-DA4D-43F6-B04C-772E995AC0DC}" srcOrd="0" destOrd="0" presId="urn:microsoft.com/office/officeart/2005/8/layout/arrow4"/>
    <dgm:cxn modelId="{87149F75-8875-49EC-AF5B-920A80E4A63D}" srcId="{CC79A660-2E5C-40ED-9986-DE9A266EF0C3}" destId="{F9C8076E-B39D-44EE-97AB-B6B1EF4206B4}" srcOrd="2" destOrd="0" parTransId="{BFE2B229-5C45-417D-A31D-38D92D07C4F8}" sibTransId="{1095204B-7CE6-4CC5-829C-991128377707}"/>
    <dgm:cxn modelId="{18EE6532-D21B-4CA4-A799-0E46CC2EE604}" type="presParOf" srcId="{25640115-9E4F-4B19-A058-307DBE06AAB7}" destId="{48724BF9-E49E-480B-9B7B-EB3996E1610F}" srcOrd="0" destOrd="0" presId="urn:microsoft.com/office/officeart/2005/8/layout/arrow4"/>
    <dgm:cxn modelId="{9005E459-95C3-4A75-B7D0-EC76BBE63F2C}" type="presParOf" srcId="{25640115-9E4F-4B19-A058-307DBE06AAB7}" destId="{B0501A7D-EC44-401D-895E-A4BCF66D3138}" srcOrd="1" destOrd="0" presId="urn:microsoft.com/office/officeart/2005/8/layout/arrow4"/>
    <dgm:cxn modelId="{5910CB45-41D6-4D87-AE13-6D6132C03E7F}" type="presParOf" srcId="{25640115-9E4F-4B19-A058-307DBE06AAB7}" destId="{F5B2B484-04A7-47F1-8D4C-65DDD898944D}" srcOrd="2" destOrd="0" presId="urn:microsoft.com/office/officeart/2005/8/layout/arrow4"/>
    <dgm:cxn modelId="{0FB0ED7C-0A90-4361-83B4-0CF95F9DC6D3}" type="presParOf" srcId="{25640115-9E4F-4B19-A058-307DBE06AAB7}" destId="{6AFA1DFB-DA4D-43F6-B04C-772E995AC0D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A80E70-842E-4DD2-9FFB-2B15E0E31046}" type="doc">
      <dgm:prSet loTypeId="urn:microsoft.com/office/officeart/2005/8/layout/arrow4" loCatId="process" qsTypeId="urn:microsoft.com/office/officeart/2005/8/quickstyle/simple1" qsCatId="simple" csTypeId="urn:microsoft.com/office/officeart/2005/8/colors/accent6_3" csCatId="accent6" phldr="1"/>
      <dgm:spPr/>
      <dgm:t>
        <a:bodyPr/>
        <a:lstStyle/>
        <a:p>
          <a:endParaRPr lang="fr-FR"/>
        </a:p>
      </dgm:t>
    </dgm:pt>
    <dgm:pt modelId="{CC79A660-2E5C-40ED-9986-DE9A266EF0C3}">
      <dgm:prSet custT="1"/>
      <dgm:spPr/>
      <dgm:t>
        <a:bodyPr/>
        <a:lstStyle/>
        <a:p>
          <a:pPr algn="just" rtl="0"/>
          <a:r>
            <a:rPr lang="fr-FR" sz="2400" b="1" u="sng" dirty="0">
              <a:solidFill>
                <a:srgbClr val="FF0000"/>
              </a:solidFill>
              <a:latin typeface="Arial" panose="020B0604020202020204" pitchFamily="34" charset="0"/>
              <a:cs typeface="Arial" panose="020B0604020202020204" pitchFamily="34" charset="0"/>
            </a:rPr>
            <a:t>Difficultés</a:t>
          </a:r>
          <a:r>
            <a:rPr lang="fr-FR" sz="2400" b="1" u="sng" dirty="0">
              <a:latin typeface="Arial" panose="020B0604020202020204" pitchFamily="34" charset="0"/>
              <a:cs typeface="Arial" panose="020B0604020202020204" pitchFamily="34" charset="0"/>
            </a:rPr>
            <a:t> </a:t>
          </a:r>
        </a:p>
      </dgm:t>
    </dgm:pt>
    <dgm:pt modelId="{10FD80BF-8349-4421-91B6-55D39DE9964B}" type="parTrans" cxnId="{03846EB8-8A28-4CD0-95C5-52E84AB96B75}">
      <dgm:prSet/>
      <dgm:spPr/>
      <dgm:t>
        <a:bodyPr/>
        <a:lstStyle/>
        <a:p>
          <a:endParaRPr lang="fr-FR" sz="2400">
            <a:latin typeface="Arial" panose="020B0604020202020204" pitchFamily="34" charset="0"/>
            <a:cs typeface="Arial" panose="020B0604020202020204" pitchFamily="34" charset="0"/>
          </a:endParaRPr>
        </a:p>
      </dgm:t>
    </dgm:pt>
    <dgm:pt modelId="{35774431-CC45-4783-B410-B94021A05E29}" type="sibTrans" cxnId="{03846EB8-8A28-4CD0-95C5-52E84AB96B75}">
      <dgm:prSet/>
      <dgm:spPr/>
      <dgm:t>
        <a:bodyPr/>
        <a:lstStyle/>
        <a:p>
          <a:endParaRPr lang="fr-FR" sz="2400">
            <a:latin typeface="Arial" panose="020B0604020202020204" pitchFamily="34" charset="0"/>
            <a:cs typeface="Arial" panose="020B0604020202020204" pitchFamily="34" charset="0"/>
          </a:endParaRPr>
        </a:p>
      </dgm:t>
    </dgm:pt>
    <dgm:pt modelId="{86E968A1-F51E-40A4-8E66-1B84A7EA3949}">
      <dgm:prSet custT="1"/>
      <dgm:spPr/>
      <dgm:t>
        <a:bodyPr/>
        <a:lstStyle/>
        <a:p>
          <a:pPr algn="just" rtl="0"/>
          <a:r>
            <a:rPr lang="fr-FR" sz="1800" dirty="0">
              <a:latin typeface="Arial" panose="020B0604020202020204" pitchFamily="34" charset="0"/>
              <a:cs typeface="Arial" panose="020B0604020202020204" pitchFamily="34" charset="0"/>
            </a:rPr>
            <a:t>Les règles de la tenue de la comptabilité générale de l’Etat et l’élaboration des états financiers se font encore sur la base de l’ancien </a:t>
          </a:r>
          <a:r>
            <a:rPr lang="fr-FR" sz="1800" dirty="0" smtClean="0">
              <a:latin typeface="Arial" panose="020B0604020202020204" pitchFamily="34" charset="0"/>
              <a:cs typeface="Arial" panose="020B0604020202020204" pitchFamily="34" charset="0"/>
            </a:rPr>
            <a:t>PCE dans certains pays;</a:t>
          </a:r>
          <a:endParaRPr lang="fr-FR" sz="1800" dirty="0">
            <a:latin typeface="Arial" panose="020B0604020202020204" pitchFamily="34" charset="0"/>
            <a:cs typeface="Arial" panose="020B0604020202020204" pitchFamily="34" charset="0"/>
          </a:endParaRPr>
        </a:p>
      </dgm:t>
    </dgm:pt>
    <dgm:pt modelId="{6D619547-95D7-4F97-BECE-84E3D4A5AB27}" type="parTrans" cxnId="{6EB36817-A88D-45F8-9DF6-6C7CB867DB6A}">
      <dgm:prSet/>
      <dgm:spPr/>
      <dgm:t>
        <a:bodyPr/>
        <a:lstStyle/>
        <a:p>
          <a:endParaRPr lang="fr-FR" sz="2400">
            <a:latin typeface="Arial" panose="020B0604020202020204" pitchFamily="34" charset="0"/>
            <a:cs typeface="Arial" panose="020B0604020202020204" pitchFamily="34" charset="0"/>
          </a:endParaRPr>
        </a:p>
      </dgm:t>
    </dgm:pt>
    <dgm:pt modelId="{3C62015C-76D2-44D6-BABF-E5D7D82C3D44}" type="sibTrans" cxnId="{6EB36817-A88D-45F8-9DF6-6C7CB867DB6A}">
      <dgm:prSet/>
      <dgm:spPr/>
      <dgm:t>
        <a:bodyPr/>
        <a:lstStyle/>
        <a:p>
          <a:endParaRPr lang="fr-FR" sz="2400">
            <a:latin typeface="Arial" panose="020B0604020202020204" pitchFamily="34" charset="0"/>
            <a:cs typeface="Arial" panose="020B0604020202020204" pitchFamily="34" charset="0"/>
          </a:endParaRPr>
        </a:p>
      </dgm:t>
    </dgm:pt>
    <dgm:pt modelId="{0D600FCE-B38F-4913-89EF-71ECE76C58ED}">
      <dgm:prSet custT="1"/>
      <dgm:spPr/>
      <dgm:t>
        <a:bodyPr/>
        <a:lstStyle/>
        <a:p>
          <a:pPr algn="just" rtl="0"/>
          <a:r>
            <a:rPr lang="fr-FR" sz="2400" b="1" u="sng" dirty="0">
              <a:solidFill>
                <a:schemeClr val="accent6"/>
              </a:solidFill>
              <a:latin typeface="Arial" panose="020B0604020202020204" pitchFamily="34" charset="0"/>
              <a:cs typeface="Arial" panose="020B0604020202020204" pitchFamily="34" charset="0"/>
            </a:rPr>
            <a:t>Progrès</a:t>
          </a:r>
        </a:p>
      </dgm:t>
    </dgm:pt>
    <dgm:pt modelId="{2D948D81-8F1C-4141-949A-FDB10FC711AE}" type="sibTrans" cxnId="{8607B8AA-F434-420B-A111-926163CFCC16}">
      <dgm:prSet/>
      <dgm:spPr/>
      <dgm:t>
        <a:bodyPr/>
        <a:lstStyle/>
        <a:p>
          <a:endParaRPr lang="fr-FR" sz="2400">
            <a:latin typeface="Arial" panose="020B0604020202020204" pitchFamily="34" charset="0"/>
            <a:cs typeface="Arial" panose="020B0604020202020204" pitchFamily="34" charset="0"/>
          </a:endParaRPr>
        </a:p>
      </dgm:t>
    </dgm:pt>
    <dgm:pt modelId="{C3AAD758-90A3-48D9-A3E9-4B283244C2F0}" type="parTrans" cxnId="{8607B8AA-F434-420B-A111-926163CFCC16}">
      <dgm:prSet/>
      <dgm:spPr/>
      <dgm:t>
        <a:bodyPr/>
        <a:lstStyle/>
        <a:p>
          <a:endParaRPr lang="fr-FR" sz="2400">
            <a:latin typeface="Arial" panose="020B0604020202020204" pitchFamily="34" charset="0"/>
            <a:cs typeface="Arial" panose="020B0604020202020204" pitchFamily="34" charset="0"/>
          </a:endParaRPr>
        </a:p>
      </dgm:t>
    </dgm:pt>
    <dgm:pt modelId="{8635146F-7640-4903-A123-72437C78CEA3}">
      <dgm:prSet custT="1"/>
      <dgm:spPr/>
      <dgm:t>
        <a:bodyPr/>
        <a:lstStyle/>
        <a:p>
          <a:pPr algn="just" rtl="0"/>
          <a:r>
            <a:rPr lang="fr-FR" sz="1800" dirty="0">
              <a:latin typeface="Arial" panose="020B0604020202020204" pitchFamily="34" charset="0"/>
              <a:cs typeface="Arial" panose="020B0604020202020204" pitchFamily="34" charset="0"/>
            </a:rPr>
            <a:t>La réédition des comptes de gestion est faite par </a:t>
          </a:r>
          <a:r>
            <a:rPr lang="fr-FR" sz="1800" dirty="0" smtClean="0">
              <a:latin typeface="Arial" panose="020B0604020202020204" pitchFamily="34" charset="0"/>
              <a:cs typeface="Arial" panose="020B0604020202020204" pitchFamily="34" charset="0"/>
            </a:rPr>
            <a:t>plusieurs </a:t>
          </a:r>
          <a:r>
            <a:rPr lang="fr-FR" sz="1800" dirty="0">
              <a:latin typeface="Arial" panose="020B0604020202020204" pitchFamily="34" charset="0"/>
              <a:cs typeface="Arial" panose="020B0604020202020204" pitchFamily="34" charset="0"/>
            </a:rPr>
            <a:t>comptables principaux </a:t>
          </a:r>
          <a:r>
            <a:rPr lang="fr-FR" sz="1800" dirty="0" smtClean="0">
              <a:latin typeface="Arial" panose="020B0604020202020204" pitchFamily="34" charset="0"/>
              <a:cs typeface="Arial" panose="020B0604020202020204" pitchFamily="34" charset="0"/>
            </a:rPr>
            <a:t>notamment au Cameroun et par un seul comptable dans tous les pays à l’exception.</a:t>
          </a:r>
          <a:endParaRPr lang="fr-FR" sz="1800" dirty="0">
            <a:latin typeface="Arial" panose="020B0604020202020204" pitchFamily="34" charset="0"/>
            <a:cs typeface="Arial" panose="020B0604020202020204" pitchFamily="34" charset="0"/>
          </a:endParaRPr>
        </a:p>
      </dgm:t>
    </dgm:pt>
    <dgm:pt modelId="{46A78FDE-1603-4E37-8AE1-77E93AF9732B}" type="parTrans" cxnId="{FEF9FE4C-4744-467C-B931-5AFDDC5B3C44}">
      <dgm:prSet/>
      <dgm:spPr/>
      <dgm:t>
        <a:bodyPr/>
        <a:lstStyle/>
        <a:p>
          <a:endParaRPr lang="fr-FR">
            <a:latin typeface="Arial" panose="020B0604020202020204" pitchFamily="34" charset="0"/>
            <a:cs typeface="Arial" panose="020B0604020202020204" pitchFamily="34" charset="0"/>
          </a:endParaRPr>
        </a:p>
      </dgm:t>
    </dgm:pt>
    <dgm:pt modelId="{9FB649DF-99A4-46F0-9320-C943BDB2A7E4}" type="sibTrans" cxnId="{FEF9FE4C-4744-467C-B931-5AFDDC5B3C44}">
      <dgm:prSet/>
      <dgm:spPr/>
      <dgm:t>
        <a:bodyPr/>
        <a:lstStyle/>
        <a:p>
          <a:endParaRPr lang="fr-FR">
            <a:latin typeface="Arial" panose="020B0604020202020204" pitchFamily="34" charset="0"/>
            <a:cs typeface="Arial" panose="020B0604020202020204" pitchFamily="34" charset="0"/>
          </a:endParaRPr>
        </a:p>
      </dgm:t>
    </dgm:pt>
    <dgm:pt modelId="{4A7AE1EF-6FDE-47F4-BE6B-115F38ACDBBB}">
      <dgm:prSet custT="1"/>
      <dgm:spPr/>
      <dgm:t>
        <a:bodyPr/>
        <a:lstStyle/>
        <a:p>
          <a:pPr algn="just" rtl="0"/>
          <a:r>
            <a:rPr lang="fr-FR" sz="1800" dirty="0" smtClean="0">
              <a:latin typeface="Arial" panose="020B0604020202020204" pitchFamily="34" charset="0"/>
              <a:cs typeface="Arial" panose="020B0604020202020204" pitchFamily="34" charset="0"/>
            </a:rPr>
            <a:t>Deux pays (le Cameroun et </a:t>
          </a:r>
          <a:r>
            <a:rPr lang="fr-FR" sz="1800" dirty="0">
              <a:latin typeface="Arial" panose="020B0604020202020204" pitchFamily="34" charset="0"/>
              <a:cs typeface="Arial" panose="020B0604020202020204" pitchFamily="34" charset="0"/>
            </a:rPr>
            <a:t>Gabon) </a:t>
          </a:r>
          <a:r>
            <a:rPr lang="fr-FR" sz="1800" dirty="0" smtClean="0">
              <a:latin typeface="Arial" panose="020B0604020202020204" pitchFamily="34" charset="0"/>
              <a:cs typeface="Arial" panose="020B0604020202020204" pitchFamily="34" charset="0"/>
            </a:rPr>
            <a:t>produisent le </a:t>
          </a:r>
          <a:r>
            <a:rPr lang="fr-FR" sz="1800" dirty="0">
              <a:latin typeface="Arial" panose="020B0604020202020204" pitchFamily="34" charset="0"/>
              <a:cs typeface="Arial" panose="020B0604020202020204" pitchFamily="34" charset="0"/>
            </a:rPr>
            <a:t>Compte </a:t>
          </a:r>
          <a:r>
            <a:rPr lang="fr-FR" sz="1800" dirty="0" smtClean="0">
              <a:latin typeface="Arial" panose="020B0604020202020204" pitchFamily="34" charset="0"/>
              <a:cs typeface="Arial" panose="020B0604020202020204" pitchFamily="34" charset="0"/>
            </a:rPr>
            <a:t>Général </a:t>
          </a:r>
          <a:r>
            <a:rPr lang="fr-FR" sz="1800" dirty="0">
              <a:latin typeface="Arial" panose="020B0604020202020204" pitchFamily="34" charset="0"/>
              <a:cs typeface="Arial" panose="020B0604020202020204" pitchFamily="34" charset="0"/>
            </a:rPr>
            <a:t>de l’Etat </a:t>
          </a:r>
          <a:r>
            <a:rPr lang="fr-FR" sz="1800" dirty="0" smtClean="0">
              <a:latin typeface="Arial" panose="020B0604020202020204" pitchFamily="34" charset="0"/>
              <a:cs typeface="Arial" panose="020B0604020202020204" pitchFamily="34" charset="0"/>
            </a:rPr>
            <a:t> mais reste perfectible ;</a:t>
          </a:r>
          <a:endParaRPr lang="fr-FR" sz="1800" dirty="0">
            <a:latin typeface="Arial" panose="020B0604020202020204" pitchFamily="34" charset="0"/>
            <a:cs typeface="Arial" panose="020B0604020202020204" pitchFamily="34" charset="0"/>
          </a:endParaRPr>
        </a:p>
      </dgm:t>
    </dgm:pt>
    <dgm:pt modelId="{07C7BAF8-7168-477C-A618-5491DA603E7E}" type="parTrans" cxnId="{4F50D82A-7D5A-40A6-8C64-8B3BFB4C8125}">
      <dgm:prSet/>
      <dgm:spPr/>
      <dgm:t>
        <a:bodyPr/>
        <a:lstStyle/>
        <a:p>
          <a:endParaRPr lang="fr-FR">
            <a:latin typeface="Arial" panose="020B0604020202020204" pitchFamily="34" charset="0"/>
            <a:cs typeface="Arial" panose="020B0604020202020204" pitchFamily="34" charset="0"/>
          </a:endParaRPr>
        </a:p>
      </dgm:t>
    </dgm:pt>
    <dgm:pt modelId="{085C2771-67CD-4533-9535-A60141E26512}" type="sibTrans" cxnId="{4F50D82A-7D5A-40A6-8C64-8B3BFB4C8125}">
      <dgm:prSet/>
      <dgm:spPr/>
      <dgm:t>
        <a:bodyPr/>
        <a:lstStyle/>
        <a:p>
          <a:endParaRPr lang="fr-FR">
            <a:latin typeface="Arial" panose="020B0604020202020204" pitchFamily="34" charset="0"/>
            <a:cs typeface="Arial" panose="020B0604020202020204" pitchFamily="34" charset="0"/>
          </a:endParaRPr>
        </a:p>
      </dgm:t>
    </dgm:pt>
    <dgm:pt modelId="{2946F78C-C803-446D-BA59-0C68C2B07DD8}">
      <dgm:prSet custT="1"/>
      <dgm:spPr/>
      <dgm:t>
        <a:bodyPr/>
        <a:lstStyle/>
        <a:p>
          <a:pPr algn="just" rtl="0"/>
          <a:r>
            <a:rPr lang="fr-FR" sz="1800" dirty="0" smtClean="0">
              <a:latin typeface="Arial" panose="020B0604020202020204" pitchFamily="34" charset="0"/>
              <a:cs typeface="Arial" panose="020B0604020202020204" pitchFamily="34" charset="0"/>
            </a:rPr>
            <a:t>Certains comptables </a:t>
          </a:r>
          <a:r>
            <a:rPr lang="fr-FR" sz="1800" dirty="0" smtClean="0">
              <a:latin typeface="Arial" panose="020B0604020202020204" pitchFamily="34" charset="0"/>
              <a:cs typeface="Arial" panose="020B0604020202020204" pitchFamily="34" charset="0"/>
            </a:rPr>
            <a:t>publics des EPA et des collectivités territoriales ne déposent pas tous leurs comptes de gestion à la Cour des Comptes à l’exception du Gabon</a:t>
          </a:r>
          <a:endParaRPr lang="fr-FR" sz="1800" dirty="0">
            <a:latin typeface="Arial" panose="020B0604020202020204" pitchFamily="34" charset="0"/>
            <a:cs typeface="Arial" panose="020B0604020202020204" pitchFamily="34" charset="0"/>
          </a:endParaRPr>
        </a:p>
      </dgm:t>
    </dgm:pt>
    <dgm:pt modelId="{4097254D-BC95-4C8C-8474-D5A316EC484A}" type="parTrans" cxnId="{E9E1B671-D0BD-43FF-9F44-D746A4FBCC62}">
      <dgm:prSet/>
      <dgm:spPr/>
      <dgm:t>
        <a:bodyPr/>
        <a:lstStyle/>
        <a:p>
          <a:endParaRPr lang="fr-FR"/>
        </a:p>
      </dgm:t>
    </dgm:pt>
    <dgm:pt modelId="{D1944B5A-02D0-4E48-AAC5-C24F61FE6962}" type="sibTrans" cxnId="{E9E1B671-D0BD-43FF-9F44-D746A4FBCC62}">
      <dgm:prSet/>
      <dgm:spPr/>
      <dgm:t>
        <a:bodyPr/>
        <a:lstStyle/>
        <a:p>
          <a:endParaRPr lang="fr-FR"/>
        </a:p>
      </dgm:t>
    </dgm:pt>
    <dgm:pt modelId="{FA34515F-41D7-4B89-AB34-E7EEAADDCD30}">
      <dgm:prSet custT="1"/>
      <dgm:spPr/>
      <dgm:t>
        <a:bodyPr/>
        <a:lstStyle/>
        <a:p>
          <a:pPr algn="just" rtl="0"/>
          <a:r>
            <a:rPr lang="fr-FR" sz="1800" dirty="0" smtClean="0">
              <a:latin typeface="Arial" panose="020B0604020202020204" pitchFamily="34" charset="0"/>
              <a:cs typeface="Arial" panose="020B0604020202020204" pitchFamily="34" charset="0"/>
            </a:rPr>
            <a:t>Un seul </a:t>
          </a:r>
          <a:r>
            <a:rPr lang="fr-FR" sz="1800" dirty="0" smtClean="0">
              <a:latin typeface="Arial" panose="020B0604020202020204" pitchFamily="34" charset="0"/>
              <a:cs typeface="Arial" panose="020B0604020202020204" pitchFamily="34" charset="0"/>
            </a:rPr>
            <a:t>pays, le Cameroun </a:t>
          </a:r>
          <a:r>
            <a:rPr lang="fr-FR" sz="1800" dirty="0" smtClean="0">
              <a:latin typeface="Arial" panose="020B0604020202020204" pitchFamily="34" charset="0"/>
              <a:cs typeface="Arial" panose="020B0604020202020204" pitchFamily="34" charset="0"/>
            </a:rPr>
            <a:t>a basculé en mode droits constatés avec certains aspects liés aux amortissements et provisions seront progressivement mis en œuvre .</a:t>
          </a:r>
          <a:endParaRPr lang="fr-FR" sz="1800" dirty="0">
            <a:latin typeface="Arial" panose="020B0604020202020204" pitchFamily="34" charset="0"/>
            <a:cs typeface="Arial" panose="020B0604020202020204" pitchFamily="34" charset="0"/>
          </a:endParaRPr>
        </a:p>
      </dgm:t>
    </dgm:pt>
    <dgm:pt modelId="{00CE6F29-DC3D-40AA-860B-251589F05C70}" type="parTrans" cxnId="{F62EC420-3CD4-4356-A7B6-876015A0C42D}">
      <dgm:prSet/>
      <dgm:spPr/>
      <dgm:t>
        <a:bodyPr/>
        <a:lstStyle/>
        <a:p>
          <a:endParaRPr lang="fr-FR"/>
        </a:p>
      </dgm:t>
    </dgm:pt>
    <dgm:pt modelId="{E91190F6-8B90-4E77-889C-A743D39E7AAA}" type="sibTrans" cxnId="{F62EC420-3CD4-4356-A7B6-876015A0C42D}">
      <dgm:prSet/>
      <dgm:spPr/>
      <dgm:t>
        <a:bodyPr/>
        <a:lstStyle/>
        <a:p>
          <a:endParaRPr lang="fr-FR"/>
        </a:p>
      </dgm:t>
    </dgm:pt>
    <dgm:pt modelId="{27072AB4-3C1A-4347-A0B9-A8F0FC79CA09}">
      <dgm:prSet custT="1"/>
      <dgm:spPr/>
      <dgm:t>
        <a:bodyPr/>
        <a:lstStyle/>
        <a:p>
          <a:pPr algn="just" rtl="0"/>
          <a:r>
            <a:rPr lang="fr-FR" sz="1800" dirty="0" smtClean="0">
              <a:latin typeface="Arial" panose="020B0604020202020204" pitchFamily="34" charset="0"/>
              <a:cs typeface="Arial" panose="020B0604020202020204" pitchFamily="34" charset="0"/>
            </a:rPr>
            <a:t>La comptabilité patrimoniale n’est encore appliquée par aucun pays</a:t>
          </a:r>
          <a:endParaRPr lang="fr-FR" sz="1800" dirty="0">
            <a:latin typeface="Arial" panose="020B0604020202020204" pitchFamily="34" charset="0"/>
            <a:cs typeface="Arial" panose="020B0604020202020204" pitchFamily="34" charset="0"/>
          </a:endParaRPr>
        </a:p>
      </dgm:t>
    </dgm:pt>
    <dgm:pt modelId="{0DF6B36D-7361-462B-82F1-48999450CF7C}" type="parTrans" cxnId="{491DAA87-72E1-4D18-AFB2-AEFE45BA2453}">
      <dgm:prSet/>
      <dgm:spPr/>
      <dgm:t>
        <a:bodyPr/>
        <a:lstStyle/>
        <a:p>
          <a:endParaRPr lang="fr-FR"/>
        </a:p>
      </dgm:t>
    </dgm:pt>
    <dgm:pt modelId="{2B140C54-FC05-42D6-AD22-F475103C64A9}" type="sibTrans" cxnId="{491DAA87-72E1-4D18-AFB2-AEFE45BA2453}">
      <dgm:prSet/>
      <dgm:spPr/>
      <dgm:t>
        <a:bodyPr/>
        <a:lstStyle/>
        <a:p>
          <a:endParaRPr lang="fr-FR"/>
        </a:p>
      </dgm:t>
    </dgm:pt>
    <dgm:pt modelId="{25640115-9E4F-4B19-A058-307DBE06AAB7}" type="pres">
      <dgm:prSet presAssocID="{B4A80E70-842E-4DD2-9FFB-2B15E0E31046}" presName="compositeShape" presStyleCnt="0">
        <dgm:presLayoutVars>
          <dgm:chMax val="2"/>
          <dgm:dir/>
          <dgm:resizeHandles val="exact"/>
        </dgm:presLayoutVars>
      </dgm:prSet>
      <dgm:spPr/>
      <dgm:t>
        <a:bodyPr/>
        <a:lstStyle/>
        <a:p>
          <a:endParaRPr lang="fr-FR"/>
        </a:p>
      </dgm:t>
    </dgm:pt>
    <dgm:pt modelId="{48724BF9-E49E-480B-9B7B-EB3996E1610F}" type="pres">
      <dgm:prSet presAssocID="{0D600FCE-B38F-4913-89EF-71ECE76C58ED}" presName="upArrow" presStyleLbl="node1" presStyleIdx="0" presStyleCnt="2" custScaleX="59218" custScaleY="100567" custLinFactNeighborX="62" custLinFactNeighborY="-643"/>
      <dgm:spPr/>
    </dgm:pt>
    <dgm:pt modelId="{B0501A7D-EC44-401D-895E-A4BCF66D3138}" type="pres">
      <dgm:prSet presAssocID="{0D600FCE-B38F-4913-89EF-71ECE76C58ED}" presName="upArrowText" presStyleLbl="revTx" presStyleIdx="0" presStyleCnt="2" custScaleX="122579" custLinFactNeighborX="947" custLinFactNeighborY="13851">
        <dgm:presLayoutVars>
          <dgm:chMax val="0"/>
          <dgm:bulletEnabled val="1"/>
        </dgm:presLayoutVars>
      </dgm:prSet>
      <dgm:spPr/>
      <dgm:t>
        <a:bodyPr/>
        <a:lstStyle/>
        <a:p>
          <a:endParaRPr lang="fr-FR"/>
        </a:p>
      </dgm:t>
    </dgm:pt>
    <dgm:pt modelId="{F5B2B484-04A7-47F1-8D4C-65DDD898944D}" type="pres">
      <dgm:prSet presAssocID="{CC79A660-2E5C-40ED-9986-DE9A266EF0C3}" presName="downArrow" presStyleLbl="node1" presStyleIdx="1" presStyleCnt="2" custScaleX="59014" custScaleY="101372"/>
      <dgm:spPr>
        <a:solidFill>
          <a:srgbClr val="C00000"/>
        </a:solidFill>
      </dgm:spPr>
    </dgm:pt>
    <dgm:pt modelId="{6AFA1DFB-DA4D-43F6-B04C-772E995AC0DC}" type="pres">
      <dgm:prSet presAssocID="{CC79A660-2E5C-40ED-9986-DE9A266EF0C3}" presName="downArrowText" presStyleLbl="revTx" presStyleIdx="1" presStyleCnt="2" custScaleX="120133">
        <dgm:presLayoutVars>
          <dgm:chMax val="0"/>
          <dgm:bulletEnabled val="1"/>
        </dgm:presLayoutVars>
      </dgm:prSet>
      <dgm:spPr/>
      <dgm:t>
        <a:bodyPr/>
        <a:lstStyle/>
        <a:p>
          <a:endParaRPr lang="fr-FR"/>
        </a:p>
      </dgm:t>
    </dgm:pt>
  </dgm:ptLst>
  <dgm:cxnLst>
    <dgm:cxn modelId="{E1F0EA16-15A5-43D9-9099-F67AE015A230}" type="presOf" srcId="{B4A80E70-842E-4DD2-9FFB-2B15E0E31046}" destId="{25640115-9E4F-4B19-A058-307DBE06AAB7}" srcOrd="0" destOrd="0" presId="urn:microsoft.com/office/officeart/2005/8/layout/arrow4"/>
    <dgm:cxn modelId="{8607B8AA-F434-420B-A111-926163CFCC16}" srcId="{B4A80E70-842E-4DD2-9FFB-2B15E0E31046}" destId="{0D600FCE-B38F-4913-89EF-71ECE76C58ED}" srcOrd="0" destOrd="0" parTransId="{C3AAD758-90A3-48D9-A3E9-4B283244C2F0}" sibTransId="{2D948D81-8F1C-4141-949A-FDB10FC711AE}"/>
    <dgm:cxn modelId="{F62EC420-3CD4-4356-A7B6-876015A0C42D}" srcId="{0D600FCE-B38F-4913-89EF-71ECE76C58ED}" destId="{FA34515F-41D7-4B89-AB34-E7EEAADDCD30}" srcOrd="2" destOrd="0" parTransId="{00CE6F29-DC3D-40AA-860B-251589F05C70}" sibTransId="{E91190F6-8B90-4E77-889C-A743D39E7AAA}"/>
    <dgm:cxn modelId="{D099D3EF-04E0-48A9-B39C-F7C4773EC129}" type="presOf" srcId="{27072AB4-3C1A-4347-A0B9-A8F0FC79CA09}" destId="{6AFA1DFB-DA4D-43F6-B04C-772E995AC0DC}" srcOrd="0" destOrd="3" presId="urn:microsoft.com/office/officeart/2005/8/layout/arrow4"/>
    <dgm:cxn modelId="{DD7588A5-8768-4D21-B481-72EE744FD6D2}" type="presOf" srcId="{8635146F-7640-4903-A123-72437C78CEA3}" destId="{B0501A7D-EC44-401D-895E-A4BCF66D3138}" srcOrd="0" destOrd="2" presId="urn:microsoft.com/office/officeart/2005/8/layout/arrow4"/>
    <dgm:cxn modelId="{491DAA87-72E1-4D18-AFB2-AEFE45BA2453}" srcId="{CC79A660-2E5C-40ED-9986-DE9A266EF0C3}" destId="{27072AB4-3C1A-4347-A0B9-A8F0FC79CA09}" srcOrd="2" destOrd="0" parTransId="{0DF6B36D-7361-462B-82F1-48999450CF7C}" sibTransId="{2B140C54-FC05-42D6-AD22-F475103C64A9}"/>
    <dgm:cxn modelId="{71BEA63E-6A26-4230-86E3-A29BF456D28E}" type="presOf" srcId="{CC79A660-2E5C-40ED-9986-DE9A266EF0C3}" destId="{6AFA1DFB-DA4D-43F6-B04C-772E995AC0DC}" srcOrd="0" destOrd="0" presId="urn:microsoft.com/office/officeart/2005/8/layout/arrow4"/>
    <dgm:cxn modelId="{46EFF269-BA07-4E21-A0CE-52EFF2ED0993}" type="presOf" srcId="{0D600FCE-B38F-4913-89EF-71ECE76C58ED}" destId="{B0501A7D-EC44-401D-895E-A4BCF66D3138}" srcOrd="0" destOrd="0" presId="urn:microsoft.com/office/officeart/2005/8/layout/arrow4"/>
    <dgm:cxn modelId="{00ECCE5D-536A-4B0A-83E6-5AD79B2353D2}" type="presOf" srcId="{4A7AE1EF-6FDE-47F4-BE6B-115F38ACDBBB}" destId="{B0501A7D-EC44-401D-895E-A4BCF66D3138}" srcOrd="0" destOrd="1" presId="urn:microsoft.com/office/officeart/2005/8/layout/arrow4"/>
    <dgm:cxn modelId="{4F50D82A-7D5A-40A6-8C64-8B3BFB4C8125}" srcId="{0D600FCE-B38F-4913-89EF-71ECE76C58ED}" destId="{4A7AE1EF-6FDE-47F4-BE6B-115F38ACDBBB}" srcOrd="0" destOrd="0" parTransId="{07C7BAF8-7168-477C-A618-5491DA603E7E}" sibTransId="{085C2771-67CD-4533-9535-A60141E26512}"/>
    <dgm:cxn modelId="{E9E1B671-D0BD-43FF-9F44-D746A4FBCC62}" srcId="{CC79A660-2E5C-40ED-9986-DE9A266EF0C3}" destId="{2946F78C-C803-446D-BA59-0C68C2B07DD8}" srcOrd="1" destOrd="0" parTransId="{4097254D-BC95-4C8C-8474-D5A316EC484A}" sibTransId="{D1944B5A-02D0-4E48-AAC5-C24F61FE6962}"/>
    <dgm:cxn modelId="{DC425873-8D2D-458F-B9EC-B7AC2DB7CAD4}" type="presOf" srcId="{86E968A1-F51E-40A4-8E66-1B84A7EA3949}" destId="{6AFA1DFB-DA4D-43F6-B04C-772E995AC0DC}" srcOrd="0" destOrd="1" presId="urn:microsoft.com/office/officeart/2005/8/layout/arrow4"/>
    <dgm:cxn modelId="{FEF9FE4C-4744-467C-B931-5AFDDC5B3C44}" srcId="{0D600FCE-B38F-4913-89EF-71ECE76C58ED}" destId="{8635146F-7640-4903-A123-72437C78CEA3}" srcOrd="1" destOrd="0" parTransId="{46A78FDE-1603-4E37-8AE1-77E93AF9732B}" sibTransId="{9FB649DF-99A4-46F0-9320-C943BDB2A7E4}"/>
    <dgm:cxn modelId="{6EB36817-A88D-45F8-9DF6-6C7CB867DB6A}" srcId="{CC79A660-2E5C-40ED-9986-DE9A266EF0C3}" destId="{86E968A1-F51E-40A4-8E66-1B84A7EA3949}" srcOrd="0" destOrd="0" parTransId="{6D619547-95D7-4F97-BECE-84E3D4A5AB27}" sibTransId="{3C62015C-76D2-44D6-BABF-E5D7D82C3D44}"/>
    <dgm:cxn modelId="{00C51A4C-35DD-42B5-B1E3-AD1FE428ABF0}" type="presOf" srcId="{2946F78C-C803-446D-BA59-0C68C2B07DD8}" destId="{6AFA1DFB-DA4D-43F6-B04C-772E995AC0DC}" srcOrd="0" destOrd="2" presId="urn:microsoft.com/office/officeart/2005/8/layout/arrow4"/>
    <dgm:cxn modelId="{03846EB8-8A28-4CD0-95C5-52E84AB96B75}" srcId="{B4A80E70-842E-4DD2-9FFB-2B15E0E31046}" destId="{CC79A660-2E5C-40ED-9986-DE9A266EF0C3}" srcOrd="1" destOrd="0" parTransId="{10FD80BF-8349-4421-91B6-55D39DE9964B}" sibTransId="{35774431-CC45-4783-B410-B94021A05E29}"/>
    <dgm:cxn modelId="{A10D4B33-EFA8-441B-8EE3-6CAAF009736C}" type="presOf" srcId="{FA34515F-41D7-4B89-AB34-E7EEAADDCD30}" destId="{B0501A7D-EC44-401D-895E-A4BCF66D3138}" srcOrd="0" destOrd="3" presId="urn:microsoft.com/office/officeart/2005/8/layout/arrow4"/>
    <dgm:cxn modelId="{183D8457-6085-4AA4-B572-A16C3D36D5BF}" type="presParOf" srcId="{25640115-9E4F-4B19-A058-307DBE06AAB7}" destId="{48724BF9-E49E-480B-9B7B-EB3996E1610F}" srcOrd="0" destOrd="0" presId="urn:microsoft.com/office/officeart/2005/8/layout/arrow4"/>
    <dgm:cxn modelId="{B4794892-116F-498D-94B1-D6D56B4B4A0F}" type="presParOf" srcId="{25640115-9E4F-4B19-A058-307DBE06AAB7}" destId="{B0501A7D-EC44-401D-895E-A4BCF66D3138}" srcOrd="1" destOrd="0" presId="urn:microsoft.com/office/officeart/2005/8/layout/arrow4"/>
    <dgm:cxn modelId="{D491E876-FE37-4A66-A12C-7E53C800FD69}" type="presParOf" srcId="{25640115-9E4F-4B19-A058-307DBE06AAB7}" destId="{F5B2B484-04A7-47F1-8D4C-65DDD898944D}" srcOrd="2" destOrd="0" presId="urn:microsoft.com/office/officeart/2005/8/layout/arrow4"/>
    <dgm:cxn modelId="{C3A7563B-EA65-40FB-B311-D8D05F2C3EFC}" type="presParOf" srcId="{25640115-9E4F-4B19-A058-307DBE06AAB7}" destId="{6AFA1DFB-DA4D-43F6-B04C-772E995AC0D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A80E70-842E-4DD2-9FFB-2B15E0E31046}" type="doc">
      <dgm:prSet loTypeId="urn:microsoft.com/office/officeart/2005/8/layout/arrow4" loCatId="process" qsTypeId="urn:microsoft.com/office/officeart/2005/8/quickstyle/simple1" qsCatId="simple" csTypeId="urn:microsoft.com/office/officeart/2005/8/colors/accent6_3" csCatId="accent6" phldr="1"/>
      <dgm:spPr/>
      <dgm:t>
        <a:bodyPr/>
        <a:lstStyle/>
        <a:p>
          <a:endParaRPr lang="fr-FR"/>
        </a:p>
      </dgm:t>
    </dgm:pt>
    <dgm:pt modelId="{CC79A660-2E5C-40ED-9986-DE9A266EF0C3}">
      <dgm:prSet custT="1"/>
      <dgm:spPr/>
      <dgm:t>
        <a:bodyPr/>
        <a:lstStyle/>
        <a:p>
          <a:pPr algn="l" rtl="0"/>
          <a:r>
            <a:rPr lang="fr-FR" sz="2400" b="1" u="sng" dirty="0">
              <a:solidFill>
                <a:srgbClr val="FF0000"/>
              </a:solidFill>
              <a:latin typeface="Arial" panose="020B0604020202020204" pitchFamily="34" charset="0"/>
              <a:cs typeface="Arial" panose="020B0604020202020204" pitchFamily="34" charset="0"/>
            </a:rPr>
            <a:t>Difficultés</a:t>
          </a:r>
          <a:r>
            <a:rPr lang="fr-FR" sz="2400" b="1" u="sng" dirty="0">
              <a:latin typeface="Arial" panose="020B0604020202020204" pitchFamily="34" charset="0"/>
              <a:cs typeface="Arial" panose="020B0604020202020204" pitchFamily="34" charset="0"/>
            </a:rPr>
            <a:t> </a:t>
          </a:r>
        </a:p>
      </dgm:t>
    </dgm:pt>
    <dgm:pt modelId="{10FD80BF-8349-4421-91B6-55D39DE9964B}" type="parTrans" cxnId="{03846EB8-8A28-4CD0-95C5-52E84AB96B75}">
      <dgm:prSet/>
      <dgm:spPr/>
      <dgm:t>
        <a:bodyPr/>
        <a:lstStyle/>
        <a:p>
          <a:endParaRPr lang="fr-FR" sz="2400">
            <a:latin typeface="Arial" panose="020B0604020202020204" pitchFamily="34" charset="0"/>
            <a:cs typeface="Arial" panose="020B0604020202020204" pitchFamily="34" charset="0"/>
          </a:endParaRPr>
        </a:p>
      </dgm:t>
    </dgm:pt>
    <dgm:pt modelId="{35774431-CC45-4783-B410-B94021A05E29}" type="sibTrans" cxnId="{03846EB8-8A28-4CD0-95C5-52E84AB96B75}">
      <dgm:prSet/>
      <dgm:spPr/>
      <dgm:t>
        <a:bodyPr/>
        <a:lstStyle/>
        <a:p>
          <a:endParaRPr lang="fr-FR" sz="2400">
            <a:latin typeface="Arial" panose="020B0604020202020204" pitchFamily="34" charset="0"/>
            <a:cs typeface="Arial" panose="020B0604020202020204" pitchFamily="34" charset="0"/>
          </a:endParaRPr>
        </a:p>
      </dgm:t>
    </dgm:pt>
    <dgm:pt modelId="{86E968A1-F51E-40A4-8E66-1B84A7EA3949}">
      <dgm:prSet custT="1"/>
      <dgm:spPr/>
      <dgm:t>
        <a:bodyPr/>
        <a:lstStyle/>
        <a:p>
          <a:pPr algn="just" rtl="0"/>
          <a:r>
            <a:rPr lang="fr-FR" sz="1800" dirty="0">
              <a:solidFill>
                <a:schemeClr val="tx1"/>
              </a:solidFill>
              <a:latin typeface="Arial" panose="020B0604020202020204" pitchFamily="34" charset="0"/>
              <a:cs typeface="Arial" panose="020B0604020202020204" pitchFamily="34" charset="0"/>
            </a:rPr>
            <a:t>Les différentes situations statistiques du cadre nouveau cadre minimum du TOFE (à l’exception de la situation des opérations financières de l’Etat) ne sont pas </a:t>
          </a:r>
          <a:r>
            <a:rPr lang="fr-FR" sz="1800" dirty="0" smtClean="0">
              <a:solidFill>
                <a:schemeClr val="tx1"/>
              </a:solidFill>
              <a:latin typeface="Arial" panose="020B0604020202020204" pitchFamily="34" charset="0"/>
              <a:cs typeface="Arial" panose="020B0604020202020204" pitchFamily="34" charset="0"/>
            </a:rPr>
            <a:t>élaborés ;</a:t>
          </a:r>
          <a:endParaRPr lang="fr-FR" sz="1800" dirty="0">
            <a:solidFill>
              <a:schemeClr val="tx1"/>
            </a:solidFill>
            <a:latin typeface="Arial" panose="020B0604020202020204" pitchFamily="34" charset="0"/>
            <a:cs typeface="Arial" panose="020B0604020202020204" pitchFamily="34" charset="0"/>
          </a:endParaRPr>
        </a:p>
      </dgm:t>
    </dgm:pt>
    <dgm:pt modelId="{6D619547-95D7-4F97-BECE-84E3D4A5AB27}" type="parTrans" cxnId="{6EB36817-A88D-45F8-9DF6-6C7CB867DB6A}">
      <dgm:prSet/>
      <dgm:spPr/>
      <dgm:t>
        <a:bodyPr/>
        <a:lstStyle/>
        <a:p>
          <a:endParaRPr lang="fr-FR" sz="2400">
            <a:latin typeface="Arial" panose="020B0604020202020204" pitchFamily="34" charset="0"/>
            <a:cs typeface="Arial" panose="020B0604020202020204" pitchFamily="34" charset="0"/>
          </a:endParaRPr>
        </a:p>
      </dgm:t>
    </dgm:pt>
    <dgm:pt modelId="{3C62015C-76D2-44D6-BABF-E5D7D82C3D44}" type="sibTrans" cxnId="{6EB36817-A88D-45F8-9DF6-6C7CB867DB6A}">
      <dgm:prSet/>
      <dgm:spPr/>
      <dgm:t>
        <a:bodyPr/>
        <a:lstStyle/>
        <a:p>
          <a:endParaRPr lang="fr-FR" sz="2400">
            <a:latin typeface="Arial" panose="020B0604020202020204" pitchFamily="34" charset="0"/>
            <a:cs typeface="Arial" panose="020B0604020202020204" pitchFamily="34" charset="0"/>
          </a:endParaRPr>
        </a:p>
      </dgm:t>
    </dgm:pt>
    <dgm:pt modelId="{05BA43A2-C18C-4A00-A323-922EB5CBA116}">
      <dgm:prSet custT="1"/>
      <dgm:spPr/>
      <dgm:t>
        <a:bodyPr/>
        <a:lstStyle/>
        <a:p>
          <a:pPr algn="just" rtl="0"/>
          <a:r>
            <a:rPr lang="fr-FR" sz="1800" dirty="0">
              <a:latin typeface="Arial" panose="020B0604020202020204" pitchFamily="34" charset="0"/>
              <a:cs typeface="Arial" panose="020B0604020202020204" pitchFamily="34" charset="0"/>
            </a:rPr>
            <a:t>La situation des opérations financières de l’Etat est élaborée, à titre expérimental, par </a:t>
          </a:r>
          <a:r>
            <a:rPr lang="fr-FR" sz="1800" dirty="0" smtClean="0">
              <a:latin typeface="Arial" panose="020B0604020202020204" pitchFamily="34" charset="0"/>
              <a:cs typeface="Arial" panose="020B0604020202020204" pitchFamily="34" charset="0"/>
            </a:rPr>
            <a:t>la plus part des </a:t>
          </a:r>
          <a:r>
            <a:rPr lang="fr-FR" sz="1800" dirty="0">
              <a:latin typeface="Arial" panose="020B0604020202020204" pitchFamily="34" charset="0"/>
              <a:cs typeface="Arial" panose="020B0604020202020204" pitchFamily="34" charset="0"/>
            </a:rPr>
            <a:t>Etats suivant le nouveau </a:t>
          </a:r>
          <a:r>
            <a:rPr lang="fr-FR" sz="1800" dirty="0" smtClean="0">
              <a:latin typeface="Arial" panose="020B0604020202020204" pitchFamily="34" charset="0"/>
              <a:cs typeface="Arial" panose="020B0604020202020204" pitchFamily="34" charset="0"/>
            </a:rPr>
            <a:t>format ;</a:t>
          </a:r>
          <a:endParaRPr lang="fr-FR" sz="1800" dirty="0">
            <a:latin typeface="Arial" panose="020B0604020202020204" pitchFamily="34" charset="0"/>
            <a:cs typeface="Arial" panose="020B0604020202020204" pitchFamily="34" charset="0"/>
          </a:endParaRPr>
        </a:p>
      </dgm:t>
    </dgm:pt>
    <dgm:pt modelId="{0D600FCE-B38F-4913-89EF-71ECE76C58ED}">
      <dgm:prSet custT="1"/>
      <dgm:spPr/>
      <dgm:t>
        <a:bodyPr/>
        <a:lstStyle/>
        <a:p>
          <a:pPr algn="l" rtl="0"/>
          <a:r>
            <a:rPr lang="fr-FR" sz="2400" b="1" u="sng" dirty="0">
              <a:solidFill>
                <a:schemeClr val="accent6"/>
              </a:solidFill>
              <a:latin typeface="Arial" panose="020B0604020202020204" pitchFamily="34" charset="0"/>
              <a:cs typeface="Arial" panose="020B0604020202020204" pitchFamily="34" charset="0"/>
            </a:rPr>
            <a:t>Progrès</a:t>
          </a:r>
        </a:p>
      </dgm:t>
    </dgm:pt>
    <dgm:pt modelId="{2D948D81-8F1C-4141-949A-FDB10FC711AE}" type="sibTrans" cxnId="{8607B8AA-F434-420B-A111-926163CFCC16}">
      <dgm:prSet/>
      <dgm:spPr/>
      <dgm:t>
        <a:bodyPr/>
        <a:lstStyle/>
        <a:p>
          <a:endParaRPr lang="fr-FR" sz="2400">
            <a:latin typeface="Arial" panose="020B0604020202020204" pitchFamily="34" charset="0"/>
            <a:cs typeface="Arial" panose="020B0604020202020204" pitchFamily="34" charset="0"/>
          </a:endParaRPr>
        </a:p>
      </dgm:t>
    </dgm:pt>
    <dgm:pt modelId="{C3AAD758-90A3-48D9-A3E9-4B283244C2F0}" type="parTrans" cxnId="{8607B8AA-F434-420B-A111-926163CFCC16}">
      <dgm:prSet/>
      <dgm:spPr/>
      <dgm:t>
        <a:bodyPr/>
        <a:lstStyle/>
        <a:p>
          <a:endParaRPr lang="fr-FR" sz="2400">
            <a:latin typeface="Arial" panose="020B0604020202020204" pitchFamily="34" charset="0"/>
            <a:cs typeface="Arial" panose="020B0604020202020204" pitchFamily="34" charset="0"/>
          </a:endParaRPr>
        </a:p>
      </dgm:t>
    </dgm:pt>
    <dgm:pt modelId="{7189C41C-EAB1-4434-B72A-C7DE638E3040}" type="sibTrans" cxnId="{829159D1-C94D-459F-95C7-D0B09B83993A}">
      <dgm:prSet/>
      <dgm:spPr/>
      <dgm:t>
        <a:bodyPr/>
        <a:lstStyle/>
        <a:p>
          <a:endParaRPr lang="fr-FR" sz="2400">
            <a:latin typeface="Arial" panose="020B0604020202020204" pitchFamily="34" charset="0"/>
            <a:cs typeface="Arial" panose="020B0604020202020204" pitchFamily="34" charset="0"/>
          </a:endParaRPr>
        </a:p>
      </dgm:t>
    </dgm:pt>
    <dgm:pt modelId="{A4EEFB3F-DA9A-4FC1-A631-C358642B26E6}" type="parTrans" cxnId="{829159D1-C94D-459F-95C7-D0B09B83993A}">
      <dgm:prSet/>
      <dgm:spPr/>
      <dgm:t>
        <a:bodyPr/>
        <a:lstStyle/>
        <a:p>
          <a:endParaRPr lang="fr-FR" sz="2400">
            <a:latin typeface="Arial" panose="020B0604020202020204" pitchFamily="34" charset="0"/>
            <a:cs typeface="Arial" panose="020B0604020202020204" pitchFamily="34" charset="0"/>
          </a:endParaRPr>
        </a:p>
      </dgm:t>
    </dgm:pt>
    <dgm:pt modelId="{3CCE3DB7-63D6-41E6-A0B0-5F9BDBCE362D}">
      <dgm:prSet custT="1"/>
      <dgm:spPr/>
      <dgm:t>
        <a:bodyPr/>
        <a:lstStyle/>
        <a:p>
          <a:pPr algn="just" rtl="0"/>
          <a:r>
            <a:rPr lang="fr-FR" sz="1800" dirty="0">
              <a:latin typeface="Arial" panose="020B0604020202020204" pitchFamily="34" charset="0"/>
              <a:cs typeface="Arial" panose="020B0604020202020204" pitchFamily="34" charset="0"/>
            </a:rPr>
            <a:t>Les autres situations (compte de patrimoine et situation des autres flux économiques) et l’enregistrement sur la base des données en droits constatés) ne sont pas </a:t>
          </a:r>
          <a:r>
            <a:rPr lang="fr-FR" sz="1800" dirty="0" smtClean="0">
              <a:latin typeface="Arial" panose="020B0604020202020204" pitchFamily="34" charset="0"/>
              <a:cs typeface="Arial" panose="020B0604020202020204" pitchFamily="34" charset="0"/>
            </a:rPr>
            <a:t>effectifs.</a:t>
          </a:r>
          <a:endParaRPr lang="fr-FR" sz="1800" dirty="0">
            <a:latin typeface="Arial" panose="020B0604020202020204" pitchFamily="34" charset="0"/>
            <a:cs typeface="Arial" panose="020B0604020202020204" pitchFamily="34" charset="0"/>
          </a:endParaRPr>
        </a:p>
      </dgm:t>
    </dgm:pt>
    <dgm:pt modelId="{721649D0-B81B-4CDA-B358-E4B39704507B}" type="parTrans" cxnId="{43F53BCF-74C1-4F7E-B2FF-DB578CE99726}">
      <dgm:prSet/>
      <dgm:spPr/>
      <dgm:t>
        <a:bodyPr/>
        <a:lstStyle/>
        <a:p>
          <a:endParaRPr lang="fr-FR">
            <a:latin typeface="Arial" panose="020B0604020202020204" pitchFamily="34" charset="0"/>
            <a:cs typeface="Arial" panose="020B0604020202020204" pitchFamily="34" charset="0"/>
          </a:endParaRPr>
        </a:p>
      </dgm:t>
    </dgm:pt>
    <dgm:pt modelId="{CDEADC0F-7A5E-41A7-B783-9A0DD4150BF2}" type="sibTrans" cxnId="{43F53BCF-74C1-4F7E-B2FF-DB578CE99726}">
      <dgm:prSet/>
      <dgm:spPr/>
      <dgm:t>
        <a:bodyPr/>
        <a:lstStyle/>
        <a:p>
          <a:endParaRPr lang="fr-FR">
            <a:latin typeface="Arial" panose="020B0604020202020204" pitchFamily="34" charset="0"/>
            <a:cs typeface="Arial" panose="020B0604020202020204" pitchFamily="34" charset="0"/>
          </a:endParaRPr>
        </a:p>
      </dgm:t>
    </dgm:pt>
    <dgm:pt modelId="{D17CD2F1-FEED-4CBA-95A6-2721A60CEB0A}">
      <dgm:prSet custT="1"/>
      <dgm:spPr/>
      <dgm:t>
        <a:bodyPr/>
        <a:lstStyle/>
        <a:p>
          <a:pPr algn="just" rtl="0"/>
          <a:r>
            <a:rPr lang="fr-FR" sz="1800" dirty="0">
              <a:latin typeface="Arial" panose="020B0604020202020204" pitchFamily="34" charset="0"/>
              <a:cs typeface="Arial" panose="020B0604020202020204" pitchFamily="34" charset="0"/>
            </a:rPr>
            <a:t>Le tableau institutionnel dressant notamment la liste des EPA et des Collectivités territoriales couvrant le périmètre des administrations publiques est </a:t>
          </a:r>
          <a:r>
            <a:rPr lang="fr-FR" sz="1800" dirty="0" smtClean="0">
              <a:latin typeface="Arial" panose="020B0604020202020204" pitchFamily="34" charset="0"/>
              <a:cs typeface="Arial" panose="020B0604020202020204" pitchFamily="34" charset="0"/>
            </a:rPr>
            <a:t>établi ;</a:t>
          </a:r>
          <a:endParaRPr lang="fr-FR" sz="1800" dirty="0">
            <a:latin typeface="Arial" panose="020B0604020202020204" pitchFamily="34" charset="0"/>
            <a:cs typeface="Arial" panose="020B0604020202020204" pitchFamily="34" charset="0"/>
          </a:endParaRPr>
        </a:p>
      </dgm:t>
    </dgm:pt>
    <dgm:pt modelId="{444FB149-B5FA-4336-AD44-2E56E3820CF3}" type="parTrans" cxnId="{844EF1E6-0E2F-42B7-BE75-AED74BF02142}">
      <dgm:prSet/>
      <dgm:spPr/>
      <dgm:t>
        <a:bodyPr/>
        <a:lstStyle/>
        <a:p>
          <a:endParaRPr lang="fr-FR">
            <a:latin typeface="Arial" panose="020B0604020202020204" pitchFamily="34" charset="0"/>
            <a:cs typeface="Arial" panose="020B0604020202020204" pitchFamily="34" charset="0"/>
          </a:endParaRPr>
        </a:p>
      </dgm:t>
    </dgm:pt>
    <dgm:pt modelId="{975A6DDF-C70B-47E7-944F-1F45A06BFACB}" type="sibTrans" cxnId="{844EF1E6-0E2F-42B7-BE75-AED74BF02142}">
      <dgm:prSet/>
      <dgm:spPr/>
      <dgm:t>
        <a:bodyPr/>
        <a:lstStyle/>
        <a:p>
          <a:endParaRPr lang="fr-FR">
            <a:latin typeface="Arial" panose="020B0604020202020204" pitchFamily="34" charset="0"/>
            <a:cs typeface="Arial" panose="020B0604020202020204" pitchFamily="34" charset="0"/>
          </a:endParaRPr>
        </a:p>
      </dgm:t>
    </dgm:pt>
    <dgm:pt modelId="{C32A2F0E-A4EA-4987-BD40-C2EBE8B5BAD6}">
      <dgm:prSet custT="1"/>
      <dgm:spPr/>
      <dgm:t>
        <a:bodyPr/>
        <a:lstStyle/>
        <a:p>
          <a:pPr algn="just" rtl="0"/>
          <a:r>
            <a:rPr lang="fr-FR" sz="1800" dirty="0" smtClean="0">
              <a:solidFill>
                <a:schemeClr val="tx1"/>
              </a:solidFill>
              <a:latin typeface="Arial" panose="020B0604020202020204" pitchFamily="34" charset="0"/>
              <a:cs typeface="Arial" panose="020B0604020202020204" pitchFamily="34" charset="0"/>
            </a:rPr>
            <a:t>L’élargissement </a:t>
          </a:r>
          <a:r>
            <a:rPr lang="fr-FR" sz="1800" dirty="0">
              <a:latin typeface="Arial" panose="020B0604020202020204" pitchFamily="34" charset="0"/>
              <a:cs typeface="Arial" panose="020B0604020202020204" pitchFamily="34" charset="0"/>
            </a:rPr>
            <a:t>du périmètre du TOFE aux autres administrations publiques n’est pas encore </a:t>
          </a:r>
          <a:r>
            <a:rPr lang="fr-FR" sz="1800" dirty="0" smtClean="0">
              <a:latin typeface="Arial" panose="020B0604020202020204" pitchFamily="34" charset="0"/>
              <a:cs typeface="Arial" panose="020B0604020202020204" pitchFamily="34" charset="0"/>
            </a:rPr>
            <a:t>réalisé ;</a:t>
          </a:r>
          <a:endParaRPr lang="fr-FR" sz="1800" dirty="0">
            <a:latin typeface="Arial" panose="020B0604020202020204" pitchFamily="34" charset="0"/>
            <a:cs typeface="Arial" panose="020B0604020202020204" pitchFamily="34" charset="0"/>
          </a:endParaRPr>
        </a:p>
      </dgm:t>
    </dgm:pt>
    <dgm:pt modelId="{B29CF345-6ADA-4467-9302-F932C8AA02D3}" type="parTrans" cxnId="{7475DC12-356C-4379-AEA6-5908EB721F65}">
      <dgm:prSet/>
      <dgm:spPr/>
      <dgm:t>
        <a:bodyPr/>
        <a:lstStyle/>
        <a:p>
          <a:endParaRPr lang="fr-FR">
            <a:latin typeface="Arial" panose="020B0604020202020204" pitchFamily="34" charset="0"/>
            <a:cs typeface="Arial" panose="020B0604020202020204" pitchFamily="34" charset="0"/>
          </a:endParaRPr>
        </a:p>
      </dgm:t>
    </dgm:pt>
    <dgm:pt modelId="{BCAC1628-7E0B-4540-A893-BEA6554E98BF}" type="sibTrans" cxnId="{7475DC12-356C-4379-AEA6-5908EB721F65}">
      <dgm:prSet/>
      <dgm:spPr/>
      <dgm:t>
        <a:bodyPr/>
        <a:lstStyle/>
        <a:p>
          <a:endParaRPr lang="fr-FR">
            <a:latin typeface="Arial" panose="020B0604020202020204" pitchFamily="34" charset="0"/>
            <a:cs typeface="Arial" panose="020B0604020202020204" pitchFamily="34" charset="0"/>
          </a:endParaRPr>
        </a:p>
      </dgm:t>
    </dgm:pt>
    <dgm:pt modelId="{2DADB780-84EB-4872-AE16-282CA5E96831}">
      <dgm:prSet custT="1"/>
      <dgm:spPr/>
      <dgm:t>
        <a:bodyPr/>
        <a:lstStyle/>
        <a:p>
          <a:pPr algn="just" rtl="0"/>
          <a:r>
            <a:rPr lang="fr-FR" sz="1800" dirty="0" smtClean="0">
              <a:latin typeface="Arial" panose="020B0604020202020204" pitchFamily="34" charset="0"/>
              <a:cs typeface="Arial" panose="020B0604020202020204" pitchFamily="34" charset="0"/>
            </a:rPr>
            <a:t>Un pays (Tchad) utilise effectivement le nouveau format du TOFE dans son cadrage budgétaire.</a:t>
          </a:r>
          <a:endParaRPr lang="fr-FR" sz="1800" dirty="0">
            <a:latin typeface="Arial" panose="020B0604020202020204" pitchFamily="34" charset="0"/>
            <a:cs typeface="Arial" panose="020B0604020202020204" pitchFamily="34" charset="0"/>
          </a:endParaRPr>
        </a:p>
      </dgm:t>
    </dgm:pt>
    <dgm:pt modelId="{18ACDD9F-5B65-46AB-9F0B-227806D20258}" type="parTrans" cxnId="{3300541D-A82A-46DB-B299-DD6A939AFD5D}">
      <dgm:prSet/>
      <dgm:spPr/>
      <dgm:t>
        <a:bodyPr/>
        <a:lstStyle/>
        <a:p>
          <a:endParaRPr lang="fr-FR"/>
        </a:p>
      </dgm:t>
    </dgm:pt>
    <dgm:pt modelId="{A6C55A84-0BD3-4BB3-8859-787190582F70}" type="sibTrans" cxnId="{3300541D-A82A-46DB-B299-DD6A939AFD5D}">
      <dgm:prSet/>
      <dgm:spPr/>
      <dgm:t>
        <a:bodyPr/>
        <a:lstStyle/>
        <a:p>
          <a:endParaRPr lang="fr-FR"/>
        </a:p>
      </dgm:t>
    </dgm:pt>
    <dgm:pt modelId="{25640115-9E4F-4B19-A058-307DBE06AAB7}" type="pres">
      <dgm:prSet presAssocID="{B4A80E70-842E-4DD2-9FFB-2B15E0E31046}" presName="compositeShape" presStyleCnt="0">
        <dgm:presLayoutVars>
          <dgm:chMax val="2"/>
          <dgm:dir/>
          <dgm:resizeHandles val="exact"/>
        </dgm:presLayoutVars>
      </dgm:prSet>
      <dgm:spPr/>
      <dgm:t>
        <a:bodyPr/>
        <a:lstStyle/>
        <a:p>
          <a:endParaRPr lang="fr-FR"/>
        </a:p>
      </dgm:t>
    </dgm:pt>
    <dgm:pt modelId="{48724BF9-E49E-480B-9B7B-EB3996E1610F}" type="pres">
      <dgm:prSet presAssocID="{0D600FCE-B38F-4913-89EF-71ECE76C58ED}" presName="upArrow" presStyleLbl="node1" presStyleIdx="0" presStyleCnt="2" custScaleX="59218" custScaleY="100567"/>
      <dgm:spPr/>
    </dgm:pt>
    <dgm:pt modelId="{B0501A7D-EC44-401D-895E-A4BCF66D3138}" type="pres">
      <dgm:prSet presAssocID="{0D600FCE-B38F-4913-89EF-71ECE76C58ED}" presName="upArrowText" presStyleLbl="revTx" presStyleIdx="0" presStyleCnt="2" custScaleX="122579">
        <dgm:presLayoutVars>
          <dgm:chMax val="0"/>
          <dgm:bulletEnabled val="1"/>
        </dgm:presLayoutVars>
      </dgm:prSet>
      <dgm:spPr/>
      <dgm:t>
        <a:bodyPr/>
        <a:lstStyle/>
        <a:p>
          <a:endParaRPr lang="fr-FR"/>
        </a:p>
      </dgm:t>
    </dgm:pt>
    <dgm:pt modelId="{F5B2B484-04A7-47F1-8D4C-65DDD898944D}" type="pres">
      <dgm:prSet presAssocID="{CC79A660-2E5C-40ED-9986-DE9A266EF0C3}" presName="downArrow" presStyleLbl="node1" presStyleIdx="1" presStyleCnt="2" custScaleX="59014" custScaleY="101372"/>
      <dgm:spPr>
        <a:solidFill>
          <a:srgbClr val="C00000"/>
        </a:solidFill>
      </dgm:spPr>
    </dgm:pt>
    <dgm:pt modelId="{6AFA1DFB-DA4D-43F6-B04C-772E995AC0DC}" type="pres">
      <dgm:prSet presAssocID="{CC79A660-2E5C-40ED-9986-DE9A266EF0C3}" presName="downArrowText" presStyleLbl="revTx" presStyleIdx="1" presStyleCnt="2" custScaleX="120133">
        <dgm:presLayoutVars>
          <dgm:chMax val="0"/>
          <dgm:bulletEnabled val="1"/>
        </dgm:presLayoutVars>
      </dgm:prSet>
      <dgm:spPr/>
      <dgm:t>
        <a:bodyPr/>
        <a:lstStyle/>
        <a:p>
          <a:endParaRPr lang="fr-FR"/>
        </a:p>
      </dgm:t>
    </dgm:pt>
  </dgm:ptLst>
  <dgm:cxnLst>
    <dgm:cxn modelId="{829159D1-C94D-459F-95C7-D0B09B83993A}" srcId="{0D600FCE-B38F-4913-89EF-71ECE76C58ED}" destId="{05BA43A2-C18C-4A00-A323-922EB5CBA116}" srcOrd="0" destOrd="0" parTransId="{A4EEFB3F-DA9A-4FC1-A631-C358642B26E6}" sibTransId="{7189C41C-EAB1-4434-B72A-C7DE638E3040}"/>
    <dgm:cxn modelId="{B4B9E600-2AB5-4274-ACC2-EC3D3306C5B3}" type="presOf" srcId="{86E968A1-F51E-40A4-8E66-1B84A7EA3949}" destId="{6AFA1DFB-DA4D-43F6-B04C-772E995AC0DC}" srcOrd="0" destOrd="1" presId="urn:microsoft.com/office/officeart/2005/8/layout/arrow4"/>
    <dgm:cxn modelId="{168E1882-BBA4-4681-A3EB-89D0F7C1940F}" type="presOf" srcId="{C32A2F0E-A4EA-4987-BD40-C2EBE8B5BAD6}" destId="{6AFA1DFB-DA4D-43F6-B04C-772E995AC0DC}" srcOrd="0" destOrd="2" presId="urn:microsoft.com/office/officeart/2005/8/layout/arrow4"/>
    <dgm:cxn modelId="{A3448185-E1D9-4E5D-B24D-CC4AEB38BB4E}" type="presOf" srcId="{CC79A660-2E5C-40ED-9986-DE9A266EF0C3}" destId="{6AFA1DFB-DA4D-43F6-B04C-772E995AC0DC}" srcOrd="0" destOrd="0" presId="urn:microsoft.com/office/officeart/2005/8/layout/arrow4"/>
    <dgm:cxn modelId="{8607B8AA-F434-420B-A111-926163CFCC16}" srcId="{B4A80E70-842E-4DD2-9FFB-2B15E0E31046}" destId="{0D600FCE-B38F-4913-89EF-71ECE76C58ED}" srcOrd="0" destOrd="0" parTransId="{C3AAD758-90A3-48D9-A3E9-4B283244C2F0}" sibTransId="{2D948D81-8F1C-4141-949A-FDB10FC711AE}"/>
    <dgm:cxn modelId="{364960AC-A24B-4F61-98E1-1A53758E5326}" type="presOf" srcId="{05BA43A2-C18C-4A00-A323-922EB5CBA116}" destId="{B0501A7D-EC44-401D-895E-A4BCF66D3138}" srcOrd="0" destOrd="1" presId="urn:microsoft.com/office/officeart/2005/8/layout/arrow4"/>
    <dgm:cxn modelId="{3300541D-A82A-46DB-B299-DD6A939AFD5D}" srcId="{0D600FCE-B38F-4913-89EF-71ECE76C58ED}" destId="{2DADB780-84EB-4872-AE16-282CA5E96831}" srcOrd="2" destOrd="0" parTransId="{18ACDD9F-5B65-46AB-9F0B-227806D20258}" sibTransId="{A6C55A84-0BD3-4BB3-8859-787190582F70}"/>
    <dgm:cxn modelId="{2044CC40-C710-431D-A0E5-2788ADE7D4F9}" type="presOf" srcId="{B4A80E70-842E-4DD2-9FFB-2B15E0E31046}" destId="{25640115-9E4F-4B19-A058-307DBE06AAB7}" srcOrd="0" destOrd="0" presId="urn:microsoft.com/office/officeart/2005/8/layout/arrow4"/>
    <dgm:cxn modelId="{D3BDFB75-5D98-4845-A2EE-72A3B4885707}" type="presOf" srcId="{0D600FCE-B38F-4913-89EF-71ECE76C58ED}" destId="{B0501A7D-EC44-401D-895E-A4BCF66D3138}" srcOrd="0" destOrd="0" presId="urn:microsoft.com/office/officeart/2005/8/layout/arrow4"/>
    <dgm:cxn modelId="{43F53BCF-74C1-4F7E-B2FF-DB578CE99726}" srcId="{CC79A660-2E5C-40ED-9986-DE9A266EF0C3}" destId="{3CCE3DB7-63D6-41E6-A0B0-5F9BDBCE362D}" srcOrd="2" destOrd="0" parTransId="{721649D0-B81B-4CDA-B358-E4B39704507B}" sibTransId="{CDEADC0F-7A5E-41A7-B783-9A0DD4150BF2}"/>
    <dgm:cxn modelId="{7475DC12-356C-4379-AEA6-5908EB721F65}" srcId="{CC79A660-2E5C-40ED-9986-DE9A266EF0C3}" destId="{C32A2F0E-A4EA-4987-BD40-C2EBE8B5BAD6}" srcOrd="1" destOrd="0" parTransId="{B29CF345-6ADA-4467-9302-F932C8AA02D3}" sibTransId="{BCAC1628-7E0B-4540-A893-BEA6554E98BF}"/>
    <dgm:cxn modelId="{08BF01B9-97F1-45A1-B75A-683893E70079}" type="presOf" srcId="{D17CD2F1-FEED-4CBA-95A6-2721A60CEB0A}" destId="{B0501A7D-EC44-401D-895E-A4BCF66D3138}" srcOrd="0" destOrd="2" presId="urn:microsoft.com/office/officeart/2005/8/layout/arrow4"/>
    <dgm:cxn modelId="{7023E4CC-8E85-4589-AE1E-F39B5F9276A2}" type="presOf" srcId="{2DADB780-84EB-4872-AE16-282CA5E96831}" destId="{B0501A7D-EC44-401D-895E-A4BCF66D3138}" srcOrd="0" destOrd="3" presId="urn:microsoft.com/office/officeart/2005/8/layout/arrow4"/>
    <dgm:cxn modelId="{844EF1E6-0E2F-42B7-BE75-AED74BF02142}" srcId="{0D600FCE-B38F-4913-89EF-71ECE76C58ED}" destId="{D17CD2F1-FEED-4CBA-95A6-2721A60CEB0A}" srcOrd="1" destOrd="0" parTransId="{444FB149-B5FA-4336-AD44-2E56E3820CF3}" sibTransId="{975A6DDF-C70B-47E7-944F-1F45A06BFACB}"/>
    <dgm:cxn modelId="{6EB36817-A88D-45F8-9DF6-6C7CB867DB6A}" srcId="{CC79A660-2E5C-40ED-9986-DE9A266EF0C3}" destId="{86E968A1-F51E-40A4-8E66-1B84A7EA3949}" srcOrd="0" destOrd="0" parTransId="{6D619547-95D7-4F97-BECE-84E3D4A5AB27}" sibTransId="{3C62015C-76D2-44D6-BABF-E5D7D82C3D44}"/>
    <dgm:cxn modelId="{03846EB8-8A28-4CD0-95C5-52E84AB96B75}" srcId="{B4A80E70-842E-4DD2-9FFB-2B15E0E31046}" destId="{CC79A660-2E5C-40ED-9986-DE9A266EF0C3}" srcOrd="1" destOrd="0" parTransId="{10FD80BF-8349-4421-91B6-55D39DE9964B}" sibTransId="{35774431-CC45-4783-B410-B94021A05E29}"/>
    <dgm:cxn modelId="{BBA419C7-AC5F-4C3D-B614-4DC065F6032D}" type="presOf" srcId="{3CCE3DB7-63D6-41E6-A0B0-5F9BDBCE362D}" destId="{6AFA1DFB-DA4D-43F6-B04C-772E995AC0DC}" srcOrd="0" destOrd="3" presId="urn:microsoft.com/office/officeart/2005/8/layout/arrow4"/>
    <dgm:cxn modelId="{569AFCF8-AA52-4C0D-A794-BCB88ACF94E0}" type="presParOf" srcId="{25640115-9E4F-4B19-A058-307DBE06AAB7}" destId="{48724BF9-E49E-480B-9B7B-EB3996E1610F}" srcOrd="0" destOrd="0" presId="urn:microsoft.com/office/officeart/2005/8/layout/arrow4"/>
    <dgm:cxn modelId="{E97D2218-8232-4B6D-A06A-9A3EB7C58DE8}" type="presParOf" srcId="{25640115-9E4F-4B19-A058-307DBE06AAB7}" destId="{B0501A7D-EC44-401D-895E-A4BCF66D3138}" srcOrd="1" destOrd="0" presId="urn:microsoft.com/office/officeart/2005/8/layout/arrow4"/>
    <dgm:cxn modelId="{78236A15-9852-42CD-B962-971EA5C42988}" type="presParOf" srcId="{25640115-9E4F-4B19-A058-307DBE06AAB7}" destId="{F5B2B484-04A7-47F1-8D4C-65DDD898944D}" srcOrd="2" destOrd="0" presId="urn:microsoft.com/office/officeart/2005/8/layout/arrow4"/>
    <dgm:cxn modelId="{5978A8D9-9EB0-46DC-AC09-8D17DCFDEA11}" type="presParOf" srcId="{25640115-9E4F-4B19-A058-307DBE06AAB7}" destId="{6AFA1DFB-DA4D-43F6-B04C-772E995AC0D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1A37B-5A9B-48DF-A1E4-C3E8A04F372A}">
      <dsp:nvSpPr>
        <dsp:cNvPr id="0" name=""/>
        <dsp:cNvSpPr/>
      </dsp:nvSpPr>
      <dsp:spPr>
        <a:xfrm>
          <a:off x="17780" y="0"/>
          <a:ext cx="9126219" cy="570388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5894D8-E95A-4421-A59D-29FF5C0E1B12}">
      <dsp:nvSpPr>
        <dsp:cNvPr id="0" name=""/>
        <dsp:cNvSpPr/>
      </dsp:nvSpPr>
      <dsp:spPr>
        <a:xfrm>
          <a:off x="907822" y="4241410"/>
          <a:ext cx="209903" cy="209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367B25-12E0-459C-ACA1-C025442DDAA6}">
      <dsp:nvSpPr>
        <dsp:cNvPr id="0" name=""/>
        <dsp:cNvSpPr/>
      </dsp:nvSpPr>
      <dsp:spPr>
        <a:xfrm>
          <a:off x="973184" y="4346361"/>
          <a:ext cx="1274714" cy="135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23" tIns="0" rIns="0" bIns="0" numCol="1" spcCol="1270" anchor="t" anchorCtr="0">
          <a:noAutofit/>
        </a:bodyPr>
        <a:lstStyle/>
        <a:p>
          <a:pPr lvl="0" algn="l" defTabSz="533400">
            <a:lnSpc>
              <a:spcPct val="90000"/>
            </a:lnSpc>
            <a:spcBef>
              <a:spcPct val="0"/>
            </a:spcBef>
            <a:spcAft>
              <a:spcPct val="35000"/>
            </a:spcAft>
          </a:pPr>
          <a:r>
            <a:rPr lang="fr-FR" sz="1200" b="1" kern="1200" dirty="0" smtClean="0">
              <a:solidFill>
                <a:srgbClr val="FF0000"/>
              </a:solidFill>
              <a:latin typeface="Arial" panose="020B0604020202020204" pitchFamily="34" charset="0"/>
              <a:cs typeface="Arial" panose="020B0604020202020204" pitchFamily="34" charset="0"/>
            </a:rPr>
            <a:t>Le 19 décembre 2011</a:t>
          </a:r>
        </a:p>
        <a:p>
          <a:pPr lvl="0" algn="l" defTabSz="533400">
            <a:lnSpc>
              <a:spcPct val="90000"/>
            </a:lnSpc>
            <a:spcBef>
              <a:spcPct val="0"/>
            </a:spcBef>
            <a:spcAft>
              <a:spcPct val="35000"/>
            </a:spcAft>
          </a:pPr>
          <a:r>
            <a:rPr lang="fr-FR" sz="1050" b="1" kern="1200" dirty="0" smtClean="0">
              <a:latin typeface="Arial" panose="020B0604020202020204" pitchFamily="34" charset="0"/>
              <a:cs typeface="Arial" panose="020B0604020202020204" pitchFamily="34" charset="0"/>
            </a:rPr>
            <a:t>6 directives ont été adoptées par le Conseil des Ministres de la CEMAC et complétées en 2020 par 7</a:t>
          </a:r>
          <a:r>
            <a:rPr lang="fr-FR" sz="1050" b="1" kern="1200" baseline="30000" dirty="0" smtClean="0">
              <a:latin typeface="Arial" panose="020B0604020202020204" pitchFamily="34" charset="0"/>
              <a:cs typeface="Arial" panose="020B0604020202020204" pitchFamily="34" charset="0"/>
            </a:rPr>
            <a:t>ème</a:t>
          </a:r>
          <a:r>
            <a:rPr lang="fr-FR" sz="1050" b="1" kern="1200" dirty="0" smtClean="0">
              <a:latin typeface="Arial" panose="020B0604020202020204" pitchFamily="34" charset="0"/>
              <a:cs typeface="Arial" panose="020B0604020202020204" pitchFamily="34" charset="0"/>
            </a:rPr>
            <a:t> CDM</a:t>
          </a:r>
          <a:endParaRPr lang="fr-FR" sz="1050" b="1" kern="1200" dirty="0">
            <a:latin typeface="Arial" panose="020B0604020202020204" pitchFamily="34" charset="0"/>
            <a:cs typeface="Arial" panose="020B0604020202020204" pitchFamily="34" charset="0"/>
          </a:endParaRPr>
        </a:p>
      </dsp:txBody>
      <dsp:txXfrm>
        <a:off x="973184" y="4346361"/>
        <a:ext cx="1274714" cy="1357525"/>
      </dsp:txXfrm>
    </dsp:sp>
    <dsp:sp modelId="{A673DB2B-9EEF-469A-8FCD-A16E1FB5C2DA}">
      <dsp:nvSpPr>
        <dsp:cNvPr id="0" name=""/>
        <dsp:cNvSpPr/>
      </dsp:nvSpPr>
      <dsp:spPr>
        <a:xfrm>
          <a:off x="2044037" y="3149686"/>
          <a:ext cx="328543" cy="3285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43696-2905-4931-B720-E667A8A9E516}">
      <dsp:nvSpPr>
        <dsp:cNvPr id="0" name=""/>
        <dsp:cNvSpPr/>
      </dsp:nvSpPr>
      <dsp:spPr>
        <a:xfrm>
          <a:off x="2208309" y="3313958"/>
          <a:ext cx="1514952" cy="238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089" tIns="0" rIns="0" bIns="0" numCol="1" spcCol="1270" anchor="t" anchorCtr="0">
          <a:noAutofit/>
        </a:bodyPr>
        <a:lstStyle/>
        <a:p>
          <a:pPr lvl="0" algn="l" defTabSz="488950">
            <a:lnSpc>
              <a:spcPct val="90000"/>
            </a:lnSpc>
            <a:spcBef>
              <a:spcPct val="0"/>
            </a:spcBef>
            <a:spcAft>
              <a:spcPct val="35000"/>
            </a:spcAft>
          </a:pPr>
          <a:r>
            <a:rPr lang="fr-FR" sz="1100" b="1" kern="1200" dirty="0" smtClean="0">
              <a:solidFill>
                <a:srgbClr val="FF0000"/>
              </a:solidFill>
              <a:latin typeface="Arial" panose="020B0604020202020204" pitchFamily="34" charset="0"/>
              <a:cs typeface="Arial" panose="020B0604020202020204" pitchFamily="34" charset="0"/>
            </a:rPr>
            <a:t>1;1.2018</a:t>
          </a:r>
          <a:r>
            <a:rPr lang="fr-FR" sz="1100" b="1" kern="1200" dirty="0" smtClean="0">
              <a:latin typeface="Arial" panose="020B0604020202020204" pitchFamily="34" charset="0"/>
              <a:cs typeface="Arial" panose="020B0604020202020204" pitchFamily="34" charset="0"/>
            </a:rPr>
            <a:t>, entrée en vigueur des dispositions classique</a:t>
          </a:r>
          <a:endParaRPr lang="fr-FR" sz="1100" b="1" kern="1200" dirty="0">
            <a:latin typeface="Arial" panose="020B0604020202020204" pitchFamily="34" charset="0"/>
            <a:cs typeface="Arial" panose="020B0604020202020204" pitchFamily="34" charset="0"/>
          </a:endParaRPr>
        </a:p>
      </dsp:txBody>
      <dsp:txXfrm>
        <a:off x="2208309" y="3313958"/>
        <a:ext cx="1514952" cy="2389928"/>
      </dsp:txXfrm>
    </dsp:sp>
    <dsp:sp modelId="{27AAEC73-6AE8-4426-84FA-AF03FBA77054}">
      <dsp:nvSpPr>
        <dsp:cNvPr id="0" name=""/>
        <dsp:cNvSpPr/>
      </dsp:nvSpPr>
      <dsp:spPr>
        <a:xfrm>
          <a:off x="3504232" y="2279273"/>
          <a:ext cx="438058" cy="438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2E059-315A-40BE-94BE-024A62ABB799}">
      <dsp:nvSpPr>
        <dsp:cNvPr id="0" name=""/>
        <dsp:cNvSpPr/>
      </dsp:nvSpPr>
      <dsp:spPr>
        <a:xfrm>
          <a:off x="3723261" y="2498302"/>
          <a:ext cx="1761360" cy="3205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118" tIns="0" rIns="0" bIns="0" numCol="1" spcCol="1270" anchor="t" anchorCtr="0">
          <a:noAutofit/>
        </a:bodyPr>
        <a:lstStyle/>
        <a:p>
          <a:pPr lvl="0" algn="l" defTabSz="488950">
            <a:lnSpc>
              <a:spcPct val="90000"/>
            </a:lnSpc>
            <a:spcBef>
              <a:spcPct val="0"/>
            </a:spcBef>
            <a:spcAft>
              <a:spcPct val="35000"/>
            </a:spcAft>
          </a:pPr>
          <a:r>
            <a:rPr lang="fr-FR" sz="1100" b="1" kern="1200" dirty="0" smtClean="0">
              <a:solidFill>
                <a:srgbClr val="FF0000"/>
              </a:solidFill>
              <a:latin typeface="Arial" panose="020B0604020202020204" pitchFamily="34" charset="0"/>
              <a:cs typeface="Arial" panose="020B0604020202020204" pitchFamily="34" charset="0"/>
            </a:rPr>
            <a:t>1.1.2019</a:t>
          </a:r>
          <a:r>
            <a:rPr lang="fr-FR" sz="1100" b="1" kern="1200" dirty="0" smtClean="0">
              <a:latin typeface="Arial" panose="020B0604020202020204" pitchFamily="34" charset="0"/>
              <a:cs typeface="Arial" panose="020B0604020202020204" pitchFamily="34" charset="0"/>
            </a:rPr>
            <a:t>, entrée en vigueur de l’extension du champ du TOFE</a:t>
          </a:r>
          <a:endParaRPr lang="fr-FR" sz="1100" b="1" kern="1200" dirty="0">
            <a:latin typeface="Arial" panose="020B0604020202020204" pitchFamily="34" charset="0"/>
            <a:cs typeface="Arial" panose="020B0604020202020204" pitchFamily="34" charset="0"/>
          </a:endParaRPr>
        </a:p>
      </dsp:txBody>
      <dsp:txXfrm>
        <a:off x="3723261" y="2498302"/>
        <a:ext cx="1761360" cy="3205584"/>
      </dsp:txXfrm>
    </dsp:sp>
    <dsp:sp modelId="{58DD1392-44B1-4492-B468-FD253D68D293}">
      <dsp:nvSpPr>
        <dsp:cNvPr id="0" name=""/>
        <dsp:cNvSpPr/>
      </dsp:nvSpPr>
      <dsp:spPr>
        <a:xfrm>
          <a:off x="5201709" y="1599369"/>
          <a:ext cx="565825" cy="5658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64763-CB0E-4970-AD6C-9E01255D9F22}">
      <dsp:nvSpPr>
        <dsp:cNvPr id="0" name=""/>
        <dsp:cNvSpPr/>
      </dsp:nvSpPr>
      <dsp:spPr>
        <a:xfrm>
          <a:off x="5484621" y="1882282"/>
          <a:ext cx="1825243" cy="382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819" tIns="0" rIns="0" bIns="0" numCol="1" spcCol="1270" anchor="t" anchorCtr="0">
          <a:noAutofit/>
        </a:bodyPr>
        <a:lstStyle/>
        <a:p>
          <a:pPr lvl="0" algn="l" defTabSz="488950">
            <a:lnSpc>
              <a:spcPct val="90000"/>
            </a:lnSpc>
            <a:spcBef>
              <a:spcPct val="0"/>
            </a:spcBef>
            <a:spcAft>
              <a:spcPct val="35000"/>
            </a:spcAft>
          </a:pPr>
          <a:r>
            <a:rPr lang="fr-FR" sz="1100" b="1" kern="1200" dirty="0" smtClean="0">
              <a:solidFill>
                <a:srgbClr val="FF0000"/>
              </a:solidFill>
              <a:latin typeface="Arial" panose="020B0604020202020204" pitchFamily="34" charset="0"/>
              <a:cs typeface="Arial" panose="020B0604020202020204" pitchFamily="34" charset="0"/>
            </a:rPr>
            <a:t>1.1.2022</a:t>
          </a:r>
          <a:r>
            <a:rPr lang="fr-FR" sz="1100" b="1" kern="1200" dirty="0" smtClean="0">
              <a:latin typeface="Arial" panose="020B0604020202020204" pitchFamily="34" charset="0"/>
              <a:cs typeface="Arial" panose="020B0604020202020204" pitchFamily="34" charset="0"/>
            </a:rPr>
            <a:t>, entrée en vigueur des innovations budgétaires : programmes, déconcentration </a:t>
          </a:r>
          <a:r>
            <a:rPr lang="fr-FR" sz="1100" b="1" kern="1200" dirty="0" err="1" smtClean="0">
              <a:latin typeface="Arial" panose="020B0604020202020204" pitchFamily="34" charset="0"/>
              <a:cs typeface="Arial" panose="020B0604020202020204" pitchFamily="34" charset="0"/>
            </a:rPr>
            <a:t>ordonnancement,pluri-annualité</a:t>
          </a:r>
          <a:r>
            <a:rPr lang="fr-FR" sz="1100" b="1" kern="1200" dirty="0" smtClean="0">
              <a:latin typeface="Arial" panose="020B0604020202020204" pitchFamily="34" charset="0"/>
              <a:cs typeface="Arial" panose="020B0604020202020204" pitchFamily="34" charset="0"/>
            </a:rPr>
            <a:t>, etc.</a:t>
          </a:r>
          <a:endParaRPr lang="fr-FR" sz="1100" b="1" kern="1200" dirty="0">
            <a:latin typeface="Arial" panose="020B0604020202020204" pitchFamily="34" charset="0"/>
            <a:cs typeface="Arial" panose="020B0604020202020204" pitchFamily="34" charset="0"/>
          </a:endParaRPr>
        </a:p>
      </dsp:txBody>
      <dsp:txXfrm>
        <a:off x="5484621" y="1882282"/>
        <a:ext cx="1825243" cy="3821604"/>
      </dsp:txXfrm>
    </dsp:sp>
    <dsp:sp modelId="{08BDC62C-FA92-46DB-892F-8191B4471221}">
      <dsp:nvSpPr>
        <dsp:cNvPr id="0" name=""/>
        <dsp:cNvSpPr/>
      </dsp:nvSpPr>
      <dsp:spPr>
        <a:xfrm>
          <a:off x="6949380" y="1145340"/>
          <a:ext cx="720971" cy="7209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68702-412C-401D-9F39-7DA4EB810446}">
      <dsp:nvSpPr>
        <dsp:cNvPr id="0" name=""/>
        <dsp:cNvSpPr/>
      </dsp:nvSpPr>
      <dsp:spPr>
        <a:xfrm>
          <a:off x="7309865" y="1505826"/>
          <a:ext cx="1825243" cy="419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028" tIns="0" rIns="0" bIns="0" numCol="1" spcCol="1270" anchor="t" anchorCtr="0">
          <a:noAutofit/>
        </a:bodyPr>
        <a:lstStyle/>
        <a:p>
          <a:pPr lvl="0" algn="l" defTabSz="488950">
            <a:lnSpc>
              <a:spcPct val="90000"/>
            </a:lnSpc>
            <a:spcBef>
              <a:spcPct val="0"/>
            </a:spcBef>
            <a:spcAft>
              <a:spcPct val="35000"/>
            </a:spcAft>
          </a:pPr>
          <a:r>
            <a:rPr lang="fr-FR" sz="1100" b="1" kern="1200" dirty="0" smtClean="0">
              <a:solidFill>
                <a:srgbClr val="FF0000"/>
              </a:solidFill>
              <a:latin typeface="Arial" panose="020B0604020202020204" pitchFamily="34" charset="0"/>
              <a:cs typeface="Arial" panose="020B0604020202020204" pitchFamily="34" charset="0"/>
            </a:rPr>
            <a:t>1.1.2024</a:t>
          </a:r>
          <a:r>
            <a:rPr lang="fr-FR" sz="1100" b="1" kern="1200" dirty="0" smtClean="0">
              <a:latin typeface="Arial" panose="020B0604020202020204" pitchFamily="34" charset="0"/>
              <a:cs typeface="Arial" panose="020B0604020202020204" pitchFamily="34" charset="0"/>
            </a:rPr>
            <a:t>, entrée en vigueur des innovations relatives à la comptabilité</a:t>
          </a:r>
        </a:p>
        <a:p>
          <a:pPr lvl="0" algn="l" defTabSz="488950">
            <a:lnSpc>
              <a:spcPct val="90000"/>
            </a:lnSpc>
            <a:spcBef>
              <a:spcPct val="0"/>
            </a:spcBef>
            <a:spcAft>
              <a:spcPct val="35000"/>
            </a:spcAft>
          </a:pPr>
          <a:endParaRPr lang="fr-FR" sz="1100" b="1" kern="1200" dirty="0">
            <a:latin typeface="Arial" panose="020B0604020202020204" pitchFamily="34" charset="0"/>
            <a:cs typeface="Arial" panose="020B0604020202020204" pitchFamily="34" charset="0"/>
          </a:endParaRPr>
        </a:p>
      </dsp:txBody>
      <dsp:txXfrm>
        <a:off x="7309865" y="1505826"/>
        <a:ext cx="1825243" cy="4198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DF5F6-9273-4740-B24C-137B7BBD7392}">
      <dsp:nvSpPr>
        <dsp:cNvPr id="0" name=""/>
        <dsp:cNvSpPr/>
      </dsp:nvSpPr>
      <dsp:spPr>
        <a:xfrm>
          <a:off x="2717176" y="2309875"/>
          <a:ext cx="1870343" cy="1892594"/>
        </a:xfrm>
        <a:custGeom>
          <a:avLst/>
          <a:gdLst/>
          <a:ahLst/>
          <a:cxnLst/>
          <a:rect l="0" t="0" r="0" b="0"/>
          <a:pathLst>
            <a:path>
              <a:moveTo>
                <a:pt x="0" y="0"/>
              </a:moveTo>
              <a:lnTo>
                <a:pt x="935171" y="0"/>
              </a:lnTo>
              <a:lnTo>
                <a:pt x="935171" y="1892594"/>
              </a:lnTo>
              <a:lnTo>
                <a:pt x="1870343" y="18925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p>
      </dsp:txBody>
      <dsp:txXfrm>
        <a:off x="3585826" y="3189651"/>
        <a:ext cx="133042" cy="133042"/>
      </dsp:txXfrm>
    </dsp:sp>
    <dsp:sp modelId="{D6FC58BA-4BC9-4BBF-BFBA-D2F60CF58E5E}">
      <dsp:nvSpPr>
        <dsp:cNvPr id="0" name=""/>
        <dsp:cNvSpPr/>
      </dsp:nvSpPr>
      <dsp:spPr>
        <a:xfrm>
          <a:off x="2717176" y="2309875"/>
          <a:ext cx="1870343" cy="938139"/>
        </a:xfrm>
        <a:custGeom>
          <a:avLst/>
          <a:gdLst/>
          <a:ahLst/>
          <a:cxnLst/>
          <a:rect l="0" t="0" r="0" b="0"/>
          <a:pathLst>
            <a:path>
              <a:moveTo>
                <a:pt x="0" y="0"/>
              </a:moveTo>
              <a:lnTo>
                <a:pt x="935171" y="0"/>
              </a:lnTo>
              <a:lnTo>
                <a:pt x="935171" y="938139"/>
              </a:lnTo>
              <a:lnTo>
                <a:pt x="1870343" y="9381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r-FR" sz="700" kern="1200"/>
        </a:p>
      </dsp:txBody>
      <dsp:txXfrm>
        <a:off x="3600036" y="2726634"/>
        <a:ext cx="104621" cy="104621"/>
      </dsp:txXfrm>
    </dsp:sp>
    <dsp:sp modelId="{98EBD97A-EA41-4FBB-8A28-649987E2F5DD}">
      <dsp:nvSpPr>
        <dsp:cNvPr id="0" name=""/>
        <dsp:cNvSpPr/>
      </dsp:nvSpPr>
      <dsp:spPr>
        <a:xfrm>
          <a:off x="2717176" y="2247839"/>
          <a:ext cx="1870343" cy="91440"/>
        </a:xfrm>
        <a:custGeom>
          <a:avLst/>
          <a:gdLst/>
          <a:ahLst/>
          <a:cxnLst/>
          <a:rect l="0" t="0" r="0" b="0"/>
          <a:pathLst>
            <a:path>
              <a:moveTo>
                <a:pt x="0" y="62036"/>
              </a:moveTo>
              <a:lnTo>
                <a:pt x="935171" y="62036"/>
              </a:lnTo>
              <a:lnTo>
                <a:pt x="935171" y="45720"/>
              </a:lnTo>
              <a:lnTo>
                <a:pt x="187034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3605587" y="2246799"/>
        <a:ext cx="93520" cy="93520"/>
      </dsp:txXfrm>
    </dsp:sp>
    <dsp:sp modelId="{3789E270-C263-442D-A9C6-B461EE82C940}">
      <dsp:nvSpPr>
        <dsp:cNvPr id="0" name=""/>
        <dsp:cNvSpPr/>
      </dsp:nvSpPr>
      <dsp:spPr>
        <a:xfrm>
          <a:off x="2717176" y="1339104"/>
          <a:ext cx="1870343" cy="970771"/>
        </a:xfrm>
        <a:custGeom>
          <a:avLst/>
          <a:gdLst/>
          <a:ahLst/>
          <a:cxnLst/>
          <a:rect l="0" t="0" r="0" b="0"/>
          <a:pathLst>
            <a:path>
              <a:moveTo>
                <a:pt x="0" y="970771"/>
              </a:moveTo>
              <a:lnTo>
                <a:pt x="935171" y="970771"/>
              </a:lnTo>
              <a:lnTo>
                <a:pt x="935171" y="0"/>
              </a:lnTo>
              <a:lnTo>
                <a:pt x="187034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r-FR" sz="700" kern="1200"/>
        </a:p>
      </dsp:txBody>
      <dsp:txXfrm>
        <a:off x="3599666" y="1771808"/>
        <a:ext cx="105363" cy="105363"/>
      </dsp:txXfrm>
    </dsp:sp>
    <dsp:sp modelId="{95AFBF9B-63C6-470D-A65E-A608ADE74A69}">
      <dsp:nvSpPr>
        <dsp:cNvPr id="0" name=""/>
        <dsp:cNvSpPr/>
      </dsp:nvSpPr>
      <dsp:spPr>
        <a:xfrm>
          <a:off x="2717176" y="384648"/>
          <a:ext cx="1870343" cy="1925227"/>
        </a:xfrm>
        <a:custGeom>
          <a:avLst/>
          <a:gdLst/>
          <a:ahLst/>
          <a:cxnLst/>
          <a:rect l="0" t="0" r="0" b="0"/>
          <a:pathLst>
            <a:path>
              <a:moveTo>
                <a:pt x="0" y="1925227"/>
              </a:moveTo>
              <a:lnTo>
                <a:pt x="935171" y="1925227"/>
              </a:lnTo>
              <a:lnTo>
                <a:pt x="935171" y="0"/>
              </a:lnTo>
              <a:lnTo>
                <a:pt x="187034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p>
      </dsp:txBody>
      <dsp:txXfrm>
        <a:off x="3585243" y="1280158"/>
        <a:ext cx="134207" cy="134207"/>
      </dsp:txXfrm>
    </dsp:sp>
    <dsp:sp modelId="{068A0864-8BEE-4447-9B69-EA45E708B5AB}">
      <dsp:nvSpPr>
        <dsp:cNvPr id="0" name=""/>
        <dsp:cNvSpPr/>
      </dsp:nvSpPr>
      <dsp:spPr>
        <a:xfrm rot="16200000">
          <a:off x="-182989" y="1419089"/>
          <a:ext cx="4018759" cy="17815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latin typeface="Arial" panose="020B0604020202020204" pitchFamily="34" charset="0"/>
              <a:cs typeface="Arial" panose="020B0604020202020204" pitchFamily="34" charset="0"/>
            </a:rPr>
            <a:t>Niveau d’application globale évaluée à </a:t>
          </a:r>
          <a:r>
            <a:rPr lang="fr-FR" sz="2200" kern="1200" dirty="0" smtClean="0">
              <a:solidFill>
                <a:srgbClr val="FF0000"/>
              </a:solidFill>
              <a:latin typeface="Arial" panose="020B0604020202020204" pitchFamily="34" charset="0"/>
              <a:cs typeface="Arial" panose="020B0604020202020204" pitchFamily="34" charset="0"/>
            </a:rPr>
            <a:t>51%</a:t>
          </a:r>
          <a:r>
            <a:rPr lang="fr-FR" sz="2200" b="1" kern="1200" dirty="0" smtClean="0">
              <a:latin typeface="Arial" panose="020B0604020202020204" pitchFamily="34" charset="0"/>
              <a:cs typeface="Arial" panose="020B0604020202020204" pitchFamily="34" charset="0"/>
            </a:rPr>
            <a:t> en 2022 mais avec des disparités selon les pays</a:t>
          </a:r>
          <a:r>
            <a:rPr lang="fr-FR" sz="2200" kern="1200" dirty="0" smtClean="0">
              <a:latin typeface="Arial" panose="020B0604020202020204" pitchFamily="34" charset="0"/>
              <a:cs typeface="Arial" panose="020B0604020202020204" pitchFamily="34" charset="0"/>
            </a:rPr>
            <a:t> </a:t>
          </a:r>
          <a:endParaRPr lang="fr-FR" sz="2200" kern="1200" dirty="0">
            <a:latin typeface="Arial" panose="020B0604020202020204" pitchFamily="34" charset="0"/>
            <a:cs typeface="Arial" panose="020B0604020202020204" pitchFamily="34" charset="0"/>
          </a:endParaRPr>
        </a:p>
      </dsp:txBody>
      <dsp:txXfrm>
        <a:off x="-182989" y="1419089"/>
        <a:ext cx="4018759" cy="1781571"/>
      </dsp:txXfrm>
    </dsp:sp>
    <dsp:sp modelId="{D9835C76-1132-43C4-B330-2ECE4F77087D}">
      <dsp:nvSpPr>
        <dsp:cNvPr id="0" name=""/>
        <dsp:cNvSpPr/>
      </dsp:nvSpPr>
      <dsp:spPr>
        <a:xfrm>
          <a:off x="4587519" y="2866"/>
          <a:ext cx="4358390" cy="763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u="none" kern="1200" dirty="0">
              <a:latin typeface="Arial" panose="020B0604020202020204" pitchFamily="34" charset="0"/>
              <a:cs typeface="Arial" panose="020B0604020202020204" pitchFamily="34" charset="0"/>
            </a:rPr>
            <a:t>La transposition </a:t>
          </a:r>
          <a:r>
            <a:rPr lang="fr-FR" sz="2200" b="1" u="none" kern="1200" dirty="0" smtClean="0">
              <a:latin typeface="Arial" panose="020B0604020202020204" pitchFamily="34" charset="0"/>
              <a:cs typeface="Arial" panose="020B0604020202020204" pitchFamily="34" charset="0"/>
            </a:rPr>
            <a:t>: </a:t>
          </a:r>
          <a:r>
            <a:rPr lang="fr-FR" sz="2200" b="1" u="none" kern="1200" dirty="0" smtClean="0">
              <a:solidFill>
                <a:srgbClr val="FF0000"/>
              </a:solidFill>
              <a:latin typeface="Arial" panose="020B0604020202020204" pitchFamily="34" charset="0"/>
              <a:cs typeface="Arial" panose="020B0604020202020204" pitchFamily="34" charset="0"/>
            </a:rPr>
            <a:t>86</a:t>
          </a:r>
          <a:r>
            <a:rPr lang="fr-FR" sz="2200" b="1" u="none" kern="1200" dirty="0">
              <a:solidFill>
                <a:srgbClr val="FF0000"/>
              </a:solidFill>
              <a:latin typeface="Arial" panose="020B0604020202020204" pitchFamily="34" charset="0"/>
              <a:cs typeface="Arial" panose="020B0604020202020204" pitchFamily="34" charset="0"/>
            </a:rPr>
            <a:t>%</a:t>
          </a:r>
        </a:p>
      </dsp:txBody>
      <dsp:txXfrm>
        <a:off x="4587519" y="2866"/>
        <a:ext cx="4358390" cy="763564"/>
      </dsp:txXfrm>
    </dsp:sp>
    <dsp:sp modelId="{E77698F4-9034-4073-8897-61B8AD0E4683}">
      <dsp:nvSpPr>
        <dsp:cNvPr id="0" name=""/>
        <dsp:cNvSpPr/>
      </dsp:nvSpPr>
      <dsp:spPr>
        <a:xfrm>
          <a:off x="4587519" y="957321"/>
          <a:ext cx="4394981" cy="763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a:latin typeface="Arial" panose="020B0604020202020204" pitchFamily="34" charset="0"/>
              <a:cs typeface="Arial" panose="020B0604020202020204" pitchFamily="34" charset="0"/>
            </a:rPr>
            <a:t>la transparence de la gestion des finances publiques  </a:t>
          </a:r>
          <a:r>
            <a:rPr lang="fr-FR" sz="2200" b="1" kern="1200" dirty="0" smtClean="0">
              <a:latin typeface="Arial" panose="020B0604020202020204" pitchFamily="34" charset="0"/>
              <a:cs typeface="Arial" panose="020B0604020202020204" pitchFamily="34" charset="0"/>
            </a:rPr>
            <a:t>: </a:t>
          </a:r>
          <a:r>
            <a:rPr lang="fr-FR" sz="2200" b="1" kern="1200" dirty="0" smtClean="0">
              <a:solidFill>
                <a:srgbClr val="FF0000"/>
              </a:solidFill>
              <a:latin typeface="Arial" panose="020B0604020202020204" pitchFamily="34" charset="0"/>
              <a:cs typeface="Arial" panose="020B0604020202020204" pitchFamily="34" charset="0"/>
            </a:rPr>
            <a:t>58%</a:t>
          </a:r>
          <a:endParaRPr lang="fr-FR" sz="2200" b="1" kern="1200" dirty="0">
            <a:solidFill>
              <a:srgbClr val="FF0000"/>
            </a:solidFill>
            <a:latin typeface="Arial" panose="020B0604020202020204" pitchFamily="34" charset="0"/>
            <a:cs typeface="Arial" panose="020B0604020202020204" pitchFamily="34" charset="0"/>
          </a:endParaRPr>
        </a:p>
      </dsp:txBody>
      <dsp:txXfrm>
        <a:off x="4587519" y="957321"/>
        <a:ext cx="4394981" cy="763564"/>
      </dsp:txXfrm>
    </dsp:sp>
    <dsp:sp modelId="{D3967E92-A4FA-4837-B9E7-752DDC20BB24}">
      <dsp:nvSpPr>
        <dsp:cNvPr id="0" name=""/>
        <dsp:cNvSpPr/>
      </dsp:nvSpPr>
      <dsp:spPr>
        <a:xfrm>
          <a:off x="4587519" y="1911777"/>
          <a:ext cx="4461325" cy="763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a:latin typeface="Arial" panose="020B0604020202020204" pitchFamily="34" charset="0"/>
              <a:cs typeface="Arial" panose="020B0604020202020204" pitchFamily="34" charset="0"/>
            </a:rPr>
            <a:t>La réforme </a:t>
          </a:r>
          <a:r>
            <a:rPr lang="fr-FR" sz="2200" b="1" kern="1200" dirty="0" smtClean="0">
              <a:latin typeface="Arial" panose="020B0604020202020204" pitchFamily="34" charset="0"/>
              <a:cs typeface="Arial" panose="020B0604020202020204" pitchFamily="34" charset="0"/>
            </a:rPr>
            <a:t>bud8gétaire </a:t>
          </a:r>
          <a:r>
            <a:rPr lang="fr-FR" sz="2200" b="1" kern="1200" dirty="0">
              <a:latin typeface="Arial" panose="020B0604020202020204" pitchFamily="34" charset="0"/>
              <a:cs typeface="Arial" panose="020B0604020202020204" pitchFamily="34" charset="0"/>
            </a:rPr>
            <a:t>(LF et NBE) </a:t>
          </a:r>
          <a:r>
            <a:rPr lang="fr-FR" sz="2200" b="1" kern="1200" dirty="0" smtClean="0">
              <a:latin typeface="Arial" panose="020B0604020202020204" pitchFamily="34" charset="0"/>
              <a:cs typeface="Arial" panose="020B0604020202020204" pitchFamily="34" charset="0"/>
            </a:rPr>
            <a:t>: </a:t>
          </a:r>
          <a:r>
            <a:rPr lang="fr-FR" sz="2200" b="1" kern="1200" dirty="0" smtClean="0">
              <a:solidFill>
                <a:srgbClr val="FF0000"/>
              </a:solidFill>
              <a:latin typeface="Arial" panose="020B0604020202020204" pitchFamily="34" charset="0"/>
              <a:cs typeface="Arial" panose="020B0604020202020204" pitchFamily="34" charset="0"/>
            </a:rPr>
            <a:t>58%</a:t>
          </a:r>
          <a:endParaRPr lang="fr-FR" sz="2200" b="1" kern="1200" dirty="0">
            <a:solidFill>
              <a:srgbClr val="FF0000"/>
            </a:solidFill>
            <a:latin typeface="Arial" panose="020B0604020202020204" pitchFamily="34" charset="0"/>
            <a:cs typeface="Arial" panose="020B0604020202020204" pitchFamily="34" charset="0"/>
          </a:endParaRPr>
        </a:p>
      </dsp:txBody>
      <dsp:txXfrm>
        <a:off x="4587519" y="1911777"/>
        <a:ext cx="4461325" cy="763564"/>
      </dsp:txXfrm>
    </dsp:sp>
    <dsp:sp modelId="{CCC707AD-047F-463F-B254-5785883D5A3C}">
      <dsp:nvSpPr>
        <dsp:cNvPr id="0" name=""/>
        <dsp:cNvSpPr/>
      </dsp:nvSpPr>
      <dsp:spPr>
        <a:xfrm>
          <a:off x="4587519" y="2866232"/>
          <a:ext cx="4559551" cy="763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a:latin typeface="Arial" panose="020B0604020202020204" pitchFamily="34" charset="0"/>
              <a:cs typeface="Arial" panose="020B0604020202020204" pitchFamily="34" charset="0"/>
            </a:rPr>
            <a:t>Le volet comptable (RGCP et </a:t>
          </a:r>
          <a:r>
            <a:rPr lang="fr-FR" sz="2200" b="1" kern="1200" dirty="0" smtClean="0">
              <a:latin typeface="Arial" panose="020B0604020202020204" pitchFamily="34" charset="0"/>
              <a:cs typeface="Arial" panose="020B0604020202020204" pitchFamily="34" charset="0"/>
            </a:rPr>
            <a:t>PCE) : </a:t>
          </a:r>
          <a:r>
            <a:rPr lang="fr-FR" sz="2200" b="1" kern="1200" dirty="0" smtClean="0">
              <a:solidFill>
                <a:srgbClr val="FF0000"/>
              </a:solidFill>
              <a:latin typeface="Arial" panose="020B0604020202020204" pitchFamily="34" charset="0"/>
              <a:cs typeface="Arial" panose="020B0604020202020204" pitchFamily="34" charset="0"/>
            </a:rPr>
            <a:t>55%</a:t>
          </a:r>
          <a:endParaRPr lang="fr-FR" sz="2200" kern="1200" dirty="0">
            <a:solidFill>
              <a:srgbClr val="FF0000"/>
            </a:solidFill>
            <a:latin typeface="Arial" panose="020B0604020202020204" pitchFamily="34" charset="0"/>
            <a:cs typeface="Arial" panose="020B0604020202020204" pitchFamily="34" charset="0"/>
          </a:endParaRPr>
        </a:p>
      </dsp:txBody>
      <dsp:txXfrm>
        <a:off x="4587519" y="2866232"/>
        <a:ext cx="4559551" cy="763564"/>
      </dsp:txXfrm>
    </dsp:sp>
    <dsp:sp modelId="{727800E5-2023-41BA-8C67-5E74E5495D2C}">
      <dsp:nvSpPr>
        <dsp:cNvPr id="0" name=""/>
        <dsp:cNvSpPr/>
      </dsp:nvSpPr>
      <dsp:spPr>
        <a:xfrm>
          <a:off x="4587519" y="3820688"/>
          <a:ext cx="4632682" cy="763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a:latin typeface="Arial" panose="020B0604020202020204" pitchFamily="34" charset="0"/>
              <a:cs typeface="Arial" panose="020B0604020202020204" pitchFamily="34" charset="0"/>
            </a:rPr>
            <a:t>Le volet statistique </a:t>
          </a:r>
          <a:r>
            <a:rPr lang="fr-FR" sz="2200" b="1" kern="1200" dirty="0" smtClean="0">
              <a:latin typeface="Arial" panose="020B0604020202020204" pitchFamily="34" charset="0"/>
              <a:cs typeface="Arial" panose="020B0604020202020204" pitchFamily="34" charset="0"/>
            </a:rPr>
            <a:t>: </a:t>
          </a:r>
          <a:r>
            <a:rPr lang="fr-FR" sz="2200" b="1" kern="1200" dirty="0" smtClean="0">
              <a:solidFill>
                <a:srgbClr val="FF0000"/>
              </a:solidFill>
              <a:latin typeface="Arial" panose="020B0604020202020204" pitchFamily="34" charset="0"/>
              <a:cs typeface="Arial" panose="020B0604020202020204" pitchFamily="34" charset="0"/>
            </a:rPr>
            <a:t>20%</a:t>
          </a:r>
          <a:endParaRPr lang="fr-FR" sz="2200" kern="1200" dirty="0">
            <a:solidFill>
              <a:srgbClr val="FF0000"/>
            </a:solidFill>
            <a:latin typeface="Arial" panose="020B0604020202020204" pitchFamily="34" charset="0"/>
            <a:cs typeface="Arial" panose="020B0604020202020204" pitchFamily="34" charset="0"/>
          </a:endParaRPr>
        </a:p>
      </dsp:txBody>
      <dsp:txXfrm>
        <a:off x="4587519" y="3820688"/>
        <a:ext cx="4632682" cy="763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24BF9-E49E-480B-9B7B-EB3996E1610F}">
      <dsp:nvSpPr>
        <dsp:cNvPr id="0" name=""/>
        <dsp:cNvSpPr/>
      </dsp:nvSpPr>
      <dsp:spPr>
        <a:xfrm>
          <a:off x="438528" y="-81348"/>
          <a:ext cx="2012713" cy="2563568"/>
        </a:xfrm>
        <a:prstGeom prst="upArrow">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01A7D-EC44-401D-895E-A4BCF66D3138}">
      <dsp:nvSpPr>
        <dsp:cNvPr id="0" name=""/>
        <dsp:cNvSpPr/>
      </dsp:nvSpPr>
      <dsp:spPr>
        <a:xfrm>
          <a:off x="2467612" y="116934"/>
          <a:ext cx="8454388" cy="254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0">
            <a:lnSpc>
              <a:spcPct val="90000"/>
            </a:lnSpc>
            <a:spcBef>
              <a:spcPct val="0"/>
            </a:spcBef>
            <a:spcAft>
              <a:spcPct val="35000"/>
            </a:spcAft>
          </a:pPr>
          <a:r>
            <a:rPr lang="fr-FR" sz="2400" b="1" u="sng" kern="1200" dirty="0">
              <a:solidFill>
                <a:schemeClr val="accent6"/>
              </a:solidFill>
              <a:latin typeface="Arial" panose="020B0604020202020204" pitchFamily="34" charset="0"/>
              <a:cs typeface="Arial" panose="020B0604020202020204" pitchFamily="34" charset="0"/>
            </a:rPr>
            <a:t>Progrès</a:t>
          </a: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Un taux de transposition de 86% avec 31 sur les 36 textes ont été </a:t>
          </a:r>
          <a:r>
            <a:rPr lang="fr-FR" sz="1800" kern="1200" dirty="0">
              <a:solidFill>
                <a:schemeClr val="tx1"/>
              </a:solidFill>
              <a:latin typeface="Arial" panose="020B0604020202020204" pitchFamily="34" charset="0"/>
              <a:cs typeface="Arial" panose="020B0604020202020204" pitchFamily="34" charset="0"/>
            </a:rPr>
            <a:t>effective</a:t>
          </a:r>
          <a:r>
            <a:rPr lang="fr-FR" sz="1800" kern="1200" dirty="0">
              <a:latin typeface="Arial" panose="020B0604020202020204" pitchFamily="34" charset="0"/>
              <a:cs typeface="Arial" panose="020B0604020202020204" pitchFamily="34" charset="0"/>
            </a:rPr>
            <a:t>ment transposés</a:t>
          </a:r>
        </a:p>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5 pays ont achevé le processus</a:t>
          </a: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Qualité satisfaisante des textes transposés ; l’ensemble des innovations introduites par les différentes directives étant pris en compte </a:t>
          </a:r>
        </a:p>
      </dsp:txBody>
      <dsp:txXfrm>
        <a:off x="2467612" y="116934"/>
        <a:ext cx="8454388" cy="2549114"/>
      </dsp:txXfrm>
    </dsp:sp>
    <dsp:sp modelId="{F5B2B484-04A7-47F1-8D4C-65DDD898944D}">
      <dsp:nvSpPr>
        <dsp:cNvPr id="0" name=""/>
        <dsp:cNvSpPr/>
      </dsp:nvSpPr>
      <dsp:spPr>
        <a:xfrm>
          <a:off x="1461641" y="2669932"/>
          <a:ext cx="2005779" cy="2584088"/>
        </a:xfrm>
        <a:prstGeom prst="downArrow">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A1DFB-DA4D-43F6-B04C-772E995AC0DC}">
      <dsp:nvSpPr>
        <dsp:cNvPr id="0" name=""/>
        <dsp:cNvSpPr/>
      </dsp:nvSpPr>
      <dsp:spPr>
        <a:xfrm>
          <a:off x="3551194" y="2531948"/>
          <a:ext cx="8326516" cy="286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0">
            <a:lnSpc>
              <a:spcPct val="90000"/>
            </a:lnSpc>
            <a:spcBef>
              <a:spcPct val="0"/>
            </a:spcBef>
            <a:spcAft>
              <a:spcPct val="35000"/>
            </a:spcAft>
          </a:pPr>
          <a:r>
            <a:rPr lang="fr-FR" sz="2400" b="1" u="sng" kern="1200" dirty="0">
              <a:solidFill>
                <a:srgbClr val="FF0000"/>
              </a:solidFill>
              <a:latin typeface="Arial" panose="020B0604020202020204" pitchFamily="34" charset="0"/>
              <a:cs typeface="Arial" panose="020B0604020202020204" pitchFamily="34" charset="0"/>
            </a:rPr>
            <a:t>Difficultés</a:t>
          </a:r>
          <a:r>
            <a:rPr lang="fr-FR" sz="2400" b="1" u="sng" kern="1200" dirty="0">
              <a:latin typeface="Arial" panose="020B0604020202020204" pitchFamily="34" charset="0"/>
              <a:cs typeface="Arial" panose="020B0604020202020204" pitchFamily="34" charset="0"/>
            </a:rPr>
            <a:t> </a:t>
          </a: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Retard </a:t>
          </a:r>
          <a:r>
            <a:rPr lang="fr-FR" sz="1800" kern="1200" dirty="0" smtClean="0">
              <a:latin typeface="Arial" panose="020B0604020202020204" pitchFamily="34" charset="0"/>
              <a:cs typeface="Arial" panose="020B0604020202020204" pitchFamily="34" charset="0"/>
            </a:rPr>
            <a:t>d’un pays, la </a:t>
          </a:r>
          <a:r>
            <a:rPr lang="fr-FR" sz="1800" kern="1200" dirty="0">
              <a:latin typeface="Arial" panose="020B0604020202020204" pitchFamily="34" charset="0"/>
              <a:cs typeface="Arial" panose="020B0604020202020204" pitchFamily="34" charset="0"/>
            </a:rPr>
            <a:t>Guinée </a:t>
          </a:r>
          <a:r>
            <a:rPr lang="fr-FR" sz="1800" kern="1200" dirty="0" smtClean="0">
              <a:latin typeface="Arial" panose="020B0604020202020204" pitchFamily="34" charset="0"/>
              <a:cs typeface="Arial" panose="020B0604020202020204" pitchFamily="34" charset="0"/>
            </a:rPr>
            <a:t>Equatoriale en raison de ses contraintes spécifiques ;</a:t>
          </a:r>
          <a:endParaRPr lang="fr-FR"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Quelques préoccupations ont été relevées dans les textes de certains pays :</a:t>
          </a:r>
        </a:p>
        <a:p>
          <a:pPr marL="342900" lvl="2" indent="-171450" algn="l" defTabSz="800100" rtl="0">
            <a:lnSpc>
              <a:spcPct val="90000"/>
            </a:lnSpc>
            <a:spcBef>
              <a:spcPct val="0"/>
            </a:spcBef>
            <a:spcAft>
              <a:spcPct val="15000"/>
            </a:spcAft>
            <a:buChar char="••"/>
          </a:pPr>
          <a:r>
            <a:rPr lang="fr-FR" sz="1800" u="sng" kern="1200" dirty="0">
              <a:solidFill>
                <a:schemeClr val="tx1"/>
              </a:solidFill>
              <a:latin typeface="Arial" panose="020B0604020202020204" pitchFamily="34" charset="0"/>
              <a:cs typeface="Arial" panose="020B0604020202020204" pitchFamily="34" charset="0"/>
            </a:rPr>
            <a:t>Cameroun </a:t>
          </a:r>
          <a:r>
            <a:rPr lang="fr-FR" sz="1800" kern="1200" dirty="0">
              <a:solidFill>
                <a:schemeClr val="tx1"/>
              </a:solidFill>
              <a:latin typeface="Arial" panose="020B0604020202020204" pitchFamily="34" charset="0"/>
              <a:cs typeface="Arial" panose="020B0604020202020204" pitchFamily="34" charset="0"/>
            </a:rPr>
            <a:t> : ambiguïté sur le statut d’ISC</a:t>
          </a:r>
        </a:p>
        <a:p>
          <a:pPr marL="342900" lvl="2" indent="-171450" algn="l" defTabSz="800100" rtl="0">
            <a:lnSpc>
              <a:spcPct val="90000"/>
            </a:lnSpc>
            <a:spcBef>
              <a:spcPct val="0"/>
            </a:spcBef>
            <a:spcAft>
              <a:spcPct val="15000"/>
            </a:spcAft>
            <a:buChar char="••"/>
          </a:pPr>
          <a:r>
            <a:rPr lang="fr-FR" sz="1800" u="sng" kern="1200" dirty="0">
              <a:solidFill>
                <a:schemeClr val="tx1"/>
              </a:solidFill>
              <a:latin typeface="Arial" panose="020B0604020202020204" pitchFamily="34" charset="0"/>
              <a:cs typeface="Arial" panose="020B0604020202020204" pitchFamily="34" charset="0"/>
            </a:rPr>
            <a:t>Centrafrique</a:t>
          </a:r>
          <a:r>
            <a:rPr lang="fr-FR" sz="1800" kern="1200" dirty="0">
              <a:solidFill>
                <a:schemeClr val="tx1"/>
              </a:solidFill>
              <a:latin typeface="Arial" panose="020B0604020202020204" pitchFamily="34" charset="0"/>
              <a:cs typeface="Arial" panose="020B0604020202020204" pitchFamily="34" charset="0"/>
            </a:rPr>
            <a:t> : délais de </a:t>
          </a:r>
          <a:r>
            <a:rPr lang="fr-FR" sz="1800" kern="1200" dirty="0" smtClean="0">
              <a:solidFill>
                <a:schemeClr val="tx1"/>
              </a:solidFill>
              <a:latin typeface="Arial" panose="020B0604020202020204" pitchFamily="34" charset="0"/>
              <a:cs typeface="Arial" panose="020B0604020202020204" pitchFamily="34" charset="0"/>
            </a:rPr>
            <a:t>mise </a:t>
          </a:r>
          <a:r>
            <a:rPr lang="fr-FR" sz="1800" kern="1200" dirty="0">
              <a:solidFill>
                <a:schemeClr val="tx1"/>
              </a:solidFill>
              <a:latin typeface="Arial" panose="020B0604020202020204" pitchFamily="34" charset="0"/>
              <a:cs typeface="Arial" panose="020B0604020202020204" pitchFamily="34" charset="0"/>
            </a:rPr>
            <a:t>en œuvre de la </a:t>
          </a:r>
          <a:r>
            <a:rPr lang="fr-FR" sz="1800" kern="1200" dirty="0" smtClean="0">
              <a:solidFill>
                <a:schemeClr val="tx1"/>
              </a:solidFill>
              <a:latin typeface="Arial" panose="020B0604020202020204" pitchFamily="34" charset="0"/>
              <a:cs typeface="Arial" panose="020B0604020202020204" pitchFamily="34" charset="0"/>
            </a:rPr>
            <a:t>LOLF, </a:t>
          </a:r>
          <a:endParaRPr lang="fr-FR" sz="1800" kern="1200" dirty="0">
            <a:solidFill>
              <a:schemeClr val="tx1"/>
            </a:solidFill>
            <a:latin typeface="Arial" panose="020B0604020202020204" pitchFamily="34" charset="0"/>
            <a:cs typeface="Arial" panose="020B0604020202020204" pitchFamily="34" charset="0"/>
          </a:endParaRPr>
        </a:p>
        <a:p>
          <a:pPr marL="342900" lvl="2" indent="-171450" algn="l" defTabSz="800100" rtl="0">
            <a:lnSpc>
              <a:spcPct val="90000"/>
            </a:lnSpc>
            <a:spcBef>
              <a:spcPct val="0"/>
            </a:spcBef>
            <a:spcAft>
              <a:spcPct val="15000"/>
            </a:spcAft>
            <a:buChar char="••"/>
          </a:pPr>
          <a:r>
            <a:rPr lang="fr-FR" sz="1800" u="sng" kern="1200" dirty="0">
              <a:solidFill>
                <a:schemeClr val="tx1"/>
              </a:solidFill>
              <a:latin typeface="Arial" panose="020B0604020202020204" pitchFamily="34" charset="0"/>
              <a:cs typeface="Arial" panose="020B0604020202020204" pitchFamily="34" charset="0"/>
            </a:rPr>
            <a:t>Gabon</a:t>
          </a:r>
          <a:r>
            <a:rPr lang="fr-FR" sz="1800" kern="1200" dirty="0">
              <a:solidFill>
                <a:schemeClr val="tx1"/>
              </a:solidFill>
              <a:latin typeface="Arial" panose="020B0604020202020204" pitchFamily="34" charset="0"/>
              <a:cs typeface="Arial" panose="020B0604020202020204" pitchFamily="34" charset="0"/>
            </a:rPr>
            <a:t> : </a:t>
          </a:r>
          <a:r>
            <a:rPr lang="fr-FR" sz="1800" kern="1200" dirty="0" smtClean="0">
              <a:solidFill>
                <a:schemeClr val="tx1"/>
              </a:solidFill>
              <a:latin typeface="Arial" panose="020B0604020202020204" pitchFamily="34" charset="0"/>
              <a:cs typeface="Arial" panose="020B0604020202020204" pitchFamily="34" charset="0"/>
            </a:rPr>
            <a:t>modification de la LOFEB sur le chaînage vertueux</a:t>
          </a:r>
          <a:endParaRPr lang="fr-FR" sz="1800" kern="1200" dirty="0">
            <a:solidFill>
              <a:schemeClr val="tx1"/>
            </a:solidFill>
            <a:latin typeface="Arial" panose="020B0604020202020204" pitchFamily="34" charset="0"/>
            <a:cs typeface="Arial" panose="020B0604020202020204" pitchFamily="34" charset="0"/>
          </a:endParaRPr>
        </a:p>
        <a:p>
          <a:pPr marL="342900" lvl="2" indent="-171450" algn="l" defTabSz="800100" rtl="0">
            <a:lnSpc>
              <a:spcPct val="90000"/>
            </a:lnSpc>
            <a:spcBef>
              <a:spcPct val="0"/>
            </a:spcBef>
            <a:spcAft>
              <a:spcPct val="15000"/>
            </a:spcAft>
            <a:buChar char="••"/>
          </a:pPr>
          <a:r>
            <a:rPr lang="fr-FR" sz="1800" u="sng" kern="1200" dirty="0">
              <a:solidFill>
                <a:schemeClr val="tx1"/>
              </a:solidFill>
              <a:latin typeface="Arial" panose="020B0604020202020204" pitchFamily="34" charset="0"/>
              <a:cs typeface="Arial" panose="020B0604020202020204" pitchFamily="34" charset="0"/>
            </a:rPr>
            <a:t>Guinée Equatoriale</a:t>
          </a:r>
          <a:r>
            <a:rPr lang="fr-FR" sz="1800" kern="1200" dirty="0">
              <a:solidFill>
                <a:schemeClr val="tx1"/>
              </a:solidFill>
              <a:latin typeface="Arial" panose="020B0604020202020204" pitchFamily="34" charset="0"/>
              <a:cs typeface="Arial" panose="020B0604020202020204" pitchFamily="34" charset="0"/>
            </a:rPr>
            <a:t> : absence du segment programme dans la NBE</a:t>
          </a:r>
        </a:p>
        <a:p>
          <a:pPr marL="342900" lvl="2" indent="-171450" algn="l" defTabSz="800100" rtl="0">
            <a:lnSpc>
              <a:spcPct val="90000"/>
            </a:lnSpc>
            <a:spcBef>
              <a:spcPct val="0"/>
            </a:spcBef>
            <a:spcAft>
              <a:spcPct val="15000"/>
            </a:spcAft>
            <a:buChar char="••"/>
          </a:pPr>
          <a:r>
            <a:rPr lang="fr-FR" sz="1800" u="sng" kern="1200" dirty="0">
              <a:solidFill>
                <a:schemeClr val="tx1"/>
              </a:solidFill>
              <a:latin typeface="Arial" panose="020B0604020202020204" pitchFamily="34" charset="0"/>
              <a:cs typeface="Arial" panose="020B0604020202020204" pitchFamily="34" charset="0"/>
            </a:rPr>
            <a:t>Tchad</a:t>
          </a:r>
          <a:r>
            <a:rPr lang="fr-FR" sz="1800" kern="1200" dirty="0">
              <a:solidFill>
                <a:schemeClr val="tx1"/>
              </a:solidFill>
              <a:latin typeface="Arial" panose="020B0604020202020204" pitchFamily="34" charset="0"/>
              <a:cs typeface="Arial" panose="020B0604020202020204" pitchFamily="34" charset="0"/>
            </a:rPr>
            <a:t> : insuffisance de </a:t>
          </a:r>
          <a:r>
            <a:rPr lang="fr-FR" sz="1800" kern="1200" dirty="0" smtClean="0">
              <a:solidFill>
                <a:schemeClr val="tx1"/>
              </a:solidFill>
              <a:latin typeface="Arial" panose="020B0604020202020204" pitchFamily="34" charset="0"/>
              <a:cs typeface="Arial" panose="020B0604020202020204" pitchFamily="34" charset="0"/>
            </a:rPr>
            <a:t>précisions </a:t>
          </a:r>
          <a:r>
            <a:rPr lang="fr-FR" sz="1800" kern="1200" dirty="0">
              <a:solidFill>
                <a:schemeClr val="tx1"/>
              </a:solidFill>
              <a:latin typeface="Arial" panose="020B0604020202020204" pitchFamily="34" charset="0"/>
              <a:cs typeface="Arial" panose="020B0604020202020204" pitchFamily="34" charset="0"/>
            </a:rPr>
            <a:t>sur certaines dispositions du TOFE</a:t>
          </a:r>
        </a:p>
        <a:p>
          <a:pPr marL="171450" lvl="1" indent="-171450" algn="l" defTabSz="800100" rtl="0">
            <a:lnSpc>
              <a:spcPct val="90000"/>
            </a:lnSpc>
            <a:spcBef>
              <a:spcPct val="0"/>
            </a:spcBef>
            <a:spcAft>
              <a:spcPct val="15000"/>
            </a:spcAft>
            <a:buChar char="••"/>
          </a:pPr>
          <a:endParaRPr lang="fr-FR" sz="1800" kern="1200" dirty="0">
            <a:latin typeface="Arial" panose="020B0604020202020204" pitchFamily="34" charset="0"/>
            <a:cs typeface="Arial" panose="020B0604020202020204" pitchFamily="34" charset="0"/>
          </a:endParaRPr>
        </a:p>
      </dsp:txBody>
      <dsp:txXfrm>
        <a:off x="3551194" y="2531948"/>
        <a:ext cx="8326516" cy="2860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24BF9-E49E-480B-9B7B-EB3996E1610F}">
      <dsp:nvSpPr>
        <dsp:cNvPr id="0" name=""/>
        <dsp:cNvSpPr/>
      </dsp:nvSpPr>
      <dsp:spPr>
        <a:xfrm>
          <a:off x="445190" y="-12303"/>
          <a:ext cx="1545676" cy="2552447"/>
        </a:xfrm>
        <a:prstGeom prst="upArrow">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01A7D-EC44-401D-895E-A4BCF66D3138}">
      <dsp:nvSpPr>
        <dsp:cNvPr id="0" name=""/>
        <dsp:cNvSpPr/>
      </dsp:nvSpPr>
      <dsp:spPr>
        <a:xfrm>
          <a:off x="1572061" y="214357"/>
          <a:ext cx="9776147" cy="253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0">
            <a:lnSpc>
              <a:spcPct val="90000"/>
            </a:lnSpc>
            <a:spcBef>
              <a:spcPct val="0"/>
            </a:spcBef>
            <a:spcAft>
              <a:spcPct val="35000"/>
            </a:spcAft>
          </a:pPr>
          <a:endParaRPr lang="fr-FR" sz="2400" b="1" u="sng" kern="1200" dirty="0">
            <a:solidFill>
              <a:schemeClr val="accent6"/>
            </a:solidFill>
            <a:latin typeface="Arial" panose="020B0604020202020204" pitchFamily="34" charset="0"/>
            <a:cs typeface="Arial" panose="020B0604020202020204" pitchFamily="34" charset="0"/>
          </a:endParaRPr>
        </a:p>
        <a:p>
          <a:pPr lvl="0" algn="l" defTabSz="1066800" rtl="0">
            <a:lnSpc>
              <a:spcPct val="90000"/>
            </a:lnSpc>
            <a:spcBef>
              <a:spcPct val="0"/>
            </a:spcBef>
            <a:spcAft>
              <a:spcPct val="35000"/>
            </a:spcAft>
          </a:pPr>
          <a:r>
            <a:rPr lang="fr-FR" sz="2400" b="1" u="none" kern="1200" dirty="0" smtClean="0">
              <a:solidFill>
                <a:schemeClr val="accent6"/>
              </a:solidFill>
              <a:latin typeface="Arial" panose="020B0604020202020204" pitchFamily="34" charset="0"/>
              <a:cs typeface="Arial" panose="020B0604020202020204" pitchFamily="34" charset="0"/>
            </a:rPr>
            <a:t>  </a:t>
          </a:r>
          <a:r>
            <a:rPr lang="fr-FR" sz="2400" b="1" u="sng" kern="1200" dirty="0" smtClean="0">
              <a:solidFill>
                <a:schemeClr val="accent6"/>
              </a:solidFill>
              <a:latin typeface="Arial" panose="020B0604020202020204" pitchFamily="34" charset="0"/>
              <a:cs typeface="Arial" panose="020B0604020202020204" pitchFamily="34" charset="0"/>
            </a:rPr>
            <a:t>Progrès</a:t>
          </a:r>
          <a:endParaRPr lang="fr-FR" sz="2400" b="1" u="sng" kern="1200" dirty="0">
            <a:solidFill>
              <a:schemeClr val="accent6"/>
            </a:solidFill>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Existence de calendrier budgétaire annuel dans </a:t>
          </a:r>
          <a:r>
            <a:rPr lang="fr-FR" sz="1800" kern="1200" dirty="0" smtClean="0">
              <a:latin typeface="Arial" panose="020B0604020202020204" pitchFamily="34" charset="0"/>
              <a:cs typeface="Arial" panose="020B0604020202020204" pitchFamily="34" charset="0"/>
            </a:rPr>
            <a:t>tous les pays</a:t>
          </a:r>
          <a:endParaRPr lang="fr-FR"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Évaluation des coûts budgétaires des exonérations et dérogations fiscales </a:t>
          </a:r>
          <a:r>
            <a:rPr lang="fr-FR" sz="1800" kern="1200" dirty="0" smtClean="0">
              <a:latin typeface="Arial" panose="020B0604020202020204" pitchFamily="34" charset="0"/>
              <a:cs typeface="Arial" panose="020B0604020202020204" pitchFamily="34" charset="0"/>
            </a:rPr>
            <a:t>dans 4 pays</a:t>
          </a:r>
          <a:endParaRPr lang="fr-FR"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Participation de la société civile au processus budgétaire (budget citoyen, calendrier de diffusion des informations sur les FP, </a:t>
          </a:r>
          <a:r>
            <a:rPr lang="fr-FR" sz="1800" kern="1200" dirty="0" smtClean="0">
              <a:latin typeface="Arial" panose="020B0604020202020204" pitchFamily="34" charset="0"/>
              <a:cs typeface="Arial" panose="020B0604020202020204" pitchFamily="34" charset="0"/>
            </a:rPr>
            <a:t>participation de </a:t>
          </a:r>
          <a:r>
            <a:rPr lang="fr-FR" sz="1800" kern="1200" dirty="0">
              <a:latin typeface="Arial" panose="020B0604020202020204" pitchFamily="34" charset="0"/>
              <a:cs typeface="Arial" panose="020B0604020202020204" pitchFamily="34" charset="0"/>
            </a:rPr>
            <a:t>la société </a:t>
          </a:r>
          <a:r>
            <a:rPr lang="fr-FR" sz="1800" kern="1200" dirty="0" smtClean="0">
              <a:latin typeface="Arial" panose="020B0604020202020204" pitchFamily="34" charset="0"/>
              <a:cs typeface="Arial" panose="020B0604020202020204" pitchFamily="34" charset="0"/>
            </a:rPr>
            <a:t>civile)</a:t>
          </a:r>
          <a:endParaRPr lang="fr-FR"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Existence des organes de contrôle externe </a:t>
          </a:r>
          <a:r>
            <a:rPr lang="fr-FR" sz="1800" kern="1200" dirty="0" smtClean="0">
              <a:latin typeface="Arial" panose="020B0604020202020204" pitchFamily="34" charset="0"/>
              <a:cs typeface="Arial" panose="020B0604020202020204" pitchFamily="34" charset="0"/>
            </a:rPr>
            <a:t>( 4 CC opérationnelles et </a:t>
          </a:r>
          <a:r>
            <a:rPr lang="fr-FR" sz="1800" kern="1200" dirty="0">
              <a:latin typeface="Arial" panose="020B0604020202020204" pitchFamily="34" charset="0"/>
              <a:cs typeface="Arial" panose="020B0604020202020204" pitchFamily="34" charset="0"/>
            </a:rPr>
            <a:t>2 Ch. C avec les mêmes attributions que les </a:t>
          </a:r>
          <a:r>
            <a:rPr lang="fr-FR" sz="1800" kern="1200" dirty="0" smtClean="0">
              <a:latin typeface="Arial" panose="020B0604020202020204" pitchFamily="34" charset="0"/>
              <a:cs typeface="Arial" panose="020B0604020202020204" pitchFamily="34" charset="0"/>
            </a:rPr>
            <a:t>CC)</a:t>
          </a:r>
          <a:endParaRPr lang="fr-FR"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fr-FR" sz="1800" kern="1200" dirty="0" smtClean="0">
              <a:latin typeface="Arial" panose="020B0604020202020204" pitchFamily="34" charset="0"/>
              <a:cs typeface="Arial" panose="020B0604020202020204" pitchFamily="34" charset="0"/>
            </a:rPr>
            <a:t>Deux pays arrêtent le </a:t>
          </a:r>
          <a:r>
            <a:rPr lang="fr-FR" sz="1800" kern="1200" dirty="0">
              <a:latin typeface="Arial" panose="020B0604020202020204" pitchFamily="34" charset="0"/>
              <a:cs typeface="Arial" panose="020B0604020202020204" pitchFamily="34" charset="0"/>
            </a:rPr>
            <a:t>solde budgétaire de référence dans </a:t>
          </a:r>
          <a:r>
            <a:rPr lang="fr-FR" sz="1800" kern="1200" dirty="0" smtClean="0">
              <a:latin typeface="Arial" panose="020B0604020202020204" pitchFamily="34" charset="0"/>
              <a:cs typeface="Arial" panose="020B0604020202020204" pitchFamily="34" charset="0"/>
            </a:rPr>
            <a:t>leurs lois de finances</a:t>
          </a:r>
          <a:endParaRPr lang="fr-FR" sz="1800" kern="1200" dirty="0">
            <a:latin typeface="Arial" panose="020B0604020202020204" pitchFamily="34" charset="0"/>
            <a:cs typeface="Arial" panose="020B0604020202020204" pitchFamily="34" charset="0"/>
          </a:endParaRPr>
        </a:p>
      </dsp:txBody>
      <dsp:txXfrm>
        <a:off x="1572061" y="214357"/>
        <a:ext cx="9776147" cy="2538056"/>
      </dsp:txXfrm>
    </dsp:sp>
    <dsp:sp modelId="{F5B2B484-04A7-47F1-8D4C-65DDD898944D}">
      <dsp:nvSpPr>
        <dsp:cNvPr id="0" name=""/>
        <dsp:cNvSpPr/>
      </dsp:nvSpPr>
      <dsp:spPr>
        <a:xfrm>
          <a:off x="1305337" y="2727042"/>
          <a:ext cx="1855827" cy="2572878"/>
        </a:xfrm>
        <a:prstGeom prst="downArrow">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A1DFB-DA4D-43F6-B04C-772E995AC0DC}">
      <dsp:nvSpPr>
        <dsp:cNvPr id="0" name=""/>
        <dsp:cNvSpPr/>
      </dsp:nvSpPr>
      <dsp:spPr>
        <a:xfrm>
          <a:off x="3134499" y="2749561"/>
          <a:ext cx="8791380" cy="253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0">
            <a:lnSpc>
              <a:spcPct val="90000"/>
            </a:lnSpc>
            <a:spcBef>
              <a:spcPct val="0"/>
            </a:spcBef>
            <a:spcAft>
              <a:spcPct val="35000"/>
            </a:spcAft>
          </a:pPr>
          <a:endParaRPr lang="fr-FR" sz="2400" b="1" u="sng" kern="1200" dirty="0">
            <a:solidFill>
              <a:srgbClr val="FF0000"/>
            </a:solidFill>
            <a:latin typeface="Arial" panose="020B0604020202020204" pitchFamily="34" charset="0"/>
            <a:cs typeface="Arial" panose="020B0604020202020204" pitchFamily="34" charset="0"/>
          </a:endParaRPr>
        </a:p>
        <a:p>
          <a:pPr lvl="0" algn="l" defTabSz="1066800" rtl="0">
            <a:lnSpc>
              <a:spcPct val="90000"/>
            </a:lnSpc>
            <a:spcBef>
              <a:spcPct val="0"/>
            </a:spcBef>
            <a:spcAft>
              <a:spcPct val="35000"/>
            </a:spcAft>
          </a:pPr>
          <a:r>
            <a:rPr lang="fr-FR" sz="2400" b="1" u="sng" kern="1200" dirty="0">
              <a:solidFill>
                <a:srgbClr val="FF0000"/>
              </a:solidFill>
              <a:latin typeface="Arial" panose="020B0604020202020204" pitchFamily="34" charset="0"/>
              <a:cs typeface="Arial" panose="020B0604020202020204" pitchFamily="34" charset="0"/>
            </a:rPr>
            <a:t>Difficultés</a:t>
          </a:r>
          <a:r>
            <a:rPr lang="fr-FR" sz="2400" b="1" u="sng" kern="1200" dirty="0">
              <a:latin typeface="Arial" panose="020B0604020202020204" pitchFamily="34" charset="0"/>
              <a:cs typeface="Arial" panose="020B0604020202020204" pitchFamily="34" charset="0"/>
            </a:rPr>
            <a:t> </a:t>
          </a: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Insuffisance de communication des informations </a:t>
          </a:r>
          <a:r>
            <a:rPr lang="fr-FR" sz="1800" kern="1200" dirty="0" smtClean="0">
              <a:latin typeface="Arial" panose="020B0604020202020204" pitchFamily="34" charset="0"/>
              <a:cs typeface="Arial" panose="020B0604020202020204" pitchFamily="34" charset="0"/>
            </a:rPr>
            <a:t>aux </a:t>
          </a:r>
          <a:r>
            <a:rPr lang="fr-FR" sz="1800" kern="1200" dirty="0">
              <a:latin typeface="Arial" panose="020B0604020202020204" pitchFamily="34" charset="0"/>
              <a:cs typeface="Arial" panose="020B0604020202020204" pitchFamily="34" charset="0"/>
            </a:rPr>
            <a:t>organes de contrôle </a:t>
          </a:r>
          <a:r>
            <a:rPr lang="fr-FR" sz="1800" kern="1200" dirty="0" smtClean="0">
              <a:latin typeface="Arial" panose="020B0604020202020204" pitchFamily="34" charset="0"/>
              <a:cs typeface="Arial" panose="020B0604020202020204" pitchFamily="34" charset="0"/>
            </a:rPr>
            <a:t>externe, les Cours </a:t>
          </a:r>
          <a:r>
            <a:rPr lang="fr-FR" sz="1800" kern="1200" dirty="0">
              <a:latin typeface="Arial" panose="020B0604020202020204" pitchFamily="34" charset="0"/>
              <a:cs typeface="Arial" panose="020B0604020202020204" pitchFamily="34" charset="0"/>
            </a:rPr>
            <a:t>des </a:t>
          </a:r>
          <a:r>
            <a:rPr lang="fr-FR" sz="1800" kern="1200" dirty="0" smtClean="0">
              <a:latin typeface="Arial" panose="020B0604020202020204" pitchFamily="34" charset="0"/>
              <a:cs typeface="Arial" panose="020B0604020202020204" pitchFamily="34" charset="0"/>
            </a:rPr>
            <a:t>Comptes</a:t>
          </a:r>
          <a:endParaRPr lang="fr-FR"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Absence de publication des rapports des Cours des Comptes dans </a:t>
          </a:r>
          <a:r>
            <a:rPr lang="fr-FR" sz="1800" kern="1200" dirty="0" smtClean="0">
              <a:latin typeface="Arial" panose="020B0604020202020204" pitchFamily="34" charset="0"/>
              <a:cs typeface="Arial" panose="020B0604020202020204" pitchFamily="34" charset="0"/>
            </a:rPr>
            <a:t>la plupart des pays ou avec grand retard</a:t>
          </a:r>
          <a:endParaRPr lang="fr-FR"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La participation de la société civile </a:t>
          </a:r>
          <a:r>
            <a:rPr lang="fr-FR" sz="1800" kern="1200" dirty="0" smtClean="0">
              <a:latin typeface="Arial" panose="020B0604020202020204" pitchFamily="34" charset="0"/>
              <a:cs typeface="Arial" panose="020B0604020202020204" pitchFamily="34" charset="0"/>
            </a:rPr>
            <a:t>au moment de l’exécution du budget n’est </a:t>
          </a:r>
          <a:r>
            <a:rPr lang="fr-FR" sz="1800" kern="1200" dirty="0">
              <a:latin typeface="Arial" panose="020B0604020202020204" pitchFamily="34" charset="0"/>
              <a:cs typeface="Arial" panose="020B0604020202020204" pitchFamily="34" charset="0"/>
            </a:rPr>
            <a:t>pas </a:t>
          </a:r>
          <a:r>
            <a:rPr lang="fr-FR" sz="1800" kern="1200" dirty="0" smtClean="0">
              <a:latin typeface="Arial" panose="020B0604020202020204" pitchFamily="34" charset="0"/>
              <a:cs typeface="Arial" panose="020B0604020202020204" pitchFamily="34" charset="0"/>
            </a:rPr>
            <a:t>engagée</a:t>
          </a:r>
          <a:endParaRPr lang="fr-FR"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Absence publication de certaines informations notamment celles relatives </a:t>
          </a:r>
          <a:r>
            <a:rPr lang="fr-FR" sz="1800" kern="1200" dirty="0" smtClean="0">
              <a:latin typeface="Arial" panose="020B0604020202020204" pitchFamily="34" charset="0"/>
              <a:cs typeface="Arial" panose="020B0604020202020204" pitchFamily="34" charset="0"/>
            </a:rPr>
            <a:t>aux ressources naturelles,</a:t>
          </a:r>
          <a:endParaRPr lang="fr-FR"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endParaRPr lang="fr-FR" sz="1800" kern="1200" dirty="0">
            <a:latin typeface="Arial" panose="020B0604020202020204" pitchFamily="34" charset="0"/>
            <a:cs typeface="Arial" panose="020B0604020202020204" pitchFamily="34" charset="0"/>
          </a:endParaRPr>
        </a:p>
      </dsp:txBody>
      <dsp:txXfrm>
        <a:off x="3134499" y="2749561"/>
        <a:ext cx="8791380" cy="2538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24BF9-E49E-480B-9B7B-EB3996E1610F}">
      <dsp:nvSpPr>
        <dsp:cNvPr id="0" name=""/>
        <dsp:cNvSpPr/>
      </dsp:nvSpPr>
      <dsp:spPr>
        <a:xfrm>
          <a:off x="641485" y="-14990"/>
          <a:ext cx="2406832" cy="5317598"/>
        </a:xfrm>
        <a:prstGeom prst="upArrow">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01A7D-EC44-401D-895E-A4BCF66D3138}">
      <dsp:nvSpPr>
        <dsp:cNvPr id="0" name=""/>
        <dsp:cNvSpPr/>
      </dsp:nvSpPr>
      <dsp:spPr>
        <a:xfrm>
          <a:off x="3234020" y="0"/>
          <a:ext cx="8454388" cy="5287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just" defTabSz="1066800" rtl="0">
            <a:lnSpc>
              <a:spcPct val="90000"/>
            </a:lnSpc>
            <a:spcBef>
              <a:spcPct val="0"/>
            </a:spcBef>
            <a:spcAft>
              <a:spcPct val="35000"/>
            </a:spcAft>
          </a:pPr>
          <a:r>
            <a:rPr lang="fr-FR" sz="2400" b="1" u="sng" kern="1200" dirty="0">
              <a:solidFill>
                <a:schemeClr val="accent6"/>
              </a:solidFill>
              <a:latin typeface="Arial" panose="020B0604020202020204" pitchFamily="34" charset="0"/>
              <a:cs typeface="Arial" panose="020B0604020202020204" pitchFamily="34" charset="0"/>
            </a:rPr>
            <a:t>Progrès</a:t>
          </a:r>
          <a:endParaRPr lang="fr-FR" sz="1800" b="1" u="sng" kern="1200" dirty="0">
            <a:solidFill>
              <a:schemeClr val="accent6"/>
            </a:solidFill>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Respect des délais de dépôts des PLF et </a:t>
          </a:r>
          <a:r>
            <a:rPr lang="fr-FR" sz="1800" kern="1200" dirty="0" smtClean="0">
              <a:latin typeface="Arial" panose="020B0604020202020204" pitchFamily="34" charset="0"/>
              <a:cs typeface="Arial" panose="020B0604020202020204" pitchFamily="34" charset="0"/>
            </a:rPr>
            <a:t>les </a:t>
          </a:r>
          <a:r>
            <a:rPr lang="fr-FR" sz="1800" kern="1200" dirty="0">
              <a:latin typeface="Arial" panose="020B0604020202020204" pitchFamily="34" charset="0"/>
              <a:cs typeface="Arial" panose="020B0604020202020204" pitchFamily="34" charset="0"/>
            </a:rPr>
            <a:t>PLR sont produits et déposés au moment du dépôt du PLF par 3 Etats (Cameroun, Gabon et Congo)</a:t>
          </a:r>
        </a:p>
        <a:p>
          <a:pPr marL="171450" lvl="1" indent="-171450" algn="just"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Les situations </a:t>
          </a:r>
          <a:r>
            <a:rPr lang="fr-FR" sz="1800" kern="1200" dirty="0">
              <a:solidFill>
                <a:schemeClr val="tx1"/>
              </a:solidFill>
              <a:latin typeface="Arial" panose="020B0604020202020204" pitchFamily="34" charset="0"/>
              <a:cs typeface="Arial" panose="020B0604020202020204" pitchFamily="34" charset="0"/>
            </a:rPr>
            <a:t>d’exécutions trimestrielles sont produites par tous les pays et postés sur le site internet du Ministère des Finances</a:t>
          </a:r>
        </a:p>
        <a:p>
          <a:pPr marL="171450" lvl="1" indent="-171450" algn="just" defTabSz="800100" rtl="0">
            <a:lnSpc>
              <a:spcPct val="90000"/>
            </a:lnSpc>
            <a:spcBef>
              <a:spcPct val="0"/>
            </a:spcBef>
            <a:spcAft>
              <a:spcPct val="15000"/>
            </a:spcAft>
            <a:buChar char="••"/>
          </a:pPr>
          <a:r>
            <a:rPr lang="fr-FR" sz="1800" kern="1200" dirty="0">
              <a:solidFill>
                <a:schemeClr val="tx1"/>
              </a:solidFill>
              <a:latin typeface="Arial" panose="020B0604020202020204" pitchFamily="34" charset="0"/>
              <a:cs typeface="Arial" panose="020B0604020202020204" pitchFamily="34" charset="0"/>
            </a:rPr>
            <a:t>Le réseau des contrôleurs financiers est déployé intégralement dans trois pays (Cameroun, Gabon et Congo) et partiellement dans les autres pays</a:t>
          </a:r>
        </a:p>
        <a:p>
          <a:pPr marL="171450" lvl="1" indent="-171450" algn="just" defTabSz="800100" rtl="0">
            <a:lnSpc>
              <a:spcPct val="90000"/>
            </a:lnSpc>
            <a:spcBef>
              <a:spcPct val="0"/>
            </a:spcBef>
            <a:spcAft>
              <a:spcPct val="15000"/>
            </a:spcAft>
            <a:buChar char="••"/>
          </a:pPr>
          <a:r>
            <a:rPr lang="fr-FR" sz="1800" kern="1200" dirty="0">
              <a:solidFill>
                <a:schemeClr val="tx1"/>
              </a:solidFill>
              <a:latin typeface="Arial" panose="020B0604020202020204" pitchFamily="34" charset="0"/>
              <a:cs typeface="Arial" panose="020B0604020202020204" pitchFamily="34" charset="0"/>
            </a:rPr>
            <a:t>Les segments administratif, économique, par programme et fonctionnel de la NBE sont appliqués intégralement par Congo </a:t>
          </a:r>
          <a:r>
            <a:rPr lang="fr-FR" sz="1800" kern="1200" dirty="0" smtClean="0">
              <a:solidFill>
                <a:schemeClr val="tx1"/>
              </a:solidFill>
              <a:latin typeface="Arial" panose="020B0604020202020204" pitchFamily="34" charset="0"/>
              <a:cs typeface="Arial" panose="020B0604020202020204" pitchFamily="34" charset="0"/>
            </a:rPr>
            <a:t>et au Tchad et l’application est très appréciable dans les autres pays ; </a:t>
          </a:r>
          <a:endParaRPr lang="fr-FR" sz="1800" kern="1200" dirty="0">
            <a:solidFill>
              <a:schemeClr val="tx1"/>
            </a:solidFill>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a:solidFill>
                <a:schemeClr val="tx1"/>
              </a:solidFill>
              <a:latin typeface="Arial" panose="020B0604020202020204" pitchFamily="34" charset="0"/>
              <a:cs typeface="Arial" panose="020B0604020202020204" pitchFamily="34" charset="0"/>
            </a:rPr>
            <a:t>Les instruments de la politique budgétaire (CDMT et CDMT) sont en cours de consolidation dans la plupart des </a:t>
          </a:r>
          <a:r>
            <a:rPr lang="fr-FR" sz="1800" kern="1200" dirty="0" smtClean="0">
              <a:solidFill>
                <a:schemeClr val="tx1"/>
              </a:solidFill>
              <a:latin typeface="Arial" panose="020B0604020202020204" pitchFamily="34" charset="0"/>
              <a:cs typeface="Arial" panose="020B0604020202020204" pitchFamily="34" charset="0"/>
            </a:rPr>
            <a:t>pays. Les CBMT sont adoptés en Conseil des Ministres et présentés au Parlement dans le cadre du DOB (Cameroun, Congo et Gabon) ;</a:t>
          </a:r>
          <a:endParaRPr lang="fr-FR" sz="1800" kern="1200" dirty="0">
            <a:solidFill>
              <a:schemeClr val="tx1"/>
            </a:solidFill>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a:solidFill>
                <a:schemeClr val="tx1"/>
              </a:solidFill>
              <a:latin typeface="Arial" panose="020B0604020202020204" pitchFamily="34" charset="0"/>
              <a:cs typeface="Arial" panose="020B0604020202020204" pitchFamily="34" charset="0"/>
            </a:rPr>
            <a:t>Deux Etats (le Cameroun et le Gab</a:t>
          </a:r>
          <a:r>
            <a:rPr lang="fr-FR" sz="1800" kern="1200" dirty="0">
              <a:latin typeface="Arial" panose="020B0604020202020204" pitchFamily="34" charset="0"/>
              <a:cs typeface="Arial" panose="020B0604020202020204" pitchFamily="34" charset="0"/>
            </a:rPr>
            <a:t>on) élaborent, exécutent et rendent comptent de leurs budgets en modes </a:t>
          </a:r>
          <a:r>
            <a:rPr lang="fr-FR" sz="1800" kern="1200" dirty="0" smtClean="0">
              <a:latin typeface="Arial" panose="020B0604020202020204" pitchFamily="34" charset="0"/>
              <a:cs typeface="Arial" panose="020B0604020202020204" pitchFamily="34" charset="0"/>
            </a:rPr>
            <a:t>programmes et deux (Congo et Tchad) sont presque prêts pour la bascule ;</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i="0" kern="1200" dirty="0" smtClean="0">
              <a:latin typeface="Arial" panose="020B0604020202020204" pitchFamily="34" charset="0"/>
              <a:cs typeface="Arial" panose="020B0604020202020204" pitchFamily="34" charset="0"/>
            </a:rPr>
            <a:t>La déconcentration de </a:t>
          </a:r>
          <a:r>
            <a:rPr lang="fr-FR" sz="1800" i="0" kern="1200" dirty="0" smtClean="0">
              <a:solidFill>
                <a:schemeClr val="tx1"/>
              </a:solidFill>
              <a:latin typeface="Arial" panose="020B0604020202020204" pitchFamily="34" charset="0"/>
              <a:cs typeface="Arial" panose="020B0604020202020204" pitchFamily="34" charset="0"/>
            </a:rPr>
            <a:t>l’ordonnancement mise </a:t>
          </a:r>
          <a:r>
            <a:rPr lang="fr-FR" sz="1800" i="0" kern="1200" dirty="0" smtClean="0">
              <a:latin typeface="Arial" panose="020B0604020202020204" pitchFamily="34" charset="0"/>
              <a:cs typeface="Arial" panose="020B0604020202020204" pitchFamily="34" charset="0"/>
            </a:rPr>
            <a:t>en œuvre par deux pays (le Cameroun et le Congo) ;</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La Cour des Comptes du Gabon et la Chambre des Comptes du Cameroun formulent des avis sur les  RAP </a:t>
          </a:r>
        </a:p>
      </dsp:txBody>
      <dsp:txXfrm>
        <a:off x="3234020" y="0"/>
        <a:ext cx="8454388" cy="5287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24BF9-E49E-480B-9B7B-EB3996E1610F}">
      <dsp:nvSpPr>
        <dsp:cNvPr id="0" name=""/>
        <dsp:cNvSpPr/>
      </dsp:nvSpPr>
      <dsp:spPr>
        <a:xfrm flipV="1">
          <a:off x="932009" y="547312"/>
          <a:ext cx="104094" cy="68654"/>
        </a:xfrm>
        <a:prstGeom prst="upArrow">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01A7D-EC44-401D-895E-A4BCF66D3138}">
      <dsp:nvSpPr>
        <dsp:cNvPr id="0" name=""/>
        <dsp:cNvSpPr/>
      </dsp:nvSpPr>
      <dsp:spPr>
        <a:xfrm>
          <a:off x="1998969" y="-687388"/>
          <a:ext cx="8454388" cy="253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rtl="0">
            <a:lnSpc>
              <a:spcPct val="90000"/>
            </a:lnSpc>
            <a:spcBef>
              <a:spcPct val="0"/>
            </a:spcBef>
            <a:spcAft>
              <a:spcPct val="35000"/>
            </a:spcAft>
          </a:pPr>
          <a:endParaRPr lang="fr-FR" sz="1800" b="1" u="sng" kern="1200" dirty="0">
            <a:solidFill>
              <a:schemeClr val="accent6"/>
            </a:solidFill>
            <a:latin typeface="Arial" panose="020B0604020202020204" pitchFamily="34" charset="0"/>
            <a:cs typeface="Arial" panose="020B0604020202020204" pitchFamily="34" charset="0"/>
          </a:endParaRPr>
        </a:p>
      </dsp:txBody>
      <dsp:txXfrm>
        <a:off x="1998969" y="-687388"/>
        <a:ext cx="8454388" cy="2538056"/>
      </dsp:txXfrm>
    </dsp:sp>
    <dsp:sp modelId="{F5B2B484-04A7-47F1-8D4C-65DDD898944D}">
      <dsp:nvSpPr>
        <dsp:cNvPr id="0" name=""/>
        <dsp:cNvSpPr/>
      </dsp:nvSpPr>
      <dsp:spPr>
        <a:xfrm>
          <a:off x="0" y="679046"/>
          <a:ext cx="1997078" cy="4582182"/>
        </a:xfrm>
        <a:prstGeom prst="downArrow">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A1DFB-DA4D-43F6-B04C-772E995AC0DC}">
      <dsp:nvSpPr>
        <dsp:cNvPr id="0" name=""/>
        <dsp:cNvSpPr/>
      </dsp:nvSpPr>
      <dsp:spPr>
        <a:xfrm>
          <a:off x="2967912" y="687396"/>
          <a:ext cx="8285685" cy="528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just" defTabSz="1066800" rtl="0">
            <a:lnSpc>
              <a:spcPct val="90000"/>
            </a:lnSpc>
            <a:spcBef>
              <a:spcPct val="0"/>
            </a:spcBef>
            <a:spcAft>
              <a:spcPct val="35000"/>
            </a:spcAft>
          </a:pPr>
          <a:r>
            <a:rPr lang="fr-FR" sz="2400" b="1" u="sng" kern="1200" dirty="0">
              <a:solidFill>
                <a:srgbClr val="FF0000"/>
              </a:solidFill>
              <a:latin typeface="Arial" panose="020B0604020202020204" pitchFamily="34" charset="0"/>
              <a:cs typeface="Arial" panose="020B0604020202020204" pitchFamily="34" charset="0"/>
            </a:rPr>
            <a:t>Difficultés</a:t>
          </a:r>
          <a:r>
            <a:rPr lang="fr-FR" sz="2400" b="1" u="sng" kern="1200" dirty="0">
              <a:latin typeface="Arial" panose="020B0604020202020204" pitchFamily="34" charset="0"/>
              <a:cs typeface="Arial" panose="020B0604020202020204" pitchFamily="34" charset="0"/>
            </a:rPr>
            <a:t> </a:t>
          </a:r>
        </a:p>
        <a:p>
          <a:pPr marL="171450" lvl="1" indent="-171450" algn="just" defTabSz="800100" rtl="0">
            <a:lnSpc>
              <a:spcPct val="90000"/>
            </a:lnSpc>
            <a:spcBef>
              <a:spcPct val="0"/>
            </a:spcBef>
            <a:spcAft>
              <a:spcPct val="15000"/>
            </a:spcAft>
            <a:buChar char="••"/>
          </a:pPr>
          <a:r>
            <a:rPr lang="fr-FR" sz="1800" i="0" kern="1200" dirty="0">
              <a:latin typeface="Arial" panose="020B0604020202020204" pitchFamily="34" charset="0"/>
              <a:cs typeface="Arial" panose="020B0604020202020204" pitchFamily="34" charset="0"/>
            </a:rPr>
            <a:t>Les instruments de cadrage budgétaire produits se limitent à l’administration centrale </a:t>
          </a:r>
          <a:r>
            <a:rPr lang="fr-FR" sz="1800" i="0" kern="1200" dirty="0" smtClean="0">
              <a:latin typeface="Arial" panose="020B0604020202020204" pitchFamily="34" charset="0"/>
              <a:cs typeface="Arial" panose="020B0604020202020204" pitchFamily="34" charset="0"/>
            </a:rPr>
            <a:t>budgétaire ;</a:t>
          </a:r>
          <a:endParaRPr lang="fr-FR" sz="1800" i="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i="0" kern="1200" dirty="0">
              <a:latin typeface="Arial" panose="020B0604020202020204" pitchFamily="34" charset="0"/>
              <a:cs typeface="Arial" panose="020B0604020202020204" pitchFamily="34" charset="0"/>
            </a:rPr>
            <a:t>Le dispositif de contrôle interne est absent dans tous les pays </a:t>
          </a:r>
          <a:r>
            <a:rPr lang="fr-FR" sz="1800" i="0" kern="1200" dirty="0" smtClean="0">
              <a:latin typeface="Arial" panose="020B0604020202020204" pitchFamily="34" charset="0"/>
              <a:cs typeface="Arial" panose="020B0604020202020204" pitchFamily="34" charset="0"/>
            </a:rPr>
            <a:t>;</a:t>
          </a:r>
          <a:endParaRPr lang="fr-FR" sz="1800" i="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smtClean="0">
              <a:latin typeface="Arial" panose="020B0604020202020204" pitchFamily="34" charset="0"/>
              <a:cs typeface="Arial" panose="020B0604020202020204" pitchFamily="34" charset="0"/>
            </a:rPr>
            <a:t>Un seul pays, le Cameroun applique le contrôle de gestion ;</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i="0" kern="1200" dirty="0">
              <a:latin typeface="Arial" panose="020B0604020202020204" pitchFamily="34" charset="0"/>
              <a:cs typeface="Arial" panose="020B0604020202020204" pitchFamily="34" charset="0"/>
            </a:rPr>
            <a:t>Insuffisance de communication des informations avec les </a:t>
          </a:r>
          <a:r>
            <a:rPr lang="fr-FR" sz="1800" kern="1200" dirty="0">
              <a:latin typeface="Arial" panose="020B0604020202020204" pitchFamily="34" charset="0"/>
              <a:cs typeface="Arial" panose="020B0604020202020204" pitchFamily="34" charset="0"/>
            </a:rPr>
            <a:t>organes de contrôle externe </a:t>
          </a:r>
          <a:r>
            <a:rPr lang="fr-FR" sz="1800" kern="1200" dirty="0" smtClean="0">
              <a:latin typeface="Arial" panose="020B0604020202020204" pitchFamily="34" charset="0"/>
              <a:cs typeface="Arial" panose="020B0604020202020204" pitchFamily="34" charset="0"/>
            </a:rPr>
            <a:t>(Cour </a:t>
          </a:r>
          <a:r>
            <a:rPr lang="fr-FR" sz="1800" kern="1200" dirty="0">
              <a:latin typeface="Arial" panose="020B0604020202020204" pitchFamily="34" charset="0"/>
              <a:cs typeface="Arial" panose="020B0604020202020204" pitchFamily="34" charset="0"/>
            </a:rPr>
            <a:t>des Comptes</a:t>
          </a:r>
          <a:r>
            <a:rPr lang="fr-FR" sz="1800" kern="1200" dirty="0" smtClean="0">
              <a:latin typeface="Arial" panose="020B0604020202020204" pitchFamily="34" charset="0"/>
              <a:cs typeface="Arial" panose="020B0604020202020204" pitchFamily="34" charset="0"/>
            </a:rPr>
            <a:t>) ;</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endParaRPr lang="fr-FR" sz="1800" kern="1200" dirty="0">
            <a:latin typeface="Arial" panose="020B0604020202020204" pitchFamily="34" charset="0"/>
            <a:cs typeface="Arial" panose="020B0604020202020204" pitchFamily="34" charset="0"/>
          </a:endParaRPr>
        </a:p>
      </dsp:txBody>
      <dsp:txXfrm>
        <a:off x="2967912" y="687396"/>
        <a:ext cx="8285685" cy="5287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24BF9-E49E-480B-9B7B-EB3996E1610F}">
      <dsp:nvSpPr>
        <dsp:cNvPr id="0" name=""/>
        <dsp:cNvSpPr/>
      </dsp:nvSpPr>
      <dsp:spPr>
        <a:xfrm>
          <a:off x="459135" y="-12303"/>
          <a:ext cx="2003981" cy="2552447"/>
        </a:xfrm>
        <a:prstGeom prst="upArrow">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01A7D-EC44-401D-895E-A4BCF66D3138}">
      <dsp:nvSpPr>
        <dsp:cNvPr id="0" name=""/>
        <dsp:cNvSpPr/>
      </dsp:nvSpPr>
      <dsp:spPr>
        <a:xfrm>
          <a:off x="2539256" y="346438"/>
          <a:ext cx="8454388" cy="253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just" defTabSz="1066800" rtl="0">
            <a:lnSpc>
              <a:spcPct val="90000"/>
            </a:lnSpc>
            <a:spcBef>
              <a:spcPct val="0"/>
            </a:spcBef>
            <a:spcAft>
              <a:spcPct val="35000"/>
            </a:spcAft>
          </a:pPr>
          <a:r>
            <a:rPr lang="fr-FR" sz="2400" b="1" u="sng" kern="1200" dirty="0">
              <a:solidFill>
                <a:schemeClr val="accent6"/>
              </a:solidFill>
              <a:latin typeface="Arial" panose="020B0604020202020204" pitchFamily="34" charset="0"/>
              <a:cs typeface="Arial" panose="020B0604020202020204" pitchFamily="34" charset="0"/>
            </a:rPr>
            <a:t>Progrès</a:t>
          </a:r>
        </a:p>
        <a:p>
          <a:pPr marL="171450" lvl="1" indent="-171450" algn="just" defTabSz="800100" rtl="0">
            <a:lnSpc>
              <a:spcPct val="90000"/>
            </a:lnSpc>
            <a:spcBef>
              <a:spcPct val="0"/>
            </a:spcBef>
            <a:spcAft>
              <a:spcPct val="15000"/>
            </a:spcAft>
            <a:buChar char="••"/>
          </a:pPr>
          <a:r>
            <a:rPr lang="fr-FR" sz="1800" kern="1200" dirty="0" smtClean="0">
              <a:latin typeface="Arial" panose="020B0604020202020204" pitchFamily="34" charset="0"/>
              <a:cs typeface="Arial" panose="020B0604020202020204" pitchFamily="34" charset="0"/>
            </a:rPr>
            <a:t>Deux pays (le Cameroun et </a:t>
          </a:r>
          <a:r>
            <a:rPr lang="fr-FR" sz="1800" kern="1200" dirty="0">
              <a:latin typeface="Arial" panose="020B0604020202020204" pitchFamily="34" charset="0"/>
              <a:cs typeface="Arial" panose="020B0604020202020204" pitchFamily="34" charset="0"/>
            </a:rPr>
            <a:t>Gabon) </a:t>
          </a:r>
          <a:r>
            <a:rPr lang="fr-FR" sz="1800" kern="1200" dirty="0" smtClean="0">
              <a:latin typeface="Arial" panose="020B0604020202020204" pitchFamily="34" charset="0"/>
              <a:cs typeface="Arial" panose="020B0604020202020204" pitchFamily="34" charset="0"/>
            </a:rPr>
            <a:t>produisent le </a:t>
          </a:r>
          <a:r>
            <a:rPr lang="fr-FR" sz="1800" kern="1200" dirty="0">
              <a:latin typeface="Arial" panose="020B0604020202020204" pitchFamily="34" charset="0"/>
              <a:cs typeface="Arial" panose="020B0604020202020204" pitchFamily="34" charset="0"/>
            </a:rPr>
            <a:t>Compte </a:t>
          </a:r>
          <a:r>
            <a:rPr lang="fr-FR" sz="1800" kern="1200" dirty="0" smtClean="0">
              <a:latin typeface="Arial" panose="020B0604020202020204" pitchFamily="34" charset="0"/>
              <a:cs typeface="Arial" panose="020B0604020202020204" pitchFamily="34" charset="0"/>
            </a:rPr>
            <a:t>Général </a:t>
          </a:r>
          <a:r>
            <a:rPr lang="fr-FR" sz="1800" kern="1200" dirty="0">
              <a:latin typeface="Arial" panose="020B0604020202020204" pitchFamily="34" charset="0"/>
              <a:cs typeface="Arial" panose="020B0604020202020204" pitchFamily="34" charset="0"/>
            </a:rPr>
            <a:t>de l’Etat </a:t>
          </a:r>
          <a:r>
            <a:rPr lang="fr-FR" sz="1800" kern="1200" dirty="0" smtClean="0">
              <a:latin typeface="Arial" panose="020B0604020202020204" pitchFamily="34" charset="0"/>
              <a:cs typeface="Arial" panose="020B0604020202020204" pitchFamily="34" charset="0"/>
            </a:rPr>
            <a:t> mais reste perfectible ;</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La réédition des comptes de gestion est faite par </a:t>
          </a:r>
          <a:r>
            <a:rPr lang="fr-FR" sz="1800" kern="1200" dirty="0" smtClean="0">
              <a:latin typeface="Arial" panose="020B0604020202020204" pitchFamily="34" charset="0"/>
              <a:cs typeface="Arial" panose="020B0604020202020204" pitchFamily="34" charset="0"/>
            </a:rPr>
            <a:t>plusieurs </a:t>
          </a:r>
          <a:r>
            <a:rPr lang="fr-FR" sz="1800" kern="1200" dirty="0">
              <a:latin typeface="Arial" panose="020B0604020202020204" pitchFamily="34" charset="0"/>
              <a:cs typeface="Arial" panose="020B0604020202020204" pitchFamily="34" charset="0"/>
            </a:rPr>
            <a:t>comptables principaux </a:t>
          </a:r>
          <a:r>
            <a:rPr lang="fr-FR" sz="1800" kern="1200" dirty="0" smtClean="0">
              <a:latin typeface="Arial" panose="020B0604020202020204" pitchFamily="34" charset="0"/>
              <a:cs typeface="Arial" panose="020B0604020202020204" pitchFamily="34" charset="0"/>
            </a:rPr>
            <a:t>notamment au Cameroun et par un seul comptable dans tous les pays à l’exception.</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smtClean="0">
              <a:latin typeface="Arial" panose="020B0604020202020204" pitchFamily="34" charset="0"/>
              <a:cs typeface="Arial" panose="020B0604020202020204" pitchFamily="34" charset="0"/>
            </a:rPr>
            <a:t>Un seul </a:t>
          </a:r>
          <a:r>
            <a:rPr lang="fr-FR" sz="1800" kern="1200" dirty="0" smtClean="0">
              <a:latin typeface="Arial" panose="020B0604020202020204" pitchFamily="34" charset="0"/>
              <a:cs typeface="Arial" panose="020B0604020202020204" pitchFamily="34" charset="0"/>
            </a:rPr>
            <a:t>pays, le Cameroun </a:t>
          </a:r>
          <a:r>
            <a:rPr lang="fr-FR" sz="1800" kern="1200" dirty="0" smtClean="0">
              <a:latin typeface="Arial" panose="020B0604020202020204" pitchFamily="34" charset="0"/>
              <a:cs typeface="Arial" panose="020B0604020202020204" pitchFamily="34" charset="0"/>
            </a:rPr>
            <a:t>a basculé en mode droits constatés avec certains aspects liés aux amortissements et provisions seront progressivement mis en œuvre .</a:t>
          </a:r>
          <a:endParaRPr lang="fr-FR" sz="1800" kern="1200" dirty="0">
            <a:latin typeface="Arial" panose="020B0604020202020204" pitchFamily="34" charset="0"/>
            <a:cs typeface="Arial" panose="020B0604020202020204" pitchFamily="34" charset="0"/>
          </a:endParaRPr>
        </a:p>
      </dsp:txBody>
      <dsp:txXfrm>
        <a:off x="2539256" y="346438"/>
        <a:ext cx="8454388" cy="2538056"/>
      </dsp:txXfrm>
    </dsp:sp>
    <dsp:sp modelId="{F5B2B484-04A7-47F1-8D4C-65DDD898944D}">
      <dsp:nvSpPr>
        <dsp:cNvPr id="0" name=""/>
        <dsp:cNvSpPr/>
      </dsp:nvSpPr>
      <dsp:spPr>
        <a:xfrm>
          <a:off x="1475712" y="2727042"/>
          <a:ext cx="1997078" cy="2572878"/>
        </a:xfrm>
        <a:prstGeom prst="downArrow">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A1DFB-DA4D-43F6-B04C-772E995AC0DC}">
      <dsp:nvSpPr>
        <dsp:cNvPr id="0" name=""/>
        <dsp:cNvSpPr/>
      </dsp:nvSpPr>
      <dsp:spPr>
        <a:xfrm>
          <a:off x="3573515" y="2744453"/>
          <a:ext cx="8285685" cy="253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just" defTabSz="1066800" rtl="0">
            <a:lnSpc>
              <a:spcPct val="90000"/>
            </a:lnSpc>
            <a:spcBef>
              <a:spcPct val="0"/>
            </a:spcBef>
            <a:spcAft>
              <a:spcPct val="35000"/>
            </a:spcAft>
          </a:pPr>
          <a:r>
            <a:rPr lang="fr-FR" sz="2400" b="1" u="sng" kern="1200" dirty="0">
              <a:solidFill>
                <a:srgbClr val="FF0000"/>
              </a:solidFill>
              <a:latin typeface="Arial" panose="020B0604020202020204" pitchFamily="34" charset="0"/>
              <a:cs typeface="Arial" panose="020B0604020202020204" pitchFamily="34" charset="0"/>
            </a:rPr>
            <a:t>Difficultés</a:t>
          </a:r>
          <a:r>
            <a:rPr lang="fr-FR" sz="2400" b="1" u="sng" kern="1200" dirty="0">
              <a:latin typeface="Arial" panose="020B0604020202020204" pitchFamily="34" charset="0"/>
              <a:cs typeface="Arial" panose="020B0604020202020204" pitchFamily="34" charset="0"/>
            </a:rPr>
            <a:t> </a:t>
          </a:r>
        </a:p>
        <a:p>
          <a:pPr marL="171450" lvl="1" indent="-171450" algn="just"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Les règles de la tenue de la comptabilité générale de l’Etat et l’élaboration des états financiers se font encore sur la base de l’ancien </a:t>
          </a:r>
          <a:r>
            <a:rPr lang="fr-FR" sz="1800" kern="1200" dirty="0" smtClean="0">
              <a:latin typeface="Arial" panose="020B0604020202020204" pitchFamily="34" charset="0"/>
              <a:cs typeface="Arial" panose="020B0604020202020204" pitchFamily="34" charset="0"/>
            </a:rPr>
            <a:t>PCE dans certains pays;</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smtClean="0">
              <a:latin typeface="Arial" panose="020B0604020202020204" pitchFamily="34" charset="0"/>
              <a:cs typeface="Arial" panose="020B0604020202020204" pitchFamily="34" charset="0"/>
            </a:rPr>
            <a:t>Certains comptables </a:t>
          </a:r>
          <a:r>
            <a:rPr lang="fr-FR" sz="1800" kern="1200" dirty="0" smtClean="0">
              <a:latin typeface="Arial" panose="020B0604020202020204" pitchFamily="34" charset="0"/>
              <a:cs typeface="Arial" panose="020B0604020202020204" pitchFamily="34" charset="0"/>
            </a:rPr>
            <a:t>publics des EPA et des collectivités territoriales ne déposent pas tous leurs comptes de gestion à la Cour des Comptes à l’exception du Gabon</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smtClean="0">
              <a:latin typeface="Arial" panose="020B0604020202020204" pitchFamily="34" charset="0"/>
              <a:cs typeface="Arial" panose="020B0604020202020204" pitchFamily="34" charset="0"/>
            </a:rPr>
            <a:t>La comptabilité patrimoniale n’est encore appliquée par aucun pays</a:t>
          </a:r>
          <a:endParaRPr lang="fr-FR" sz="1800" kern="1200" dirty="0">
            <a:latin typeface="Arial" panose="020B0604020202020204" pitchFamily="34" charset="0"/>
            <a:cs typeface="Arial" panose="020B0604020202020204" pitchFamily="34" charset="0"/>
          </a:endParaRPr>
        </a:p>
      </dsp:txBody>
      <dsp:txXfrm>
        <a:off x="3573515" y="2744453"/>
        <a:ext cx="8285685" cy="25380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24BF9-E49E-480B-9B7B-EB3996E1610F}">
      <dsp:nvSpPr>
        <dsp:cNvPr id="0" name=""/>
        <dsp:cNvSpPr/>
      </dsp:nvSpPr>
      <dsp:spPr>
        <a:xfrm>
          <a:off x="457037" y="-12303"/>
          <a:ext cx="2003981" cy="2552447"/>
        </a:xfrm>
        <a:prstGeom prst="upArrow">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01A7D-EC44-401D-895E-A4BCF66D3138}">
      <dsp:nvSpPr>
        <dsp:cNvPr id="0" name=""/>
        <dsp:cNvSpPr/>
      </dsp:nvSpPr>
      <dsp:spPr>
        <a:xfrm>
          <a:off x="2473941" y="-5107"/>
          <a:ext cx="8454388" cy="253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0">
            <a:lnSpc>
              <a:spcPct val="90000"/>
            </a:lnSpc>
            <a:spcBef>
              <a:spcPct val="0"/>
            </a:spcBef>
            <a:spcAft>
              <a:spcPct val="35000"/>
            </a:spcAft>
          </a:pPr>
          <a:r>
            <a:rPr lang="fr-FR" sz="2400" b="1" u="sng" kern="1200" dirty="0">
              <a:solidFill>
                <a:schemeClr val="accent6"/>
              </a:solidFill>
              <a:latin typeface="Arial" panose="020B0604020202020204" pitchFamily="34" charset="0"/>
              <a:cs typeface="Arial" panose="020B0604020202020204" pitchFamily="34" charset="0"/>
            </a:rPr>
            <a:t>Progrès</a:t>
          </a:r>
        </a:p>
        <a:p>
          <a:pPr marL="171450" lvl="1" indent="-171450" algn="just"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La situation des opérations financières de l’Etat est élaborée, à titre expérimental, par </a:t>
          </a:r>
          <a:r>
            <a:rPr lang="fr-FR" sz="1800" kern="1200" dirty="0" smtClean="0">
              <a:latin typeface="Arial" panose="020B0604020202020204" pitchFamily="34" charset="0"/>
              <a:cs typeface="Arial" panose="020B0604020202020204" pitchFamily="34" charset="0"/>
            </a:rPr>
            <a:t>la plus part des </a:t>
          </a:r>
          <a:r>
            <a:rPr lang="fr-FR" sz="1800" kern="1200" dirty="0">
              <a:latin typeface="Arial" panose="020B0604020202020204" pitchFamily="34" charset="0"/>
              <a:cs typeface="Arial" panose="020B0604020202020204" pitchFamily="34" charset="0"/>
            </a:rPr>
            <a:t>Etats suivant le nouveau </a:t>
          </a:r>
          <a:r>
            <a:rPr lang="fr-FR" sz="1800" kern="1200" dirty="0" smtClean="0">
              <a:latin typeface="Arial" panose="020B0604020202020204" pitchFamily="34" charset="0"/>
              <a:cs typeface="Arial" panose="020B0604020202020204" pitchFamily="34" charset="0"/>
            </a:rPr>
            <a:t>format ;</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Le tableau institutionnel dressant notamment la liste des EPA et des Collectivités territoriales couvrant le périmètre des administrations publiques est </a:t>
          </a:r>
          <a:r>
            <a:rPr lang="fr-FR" sz="1800" kern="1200" dirty="0" smtClean="0">
              <a:latin typeface="Arial" panose="020B0604020202020204" pitchFamily="34" charset="0"/>
              <a:cs typeface="Arial" panose="020B0604020202020204" pitchFamily="34" charset="0"/>
            </a:rPr>
            <a:t>établi ;</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smtClean="0">
              <a:latin typeface="Arial" panose="020B0604020202020204" pitchFamily="34" charset="0"/>
              <a:cs typeface="Arial" panose="020B0604020202020204" pitchFamily="34" charset="0"/>
            </a:rPr>
            <a:t>Un pays (Tchad) utilise effectivement le nouveau format du TOFE dans son cadrage budgétaire.</a:t>
          </a:r>
          <a:endParaRPr lang="fr-FR" sz="1800" kern="1200" dirty="0">
            <a:latin typeface="Arial" panose="020B0604020202020204" pitchFamily="34" charset="0"/>
            <a:cs typeface="Arial" panose="020B0604020202020204" pitchFamily="34" charset="0"/>
          </a:endParaRPr>
        </a:p>
      </dsp:txBody>
      <dsp:txXfrm>
        <a:off x="2473941" y="-5107"/>
        <a:ext cx="8454388" cy="2538056"/>
      </dsp:txXfrm>
    </dsp:sp>
    <dsp:sp modelId="{F5B2B484-04A7-47F1-8D4C-65DDD898944D}">
      <dsp:nvSpPr>
        <dsp:cNvPr id="0" name=""/>
        <dsp:cNvSpPr/>
      </dsp:nvSpPr>
      <dsp:spPr>
        <a:xfrm>
          <a:off x="1475712" y="2727042"/>
          <a:ext cx="1997078" cy="2572878"/>
        </a:xfrm>
        <a:prstGeom prst="downArrow">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A1DFB-DA4D-43F6-B04C-772E995AC0DC}">
      <dsp:nvSpPr>
        <dsp:cNvPr id="0" name=""/>
        <dsp:cNvSpPr/>
      </dsp:nvSpPr>
      <dsp:spPr>
        <a:xfrm>
          <a:off x="3573515" y="2744453"/>
          <a:ext cx="8285685" cy="253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0">
            <a:lnSpc>
              <a:spcPct val="90000"/>
            </a:lnSpc>
            <a:spcBef>
              <a:spcPct val="0"/>
            </a:spcBef>
            <a:spcAft>
              <a:spcPct val="35000"/>
            </a:spcAft>
          </a:pPr>
          <a:r>
            <a:rPr lang="fr-FR" sz="2400" b="1" u="sng" kern="1200" dirty="0">
              <a:solidFill>
                <a:srgbClr val="FF0000"/>
              </a:solidFill>
              <a:latin typeface="Arial" panose="020B0604020202020204" pitchFamily="34" charset="0"/>
              <a:cs typeface="Arial" panose="020B0604020202020204" pitchFamily="34" charset="0"/>
            </a:rPr>
            <a:t>Difficultés</a:t>
          </a:r>
          <a:r>
            <a:rPr lang="fr-FR" sz="2400" b="1" u="sng" kern="1200" dirty="0">
              <a:latin typeface="Arial" panose="020B0604020202020204" pitchFamily="34" charset="0"/>
              <a:cs typeface="Arial" panose="020B0604020202020204" pitchFamily="34" charset="0"/>
            </a:rPr>
            <a:t> </a:t>
          </a:r>
        </a:p>
        <a:p>
          <a:pPr marL="171450" lvl="1" indent="-171450" algn="just" defTabSz="800100" rtl="0">
            <a:lnSpc>
              <a:spcPct val="90000"/>
            </a:lnSpc>
            <a:spcBef>
              <a:spcPct val="0"/>
            </a:spcBef>
            <a:spcAft>
              <a:spcPct val="15000"/>
            </a:spcAft>
            <a:buChar char="••"/>
          </a:pPr>
          <a:r>
            <a:rPr lang="fr-FR" sz="1800" kern="1200" dirty="0">
              <a:solidFill>
                <a:schemeClr val="tx1"/>
              </a:solidFill>
              <a:latin typeface="Arial" panose="020B0604020202020204" pitchFamily="34" charset="0"/>
              <a:cs typeface="Arial" panose="020B0604020202020204" pitchFamily="34" charset="0"/>
            </a:rPr>
            <a:t>Les différentes situations statistiques du cadre nouveau cadre minimum du TOFE (à l’exception de la situation des opérations financières de l’Etat) ne sont pas </a:t>
          </a:r>
          <a:r>
            <a:rPr lang="fr-FR" sz="1800" kern="1200" dirty="0" smtClean="0">
              <a:solidFill>
                <a:schemeClr val="tx1"/>
              </a:solidFill>
              <a:latin typeface="Arial" panose="020B0604020202020204" pitchFamily="34" charset="0"/>
              <a:cs typeface="Arial" panose="020B0604020202020204" pitchFamily="34" charset="0"/>
            </a:rPr>
            <a:t>élaborés ;</a:t>
          </a:r>
          <a:endParaRPr lang="fr-FR" sz="1800" kern="1200" dirty="0">
            <a:solidFill>
              <a:schemeClr val="tx1"/>
            </a:solidFill>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smtClean="0">
              <a:solidFill>
                <a:schemeClr val="tx1"/>
              </a:solidFill>
              <a:latin typeface="Arial" panose="020B0604020202020204" pitchFamily="34" charset="0"/>
              <a:cs typeface="Arial" panose="020B0604020202020204" pitchFamily="34" charset="0"/>
            </a:rPr>
            <a:t>L’élargissement </a:t>
          </a:r>
          <a:r>
            <a:rPr lang="fr-FR" sz="1800" kern="1200" dirty="0">
              <a:latin typeface="Arial" panose="020B0604020202020204" pitchFamily="34" charset="0"/>
              <a:cs typeface="Arial" panose="020B0604020202020204" pitchFamily="34" charset="0"/>
            </a:rPr>
            <a:t>du périmètre du TOFE aux autres administrations publiques n’est pas encore </a:t>
          </a:r>
          <a:r>
            <a:rPr lang="fr-FR" sz="1800" kern="1200" dirty="0" smtClean="0">
              <a:latin typeface="Arial" panose="020B0604020202020204" pitchFamily="34" charset="0"/>
              <a:cs typeface="Arial" panose="020B0604020202020204" pitchFamily="34" charset="0"/>
            </a:rPr>
            <a:t>réalisé ;</a:t>
          </a:r>
          <a:endParaRPr lang="fr-FR"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Les autres situations (compte de patrimoine et situation des autres flux économiques) et l’enregistrement sur la base des données en droits constatés) ne sont pas </a:t>
          </a:r>
          <a:r>
            <a:rPr lang="fr-FR" sz="1800" kern="1200" dirty="0" smtClean="0">
              <a:latin typeface="Arial" panose="020B0604020202020204" pitchFamily="34" charset="0"/>
              <a:cs typeface="Arial" panose="020B0604020202020204" pitchFamily="34" charset="0"/>
            </a:rPr>
            <a:t>effectifs.</a:t>
          </a:r>
          <a:endParaRPr lang="fr-FR" sz="1800" kern="1200" dirty="0">
            <a:latin typeface="Arial" panose="020B0604020202020204" pitchFamily="34" charset="0"/>
            <a:cs typeface="Arial" panose="020B0604020202020204" pitchFamily="34" charset="0"/>
          </a:endParaRPr>
        </a:p>
      </dsp:txBody>
      <dsp:txXfrm>
        <a:off x="3573515" y="2744453"/>
        <a:ext cx="8285685" cy="253805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0.04529</cdr:x>
      <cdr:y>0.35775</cdr:y>
    </cdr:from>
    <cdr:to>
      <cdr:x>0.98822</cdr:x>
      <cdr:y>0.35987</cdr:y>
    </cdr:to>
    <cdr:cxnSp macro="">
      <cdr:nvCxnSpPr>
        <cdr:cNvPr id="3" name="Connecteur droit 2"/>
        <cdr:cNvCxnSpPr/>
      </cdr:nvCxnSpPr>
      <cdr:spPr>
        <a:xfrm xmlns:a="http://schemas.openxmlformats.org/drawingml/2006/main" flipV="1">
          <a:off x="476250" y="1604961"/>
          <a:ext cx="9915525" cy="9525"/>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0.03088</cdr:x>
      <cdr:y>0.20175</cdr:y>
    </cdr:from>
    <cdr:to>
      <cdr:x>0.37477</cdr:x>
      <cdr:y>0.46354</cdr:y>
    </cdr:to>
    <cdr:sp macro="" textlink="">
      <cdr:nvSpPr>
        <cdr:cNvPr id="2" name="Ellipse 1"/>
        <cdr:cNvSpPr/>
      </cdr:nvSpPr>
      <cdr:spPr>
        <a:xfrm xmlns:a="http://schemas.openxmlformats.org/drawingml/2006/main">
          <a:off x="294724" y="1001475"/>
          <a:ext cx="3282055" cy="1299474"/>
        </a:xfrm>
        <a:prstGeom xmlns:a="http://schemas.openxmlformats.org/drawingml/2006/main" prst="ellipse">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fr-FR" sz="1400" b="1" dirty="0"/>
            <a:t>Pays  mettant en œuvre des innovations importantes : BP, DOB, DO, CUT et CG </a:t>
          </a:r>
        </a:p>
      </cdr:txBody>
    </cdr:sp>
  </cdr:relSizeAnchor>
  <cdr:relSizeAnchor xmlns:cdr="http://schemas.openxmlformats.org/drawingml/2006/chartDrawing">
    <cdr:from>
      <cdr:x>0.34902</cdr:x>
      <cdr:y>0.46782</cdr:y>
    </cdr:from>
    <cdr:to>
      <cdr:x>0.70538</cdr:x>
      <cdr:y>0.72223</cdr:y>
    </cdr:to>
    <cdr:sp macro="" textlink="">
      <cdr:nvSpPr>
        <cdr:cNvPr id="3" name="Ellipse 2"/>
        <cdr:cNvSpPr/>
      </cdr:nvSpPr>
      <cdr:spPr>
        <a:xfrm xmlns:a="http://schemas.openxmlformats.org/drawingml/2006/main">
          <a:off x="3331038" y="2322170"/>
          <a:ext cx="3401108" cy="1262871"/>
        </a:xfrm>
        <a:prstGeom xmlns:a="http://schemas.openxmlformats.org/drawingml/2006/main" prst="ellipse">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400" b="1" dirty="0">
              <a:solidFill>
                <a:schemeClr val="tx1"/>
              </a:solidFill>
            </a:rPr>
            <a:t>Pays se trouvant à un stade très avancé de la préparation à la gestion du BP et appliquant tous les segments de la nouvelle NBE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0.30425</cdr:y>
    </cdr:from>
    <cdr:to>
      <cdr:x>1</cdr:x>
      <cdr:y>0.30631</cdr:y>
    </cdr:to>
    <cdr:cxnSp macro="">
      <cdr:nvCxnSpPr>
        <cdr:cNvPr id="2" name="Connecteur droit 1"/>
        <cdr:cNvCxnSpPr/>
      </cdr:nvCxnSpPr>
      <cdr:spPr>
        <a:xfrm xmlns:a="http://schemas.openxmlformats.org/drawingml/2006/main" flipV="1">
          <a:off x="0" y="1576488"/>
          <a:ext cx="9629775" cy="10687"/>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E0852-349F-4FEE-991C-D3423444D90C}" type="datetimeFigureOut">
              <a:rPr lang="fr-FR" smtClean="0"/>
              <a:t>19/11/2023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63901-9E40-4AD2-B140-AF612218D560}" type="slidenum">
              <a:rPr lang="fr-FR" smtClean="0"/>
              <a:t>‹N°›</a:t>
            </a:fld>
            <a:endParaRPr lang="fr-FR"/>
          </a:p>
        </p:txBody>
      </p:sp>
    </p:spTree>
    <p:extLst>
      <p:ext uri="{BB962C8B-B14F-4D97-AF65-F5344CB8AC3E}">
        <p14:creationId xmlns:p14="http://schemas.microsoft.com/office/powerpoint/2010/main" val="1301122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latin typeface="Arial" panose="020B0604020202020204" pitchFamily="34" charset="0"/>
                <a:cs typeface="Arial" panose="020B0604020202020204" pitchFamily="34" charset="0"/>
              </a:rPr>
              <a:t>et la réalisation de 3 campagnes d’évaluation en 2020, 2022 et 2023 (en cours) par la Commission de la CEMAC</a:t>
            </a:r>
            <a:endParaRPr lang="fr-FR" dirty="0"/>
          </a:p>
        </p:txBody>
      </p:sp>
      <p:sp>
        <p:nvSpPr>
          <p:cNvPr id="4" name="Espace réservé du numéro de diapositive 3"/>
          <p:cNvSpPr>
            <a:spLocks noGrp="1"/>
          </p:cNvSpPr>
          <p:nvPr>
            <p:ph type="sldNum" sz="quarter" idx="10"/>
          </p:nvPr>
        </p:nvSpPr>
        <p:spPr/>
        <p:txBody>
          <a:bodyPr/>
          <a:lstStyle/>
          <a:p>
            <a:fld id="{3F263901-9E40-4AD2-B140-AF612218D560}" type="slidenum">
              <a:rPr lang="fr-FR" smtClean="0"/>
              <a:t>5</a:t>
            </a:fld>
            <a:endParaRPr lang="fr-FR"/>
          </a:p>
        </p:txBody>
      </p:sp>
    </p:spTree>
    <p:extLst>
      <p:ext uri="{BB962C8B-B14F-4D97-AF65-F5344CB8AC3E}">
        <p14:creationId xmlns:p14="http://schemas.microsoft.com/office/powerpoint/2010/main" val="125006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latin typeface="Arial" panose="020B0604020202020204" pitchFamily="34" charset="0"/>
                <a:cs typeface="Arial" panose="020B0604020202020204" pitchFamily="34" charset="0"/>
              </a:rPr>
              <a:t>et la réalisation de 3 campagnes d’évaluation en 2020, 2022 et 2023 (en cours) par la Commission de la CEMAC</a:t>
            </a:r>
            <a:endParaRPr lang="fr-FR" dirty="0"/>
          </a:p>
        </p:txBody>
      </p:sp>
      <p:sp>
        <p:nvSpPr>
          <p:cNvPr id="4" name="Espace réservé du numéro de diapositive 3"/>
          <p:cNvSpPr>
            <a:spLocks noGrp="1"/>
          </p:cNvSpPr>
          <p:nvPr>
            <p:ph type="sldNum" sz="quarter" idx="10"/>
          </p:nvPr>
        </p:nvSpPr>
        <p:spPr/>
        <p:txBody>
          <a:bodyPr/>
          <a:lstStyle/>
          <a:p>
            <a:fld id="{3F263901-9E40-4AD2-B140-AF612218D560}" type="slidenum">
              <a:rPr lang="fr-FR" smtClean="0"/>
              <a:t>6</a:t>
            </a:fld>
            <a:endParaRPr lang="fr-FR"/>
          </a:p>
        </p:txBody>
      </p:sp>
    </p:spTree>
    <p:extLst>
      <p:ext uri="{BB962C8B-B14F-4D97-AF65-F5344CB8AC3E}">
        <p14:creationId xmlns:p14="http://schemas.microsoft.com/office/powerpoint/2010/main" val="379236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5" name="Footer Placeholder 4">
            <a:extLst>
              <a:ext uri="{FF2B5EF4-FFF2-40B4-BE49-F238E27FC236}">
                <a16:creationId xmlns=""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5" name="Footer Placeholder 4">
            <a:extLst>
              <a:ext uri="{FF2B5EF4-FFF2-40B4-BE49-F238E27FC236}">
                <a16:creationId xmlns=""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5" name="Footer Placeholder 4">
            <a:extLst>
              <a:ext uri="{FF2B5EF4-FFF2-40B4-BE49-F238E27FC236}">
                <a16:creationId xmlns=""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5" name="Footer Placeholder 4">
            <a:extLst>
              <a:ext uri="{FF2B5EF4-FFF2-40B4-BE49-F238E27FC236}">
                <a16:creationId xmlns=""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5" name="Footer Placeholder 4">
            <a:extLst>
              <a:ext uri="{FF2B5EF4-FFF2-40B4-BE49-F238E27FC236}">
                <a16:creationId xmlns=""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6" name="Footer Placeholder 5">
            <a:extLst>
              <a:ext uri="{FF2B5EF4-FFF2-40B4-BE49-F238E27FC236}">
                <a16:creationId xmlns=""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8" name="Footer Placeholder 7">
            <a:extLst>
              <a:ext uri="{FF2B5EF4-FFF2-40B4-BE49-F238E27FC236}">
                <a16:creationId xmlns=""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4" name="Footer Placeholder 3">
            <a:extLst>
              <a:ext uri="{FF2B5EF4-FFF2-40B4-BE49-F238E27FC236}">
                <a16:creationId xmlns=""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3" name="Footer Placeholder 2">
            <a:extLst>
              <a:ext uri="{FF2B5EF4-FFF2-40B4-BE49-F238E27FC236}">
                <a16:creationId xmlns=""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6" name="Footer Placeholder 5">
            <a:extLst>
              <a:ext uri="{FF2B5EF4-FFF2-40B4-BE49-F238E27FC236}">
                <a16:creationId xmlns=""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11/16/2023</a:t>
            </a:fld>
            <a:endParaRPr lang="en-US"/>
          </a:p>
        </p:txBody>
      </p:sp>
      <p:sp>
        <p:nvSpPr>
          <p:cNvPr id="6" name="Footer Placeholder 5">
            <a:extLst>
              <a:ext uri="{FF2B5EF4-FFF2-40B4-BE49-F238E27FC236}">
                <a16:creationId xmlns=""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11/16/2023</a:t>
            </a:fld>
            <a:endParaRPr lang="en-US"/>
          </a:p>
        </p:txBody>
      </p:sp>
      <p:sp>
        <p:nvSpPr>
          <p:cNvPr id="5" name="Footer Placeholder 4">
            <a:extLst>
              <a:ext uri="{FF2B5EF4-FFF2-40B4-BE49-F238E27FC236}">
                <a16:creationId xmlns=""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305764874"/>
              </p:ext>
            </p:extLst>
          </p:nvPr>
        </p:nvGraphicFramePr>
        <p:xfrm>
          <a:off x="1000897" y="719665"/>
          <a:ext cx="10256108" cy="3264514"/>
        </p:xfrm>
        <a:graphic>
          <a:graphicData uri="http://schemas.openxmlformats.org/drawingml/2006/table">
            <a:tbl>
              <a:tblPr firstRow="1" bandRow="1">
                <a:tableStyleId>{5C22544A-7EE6-4342-B048-85BDC9FD1C3A}</a:tableStyleId>
              </a:tblPr>
              <a:tblGrid>
                <a:gridCol w="2088292">
                  <a:extLst>
                    <a:ext uri="{9D8B030D-6E8A-4147-A177-3AD203B41FA5}">
                      <a16:colId xmlns="" xmlns:a16="http://schemas.microsoft.com/office/drawing/2014/main" val="392324398"/>
                    </a:ext>
                  </a:extLst>
                </a:gridCol>
                <a:gridCol w="8167816">
                  <a:extLst>
                    <a:ext uri="{9D8B030D-6E8A-4147-A177-3AD203B41FA5}">
                      <a16:colId xmlns=""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smtClean="0">
                          <a:solidFill>
                            <a:schemeClr val="accent1">
                              <a:lumMod val="75000"/>
                            </a:schemeClr>
                          </a:solidFill>
                          <a:effectLst/>
                          <a:latin typeface="Arial Rounded MT Bold" panose="020F0704030504030204" pitchFamily="34" charset="77"/>
                          <a:ea typeface="+mn-ea"/>
                          <a:cs typeface="Arial" panose="020B0604020202020204" pitchFamily="34" charset="0"/>
                        </a:rPr>
                        <a:t>PLENIERE</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smtClean="0">
                          <a:solidFill>
                            <a:schemeClr val="accent1">
                              <a:lumMod val="75000"/>
                            </a:schemeClr>
                          </a:solidFill>
                          <a:effectLst/>
                          <a:latin typeface="Arial Rounded MT Bold" panose="020F0704030504030204" pitchFamily="34" charset="77"/>
                          <a:ea typeface="+mn-ea"/>
                          <a:cs typeface="Arial" panose="020B0604020202020204" pitchFamily="34" charset="0"/>
                        </a:rPr>
                        <a:t>Etat des lieux de réformes des finances publiques en Afrique</a:t>
                      </a:r>
                      <a:endParaRPr lang="en-US" sz="2800" dirty="0">
                        <a:solidFill>
                          <a:schemeClr val="accent1">
                            <a:lumMod val="75000"/>
                          </a:schemeClr>
                        </a:solidFill>
                        <a:effectLst/>
                        <a:latin typeface="Arial Rounded MT Bold" panose="020F0704030504030204" pitchFamily="34" charset="77"/>
                        <a:cs typeface="Arial" panose="020B0604020202020204" pitchFamily="34" charset="0"/>
                      </a:endParaRPr>
                    </a:p>
                    <a:p>
                      <a:pPr algn="ctr"/>
                      <a:endParaRPr lang="en-US" sz="3200" dirty="0">
                        <a:solidFill>
                          <a:schemeClr val="tx1"/>
                        </a:solidFill>
                      </a:endParaRPr>
                    </a:p>
                  </a:txBody>
                  <a:tcPr>
                    <a:noFill/>
                  </a:tcPr>
                </a:tc>
                <a:extLst>
                  <a:ext uri="{0D108BD9-81ED-4DB2-BD59-A6C34878D82A}">
                    <a16:rowId xmlns="" xmlns:a16="http://schemas.microsoft.com/office/drawing/2014/main" val="2137600984"/>
                  </a:ext>
                </a:extLst>
              </a:tr>
              <a:tr h="826114">
                <a:tc v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dk1"/>
                        </a:solidFill>
                        <a:effectLst/>
                        <a:latin typeface="Arial" panose="020B0604020202020204" pitchFamily="34" charset="0"/>
                        <a:ea typeface="+mn-ea"/>
                        <a:cs typeface="Arial" panose="020B0604020202020204" pitchFamily="34" charset="0"/>
                      </a:endParaRPr>
                    </a:p>
                  </a:txBody>
                  <a:tcPr anchor="ctr">
                    <a:solidFill>
                      <a:schemeClr val="accent2">
                        <a:lumMod val="60000"/>
                        <a:lumOff val="40000"/>
                      </a:schemeClr>
                    </a:solidFill>
                  </a:tcPr>
                </a:tc>
                <a:extLst>
                  <a:ext uri="{0D108BD9-81ED-4DB2-BD59-A6C34878D82A}">
                    <a16:rowId xmlns=""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 xmlns:a16="http://schemas.microsoft.com/office/drawing/2014/main" id="{F1B4BA98-2DA1-7626-4CBD-832F14EEEF9B}"/>
              </a:ext>
            </a:extLst>
          </p:cNvPr>
          <p:cNvSpPr txBox="1"/>
          <p:nvPr/>
        </p:nvSpPr>
        <p:spPr>
          <a:xfrm>
            <a:off x="934995" y="3755355"/>
            <a:ext cx="10322010" cy="2400657"/>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defRPr/>
            </a:pPr>
            <a:r>
              <a:rPr lang="fr-FR" sz="4000" b="1" dirty="0">
                <a:solidFill>
                  <a:schemeClr val="dk1"/>
                </a:solidFill>
                <a:latin typeface="Arial" panose="020B0604020202020204" pitchFamily="34" charset="0"/>
                <a:cs typeface="Arial" panose="020B0604020202020204" pitchFamily="34" charset="0"/>
              </a:rPr>
              <a:t>B</a:t>
            </a:r>
            <a:r>
              <a:rPr lang="fr-FR" sz="3200" b="1" dirty="0">
                <a:solidFill>
                  <a:schemeClr val="dk1"/>
                </a:solidFill>
                <a:latin typeface="Arial" panose="020B0604020202020204" pitchFamily="34" charset="0"/>
                <a:cs typeface="Arial" panose="020B0604020202020204" pitchFamily="34" charset="0"/>
              </a:rPr>
              <a:t>ilan, évaluation et perspectives des réformes des finances publiques dans la CEMAC</a:t>
            </a:r>
          </a:p>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r>
            <a:b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B8ED2684-B167-F0CF-3A74-000201DD2C02}"/>
              </a:ext>
            </a:extLst>
          </p:cNvPr>
          <p:cNvSpPr txBox="1"/>
          <p:nvPr/>
        </p:nvSpPr>
        <p:spPr>
          <a:xfrm>
            <a:off x="934995" y="5955957"/>
            <a:ext cx="10322010" cy="400110"/>
          </a:xfrm>
          <a:prstGeom prst="rect">
            <a:avLst/>
          </a:prstGeom>
          <a:noFill/>
        </p:spPr>
        <p:txBody>
          <a:bodyPr wrap="square" rtlCol="0">
            <a:spAutoFit/>
          </a:bodyPr>
          <a:lstStyle/>
          <a:p>
            <a:pPr algn="ctr"/>
            <a:r>
              <a:rPr lang="fr-FR" sz="2000" i="1" kern="100" dirty="0" smtClean="0">
                <a:solidFill>
                  <a:srgbClr val="000000"/>
                </a:solidFill>
                <a:latin typeface="Arial" panose="020B0604020202020204" pitchFamily="34" charset="0"/>
                <a:ea typeface="Calibri" panose="020F0502020204030204" pitchFamily="34" charset="0"/>
                <a:cs typeface="Arial" panose="020B0604020202020204" pitchFamily="34" charset="0"/>
              </a:rPr>
              <a:t>Mamadou Issa Baba, Directeur des Finances Publiques</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nvPr>
        </p:nvGraphicFramePr>
        <p:xfrm>
          <a:off x="-352839" y="1624375"/>
          <a:ext cx="12316239" cy="5287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657350" y="1226654"/>
            <a:ext cx="9214866" cy="400110"/>
          </a:xfrm>
          <a:prstGeom prst="rect">
            <a:avLst/>
          </a:prstGeom>
          <a:noFill/>
        </p:spPr>
        <p:txBody>
          <a:bodyPr wrap="square" rtlCol="0">
            <a:spAutoFit/>
          </a:bodyPr>
          <a:lstStyle/>
          <a:p>
            <a:pPr marL="285750" indent="-285750">
              <a:buFont typeface="Calibri" panose="020F0502020204030204" pitchFamily="34" charset="0"/>
              <a:buChar char="❸"/>
            </a:pPr>
            <a:r>
              <a:rPr lang="fr-FR" sz="2000" b="1" dirty="0">
                <a:solidFill>
                  <a:schemeClr val="accent1"/>
                </a:solidFill>
              </a:rPr>
              <a:t>LA REFORME BUDGETAIRE </a:t>
            </a:r>
          </a:p>
        </p:txBody>
      </p:sp>
      <p:sp>
        <p:nvSpPr>
          <p:cNvPr id="6" name="Titre 5"/>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fr-FR" sz="3200" dirty="0"/>
          </a:p>
        </p:txBody>
      </p:sp>
    </p:spTree>
    <p:extLst>
      <p:ext uri="{BB962C8B-B14F-4D97-AF65-F5344CB8AC3E}">
        <p14:creationId xmlns:p14="http://schemas.microsoft.com/office/powerpoint/2010/main" val="1856811163"/>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157508990"/>
              </p:ext>
            </p:extLst>
          </p:nvPr>
        </p:nvGraphicFramePr>
        <p:xfrm>
          <a:off x="-352839" y="813242"/>
          <a:ext cx="12316239" cy="5287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138934" y="1412552"/>
            <a:ext cx="9214866" cy="400110"/>
          </a:xfrm>
          <a:prstGeom prst="rect">
            <a:avLst/>
          </a:prstGeom>
          <a:noFill/>
        </p:spPr>
        <p:txBody>
          <a:bodyPr wrap="square" rtlCol="0">
            <a:spAutoFit/>
          </a:bodyPr>
          <a:lstStyle/>
          <a:p>
            <a:pPr marL="285750" indent="-285750">
              <a:buFont typeface="Calibri" panose="020F0502020204030204" pitchFamily="34" charset="0"/>
              <a:buChar char="❸"/>
            </a:pPr>
            <a:r>
              <a:rPr lang="fr-FR" sz="2000" b="1" dirty="0">
                <a:solidFill>
                  <a:schemeClr val="accent1"/>
                </a:solidFill>
                <a:latin typeface="Arial" panose="020B0604020202020204" pitchFamily="34" charset="0"/>
                <a:cs typeface="Arial" panose="020B0604020202020204" pitchFamily="34" charset="0"/>
              </a:rPr>
              <a:t>LA REFORME BUDGETAIRE </a:t>
            </a:r>
          </a:p>
        </p:txBody>
      </p:sp>
      <p:sp>
        <p:nvSpPr>
          <p:cNvPr id="6" name="Titre 5"/>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fr-FR" sz="3200" dirty="0"/>
          </a:p>
        </p:txBody>
      </p:sp>
    </p:spTree>
    <p:extLst>
      <p:ext uri="{BB962C8B-B14F-4D97-AF65-F5344CB8AC3E}">
        <p14:creationId xmlns:p14="http://schemas.microsoft.com/office/powerpoint/2010/main" val="4010895089"/>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232645065"/>
              </p:ext>
            </p:extLst>
          </p:nvPr>
        </p:nvGraphicFramePr>
        <p:xfrm>
          <a:off x="-352839" y="1170919"/>
          <a:ext cx="12316239" cy="5287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3219450" y="1229023"/>
            <a:ext cx="9214866" cy="400110"/>
          </a:xfrm>
          <a:prstGeom prst="rect">
            <a:avLst/>
          </a:prstGeom>
          <a:noFill/>
        </p:spPr>
        <p:txBody>
          <a:bodyPr wrap="square" rtlCol="0">
            <a:spAutoFit/>
          </a:bodyPr>
          <a:lstStyle/>
          <a:p>
            <a:pPr marL="342900" indent="-342900">
              <a:buFont typeface="Calibri" panose="020F0502020204030204" pitchFamily="34" charset="0"/>
              <a:buChar char="❹"/>
            </a:pPr>
            <a:r>
              <a:rPr lang="fr-FR" sz="2000" b="1" dirty="0">
                <a:solidFill>
                  <a:schemeClr val="accent1"/>
                </a:solidFill>
                <a:latin typeface="Arial" panose="020B0604020202020204" pitchFamily="34" charset="0"/>
                <a:cs typeface="Arial" panose="020B0604020202020204" pitchFamily="34" charset="0"/>
              </a:rPr>
              <a:t>LE VOLET COMPTABLE</a:t>
            </a:r>
          </a:p>
        </p:txBody>
      </p:sp>
      <p:sp>
        <p:nvSpPr>
          <p:cNvPr id="6" name="Titre 5"/>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fr-FR" sz="3200" dirty="0"/>
          </a:p>
        </p:txBody>
      </p:sp>
    </p:spTree>
    <p:extLst>
      <p:ext uri="{BB962C8B-B14F-4D97-AF65-F5344CB8AC3E}">
        <p14:creationId xmlns:p14="http://schemas.microsoft.com/office/powerpoint/2010/main" val="202033388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nvPr>
        </p:nvGraphicFramePr>
        <p:xfrm>
          <a:off x="-336510" y="1244071"/>
          <a:ext cx="12316239" cy="5287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4137660" y="1108940"/>
            <a:ext cx="6734556" cy="400110"/>
          </a:xfrm>
          <a:prstGeom prst="rect">
            <a:avLst/>
          </a:prstGeom>
          <a:noFill/>
        </p:spPr>
        <p:txBody>
          <a:bodyPr wrap="square" rtlCol="0">
            <a:spAutoFit/>
          </a:bodyPr>
          <a:lstStyle/>
          <a:p>
            <a:pPr marL="342900" indent="-342900">
              <a:buFont typeface="Calibri" panose="020F0502020204030204" pitchFamily="34" charset="0"/>
              <a:buChar char="❺"/>
            </a:pPr>
            <a:r>
              <a:rPr lang="fr-FR" sz="2000" b="1" dirty="0">
                <a:solidFill>
                  <a:schemeClr val="accent1"/>
                </a:solidFill>
                <a:latin typeface="Arial" panose="020B0604020202020204" pitchFamily="34" charset="0"/>
                <a:cs typeface="Arial" panose="020B0604020202020204" pitchFamily="34" charset="0"/>
              </a:rPr>
              <a:t>LE VOLET STATISTIQUE</a:t>
            </a:r>
          </a:p>
        </p:txBody>
      </p:sp>
      <p:sp>
        <p:nvSpPr>
          <p:cNvPr id="6" name="Titre 5"/>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fr-FR" sz="3200" dirty="0"/>
          </a:p>
        </p:txBody>
      </p:sp>
    </p:spTree>
    <p:extLst>
      <p:ext uri="{BB962C8B-B14F-4D97-AF65-F5344CB8AC3E}">
        <p14:creationId xmlns:p14="http://schemas.microsoft.com/office/powerpoint/2010/main" val="1858572913"/>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44090" y="1229023"/>
            <a:ext cx="9214866" cy="461665"/>
          </a:xfrm>
          <a:prstGeom prst="rect">
            <a:avLst/>
          </a:prstGeom>
          <a:noFill/>
        </p:spPr>
        <p:txBody>
          <a:bodyPr wrap="square" rtlCol="0">
            <a:spAutoFit/>
          </a:bodyPr>
          <a:lstStyle/>
          <a:p>
            <a:pPr marL="342900" indent="-342900">
              <a:buFont typeface="Calibri" panose="020F0502020204030204" pitchFamily="34" charset="0"/>
              <a:buChar char="❼"/>
            </a:pPr>
            <a:r>
              <a:rPr lang="fr-FR" sz="2400" b="1" dirty="0" smtClean="0">
                <a:solidFill>
                  <a:schemeClr val="accent1"/>
                </a:solidFill>
              </a:rPr>
              <a:t>ETAT GLOBAL </a:t>
            </a:r>
            <a:r>
              <a:rPr lang="fr-FR" sz="2400" b="1" dirty="0">
                <a:solidFill>
                  <a:schemeClr val="accent1"/>
                </a:solidFill>
              </a:rPr>
              <a:t>DE MISE EN ŒUVRE DES 6 </a:t>
            </a:r>
            <a:r>
              <a:rPr lang="fr-FR" sz="2400" b="1" dirty="0" smtClean="0">
                <a:solidFill>
                  <a:schemeClr val="accent1"/>
                </a:solidFill>
              </a:rPr>
              <a:t>DIRECTIVES</a:t>
            </a:r>
            <a:endParaRPr lang="fr-FR" sz="2400" b="1" dirty="0">
              <a:solidFill>
                <a:schemeClr val="accent1"/>
              </a:solidFill>
            </a:endParaRPr>
          </a:p>
        </p:txBody>
      </p:sp>
      <p:sp>
        <p:nvSpPr>
          <p:cNvPr id="29" name="ZoneTexte 1"/>
          <p:cNvSpPr txBox="1">
            <a:spLocks noChangeArrowheads="1"/>
          </p:cNvSpPr>
          <p:nvPr/>
        </p:nvSpPr>
        <p:spPr bwMode="auto">
          <a:xfrm>
            <a:off x="7703566" y="176671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endParaRPr lang="fr-FR" altLang="fr-FR" sz="1400" b="1" dirty="0">
              <a:solidFill>
                <a:srgbClr val="FF0000"/>
              </a:solidFill>
            </a:endParaRPr>
          </a:p>
        </p:txBody>
      </p:sp>
      <p:sp>
        <p:nvSpPr>
          <p:cNvPr id="5" name="Titre 4"/>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fr-FR" sz="3200" dirty="0"/>
          </a:p>
        </p:txBody>
      </p:sp>
      <p:sp>
        <p:nvSpPr>
          <p:cNvPr id="2" name="Espace réservé du contenu 1"/>
          <p:cNvSpPr>
            <a:spLocks noGrp="1"/>
          </p:cNvSpPr>
          <p:nvPr>
            <p:ph idx="1"/>
          </p:nvPr>
        </p:nvSpPr>
        <p:spPr/>
        <p:txBody>
          <a:bodyPr/>
          <a:lstStyle/>
          <a:p>
            <a:endParaRPr lang="fr-FR"/>
          </a:p>
        </p:txBody>
      </p:sp>
      <p:graphicFrame>
        <p:nvGraphicFramePr>
          <p:cNvPr id="7" name="Graphique 6">
            <a:extLst>
              <a:ext uri="{FF2B5EF4-FFF2-40B4-BE49-F238E27FC236}">
                <a16:creationId xmlns:xdr="http://schemas.openxmlformats.org/drawingml/2006/spreadsheetDrawing" xmlns:a16="http://schemas.microsoft.com/office/drawing/2014/main" xmlns="" xmlns:lc="http://schemas.openxmlformats.org/drawingml/2006/lockedCanvas" id="{E992CBB8-729E-460D-B5F3-1CCE66A64562}"/>
              </a:ext>
            </a:extLst>
          </p:cNvPr>
          <p:cNvGraphicFramePr>
            <a:graphicFrameLocks/>
          </p:cNvGraphicFramePr>
          <p:nvPr>
            <p:extLst>
              <p:ext uri="{D42A27DB-BD31-4B8C-83A1-F6EECF244321}">
                <p14:modId xmlns:p14="http://schemas.microsoft.com/office/powerpoint/2010/main" val="566414890"/>
              </p:ext>
            </p:extLst>
          </p:nvPr>
        </p:nvGraphicFramePr>
        <p:xfrm>
          <a:off x="838200" y="1690688"/>
          <a:ext cx="10515600" cy="5033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286962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57350" y="1108940"/>
            <a:ext cx="9214866" cy="400110"/>
          </a:xfrm>
          <a:prstGeom prst="rect">
            <a:avLst/>
          </a:prstGeom>
          <a:noFill/>
        </p:spPr>
        <p:txBody>
          <a:bodyPr wrap="square" rtlCol="0">
            <a:spAutoFit/>
          </a:bodyPr>
          <a:lstStyle/>
          <a:p>
            <a:pPr marL="342900" indent="-342900">
              <a:buFont typeface="Calibri" panose="020F0502020204030204" pitchFamily="34" charset="0"/>
              <a:buChar char="❻"/>
            </a:pPr>
            <a:r>
              <a:rPr lang="fr-FR" sz="2000" b="1" dirty="0">
                <a:solidFill>
                  <a:schemeClr val="accent1"/>
                </a:solidFill>
                <a:latin typeface="Arial" panose="020B0604020202020204" pitchFamily="34" charset="0"/>
                <a:cs typeface="Arial" panose="020B0604020202020204" pitchFamily="34" charset="0"/>
              </a:rPr>
              <a:t>ETAT DE MISE EN ŒUVRE DES 6 DIRECTIVES PAR </a:t>
            </a:r>
            <a:r>
              <a:rPr lang="fr-FR" sz="2000" b="1" dirty="0" smtClean="0">
                <a:solidFill>
                  <a:schemeClr val="accent1"/>
                </a:solidFill>
                <a:latin typeface="Arial" panose="020B0604020202020204" pitchFamily="34" charset="0"/>
                <a:cs typeface="Arial" panose="020B0604020202020204" pitchFamily="34" charset="0"/>
              </a:rPr>
              <a:t>PAYS EN </a:t>
            </a:r>
            <a:r>
              <a:rPr lang="fr-FR" sz="2000" b="1" dirty="0" smtClean="0">
                <a:solidFill>
                  <a:schemeClr val="accent1"/>
                </a:solidFill>
                <a:latin typeface="Arial" panose="020B0604020202020204" pitchFamily="34" charset="0"/>
                <a:cs typeface="Arial" panose="020B0604020202020204" pitchFamily="34" charset="0"/>
              </a:rPr>
              <a:t>2022</a:t>
            </a:r>
            <a:endParaRPr lang="fr-FR" sz="2000" b="1" dirty="0">
              <a:solidFill>
                <a:schemeClr val="accent1"/>
              </a:solidFill>
              <a:latin typeface="Arial" panose="020B0604020202020204" pitchFamily="34" charset="0"/>
              <a:cs typeface="Arial" panose="020B0604020202020204" pitchFamily="34" charset="0"/>
            </a:endParaRPr>
          </a:p>
        </p:txBody>
      </p:sp>
      <p:sp>
        <p:nvSpPr>
          <p:cNvPr id="29" name="ZoneTexte 1"/>
          <p:cNvSpPr txBox="1">
            <a:spLocks noChangeArrowheads="1"/>
          </p:cNvSpPr>
          <p:nvPr/>
        </p:nvSpPr>
        <p:spPr bwMode="auto">
          <a:xfrm>
            <a:off x="7703566" y="176671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endParaRPr lang="fr-FR" altLang="fr-FR" sz="1400" b="1" dirty="0">
              <a:solidFill>
                <a:srgbClr val="FF0000"/>
              </a:solidFill>
            </a:endParaRPr>
          </a:p>
        </p:txBody>
      </p:sp>
      <p:sp>
        <p:nvSpPr>
          <p:cNvPr id="14" name="ZoneTexte 13"/>
          <p:cNvSpPr txBox="1"/>
          <p:nvPr/>
        </p:nvSpPr>
        <p:spPr>
          <a:xfrm>
            <a:off x="4035210" y="1612822"/>
            <a:ext cx="7070272" cy="584775"/>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fr-FR" sz="1600" b="1" dirty="0"/>
              <a:t>Une moyenne régionale de </a:t>
            </a:r>
            <a:r>
              <a:rPr lang="fr-FR" sz="1600" b="1" dirty="0" smtClean="0">
                <a:solidFill>
                  <a:srgbClr val="FF0000"/>
                </a:solidFill>
              </a:rPr>
              <a:t>51 </a:t>
            </a:r>
            <a:r>
              <a:rPr lang="fr-FR" sz="1600" b="1" dirty="0">
                <a:solidFill>
                  <a:srgbClr val="FF0000"/>
                </a:solidFill>
              </a:rPr>
              <a:t>%</a:t>
            </a:r>
            <a:r>
              <a:rPr lang="fr-FR" sz="1600" b="1" dirty="0"/>
              <a:t> avec des disparités selon les pays</a:t>
            </a:r>
          </a:p>
          <a:p>
            <a:endParaRPr lang="fr-FR" sz="1600" dirty="0"/>
          </a:p>
        </p:txBody>
      </p:sp>
      <p:sp>
        <p:nvSpPr>
          <p:cNvPr id="5" name="Titre 4"/>
          <p:cNvSpPr>
            <a:spLocks noGrp="1"/>
          </p:cNvSpPr>
          <p:nvPr>
            <p:ph type="title"/>
          </p:nvPr>
        </p:nvSpPr>
        <p:spPr>
          <a:xfrm>
            <a:off x="838200" y="88127"/>
            <a:ext cx="10515600" cy="1401586"/>
          </a:xfrm>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fr-FR" sz="3200" dirty="0"/>
          </a:p>
        </p:txBody>
      </p:sp>
      <p:graphicFrame>
        <p:nvGraphicFramePr>
          <p:cNvPr id="8" name="Graphique 7">
            <a:extLst>
              <a:ext uri="{FF2B5EF4-FFF2-40B4-BE49-F238E27FC236}">
                <a16:creationId xmlns:xdr="http://schemas.openxmlformats.org/drawingml/2006/spreadsheetDrawing" xmlns:a16="http://schemas.microsoft.com/office/drawing/2014/main" xmlns="" xmlns:lc="http://schemas.openxmlformats.org/drawingml/2006/lockedCanvas" id="{A5A85F20-E83E-4496-9DDF-9494D852A5CF}"/>
              </a:ext>
            </a:extLst>
          </p:cNvPr>
          <p:cNvGraphicFramePr>
            <a:graphicFrameLocks/>
          </p:cNvGraphicFramePr>
          <p:nvPr>
            <p:extLst>
              <p:ext uri="{D42A27DB-BD31-4B8C-83A1-F6EECF244321}">
                <p14:modId xmlns:p14="http://schemas.microsoft.com/office/powerpoint/2010/main" val="2740152232"/>
              </p:ext>
            </p:extLst>
          </p:nvPr>
        </p:nvGraphicFramePr>
        <p:xfrm>
          <a:off x="838200" y="1509051"/>
          <a:ext cx="9544050" cy="4963822"/>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cteur droit 8"/>
          <p:cNvCxnSpPr/>
          <p:nvPr/>
        </p:nvCxnSpPr>
        <p:spPr>
          <a:xfrm flipV="1">
            <a:off x="1189957" y="2873238"/>
            <a:ext cx="9915525" cy="10687"/>
          </a:xfrm>
          <a:prstGeom prst="line">
            <a:avLst/>
          </a:prstGeom>
          <a:ln w="28575">
            <a:solidFill>
              <a:srgbClr val="FF0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0009672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19275" y="1305046"/>
            <a:ext cx="9214866" cy="461665"/>
          </a:xfrm>
          <a:prstGeom prst="rect">
            <a:avLst/>
          </a:prstGeom>
          <a:noFill/>
        </p:spPr>
        <p:txBody>
          <a:bodyPr wrap="square" rtlCol="0">
            <a:spAutoFit/>
          </a:bodyPr>
          <a:lstStyle/>
          <a:p>
            <a:pPr marL="342900" indent="-342900">
              <a:buFont typeface="Calibri" panose="020F0502020204030204" pitchFamily="34" charset="0"/>
              <a:buChar char="❻"/>
            </a:pPr>
            <a:r>
              <a:rPr lang="fr-FR" sz="2400" b="1" dirty="0">
                <a:solidFill>
                  <a:schemeClr val="accent1"/>
                </a:solidFill>
              </a:rPr>
              <a:t>ETAT </a:t>
            </a:r>
            <a:r>
              <a:rPr lang="fr-FR" sz="2400" b="1" dirty="0" smtClean="0">
                <a:solidFill>
                  <a:schemeClr val="accent1"/>
                </a:solidFill>
              </a:rPr>
              <a:t>COMPARE DE </a:t>
            </a:r>
            <a:r>
              <a:rPr lang="fr-FR" sz="2400" b="1" dirty="0">
                <a:solidFill>
                  <a:schemeClr val="accent1"/>
                </a:solidFill>
              </a:rPr>
              <a:t>MISE EN ŒUVRE DES 6 DIRECTIVES PAR PAYS</a:t>
            </a:r>
          </a:p>
        </p:txBody>
      </p:sp>
      <p:sp>
        <p:nvSpPr>
          <p:cNvPr id="29" name="ZoneTexte 1"/>
          <p:cNvSpPr txBox="1">
            <a:spLocks noChangeArrowheads="1"/>
          </p:cNvSpPr>
          <p:nvPr/>
        </p:nvSpPr>
        <p:spPr bwMode="auto">
          <a:xfrm>
            <a:off x="7703566" y="176671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endParaRPr lang="fr-FR" altLang="fr-FR" sz="1400" b="1" dirty="0">
              <a:solidFill>
                <a:srgbClr val="FF0000"/>
              </a:solidFill>
            </a:endParaRPr>
          </a:p>
        </p:txBody>
      </p:sp>
      <p:sp>
        <p:nvSpPr>
          <p:cNvPr id="5" name="Titre 4"/>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fr-FR" sz="3200" dirty="0"/>
          </a:p>
        </p:txBody>
      </p:sp>
      <p:graphicFrame>
        <p:nvGraphicFramePr>
          <p:cNvPr id="6" name="Graphique 5"/>
          <p:cNvGraphicFramePr>
            <a:graphicFrameLocks/>
          </p:cNvGraphicFramePr>
          <p:nvPr>
            <p:extLst>
              <p:ext uri="{D42A27DB-BD31-4B8C-83A1-F6EECF244321}">
                <p14:modId xmlns:p14="http://schemas.microsoft.com/office/powerpoint/2010/main" val="4202333337"/>
              </p:ext>
            </p:extLst>
          </p:nvPr>
        </p:nvGraphicFramePr>
        <p:xfrm>
          <a:off x="914400" y="1590675"/>
          <a:ext cx="9629775"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052690"/>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5C33E-66E1-46B0-8707-27672A8BD2DC}"/>
              </a:ext>
            </a:extLst>
          </p:cNvPr>
          <p:cNvSpPr>
            <a:spLocks noGrp="1"/>
          </p:cNvSpPr>
          <p:nvPr>
            <p:ph type="title"/>
          </p:nvPr>
        </p:nvSpPr>
        <p:spPr/>
        <p:txBody>
          <a:bodyPr/>
          <a:lstStyle/>
          <a:p>
            <a:r>
              <a:rPr lang="fr-FR" b="1" cap="small" dirty="0">
                <a:latin typeface="Arial" panose="020B0604020202020204" pitchFamily="34" charset="0"/>
                <a:cs typeface="Arial" panose="020B0604020202020204" pitchFamily="34" charset="0"/>
              </a:rPr>
              <a:t>Perspectives </a:t>
            </a:r>
            <a:endParaRPr lang="en-US" b="1" dirty="0"/>
          </a:p>
        </p:txBody>
      </p:sp>
      <p:sp>
        <p:nvSpPr>
          <p:cNvPr id="3" name="Content Placeholder 2">
            <a:extLst>
              <a:ext uri="{FF2B5EF4-FFF2-40B4-BE49-F238E27FC236}">
                <a16:creationId xmlns="" xmlns:a16="http://schemas.microsoft.com/office/drawing/2014/main" id="{345C8389-A9DC-171D-D00D-0526937EFD30}"/>
              </a:ext>
            </a:extLst>
          </p:cNvPr>
          <p:cNvSpPr>
            <a:spLocks noGrp="1"/>
          </p:cNvSpPr>
          <p:nvPr>
            <p:ph sz="half" idx="1"/>
          </p:nvPr>
        </p:nvSpPr>
        <p:spPr>
          <a:xfrm>
            <a:off x="600075" y="1304925"/>
            <a:ext cx="10753725" cy="5314950"/>
          </a:xfrm>
        </p:spPr>
        <p:txBody>
          <a:bodyPr>
            <a:normAutofit lnSpcReduction="10000"/>
          </a:bodyPr>
          <a:lstStyle/>
          <a:p>
            <a:pPr marL="0" indent="0" algn="just">
              <a:spcBef>
                <a:spcPts val="1800"/>
              </a:spcBef>
              <a:buClr>
                <a:srgbClr val="C00000"/>
              </a:buClr>
              <a:buSzPct val="100000"/>
              <a:buNone/>
            </a:pPr>
            <a:r>
              <a:rPr lang="fr-FR" sz="1800" dirty="0" smtClean="0">
                <a:latin typeface="Arial" panose="020B0604020202020204" pitchFamily="34" charset="0"/>
                <a:cs typeface="Arial" panose="020B0604020202020204" pitchFamily="34" charset="0"/>
              </a:rPr>
              <a:t>La </a:t>
            </a:r>
            <a:r>
              <a:rPr lang="fr-FR" sz="1800" dirty="0">
                <a:latin typeface="Arial" panose="020B0604020202020204" pitchFamily="34" charset="0"/>
                <a:cs typeface="Arial" panose="020B0604020202020204" pitchFamily="34" charset="0"/>
              </a:rPr>
              <a:t>dernière réunion du Comité d’Experts en GFP tenue du 6 au 9 novembre 2023 a proposé un nouveau PA 2021-23 et formulé des recommandations structurées autour de </a:t>
            </a:r>
            <a:r>
              <a:rPr lang="fr-FR" sz="1800" dirty="0" smtClean="0">
                <a:latin typeface="Arial" panose="020B0604020202020204" pitchFamily="34" charset="0"/>
                <a:cs typeface="Arial" panose="020B0604020202020204" pitchFamily="34" charset="0"/>
              </a:rPr>
              <a:t>6 </a:t>
            </a:r>
            <a:r>
              <a:rPr lang="fr-FR" sz="1800" dirty="0">
                <a:latin typeface="Arial" panose="020B0604020202020204" pitchFamily="34" charset="0"/>
                <a:cs typeface="Arial" panose="020B0604020202020204" pitchFamily="34" charset="0"/>
              </a:rPr>
              <a:t>axes majeurs. </a:t>
            </a:r>
          </a:p>
          <a:p>
            <a:pPr marL="0" indent="0" algn="just">
              <a:spcBef>
                <a:spcPts val="1800"/>
              </a:spcBef>
              <a:buClr>
                <a:srgbClr val="C00000"/>
              </a:buClr>
              <a:buSzPct val="100000"/>
              <a:buNone/>
            </a:pPr>
            <a:r>
              <a:rPr lang="fr-FR" sz="2000" dirty="0">
                <a:latin typeface="Arial" panose="020B0604020202020204" pitchFamily="34" charset="0"/>
                <a:cs typeface="Arial" panose="020B0604020202020204" pitchFamily="34" charset="0"/>
              </a:rPr>
              <a:t>1. Susciter un engagement de haut niveau des Ministres des Finances des pays membres sur le PA :</a:t>
            </a:r>
          </a:p>
          <a:p>
            <a:pPr marL="1000125" lvl="1" indent="-542925" algn="just">
              <a:spcBef>
                <a:spcPts val="1800"/>
              </a:spcBef>
              <a:buClr>
                <a:srgbClr val="C00000"/>
              </a:buClr>
              <a:buSzPct val="100000"/>
              <a:buFont typeface="Wingdings" pitchFamily="2" charset="2"/>
              <a:buChar char="F"/>
            </a:pPr>
            <a:r>
              <a:rPr lang="fr-FR" sz="1800" dirty="0">
                <a:latin typeface="Arial" panose="020B0604020202020204" pitchFamily="34" charset="0"/>
                <a:cs typeface="Arial" panose="020B0604020202020204" pitchFamily="34" charset="0"/>
              </a:rPr>
              <a:t>Proroger le délai de mise en œuvre </a:t>
            </a:r>
            <a:r>
              <a:rPr lang="fr-FR" sz="1800" dirty="0">
                <a:latin typeface="Arial" panose="020B0604020202020204" pitchFamily="34" charset="0"/>
                <a:cs typeface="Arial" panose="020B0604020202020204" pitchFamily="34" charset="0"/>
              </a:rPr>
              <a:t>des innovations de 3 ans à partir du 1er  janvier 2024 et pour toutes les dispositions ;</a:t>
            </a:r>
          </a:p>
          <a:p>
            <a:pPr marL="1000125" lvl="1" indent="-542925" algn="just">
              <a:spcBef>
                <a:spcPts val="1800"/>
              </a:spcBef>
              <a:buClr>
                <a:srgbClr val="C00000"/>
              </a:buClr>
              <a:buSzPct val="100000"/>
              <a:buFont typeface="Wingdings" pitchFamily="2" charset="2"/>
              <a:buChar char="F"/>
            </a:pPr>
            <a:r>
              <a:rPr lang="fr-FR" sz="1800" dirty="0">
                <a:latin typeface="Arial" panose="020B0604020202020204" pitchFamily="34" charset="0"/>
                <a:cs typeface="Arial" panose="020B0604020202020204" pitchFamily="34" charset="0"/>
              </a:rPr>
              <a:t>Maintenir un dialogue permanent avec les Ministres des Finances ;</a:t>
            </a:r>
          </a:p>
          <a:p>
            <a:pPr marL="0" lvl="1" indent="0" algn="just">
              <a:spcBef>
                <a:spcPts val="1800"/>
              </a:spcBef>
              <a:buClr>
                <a:srgbClr val="C00000"/>
              </a:buClr>
              <a:buSzPct val="100000"/>
              <a:buNone/>
            </a:pPr>
            <a:r>
              <a:rPr lang="fr-FR" sz="2000" dirty="0" smtClean="0">
                <a:latin typeface="Arial" panose="020B0604020202020204" pitchFamily="34" charset="0"/>
                <a:cs typeface="Arial" panose="020B0604020202020204" pitchFamily="34" charset="0"/>
              </a:rPr>
              <a:t>2. </a:t>
            </a:r>
            <a:r>
              <a:rPr lang="fr-FR" sz="2000" dirty="0">
                <a:latin typeface="Arial" panose="020B0604020202020204" pitchFamily="34" charset="0"/>
                <a:cs typeface="Arial" panose="020B0604020202020204" pitchFamily="34" charset="0"/>
              </a:rPr>
              <a:t>Renforcer le cadre institutionnel et le dispositif d’évaluation de la mise en œuvre des reformes</a:t>
            </a:r>
          </a:p>
          <a:p>
            <a:pPr marL="1000125" lvl="1" indent="-542925" algn="just">
              <a:spcBef>
                <a:spcPts val="1800"/>
              </a:spcBef>
              <a:buClr>
                <a:srgbClr val="C00000"/>
              </a:buClr>
              <a:buSzPct val="100000"/>
              <a:buFont typeface="Wingdings" pitchFamily="2" charset="2"/>
              <a:buChar char="F"/>
            </a:pPr>
            <a:r>
              <a:rPr lang="fr-FR" sz="1800" dirty="0">
                <a:latin typeface="Arial" panose="020B0604020202020204" pitchFamily="34" charset="0"/>
                <a:cs typeface="Arial" panose="020B0604020202020204" pitchFamily="34" charset="0"/>
              </a:rPr>
              <a:t>Réviser le texte du Comité des Experts et mettre en place un dispositif de suivi-évaluation de la mise en œuvre ;</a:t>
            </a:r>
          </a:p>
          <a:p>
            <a:pPr marL="1000125" lvl="1" indent="-542925" algn="just">
              <a:spcBef>
                <a:spcPts val="1800"/>
              </a:spcBef>
              <a:buClr>
                <a:srgbClr val="C00000"/>
              </a:buClr>
              <a:buSzPct val="100000"/>
              <a:buFont typeface="Wingdings" pitchFamily="2" charset="2"/>
              <a:buChar char="F"/>
            </a:pPr>
            <a:r>
              <a:rPr lang="fr-FR" sz="1800" dirty="0">
                <a:latin typeface="Arial" panose="020B0604020202020204" pitchFamily="34" charset="0"/>
                <a:cs typeface="Arial" panose="020B0604020202020204" pitchFamily="34" charset="0"/>
              </a:rPr>
              <a:t>Renforcer le cadre institutionnel et le dispositif d’évaluation de la mise en œuvre des reformes.</a:t>
            </a:r>
          </a:p>
          <a:p>
            <a:pPr marL="1000125" lvl="1" indent="-542925" algn="just">
              <a:spcBef>
                <a:spcPts val="1800"/>
              </a:spcBef>
              <a:buClr>
                <a:srgbClr val="C00000"/>
              </a:buClr>
              <a:buSzPct val="100000"/>
              <a:buFont typeface="Wingdings" pitchFamily="2" charset="2"/>
              <a:buChar char="F"/>
            </a:pPr>
            <a:r>
              <a:rPr lang="fr-FR" sz="1800" dirty="0">
                <a:latin typeface="Arial" panose="020B0604020202020204" pitchFamily="34" charset="0"/>
                <a:cs typeface="Arial" panose="020B0604020202020204" pitchFamily="34" charset="0"/>
              </a:rPr>
              <a:t>Renforcer les capacités de la Direction des Finances Publiques de la CEMAC</a:t>
            </a:r>
          </a:p>
          <a:p>
            <a:pPr marL="1000125" lvl="1" indent="-542925" algn="just">
              <a:spcBef>
                <a:spcPts val="1800"/>
              </a:spcBef>
              <a:buClr>
                <a:srgbClr val="C00000"/>
              </a:buClr>
              <a:buSzPct val="100000"/>
              <a:buFont typeface="Wingdings" pitchFamily="2" charset="2"/>
              <a:buChar char="F"/>
            </a:pPr>
            <a:r>
              <a:rPr lang="fr-FR" sz="1800" dirty="0">
                <a:latin typeface="Arial" panose="020B0604020202020204" pitchFamily="34" charset="0"/>
                <a:cs typeface="Arial" panose="020B0604020202020204" pitchFamily="34" charset="0"/>
              </a:rPr>
              <a:t>Doter les Experts d’un cahier de charges pour la dissémination des guides régionaux et le suivi de la mise en œuvre du PA </a:t>
            </a:r>
          </a:p>
          <a:p>
            <a:endParaRPr lang="en-US" sz="3200" dirty="0"/>
          </a:p>
        </p:txBody>
      </p:sp>
    </p:spTree>
    <p:extLst>
      <p:ext uri="{BB962C8B-B14F-4D97-AF65-F5344CB8AC3E}">
        <p14:creationId xmlns:p14="http://schemas.microsoft.com/office/powerpoint/2010/main" val="159329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5C33E-66E1-46B0-8707-27672A8BD2DC}"/>
              </a:ext>
            </a:extLst>
          </p:cNvPr>
          <p:cNvSpPr>
            <a:spLocks noGrp="1"/>
          </p:cNvSpPr>
          <p:nvPr>
            <p:ph type="title"/>
          </p:nvPr>
        </p:nvSpPr>
        <p:spPr/>
        <p:txBody>
          <a:bodyPr/>
          <a:lstStyle/>
          <a:p>
            <a:r>
              <a:rPr lang="fr-FR" b="1" cap="small" dirty="0">
                <a:latin typeface="Arial" panose="020B0604020202020204" pitchFamily="34" charset="0"/>
                <a:cs typeface="Arial" panose="020B0604020202020204" pitchFamily="34" charset="0"/>
              </a:rPr>
              <a:t>Perspectives </a:t>
            </a:r>
            <a:endParaRPr lang="en-US" b="1" dirty="0"/>
          </a:p>
        </p:txBody>
      </p:sp>
      <p:sp>
        <p:nvSpPr>
          <p:cNvPr id="3" name="Content Placeholder 2">
            <a:extLst>
              <a:ext uri="{FF2B5EF4-FFF2-40B4-BE49-F238E27FC236}">
                <a16:creationId xmlns="" xmlns:a16="http://schemas.microsoft.com/office/drawing/2014/main" id="{345C8389-A9DC-171D-D00D-0526937EFD30}"/>
              </a:ext>
            </a:extLst>
          </p:cNvPr>
          <p:cNvSpPr>
            <a:spLocks noGrp="1"/>
          </p:cNvSpPr>
          <p:nvPr>
            <p:ph sz="half" idx="1"/>
          </p:nvPr>
        </p:nvSpPr>
        <p:spPr>
          <a:xfrm>
            <a:off x="838200" y="1381125"/>
            <a:ext cx="10515600" cy="5238750"/>
          </a:xfrm>
        </p:spPr>
        <p:txBody>
          <a:bodyPr>
            <a:normAutofit/>
          </a:bodyPr>
          <a:lstStyle/>
          <a:p>
            <a:pPr marL="0" indent="0" algn="just">
              <a:spcBef>
                <a:spcPts val="1800"/>
              </a:spcBef>
              <a:buClr>
                <a:srgbClr val="C00000"/>
              </a:buClr>
              <a:buSzPct val="100000"/>
              <a:buNone/>
            </a:pPr>
            <a:r>
              <a:rPr lang="fr-FR" sz="2400" dirty="0" smtClean="0">
                <a:latin typeface="Arial" panose="020B0604020202020204" pitchFamily="34" charset="0"/>
                <a:cs typeface="Arial" panose="020B0604020202020204" pitchFamily="34" charset="0"/>
              </a:rPr>
              <a:t>4. Accélérer </a:t>
            </a:r>
            <a:r>
              <a:rPr lang="fr-FR" sz="2400" dirty="0">
                <a:latin typeface="Arial" panose="020B0604020202020204" pitchFamily="34" charset="0"/>
                <a:cs typeface="Arial" panose="020B0604020202020204" pitchFamily="34" charset="0"/>
              </a:rPr>
              <a:t>la mise en œuvre du PA</a:t>
            </a:r>
          </a:p>
          <a:p>
            <a:pPr marL="1000125" lvl="1" indent="-542925" algn="just">
              <a:spcBef>
                <a:spcPts val="1800"/>
              </a:spcBef>
              <a:buClr>
                <a:srgbClr val="C00000"/>
              </a:buClr>
              <a:buSzPct val="100000"/>
              <a:buFont typeface="Wingdings" pitchFamily="2" charset="2"/>
              <a:buChar char="F"/>
            </a:pPr>
            <a:r>
              <a:rPr lang="fr-FR" sz="1900" dirty="0">
                <a:latin typeface="Arial" panose="020B0604020202020204" pitchFamily="34" charset="0"/>
                <a:cs typeface="Arial" panose="020B0604020202020204" pitchFamily="34" charset="0"/>
              </a:rPr>
              <a:t>Identifier les pays qui ont réalisé des progrès évidents et développés des outils éprouvés dans la mise en œuvre des activités du PA et encourager les missions d’immersion dans ces pays</a:t>
            </a:r>
          </a:p>
          <a:p>
            <a:pPr marL="1000125" lvl="1" indent="-542925" algn="just">
              <a:spcBef>
                <a:spcPts val="1800"/>
              </a:spcBef>
              <a:buClr>
                <a:srgbClr val="C00000"/>
              </a:buClr>
              <a:buSzPct val="100000"/>
              <a:buFont typeface="Wingdings" pitchFamily="2" charset="2"/>
              <a:buChar char="F"/>
            </a:pPr>
            <a:r>
              <a:rPr lang="fr-FR" sz="1900" dirty="0">
                <a:latin typeface="Arial" panose="020B0604020202020204" pitchFamily="34" charset="0"/>
                <a:cs typeface="Arial" panose="020B0604020202020204" pitchFamily="34" charset="0"/>
              </a:rPr>
              <a:t>Mettre à contribution l’IEF-PR pour des curricula adaptés aux besoins du PA</a:t>
            </a:r>
          </a:p>
          <a:p>
            <a:pPr marL="1000125" lvl="1" indent="-542925" algn="just">
              <a:spcBef>
                <a:spcPts val="1800"/>
              </a:spcBef>
              <a:buClr>
                <a:srgbClr val="C00000"/>
              </a:buClr>
              <a:buSzPct val="100000"/>
              <a:buFont typeface="Wingdings" pitchFamily="2" charset="2"/>
              <a:buChar char="F"/>
            </a:pPr>
            <a:r>
              <a:rPr lang="fr-FR" sz="1900" dirty="0">
                <a:latin typeface="Arial" panose="020B0604020202020204" pitchFamily="34" charset="0"/>
                <a:cs typeface="Arial" panose="020B0604020202020204" pitchFamily="34" charset="0"/>
              </a:rPr>
              <a:t>Promouvoir la bonne utilisation de la plateforme d'échanges (sur le forum) et le partage de la documentation.</a:t>
            </a:r>
            <a:endParaRPr lang="fr-FR" altLang="fr-FR" sz="1900" dirty="0">
              <a:latin typeface="Arial" panose="020B0604020202020204" pitchFamily="34" charset="0"/>
              <a:cs typeface="Arial" panose="020B0604020202020204" pitchFamily="34" charset="0"/>
            </a:endParaRPr>
          </a:p>
          <a:p>
            <a:pPr marL="0" indent="0" algn="just">
              <a:spcBef>
                <a:spcPts val="1800"/>
              </a:spcBef>
              <a:buClr>
                <a:srgbClr val="C00000"/>
              </a:buClr>
              <a:buSzPct val="100000"/>
              <a:buNone/>
            </a:pPr>
            <a:r>
              <a:rPr lang="fr-FR" sz="2400" dirty="0" smtClean="0">
                <a:latin typeface="Arial" panose="020B0604020202020204" pitchFamily="34" charset="0"/>
                <a:cs typeface="Arial" panose="020B0604020202020204" pitchFamily="34" charset="0"/>
              </a:rPr>
              <a:t>5. </a:t>
            </a:r>
            <a:r>
              <a:rPr lang="fr-FR" sz="2400" dirty="0">
                <a:latin typeface="Arial" panose="020B0604020202020204" pitchFamily="34" charset="0"/>
                <a:cs typeface="Arial" panose="020B0604020202020204" pitchFamily="34" charset="0"/>
              </a:rPr>
              <a:t>Renforcer la coordination entre PTF sur l’appui a la mise en œuvre du PA</a:t>
            </a:r>
            <a:endParaRPr lang="fr-FR" altLang="fr-FR" sz="2500" dirty="0">
              <a:latin typeface="Arial" panose="020B0604020202020204" pitchFamily="34" charset="0"/>
              <a:cs typeface="Arial" panose="020B0604020202020204" pitchFamily="34" charset="0"/>
            </a:endParaRPr>
          </a:p>
          <a:p>
            <a:pPr marL="1000125" lvl="1" indent="-542925" algn="just">
              <a:spcBef>
                <a:spcPts val="1800"/>
              </a:spcBef>
              <a:buClr>
                <a:srgbClr val="C00000"/>
              </a:buClr>
              <a:buSzPct val="100000"/>
              <a:buFont typeface="Wingdings" pitchFamily="2" charset="2"/>
              <a:buChar char="F"/>
            </a:pPr>
            <a:r>
              <a:rPr lang="fr-FR" sz="1900" dirty="0">
                <a:latin typeface="Arial" panose="020B0604020202020204" pitchFamily="34" charset="0"/>
                <a:cs typeface="Arial" panose="020B0604020202020204" pitchFamily="34" charset="0"/>
              </a:rPr>
              <a:t>Mettre en place un cadre de concertation inter-bailleurs pour suivre et se coordonner sur la mise en œuvre du PA</a:t>
            </a:r>
            <a:endParaRPr lang="fr-FR" altLang="fr-FR" sz="1900" dirty="0">
              <a:latin typeface="Arial" panose="020B0604020202020204" pitchFamily="34" charset="0"/>
              <a:cs typeface="Arial" panose="020B0604020202020204" pitchFamily="34" charset="0"/>
            </a:endParaRPr>
          </a:p>
          <a:p>
            <a:pPr marL="0" indent="0" algn="just">
              <a:spcBef>
                <a:spcPts val="1800"/>
              </a:spcBef>
              <a:buClr>
                <a:srgbClr val="C00000"/>
              </a:buClr>
              <a:buSzPct val="100000"/>
              <a:buNone/>
            </a:pPr>
            <a:r>
              <a:rPr lang="fr-FR" sz="2400" dirty="0" smtClean="0">
                <a:latin typeface="Arial" panose="020B0604020202020204" pitchFamily="34" charset="0"/>
                <a:cs typeface="Arial" panose="020B0604020202020204" pitchFamily="34" charset="0"/>
              </a:rPr>
              <a:t>6. </a:t>
            </a:r>
            <a:r>
              <a:rPr lang="fr-FR" sz="2400" dirty="0">
                <a:latin typeface="Arial" panose="020B0604020202020204" pitchFamily="34" charset="0"/>
                <a:cs typeface="Arial" panose="020B0604020202020204" pitchFamily="34" charset="0"/>
              </a:rPr>
              <a:t>Autonomiser les Etats membres en matière de SI</a:t>
            </a:r>
            <a:endParaRPr lang="fr-FR" altLang="fr-FR" sz="2500" dirty="0">
              <a:latin typeface="Arial" panose="020B0604020202020204" pitchFamily="34" charset="0"/>
              <a:cs typeface="Arial" panose="020B0604020202020204" pitchFamily="34" charset="0"/>
            </a:endParaRPr>
          </a:p>
          <a:p>
            <a:pPr marL="1000125" lvl="1" indent="-542925" algn="just">
              <a:spcBef>
                <a:spcPts val="1800"/>
              </a:spcBef>
              <a:buClr>
                <a:srgbClr val="C00000"/>
              </a:buClr>
              <a:buSzPct val="100000"/>
              <a:buFont typeface="Wingdings" pitchFamily="2" charset="2"/>
              <a:buChar char="F"/>
            </a:pPr>
            <a:r>
              <a:rPr lang="fr-FR" sz="1900" dirty="0">
                <a:latin typeface="Arial" panose="020B0604020202020204" pitchFamily="34" charset="0"/>
                <a:cs typeface="Arial" panose="020B0604020202020204" pitchFamily="34" charset="0"/>
              </a:rPr>
              <a:t>Réaliser une étude sur les systèmes d’information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196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5C33E-66E1-46B0-8707-27672A8BD2DC}"/>
              </a:ext>
            </a:extLst>
          </p:cNvPr>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Conclusion</a:t>
            </a:r>
            <a:endParaRPr lang="en-US" sz="3200" b="1" dirty="0"/>
          </a:p>
        </p:txBody>
      </p:sp>
      <p:sp>
        <p:nvSpPr>
          <p:cNvPr id="3" name="Content Placeholder 2">
            <a:extLst>
              <a:ext uri="{FF2B5EF4-FFF2-40B4-BE49-F238E27FC236}">
                <a16:creationId xmlns="" xmlns:a16="http://schemas.microsoft.com/office/drawing/2014/main" id="{345C8389-A9DC-171D-D00D-0526937EFD30}"/>
              </a:ext>
            </a:extLst>
          </p:cNvPr>
          <p:cNvSpPr>
            <a:spLocks noGrp="1"/>
          </p:cNvSpPr>
          <p:nvPr>
            <p:ph sz="half" idx="1"/>
          </p:nvPr>
        </p:nvSpPr>
        <p:spPr>
          <a:xfrm>
            <a:off x="514351" y="1402116"/>
            <a:ext cx="10544174" cy="5295899"/>
          </a:xfrm>
        </p:spPr>
        <p:txBody>
          <a:bodyPr>
            <a:noAutofit/>
          </a:bodyPr>
          <a:lstStyle/>
          <a:p>
            <a:pPr marL="1000125" lvl="1" indent="-542925" algn="just">
              <a:lnSpc>
                <a:spcPct val="100000"/>
              </a:lnSpc>
              <a:spcBef>
                <a:spcPts val="1800"/>
              </a:spcBef>
              <a:buClr>
                <a:srgbClr val="C00000"/>
              </a:buClr>
              <a:buSzPct val="100000"/>
              <a:buFont typeface="Wingdings" pitchFamily="2" charset="2"/>
              <a:buChar char="F"/>
            </a:pPr>
            <a:endParaRPr lang="fr-FR" altLang="fr-FR" sz="2000" dirty="0" smtClean="0">
              <a:latin typeface="Arial" panose="020B0604020202020204" pitchFamily="34" charset="0"/>
              <a:cs typeface="Arial" panose="020B0604020202020204" pitchFamily="34" charset="0"/>
            </a:endParaRPr>
          </a:p>
          <a:p>
            <a:pPr marL="1000125" lvl="1" indent="-542925" algn="just">
              <a:lnSpc>
                <a:spcPct val="100000"/>
              </a:lnSpc>
              <a:spcBef>
                <a:spcPts val="1800"/>
              </a:spcBef>
              <a:buClr>
                <a:srgbClr val="C00000"/>
              </a:buClr>
              <a:buSzPct val="100000"/>
              <a:buFont typeface="Wingdings" pitchFamily="2" charset="2"/>
              <a:buChar char="F"/>
            </a:pPr>
            <a:r>
              <a:rPr lang="fr-FR" sz="2000" dirty="0" smtClean="0">
                <a:latin typeface="Arial" panose="020B0604020202020204" pitchFamily="34" charset="0"/>
                <a:cs typeface="Arial" panose="020B0604020202020204" pitchFamily="34" charset="0"/>
              </a:rPr>
              <a:t>12 ans après l’adoption des directives, on </a:t>
            </a:r>
            <a:r>
              <a:rPr lang="fr-FR" sz="2000" dirty="0">
                <a:latin typeface="Arial" panose="020B0604020202020204" pitchFamily="34" charset="0"/>
                <a:cs typeface="Arial" panose="020B0604020202020204" pitchFamily="34" charset="0"/>
              </a:rPr>
              <a:t>peut affirmer que la dynamique de la réforme est suffisamment </a:t>
            </a:r>
            <a:r>
              <a:rPr lang="fr-FR" sz="2000" dirty="0" smtClean="0">
                <a:latin typeface="Arial" panose="020B0604020202020204" pitchFamily="34" charset="0"/>
                <a:cs typeface="Arial" panose="020B0604020202020204" pitchFamily="34" charset="0"/>
              </a:rPr>
              <a:t>engagé.</a:t>
            </a:r>
          </a:p>
          <a:p>
            <a:pPr marL="1000125" lvl="1" indent="-542925" algn="just">
              <a:lnSpc>
                <a:spcPct val="100000"/>
              </a:lnSpc>
              <a:spcBef>
                <a:spcPts val="1800"/>
              </a:spcBef>
              <a:buClr>
                <a:srgbClr val="C00000"/>
              </a:buClr>
              <a:buSzPct val="100000"/>
              <a:buFont typeface="Wingdings" pitchFamily="2" charset="2"/>
              <a:buChar char="F"/>
            </a:pPr>
            <a:r>
              <a:rPr lang="fr-FR" sz="2000" dirty="0" smtClean="0">
                <a:latin typeface="Arial" panose="020B0604020202020204" pitchFamily="34" charset="0"/>
                <a:cs typeface="Arial" panose="020B0604020202020204" pitchFamily="34" charset="0"/>
              </a:rPr>
              <a:t>Cependant</a:t>
            </a:r>
            <a:r>
              <a:rPr lang="fr-FR" sz="2000" dirty="0">
                <a:latin typeface="Arial" panose="020B0604020202020204" pitchFamily="34" charset="0"/>
                <a:cs typeface="Arial" panose="020B0604020202020204" pitchFamily="34" charset="0"/>
              </a:rPr>
              <a:t>, au regard des dates butoir (nous sommes à moins de 2 mois des dernières échéances) alors que la mise en œuvre dépasse légèrement 50%, on peut souligner que des défis importants sont à relever pour permettre une mise en œuvre pleine et effective de la réforme. </a:t>
            </a:r>
          </a:p>
          <a:p>
            <a:pPr marL="1000125" lvl="1" indent="-542925" algn="just">
              <a:lnSpc>
                <a:spcPct val="100000"/>
              </a:lnSpc>
              <a:spcBef>
                <a:spcPts val="1800"/>
              </a:spcBef>
              <a:buClr>
                <a:srgbClr val="C00000"/>
              </a:buClr>
              <a:buSzPct val="100000"/>
              <a:buFont typeface="Wingdings" pitchFamily="2" charset="2"/>
              <a:buChar char="F"/>
            </a:pPr>
            <a:r>
              <a:rPr lang="fr-FR" sz="2000" dirty="0" smtClean="0">
                <a:latin typeface="Arial" panose="020B0604020202020204" pitchFamily="34" charset="0"/>
                <a:cs typeface="Arial" panose="020B0604020202020204" pitchFamily="34" charset="0"/>
              </a:rPr>
              <a:t>Les </a:t>
            </a:r>
            <a:r>
              <a:rPr lang="fr-FR" sz="2000" dirty="0">
                <a:latin typeface="Arial" panose="020B0604020202020204" pitchFamily="34" charset="0"/>
                <a:cs typeface="Arial" panose="020B0604020202020204" pitchFamily="34" charset="0"/>
              </a:rPr>
              <a:t>défis et les besoins pour une mise en œuvre pleine et effective des directives, sont encore si importants qu’ils nécessitent une stratégie globale et concertée entre les principaux acteurs</a:t>
            </a:r>
            <a:r>
              <a:rPr lang="fr-FR" sz="2000" dirty="0">
                <a:latin typeface="Arial" panose="020B0604020202020204" pitchFamily="34" charset="0"/>
                <a:cs typeface="Arial" panose="020B0604020202020204" pitchFamily="34" charset="0"/>
              </a:rPr>
              <a:t>.</a:t>
            </a:r>
          </a:p>
          <a:p>
            <a:pPr marL="1000125" lvl="1" indent="-542925" algn="just">
              <a:lnSpc>
                <a:spcPct val="100000"/>
              </a:lnSpc>
              <a:spcBef>
                <a:spcPts val="1800"/>
              </a:spcBef>
              <a:buClr>
                <a:srgbClr val="C00000"/>
              </a:buClr>
              <a:buSzPct val="100000"/>
              <a:buFont typeface="Wingdings" pitchFamily="2" charset="2"/>
              <a:buChar char="F"/>
            </a:pPr>
            <a:r>
              <a:rPr lang="fr-FR" sz="2000" dirty="0">
                <a:latin typeface="Arial" panose="020B0604020202020204" pitchFamily="34" charset="0"/>
                <a:cs typeface="Arial" panose="020B0604020202020204" pitchFamily="34" charset="0"/>
              </a:rPr>
              <a:t>Un partenariat de long terme pour la mise en œuvre EM-C-CEMAC-PTF</a:t>
            </a:r>
          </a:p>
          <a:p>
            <a:pPr marL="1000125" lvl="1" indent="-542925" algn="just">
              <a:lnSpc>
                <a:spcPct val="100000"/>
              </a:lnSpc>
              <a:spcBef>
                <a:spcPts val="1800"/>
              </a:spcBef>
              <a:buClr>
                <a:srgbClr val="C00000"/>
              </a:buClr>
              <a:buSzPct val="100000"/>
              <a:buFont typeface="Wingdings" pitchFamily="2" charset="2"/>
              <a:buChar char="F"/>
            </a:pPr>
            <a:r>
              <a:rPr lang="fr-FR" sz="2000" dirty="0" smtClean="0">
                <a:latin typeface="Arial" panose="020B0604020202020204" pitchFamily="34" charset="0"/>
                <a:cs typeface="Arial" panose="020B0604020202020204" pitchFamily="34" charset="0"/>
              </a:rPr>
              <a:t>Nécessité de mettre en </a:t>
            </a:r>
            <a:r>
              <a:rPr lang="fr-FR" sz="2000" dirty="0">
                <a:latin typeface="Arial" panose="020B0604020202020204" pitchFamily="34" charset="0"/>
                <a:cs typeface="Arial" panose="020B0604020202020204" pitchFamily="34" charset="0"/>
              </a:rPr>
              <a:t>place un projet dédié pour l’accompagnement de la mise en œuvre des directives.</a:t>
            </a:r>
            <a:endParaRPr lang="fr-GQ"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073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EBFC8-A8DA-856F-A402-7EF81F2955FD}"/>
              </a:ext>
            </a:extLst>
          </p:cNvPr>
          <p:cNvSpPr>
            <a:spLocks noGrp="1"/>
          </p:cNvSpPr>
          <p:nvPr>
            <p:ph type="title"/>
          </p:nvPr>
        </p:nvSpPr>
        <p:spPr/>
        <p:txBody>
          <a:bodyPr>
            <a:normAutofit/>
          </a:bodyPr>
          <a:lstStyle/>
          <a:p>
            <a:r>
              <a:rPr lang="fr-FR" sz="3200" b="1" cap="small" dirty="0" smtClean="0">
                <a:latin typeface="Arial" panose="020B0604020202020204" pitchFamily="34" charset="0"/>
                <a:cs typeface="Arial" panose="020B0604020202020204" pitchFamily="34" charset="0"/>
              </a:rPr>
              <a:t>Plan de la présentation</a:t>
            </a:r>
            <a:endParaRPr lang="en-US" sz="3200" b="1" dirty="0">
              <a:latin typeface="Arial" panose="020B0604020202020204" pitchFamily="34" charset="0"/>
              <a:cs typeface="Arial" panose="020B0604020202020204" pitchFamily="34" charset="0"/>
            </a:endParaRPr>
          </a:p>
        </p:txBody>
      </p:sp>
      <p:sp>
        <p:nvSpPr>
          <p:cNvPr id="5" name="Rectangle 11"/>
          <p:cNvSpPr>
            <a:spLocks noGrp="1" noChangeArrowheads="1"/>
          </p:cNvSpPr>
          <p:nvPr>
            <p:ph idx="1"/>
          </p:nvPr>
        </p:nvSpPr>
        <p:spPr bwMode="auto">
          <a:xfrm>
            <a:off x="552450" y="1428750"/>
            <a:ext cx="10801350" cy="4748213"/>
          </a:xfrm>
          <a:prstGeom prst="rect">
            <a:avLst/>
          </a:prstGeom>
          <a:noFill/>
          <a:ln>
            <a:headEnd/>
            <a:tailEnd/>
          </a:ln>
        </p:spPr>
        <p:style>
          <a:lnRef idx="1">
            <a:schemeClr val="accent6"/>
          </a:lnRef>
          <a:fillRef idx="2">
            <a:schemeClr val="accent6"/>
          </a:fillRef>
          <a:effectRef idx="1">
            <a:schemeClr val="accent6"/>
          </a:effectRef>
          <a:fontRef idx="minor">
            <a:schemeClr val="dk1"/>
          </a:fontRef>
        </p:style>
        <p:txBody>
          <a:bodyPr lIns="79663" tIns="39832" rIns="79663" bIns="39832" anchor="ctr">
            <a:normAutofit/>
          </a:bodyPr>
          <a:lstStyle/>
          <a:p>
            <a:pPr marL="457200" indent="-457200">
              <a:buFont typeface="+mj-lt"/>
              <a:buAutoNum type="arabicPeriod"/>
            </a:pPr>
            <a:r>
              <a:rPr lang="fr-FR" sz="3600" dirty="0" smtClean="0">
                <a:solidFill>
                  <a:schemeClr val="tx1"/>
                </a:solidFill>
                <a:latin typeface="Arial" panose="020B0604020202020204" pitchFamily="34" charset="0"/>
                <a:cs typeface="Arial" panose="020B0604020202020204" pitchFamily="34" charset="0"/>
              </a:rPr>
              <a:t>Historique</a:t>
            </a:r>
            <a:r>
              <a:rPr lang="fr-FR" sz="3600" dirty="0">
                <a:solidFill>
                  <a:schemeClr val="tx1"/>
                </a:solidFill>
                <a:latin typeface="Arial" panose="020B0604020202020204" pitchFamily="34" charset="0"/>
                <a:cs typeface="Arial" panose="020B0604020202020204" pitchFamily="34" charset="0"/>
              </a:rPr>
              <a:t>, </a:t>
            </a:r>
            <a:r>
              <a:rPr lang="fr-FR" sz="3600" dirty="0" smtClean="0">
                <a:solidFill>
                  <a:schemeClr val="tx1"/>
                </a:solidFill>
                <a:latin typeface="Arial" panose="020B0604020202020204" pitchFamily="34" charset="0"/>
                <a:cs typeface="Arial" panose="020B0604020202020204" pitchFamily="34" charset="0"/>
              </a:rPr>
              <a:t>objectifs et </a:t>
            </a:r>
            <a:r>
              <a:rPr lang="fr-FR" sz="3600" dirty="0" smtClean="0">
                <a:solidFill>
                  <a:schemeClr val="tx1"/>
                </a:solidFill>
                <a:latin typeface="Arial" panose="020B0604020202020204" pitchFamily="34" charset="0"/>
                <a:cs typeface="Arial" panose="020B0604020202020204" pitchFamily="34" charset="0"/>
              </a:rPr>
              <a:t>calendrier</a:t>
            </a:r>
          </a:p>
          <a:p>
            <a:pPr marL="457200" indent="-457200">
              <a:buFont typeface="+mj-lt"/>
              <a:buAutoNum type="arabicPeriod"/>
            </a:pPr>
            <a:r>
              <a:rPr lang="fr-FR" sz="3600" dirty="0">
                <a:latin typeface="Arial" panose="020B0604020202020204" pitchFamily="34" charset="0"/>
                <a:cs typeface="Arial" panose="020B0604020202020204" pitchFamily="34" charset="0"/>
              </a:rPr>
              <a:t>Bilan : Progrès réalisés et difficultés rencontrées</a:t>
            </a:r>
          </a:p>
          <a:p>
            <a:pPr marL="457200" indent="-457200">
              <a:buFont typeface="+mj-lt"/>
              <a:buAutoNum type="arabicPeriod"/>
            </a:pPr>
            <a:r>
              <a:rPr lang="fr-FR" sz="3600" dirty="0">
                <a:latin typeface="Arial" panose="020B0604020202020204" pitchFamily="34" charset="0"/>
                <a:cs typeface="Arial" panose="020B0604020202020204" pitchFamily="34" charset="0"/>
              </a:rPr>
              <a:t>Perspectives</a:t>
            </a:r>
          </a:p>
          <a:p>
            <a:endParaRPr lang="fr-FR"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75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EBFC8-A8DA-856F-A402-7EF81F2955FD}"/>
              </a:ext>
            </a:extLst>
          </p:cNvPr>
          <p:cNvSpPr>
            <a:spLocks noGrp="1"/>
          </p:cNvSpPr>
          <p:nvPr>
            <p:ph type="title"/>
          </p:nvPr>
        </p:nvSpPr>
        <p:spPr/>
        <p:txBody>
          <a:bodyPr>
            <a:normAutofit/>
          </a:bodyPr>
          <a:lstStyle/>
          <a:p>
            <a:r>
              <a:rPr lang="fr-FR" sz="3200" b="1" cap="small" dirty="0" smtClean="0">
                <a:latin typeface="Arial" panose="020B0604020202020204" pitchFamily="34" charset="0"/>
                <a:cs typeface="Arial" panose="020B0604020202020204" pitchFamily="34" charset="0"/>
              </a:rPr>
              <a:t>historique</a:t>
            </a:r>
            <a:r>
              <a:rPr lang="fr-FR" sz="3200" b="1" cap="small" dirty="0">
                <a:latin typeface="Arial" panose="020B0604020202020204" pitchFamily="34" charset="0"/>
                <a:cs typeface="Arial" panose="020B0604020202020204" pitchFamily="34" charset="0"/>
              </a:rPr>
              <a:t>, objectifs et calendrier</a:t>
            </a:r>
            <a:endParaRPr lang="en-US" sz="3200" b="1" dirty="0">
              <a:latin typeface="Arial" panose="020B0604020202020204" pitchFamily="34" charset="0"/>
              <a:cs typeface="Arial" panose="020B0604020202020204" pitchFamily="34" charset="0"/>
            </a:endParaRPr>
          </a:p>
        </p:txBody>
      </p:sp>
      <p:sp>
        <p:nvSpPr>
          <p:cNvPr id="4" name="Espace réservé du contenu 3"/>
          <p:cNvSpPr>
            <a:spLocks noGrp="1"/>
          </p:cNvSpPr>
          <p:nvPr>
            <p:ph idx="1"/>
          </p:nvPr>
        </p:nvSpPr>
        <p:spPr/>
        <p:txBody>
          <a:bodyPr/>
          <a:lstStyle/>
          <a:p>
            <a:endParaRPr lang="fr-FR" dirty="0"/>
          </a:p>
        </p:txBody>
      </p:sp>
      <p:graphicFrame>
        <p:nvGraphicFramePr>
          <p:cNvPr id="5" name="Espace réservé du contenu 2"/>
          <p:cNvGraphicFramePr>
            <a:graphicFrameLocks/>
          </p:cNvGraphicFramePr>
          <p:nvPr>
            <p:extLst>
              <p:ext uri="{D42A27DB-BD31-4B8C-83A1-F6EECF244321}">
                <p14:modId xmlns:p14="http://schemas.microsoft.com/office/powerpoint/2010/main" val="2296613382"/>
              </p:ext>
            </p:extLst>
          </p:nvPr>
        </p:nvGraphicFramePr>
        <p:xfrm>
          <a:off x="680714" y="594634"/>
          <a:ext cx="9144000" cy="5703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4962617" y="3879541"/>
            <a:ext cx="6906828" cy="3000821"/>
          </a:xfrm>
          <a:prstGeom prst="rect">
            <a:avLst/>
          </a:prstGeom>
          <a:noFill/>
        </p:spPr>
        <p:txBody>
          <a:bodyPr wrap="square" rtlCol="0">
            <a:spAutoFit/>
          </a:bodyPr>
          <a:lstStyle/>
          <a:p>
            <a:pPr algn="just">
              <a:spcBef>
                <a:spcPts val="1800"/>
              </a:spcBef>
              <a:buClr>
                <a:srgbClr val="C00000"/>
              </a:buClr>
              <a:buSzPct val="100000"/>
            </a:pPr>
            <a:r>
              <a:rPr lang="fr-FR" sz="1600" u="sng" dirty="0">
                <a:latin typeface="Arial" panose="020B0604020202020204" pitchFamily="34" charset="0"/>
                <a:cs typeface="Arial" panose="020B0604020202020204" pitchFamily="34" charset="0"/>
              </a:rPr>
              <a:t>Cette réforme vise les objectifs </a:t>
            </a:r>
            <a:r>
              <a:rPr lang="fr-FR" sz="1600" u="sng" dirty="0" smtClean="0">
                <a:latin typeface="Arial" panose="020B0604020202020204" pitchFamily="34" charset="0"/>
                <a:cs typeface="Arial" panose="020B0604020202020204" pitchFamily="34" charset="0"/>
              </a:rPr>
              <a:t>suivants </a:t>
            </a:r>
            <a:r>
              <a:rPr lang="fr-FR" sz="1600" u="sng" dirty="0">
                <a:latin typeface="Arial" panose="020B0604020202020204" pitchFamily="34" charset="0"/>
                <a:cs typeface="Arial" panose="020B0604020202020204" pitchFamily="34" charset="0"/>
              </a:rPr>
              <a:t>:</a:t>
            </a:r>
          </a:p>
          <a:p>
            <a:pPr algn="just">
              <a:spcBef>
                <a:spcPts val="1800"/>
              </a:spcBef>
              <a:buClr>
                <a:srgbClr val="C00000"/>
              </a:buClr>
              <a:buSzPct val="100000"/>
            </a:pPr>
            <a:r>
              <a:rPr lang="fr-FR" sz="1600" b="1" dirty="0">
                <a:latin typeface="Arial" panose="020B0604020202020204" pitchFamily="34" charset="0"/>
                <a:cs typeface="Arial" panose="020B0604020202020204" pitchFamily="34" charset="0"/>
              </a:rPr>
              <a:t>Moderniser</a:t>
            </a:r>
            <a:r>
              <a:rPr lang="fr-FR" sz="1600" dirty="0">
                <a:latin typeface="Arial" panose="020B0604020202020204" pitchFamily="34" charset="0"/>
                <a:cs typeface="Arial" panose="020B0604020202020204" pitchFamily="34" charset="0"/>
              </a:rPr>
              <a:t> et </a:t>
            </a:r>
            <a:r>
              <a:rPr lang="fr-FR" sz="1600" b="1" dirty="0">
                <a:latin typeface="Arial" panose="020B0604020202020204" pitchFamily="34" charset="0"/>
                <a:cs typeface="Arial" panose="020B0604020202020204" pitchFamily="34" charset="0"/>
              </a:rPr>
              <a:t>intégrer</a:t>
            </a:r>
            <a:r>
              <a:rPr lang="fr-FR" sz="1600" dirty="0">
                <a:latin typeface="Arial" panose="020B0604020202020204" pitchFamily="34" charset="0"/>
                <a:cs typeface="Arial" panose="020B0604020202020204" pitchFamily="34" charset="0"/>
              </a:rPr>
              <a:t> les nouvelles normes et les meilleures pratiques internationales en vue d’améliorer l’efficacité de l’action publique.</a:t>
            </a:r>
          </a:p>
          <a:p>
            <a:pPr algn="just">
              <a:spcBef>
                <a:spcPts val="1800"/>
              </a:spcBef>
              <a:buClr>
                <a:srgbClr val="C00000"/>
              </a:buClr>
              <a:buSzPct val="100000"/>
            </a:pPr>
            <a:r>
              <a:rPr lang="fr-FR" sz="1600" b="1" dirty="0">
                <a:latin typeface="Arial" panose="020B0604020202020204" pitchFamily="34" charset="0"/>
                <a:cs typeface="Arial" panose="020B0604020202020204" pitchFamily="34" charset="0"/>
              </a:rPr>
              <a:t>Introduire</a:t>
            </a:r>
            <a:r>
              <a:rPr lang="fr-FR" sz="1600" dirty="0">
                <a:latin typeface="Arial" panose="020B0604020202020204" pitchFamily="34" charset="0"/>
                <a:cs typeface="Arial" panose="020B0604020202020204" pitchFamily="34" charset="0"/>
              </a:rPr>
              <a:t> davantage de </a:t>
            </a:r>
            <a:r>
              <a:rPr lang="fr-FR" sz="1600" b="1" dirty="0">
                <a:latin typeface="Arial" panose="020B0604020202020204" pitchFamily="34" charset="0"/>
                <a:cs typeface="Arial" panose="020B0604020202020204" pitchFamily="34" charset="0"/>
              </a:rPr>
              <a:t>transparence</a:t>
            </a:r>
            <a:r>
              <a:rPr lang="fr-FR" sz="1600" dirty="0">
                <a:latin typeface="Arial" panose="020B0604020202020204" pitchFamily="34" charset="0"/>
                <a:cs typeface="Arial" panose="020B0604020202020204" pitchFamily="34" charset="0"/>
              </a:rPr>
              <a:t> et de </a:t>
            </a:r>
            <a:r>
              <a:rPr lang="fr-FR" sz="1600" b="1" dirty="0">
                <a:latin typeface="Arial" panose="020B0604020202020204" pitchFamily="34" charset="0"/>
                <a:cs typeface="Arial" panose="020B0604020202020204" pitchFamily="34" charset="0"/>
              </a:rPr>
              <a:t>rigueur</a:t>
            </a:r>
            <a:r>
              <a:rPr lang="fr-FR" sz="1600" dirty="0">
                <a:latin typeface="Arial" panose="020B0604020202020204" pitchFamily="34" charset="0"/>
                <a:cs typeface="Arial" panose="020B0604020202020204" pitchFamily="34" charset="0"/>
              </a:rPr>
              <a:t> dans la gestion des finances publiques.</a:t>
            </a:r>
          </a:p>
          <a:p>
            <a:pPr algn="just">
              <a:spcBef>
                <a:spcPts val="1800"/>
              </a:spcBef>
              <a:buClr>
                <a:srgbClr val="C00000"/>
              </a:buClr>
              <a:buSzPct val="100000"/>
            </a:pPr>
            <a:r>
              <a:rPr lang="fr-FR" sz="1600" b="1" dirty="0">
                <a:latin typeface="Arial" panose="020B0604020202020204" pitchFamily="34" charset="0"/>
                <a:cs typeface="Arial" panose="020B0604020202020204" pitchFamily="34" charset="0"/>
              </a:rPr>
              <a:t>Harmoniser</a:t>
            </a:r>
            <a:r>
              <a:rPr lang="fr-FR" sz="1600" dirty="0">
                <a:latin typeface="Arial" panose="020B0604020202020204" pitchFamily="34" charset="0"/>
                <a:cs typeface="Arial" panose="020B0604020202020204" pitchFamily="34" charset="0"/>
              </a:rPr>
              <a:t> la gestion des finances publiques pour assurer une meilleure </a:t>
            </a:r>
            <a:r>
              <a:rPr lang="fr-FR" sz="1600" b="1" dirty="0">
                <a:latin typeface="Arial" panose="020B0604020202020204" pitchFamily="34" charset="0"/>
                <a:cs typeface="Arial" panose="020B0604020202020204" pitchFamily="34" charset="0"/>
              </a:rPr>
              <a:t>comparabilité des données</a:t>
            </a:r>
            <a:r>
              <a:rPr lang="fr-FR" sz="1600" dirty="0">
                <a:latin typeface="Arial" panose="020B0604020202020204" pitchFamily="34" charset="0"/>
                <a:cs typeface="Arial" panose="020B0604020202020204" pitchFamily="34" charset="0"/>
              </a:rPr>
              <a:t>, dans le cadre de la surveillance multilatérale.</a:t>
            </a:r>
          </a:p>
          <a:p>
            <a:endParaRPr lang="fr-FR" sz="1600" dirty="0"/>
          </a:p>
        </p:txBody>
      </p:sp>
    </p:spTree>
    <p:extLst>
      <p:ext uri="{BB962C8B-B14F-4D97-AF65-F5344CB8AC3E}">
        <p14:creationId xmlns:p14="http://schemas.microsoft.com/office/powerpoint/2010/main" val="290231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EBFC8-A8DA-856F-A402-7EF81F2955FD}"/>
              </a:ext>
            </a:extLst>
          </p:cNvPr>
          <p:cNvSpPr>
            <a:spLocks noGrp="1"/>
          </p:cNvSpPr>
          <p:nvPr>
            <p:ph type="title"/>
          </p:nvPr>
        </p:nvSpPr>
        <p:spPr/>
        <p:txBody>
          <a:bodyPr>
            <a:normAutofit/>
          </a:bodyPr>
          <a:lstStyle/>
          <a:p>
            <a:r>
              <a:rPr lang="fr-FR" sz="3200" b="1" cap="small" dirty="0" smtClean="0">
                <a:latin typeface="Arial" panose="020B0604020202020204" pitchFamily="34" charset="0"/>
                <a:cs typeface="Arial" panose="020B0604020202020204" pitchFamily="34" charset="0"/>
              </a:rPr>
              <a:t>Bilan : Progrès </a:t>
            </a:r>
            <a:r>
              <a:rPr lang="fr-FR" sz="3200" b="1" cap="small" dirty="0" smtClean="0">
                <a:latin typeface="Arial" panose="020B0604020202020204" pitchFamily="34" charset="0"/>
                <a:cs typeface="Arial" panose="020B0604020202020204" pitchFamily="34" charset="0"/>
              </a:rPr>
              <a:t>réalisés et difficultés rencontrées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A36BDC31-DAEE-24EE-D8DD-36B474370DAD}"/>
              </a:ext>
            </a:extLst>
          </p:cNvPr>
          <p:cNvSpPr>
            <a:spLocks noGrp="1"/>
          </p:cNvSpPr>
          <p:nvPr>
            <p:ph idx="1"/>
          </p:nvPr>
        </p:nvSpPr>
        <p:spPr>
          <a:xfrm>
            <a:off x="719091" y="1420427"/>
            <a:ext cx="10634709" cy="5220070"/>
          </a:xfrm>
        </p:spPr>
        <p:txBody>
          <a:bodyPr>
            <a:normAutofit lnSpcReduction="10000"/>
          </a:bodyPr>
          <a:lstStyle/>
          <a:p>
            <a:pPr marL="0" indent="0" algn="just">
              <a:buNone/>
            </a:pPr>
            <a:r>
              <a:rPr lang="fr-FR" dirty="0">
                <a:latin typeface="Arial" panose="020B0604020202020204" pitchFamily="34" charset="0"/>
                <a:cs typeface="Arial" panose="020B0604020202020204" pitchFamily="34" charset="0"/>
              </a:rPr>
              <a:t>Adoption en 2016 par le Conseil des Ministres de la CEMAC de 6 grilles de suivi évaluation comportant 60 objectifs mesurés par 93 indicateurs (</a:t>
            </a:r>
            <a:r>
              <a:rPr lang="fr-FR" dirty="0" smtClean="0">
                <a:latin typeface="Arial" panose="020B0604020202020204" pitchFamily="34" charset="0"/>
                <a:cs typeface="Arial" panose="020B0604020202020204" pitchFamily="34" charset="0"/>
              </a:rPr>
              <a:t>réalisées </a:t>
            </a:r>
            <a:r>
              <a:rPr lang="fr-FR" dirty="0">
                <a:latin typeface="Arial" panose="020B0604020202020204" pitchFamily="34" charset="0"/>
                <a:cs typeface="Arial" panose="020B0604020202020204" pitchFamily="34" charset="0"/>
              </a:rPr>
              <a:t>avec l’appui du Pôle PNUD de Dakar et l’appui financier de l’UE</a:t>
            </a:r>
            <a:r>
              <a:rPr lang="fr-FR" dirty="0" smtClean="0">
                <a:latin typeface="Arial" panose="020B0604020202020204" pitchFamily="34" charset="0"/>
                <a:cs typeface="Arial" panose="020B0604020202020204" pitchFamily="34" charset="0"/>
              </a:rPr>
              <a:t>).</a:t>
            </a:r>
            <a:endParaRPr lang="fr-FR" dirty="0" smtClean="0">
              <a:latin typeface="Arial" panose="020B0604020202020204" pitchFamily="34" charset="0"/>
              <a:cs typeface="Arial" panose="020B0604020202020204" pitchFamily="34" charset="0"/>
            </a:endParaRPr>
          </a:p>
          <a:p>
            <a:pPr marL="0" indent="0" algn="just">
              <a:buNone/>
            </a:pPr>
            <a:r>
              <a:rPr lang="fr-FR" dirty="0" smtClean="0">
                <a:latin typeface="Arial" panose="020B0604020202020204" pitchFamily="34" charset="0"/>
                <a:cs typeface="Arial" panose="020B0604020202020204" pitchFamily="34" charset="0"/>
              </a:rPr>
              <a:t>Les objectifs, les indicateurs</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et les cibles sont adoptés par décision du Conseil des Ministres alors </a:t>
            </a:r>
            <a:r>
              <a:rPr lang="fr-FR" dirty="0" smtClean="0">
                <a:latin typeface="Arial" panose="020B0604020202020204" pitchFamily="34" charset="0"/>
                <a:cs typeface="Arial" panose="020B0604020202020204" pitchFamily="34" charset="0"/>
              </a:rPr>
              <a:t>que la </a:t>
            </a:r>
            <a:r>
              <a:rPr lang="fr-FR" dirty="0" smtClean="0">
                <a:latin typeface="Arial" panose="020B0604020202020204" pitchFamily="34" charset="0"/>
                <a:cs typeface="Arial" panose="020B0604020202020204" pitchFamily="34" charset="0"/>
              </a:rPr>
              <a:t>méthodologie de calcul des indicateurs est définie par le manuel d’utilisation des grilles</a:t>
            </a:r>
            <a:r>
              <a:rPr lang="fr-FR" dirty="0" smtClean="0">
                <a:latin typeface="Arial" panose="020B0604020202020204" pitchFamily="34" charset="0"/>
                <a:cs typeface="Arial" panose="020B0604020202020204" pitchFamily="34" charset="0"/>
              </a:rPr>
              <a:t>.</a:t>
            </a:r>
          </a:p>
          <a:p>
            <a:pPr marL="0" indent="0" algn="just">
              <a:buNone/>
            </a:pPr>
            <a:r>
              <a:rPr lang="fr-FR" dirty="0">
                <a:latin typeface="Arial" panose="020B0604020202020204" pitchFamily="34" charset="0"/>
                <a:cs typeface="Arial" panose="020B0604020202020204" pitchFamily="34" charset="0"/>
              </a:rPr>
              <a:t>Une note globale mesure la mise en œuvre de chaque directive, correspondant à la moyenne des notes de chaque objectif mesuré dans la grille</a:t>
            </a:r>
            <a:r>
              <a:rPr lang="fr-FR" dirty="0" smtClean="0">
                <a:latin typeface="Arial" panose="020B0604020202020204" pitchFamily="34" charset="0"/>
                <a:cs typeface="Arial" panose="020B0604020202020204" pitchFamily="34" charset="0"/>
              </a:rPr>
              <a:t>.</a:t>
            </a:r>
          </a:p>
          <a:p>
            <a:pPr marL="0" indent="0" algn="just">
              <a:buNone/>
            </a:pPr>
            <a:r>
              <a:rPr lang="fr-FR" dirty="0" smtClean="0">
                <a:latin typeface="Arial" panose="020B0604020202020204" pitchFamily="34" charset="0"/>
                <a:cs typeface="Arial" panose="020B0604020202020204" pitchFamily="34" charset="0"/>
              </a:rPr>
              <a:t>La </a:t>
            </a:r>
            <a:r>
              <a:rPr lang="fr-FR" dirty="0">
                <a:latin typeface="Arial" panose="020B0604020202020204" pitchFamily="34" charset="0"/>
                <a:cs typeface="Arial" panose="020B0604020202020204" pitchFamily="34" charset="0"/>
              </a:rPr>
              <a:t>réalisation de 3 campagnes d’évaluation en 2020, 2022 et 2023 (en cours) par la Commission de la </a:t>
            </a:r>
            <a:r>
              <a:rPr lang="fr-FR" dirty="0" smtClean="0">
                <a:latin typeface="Arial" panose="020B0604020202020204" pitchFamily="34" charset="0"/>
                <a:cs typeface="Arial" panose="020B0604020202020204" pitchFamily="34" charset="0"/>
              </a:rPr>
              <a:t>CEMAC.</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667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EBFC8-A8DA-856F-A402-7EF81F2955FD}"/>
              </a:ext>
            </a:extLst>
          </p:cNvPr>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en-US" sz="3200" b="1" dirty="0">
              <a:latin typeface="Arial" panose="020B0604020202020204" pitchFamily="34" charset="0"/>
              <a:cs typeface="Arial" panose="020B0604020202020204" pitchFamily="34" charset="0"/>
            </a:endParaRPr>
          </a:p>
        </p:txBody>
      </p:sp>
      <p:sp>
        <p:nvSpPr>
          <p:cNvPr id="8" name="Espace réservé du contenu 7"/>
          <p:cNvSpPr>
            <a:spLocks noGrp="1"/>
          </p:cNvSpPr>
          <p:nvPr>
            <p:ph idx="1"/>
          </p:nvPr>
        </p:nvSpPr>
        <p:spPr/>
        <p:txBody>
          <a:bodyPr/>
          <a:lstStyle/>
          <a:p>
            <a:endParaRPr lang="fr-FR" dirty="0"/>
          </a:p>
        </p:txBody>
      </p:sp>
      <p:pic>
        <p:nvPicPr>
          <p:cNvPr id="10" name="Image 9"/>
          <p:cNvPicPr/>
          <p:nvPr/>
        </p:nvPicPr>
        <p:blipFill>
          <a:blip r:embed="rId4" cstate="print"/>
          <a:stretch>
            <a:fillRect/>
          </a:stretch>
        </p:blipFill>
        <p:spPr>
          <a:xfrm>
            <a:off x="779227" y="1344294"/>
            <a:ext cx="10797871" cy="5358655"/>
          </a:xfrm>
          <a:prstGeom prst="rect">
            <a:avLst/>
          </a:prstGeom>
        </p:spPr>
      </p:pic>
    </p:spTree>
    <p:extLst>
      <p:ext uri="{BB962C8B-B14F-4D97-AF65-F5344CB8AC3E}">
        <p14:creationId xmlns:p14="http://schemas.microsoft.com/office/powerpoint/2010/main" val="4285139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EBFC8-A8DA-856F-A402-7EF81F2955FD}"/>
              </a:ext>
            </a:extLst>
          </p:cNvPr>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en-US" sz="3200" b="1" dirty="0">
              <a:latin typeface="Arial" panose="020B0604020202020204" pitchFamily="34" charset="0"/>
              <a:cs typeface="Arial" panose="020B0604020202020204" pitchFamily="34" charset="0"/>
            </a:endParaRPr>
          </a:p>
        </p:txBody>
      </p:sp>
      <p:sp>
        <p:nvSpPr>
          <p:cNvPr id="8" name="Espace réservé du contenu 7"/>
          <p:cNvSpPr>
            <a:spLocks noGrp="1"/>
          </p:cNvSpPr>
          <p:nvPr>
            <p:ph idx="1"/>
          </p:nvPr>
        </p:nvSpPr>
        <p:spPr/>
        <p:txBody>
          <a:bodyPr/>
          <a:lstStyle/>
          <a:p>
            <a:endParaRPr lang="fr-FR" dirty="0"/>
          </a:p>
        </p:txBody>
      </p:sp>
      <p:pic>
        <p:nvPicPr>
          <p:cNvPr id="9" name="Image 8"/>
          <p:cNvPicPr>
            <a:picLocks noChangeAspect="1"/>
          </p:cNvPicPr>
          <p:nvPr/>
        </p:nvPicPr>
        <p:blipFill>
          <a:blip r:embed="rId3"/>
          <a:stretch>
            <a:fillRect/>
          </a:stretch>
        </p:blipFill>
        <p:spPr>
          <a:xfrm>
            <a:off x="166704" y="1472767"/>
            <a:ext cx="11924681" cy="5393184"/>
          </a:xfrm>
          <a:prstGeom prst="rect">
            <a:avLst/>
          </a:prstGeom>
        </p:spPr>
      </p:pic>
    </p:spTree>
    <p:extLst>
      <p:ext uri="{BB962C8B-B14F-4D97-AF65-F5344CB8AC3E}">
        <p14:creationId xmlns:p14="http://schemas.microsoft.com/office/powerpoint/2010/main" val="1034654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EBFC8-A8DA-856F-A402-7EF81F2955FD}"/>
              </a:ext>
            </a:extLst>
          </p:cNvPr>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A36BDC31-DAEE-24EE-D8DD-36B474370DAD}"/>
              </a:ext>
            </a:extLst>
          </p:cNvPr>
          <p:cNvSpPr>
            <a:spLocks noGrp="1"/>
          </p:cNvSpPr>
          <p:nvPr>
            <p:ph idx="1"/>
          </p:nvPr>
        </p:nvSpPr>
        <p:spPr/>
        <p:txBody>
          <a:bodyPr>
            <a:normAutofit/>
          </a:bodyPr>
          <a:lstStyle/>
          <a:p>
            <a:pPr marL="0" indent="0">
              <a:buNone/>
            </a:pPr>
            <a:r>
              <a:rPr lang="en-US" dirty="0" smtClean="0"/>
              <a:t> </a:t>
            </a:r>
            <a:endParaRPr lang="en-US" dirty="0"/>
          </a:p>
        </p:txBody>
      </p:sp>
      <p:graphicFrame>
        <p:nvGraphicFramePr>
          <p:cNvPr id="6" name="Diagramme 5"/>
          <p:cNvGraphicFramePr/>
          <p:nvPr>
            <p:extLst>
              <p:ext uri="{D42A27DB-BD31-4B8C-83A1-F6EECF244321}">
                <p14:modId xmlns:p14="http://schemas.microsoft.com/office/powerpoint/2010/main" val="3377210305"/>
              </p:ext>
            </p:extLst>
          </p:nvPr>
        </p:nvGraphicFramePr>
        <p:xfrm>
          <a:off x="304797" y="2124700"/>
          <a:ext cx="11525252" cy="4587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958788" y="1473693"/>
            <a:ext cx="8531442" cy="923330"/>
          </a:xfrm>
          <a:prstGeom prst="rect">
            <a:avLst/>
          </a:prstGeom>
          <a:noFill/>
        </p:spPr>
        <p:txBody>
          <a:bodyPr wrap="square" rtlCol="0">
            <a:spAutoFit/>
          </a:bodyPr>
          <a:lstStyle/>
          <a:p>
            <a:pPr lvl="0"/>
            <a:r>
              <a:rPr lang="fr-FR" b="1" dirty="0">
                <a:latin typeface="Arial" panose="020B0604020202020204" pitchFamily="34" charset="0"/>
                <a:cs typeface="Arial" panose="020B0604020202020204" pitchFamily="34" charset="0"/>
              </a:rPr>
              <a:t>Niveau d’application globale évaluée à </a:t>
            </a:r>
            <a:r>
              <a:rPr lang="fr-FR" b="1" dirty="0" smtClean="0">
                <a:solidFill>
                  <a:srgbClr val="FF0000"/>
                </a:solidFill>
                <a:latin typeface="Arial" panose="020B0604020202020204" pitchFamily="34" charset="0"/>
                <a:cs typeface="Arial" panose="020B0604020202020204" pitchFamily="34" charset="0"/>
              </a:rPr>
              <a:t>51%</a:t>
            </a:r>
            <a:r>
              <a:rPr lang="fr-FR" b="1" dirty="0" smtClean="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en 2022 </a:t>
            </a:r>
            <a:r>
              <a:rPr lang="fr-FR" b="1" dirty="0" smtClean="0">
                <a:latin typeface="Arial" panose="020B0604020202020204" pitchFamily="34" charset="0"/>
                <a:cs typeface="Arial" panose="020B0604020202020204" pitchFamily="34" charset="0"/>
              </a:rPr>
              <a:t>contre </a:t>
            </a:r>
            <a:r>
              <a:rPr lang="fr-FR" b="1" dirty="0" smtClean="0">
                <a:solidFill>
                  <a:srgbClr val="FF0000"/>
                </a:solidFill>
                <a:latin typeface="Arial" panose="020B0604020202020204" pitchFamily="34" charset="0"/>
                <a:cs typeface="Arial" panose="020B0604020202020204" pitchFamily="34" charset="0"/>
              </a:rPr>
              <a:t>45%</a:t>
            </a:r>
            <a:r>
              <a:rPr lang="fr-FR" b="1" dirty="0" smtClean="0">
                <a:latin typeface="Arial" panose="020B0604020202020204" pitchFamily="34" charset="0"/>
                <a:cs typeface="Arial" panose="020B0604020202020204" pitchFamily="34" charset="0"/>
              </a:rPr>
              <a:t> en 2020 mais </a:t>
            </a:r>
            <a:r>
              <a:rPr lang="fr-FR" b="1" dirty="0">
                <a:latin typeface="Arial" panose="020B0604020202020204" pitchFamily="34" charset="0"/>
                <a:cs typeface="Arial" panose="020B0604020202020204" pitchFamily="34" charset="0"/>
              </a:rPr>
              <a:t>avec des disparités selon les pays</a:t>
            </a:r>
            <a:endParaRPr lang="fr-FR"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213139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nvPr>
        </p:nvGraphicFramePr>
        <p:xfrm>
          <a:off x="-352839" y="1239321"/>
          <a:ext cx="12316239" cy="5310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657350" y="1045029"/>
            <a:ext cx="9214866" cy="461665"/>
          </a:xfrm>
          <a:prstGeom prst="rect">
            <a:avLst/>
          </a:prstGeom>
          <a:noFill/>
        </p:spPr>
        <p:txBody>
          <a:bodyPr wrap="square" rtlCol="0">
            <a:spAutoFit/>
          </a:bodyPr>
          <a:lstStyle/>
          <a:p>
            <a:pPr marL="285750" indent="-285750">
              <a:buFont typeface="Calibri" panose="020F0502020204030204" pitchFamily="34" charset="0"/>
              <a:buChar char="❶"/>
            </a:pPr>
            <a:r>
              <a:rPr lang="fr-FR" sz="2400" b="1" dirty="0">
                <a:solidFill>
                  <a:schemeClr val="accent1"/>
                </a:solidFill>
              </a:rPr>
              <a:t>LA TRANSPOSITION</a:t>
            </a:r>
          </a:p>
        </p:txBody>
      </p:sp>
      <p:sp>
        <p:nvSpPr>
          <p:cNvPr id="6" name="Titre 5"/>
          <p:cNvSpPr>
            <a:spLocks noGrp="1"/>
          </p:cNvSpPr>
          <p:nvPr>
            <p:ph type="title"/>
          </p:nvPr>
        </p:nvSpPr>
        <p:spPr>
          <a:xfrm>
            <a:off x="811567" y="98795"/>
            <a:ext cx="10515600" cy="1325563"/>
          </a:xfrm>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fr-FR" sz="3200" b="1" dirty="0"/>
          </a:p>
        </p:txBody>
      </p:sp>
    </p:spTree>
    <p:extLst>
      <p:ext uri="{BB962C8B-B14F-4D97-AF65-F5344CB8AC3E}">
        <p14:creationId xmlns:p14="http://schemas.microsoft.com/office/powerpoint/2010/main" val="705625897"/>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803192584"/>
              </p:ext>
            </p:extLst>
          </p:nvPr>
        </p:nvGraphicFramePr>
        <p:xfrm>
          <a:off x="-352839" y="1280100"/>
          <a:ext cx="12316239" cy="5287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207766" y="1322004"/>
            <a:ext cx="9214866" cy="400110"/>
          </a:xfrm>
          <a:prstGeom prst="rect">
            <a:avLst/>
          </a:prstGeom>
          <a:noFill/>
        </p:spPr>
        <p:txBody>
          <a:bodyPr wrap="square" rtlCol="0">
            <a:spAutoFit/>
          </a:bodyPr>
          <a:lstStyle/>
          <a:p>
            <a:pPr marL="285750" indent="-285750">
              <a:buFont typeface="Calibri" panose="020F0502020204030204" pitchFamily="34" charset="0"/>
              <a:buChar char="❷"/>
            </a:pPr>
            <a:r>
              <a:rPr lang="fr-FR" sz="2000" b="1" dirty="0">
                <a:solidFill>
                  <a:schemeClr val="accent1"/>
                </a:solidFill>
                <a:latin typeface="Arial" panose="020B0604020202020204" pitchFamily="34" charset="0"/>
                <a:cs typeface="Arial" panose="020B0604020202020204" pitchFamily="34" charset="0"/>
              </a:rPr>
              <a:t>LA TRANPARENCE DE LA GESTION DES FINANCES PUBLIQUES</a:t>
            </a:r>
          </a:p>
        </p:txBody>
      </p:sp>
      <p:sp>
        <p:nvSpPr>
          <p:cNvPr id="6" name="Titre 5"/>
          <p:cNvSpPr>
            <a:spLocks noGrp="1"/>
          </p:cNvSpPr>
          <p:nvPr>
            <p:ph type="title"/>
          </p:nvPr>
        </p:nvSpPr>
        <p:spPr/>
        <p:txBody>
          <a:bodyPr>
            <a:normAutofit/>
          </a:bodyPr>
          <a:lstStyle/>
          <a:p>
            <a:r>
              <a:rPr lang="fr-FR" sz="3200" b="1" cap="small" dirty="0">
                <a:latin typeface="Arial" panose="020B0604020202020204" pitchFamily="34" charset="0"/>
                <a:cs typeface="Arial" panose="020B0604020202020204" pitchFamily="34" charset="0"/>
              </a:rPr>
              <a:t>Bilan : Progrès réalisés et difficultés rencontrées</a:t>
            </a:r>
            <a:endParaRPr lang="fr-FR" sz="3200" dirty="0"/>
          </a:p>
        </p:txBody>
      </p:sp>
    </p:spTree>
    <p:extLst>
      <p:ext uri="{BB962C8B-B14F-4D97-AF65-F5344CB8AC3E}">
        <p14:creationId xmlns:p14="http://schemas.microsoft.com/office/powerpoint/2010/main" val="2313377443"/>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9715</TotalTime>
  <Words>1810</Words>
  <Application>Microsoft Office PowerPoint</Application>
  <PresentationFormat>Grand écran</PresentationFormat>
  <Paragraphs>152</Paragraphs>
  <Slides>20</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Arial Rounded MT Bold</vt:lpstr>
      <vt:lpstr>Calibri</vt:lpstr>
      <vt:lpstr>Calibri Light</vt:lpstr>
      <vt:lpstr>Wingdings</vt:lpstr>
      <vt:lpstr>Office Theme</vt:lpstr>
      <vt:lpstr>Présentation PowerPoint</vt:lpstr>
      <vt:lpstr>Plan de la présentation</vt:lpstr>
      <vt:lpstr>historique, objectifs et calendrier</vt:lpstr>
      <vt:lpstr>Bilan : Progrès réalisés et difficultés rencontrées</vt:lpstr>
      <vt:lpstr>Bilan : Progrès réalisés et difficultés rencontrées</vt:lpstr>
      <vt:lpstr>Bilan : Progrès réalisés et difficultés rencontrées</vt:lpstr>
      <vt:lpstr>Bilan : Progrès réalisés et difficultés rencontrées</vt:lpstr>
      <vt:lpstr>Bilan : Progrès réalisés et difficultés rencontrées</vt:lpstr>
      <vt:lpstr>Bilan : Progrès réalisés et difficultés rencontrées</vt:lpstr>
      <vt:lpstr>Bilan : Progrès réalisés et difficultés rencontrées</vt:lpstr>
      <vt:lpstr>Bilan : Progrès réalisés et difficultés rencontrées</vt:lpstr>
      <vt:lpstr>Bilan : Progrès réalisés et difficultés rencontrées</vt:lpstr>
      <vt:lpstr>Bilan : Progrès réalisés et difficultés rencontrées</vt:lpstr>
      <vt:lpstr>Bilan : Progrès réalisés et difficultés rencontrées</vt:lpstr>
      <vt:lpstr>Bilan : Progrès réalisés et difficultés rencontrées</vt:lpstr>
      <vt:lpstr>Bilan : Progrès réalisés et difficultés rencontrées</vt:lpstr>
      <vt:lpstr>Perspectives </vt:lpstr>
      <vt:lpstr>Perspectives </vt:lpstr>
      <vt:lpstr>Conclusion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MAMADOU ISSA BABA</cp:lastModifiedBy>
  <cp:revision>100</cp:revision>
  <dcterms:created xsi:type="dcterms:W3CDTF">2023-11-05T21:43:48Z</dcterms:created>
  <dcterms:modified xsi:type="dcterms:W3CDTF">2023-11-19T21:26:55Z</dcterms:modified>
</cp:coreProperties>
</file>