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60" r:id="rId3"/>
    <p:sldId id="258" r:id="rId4"/>
    <p:sldId id="262" r:id="rId5"/>
    <p:sldId id="263" r:id="rId6"/>
    <p:sldId id="264" r:id="rId7"/>
    <p:sldId id="265" r:id="rId8"/>
    <p:sldId id="266" r:id="rId9"/>
    <p:sldId id="267" r:id="rId10"/>
    <p:sldId id="268" r:id="rId11"/>
    <p:sldId id="270" r:id="rId12"/>
    <p:sldId id="271" r:id="rId13"/>
    <p:sldId id="269" r:id="rId14"/>
    <p:sldId id="272" r:id="rId15"/>
    <p:sldId id="273" r:id="rId16"/>
    <p:sldId id="274" r:id="rId17"/>
    <p:sldId id="275" r:id="rId18"/>
    <p:sldId id="276" r:id="rId19"/>
    <p:sldId id="277" r:id="rId20"/>
    <p:sldId id="279" r:id="rId21"/>
    <p:sldId id="280" r:id="rId22"/>
    <p:sldId id="26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8"/>
    <p:restoredTop sz="94619"/>
  </p:normalViewPr>
  <p:slideViewPr>
    <p:cSldViewPr snapToGrid="0">
      <p:cViewPr varScale="1">
        <p:scale>
          <a:sx n="120" d="100"/>
          <a:sy n="120" d="100"/>
        </p:scale>
        <p:origin x="20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Moyenne/directive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ES"/>
        </a:p>
      </c:txPr>
    </c:title>
    <c:autoTitleDeleted val="0"/>
    <c:plotArea>
      <c:layout>
        <c:manualLayout>
          <c:layoutTarget val="inner"/>
          <c:xMode val="edge"/>
          <c:yMode val="edge"/>
          <c:x val="6.135989002952702E-2"/>
          <c:y val="2.8005050505050512E-2"/>
          <c:w val="0.92602304474399888"/>
          <c:h val="0.91341346536228429"/>
        </c:manualLayout>
      </c:layout>
      <c:barChart>
        <c:barDir val="col"/>
        <c:grouping val="clustered"/>
        <c:varyColors val="0"/>
        <c:ser>
          <c:idx val="0"/>
          <c:order val="0"/>
          <c:tx>
            <c:strRef>
              <c:f>Feuil1!$C$155</c:f>
              <c:strCache>
                <c:ptCount val="1"/>
                <c:pt idx="0">
                  <c:v>Moy/direct</c:v>
                </c:pt>
              </c:strCache>
            </c:strRef>
          </c:tx>
          <c:spPr>
            <a:solidFill>
              <a:schemeClr val="accent1"/>
            </a:solidFill>
            <a:ln>
              <a:noFill/>
            </a:ln>
            <a:effectLst/>
          </c:spPr>
          <c:invertIfNegative val="0"/>
          <c:cat>
            <c:strRef>
              <c:f>Feuil1!$B$156:$B$163</c:f>
              <c:strCache>
                <c:ptCount val="8"/>
                <c:pt idx="0">
                  <c:v>Code transparence </c:v>
                </c:pt>
                <c:pt idx="1">
                  <c:v>Lois de finances</c:v>
                </c:pt>
                <c:pt idx="2">
                  <c:v>RGCP</c:v>
                </c:pt>
                <c:pt idx="3">
                  <c:v>NBE</c:v>
                </c:pt>
                <c:pt idx="4">
                  <c:v>PCE</c:v>
                </c:pt>
                <c:pt idx="5">
                  <c:v>TOFE</c:v>
                </c:pt>
                <c:pt idx="6">
                  <c:v>RFCT</c:v>
                </c:pt>
                <c:pt idx="7">
                  <c:v>CM</c:v>
                </c:pt>
              </c:strCache>
            </c:strRef>
          </c:cat>
          <c:val>
            <c:numRef>
              <c:f>Feuil1!$C$156:$C$163</c:f>
              <c:numCache>
                <c:formatCode>0.0%</c:formatCode>
                <c:ptCount val="8"/>
                <c:pt idx="0">
                  <c:v>0.79135</c:v>
                </c:pt>
                <c:pt idx="1">
                  <c:v>0.77943750000000001</c:v>
                </c:pt>
                <c:pt idx="2">
                  <c:v>0.84156249999999999</c:v>
                </c:pt>
                <c:pt idx="3">
                  <c:v>0.99206250000000007</c:v>
                </c:pt>
                <c:pt idx="4">
                  <c:v>0.77006249999999998</c:v>
                </c:pt>
                <c:pt idx="5">
                  <c:v>0.50375000000000003</c:v>
                </c:pt>
                <c:pt idx="6">
                  <c:v>0.59335000000000004</c:v>
                </c:pt>
                <c:pt idx="7">
                  <c:v>0.59248750000000006</c:v>
                </c:pt>
              </c:numCache>
            </c:numRef>
          </c:val>
          <c:extLst>
            <c:ext xmlns:c16="http://schemas.microsoft.com/office/drawing/2014/chart" uri="{C3380CC4-5D6E-409C-BE32-E72D297353CC}">
              <c16:uniqueId val="{00000000-FBC0-41F1-B046-16916157A3C0}"/>
            </c:ext>
          </c:extLst>
        </c:ser>
        <c:dLbls>
          <c:showLegendKey val="0"/>
          <c:showVal val="0"/>
          <c:showCatName val="0"/>
          <c:showSerName val="0"/>
          <c:showPercent val="0"/>
          <c:showBubbleSize val="0"/>
        </c:dLbls>
        <c:gapWidth val="219"/>
        <c:overlap val="-27"/>
        <c:axId val="1708666336"/>
        <c:axId val="2099545920"/>
      </c:barChart>
      <c:catAx>
        <c:axId val="1708666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ES"/>
          </a:p>
        </c:txPr>
        <c:crossAx val="2099545920"/>
        <c:crosses val="autoZero"/>
        <c:auto val="1"/>
        <c:lblAlgn val="ctr"/>
        <c:lblOffset val="100"/>
        <c:noMultiLvlLbl val="0"/>
      </c:catAx>
      <c:valAx>
        <c:axId val="209954592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ES"/>
          </a:p>
        </c:txPr>
        <c:crossAx val="1708666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E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Moyenne/Etat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ES"/>
        </a:p>
      </c:txPr>
    </c:title>
    <c:autoTitleDeleted val="0"/>
    <c:plotArea>
      <c:layout/>
      <c:barChart>
        <c:barDir val="col"/>
        <c:grouping val="clustered"/>
        <c:varyColors val="0"/>
        <c:ser>
          <c:idx val="0"/>
          <c:order val="0"/>
          <c:tx>
            <c:strRef>
              <c:f>Feuil1!$C$138</c:f>
              <c:strCache>
                <c:ptCount val="1"/>
                <c:pt idx="0">
                  <c:v>Moy/Etat</c:v>
                </c:pt>
              </c:strCache>
            </c:strRef>
          </c:tx>
          <c:spPr>
            <a:solidFill>
              <a:schemeClr val="accent1"/>
            </a:solidFill>
            <a:ln>
              <a:noFill/>
            </a:ln>
            <a:effectLst/>
          </c:spPr>
          <c:invertIfNegative val="0"/>
          <c:cat>
            <c:strRef>
              <c:f>Feuil1!$B$139:$B$146</c:f>
              <c:strCache>
                <c:ptCount val="8"/>
                <c:pt idx="0">
                  <c:v>Bénin</c:v>
                </c:pt>
                <c:pt idx="1">
                  <c:v>Burkina Faso</c:v>
                </c:pt>
                <c:pt idx="2">
                  <c:v>Côte d’Ivoire</c:v>
                </c:pt>
                <c:pt idx="3">
                  <c:v>Guinée Bissau</c:v>
                </c:pt>
                <c:pt idx="4">
                  <c:v>Mali </c:v>
                </c:pt>
                <c:pt idx="5">
                  <c:v>Niger </c:v>
                </c:pt>
                <c:pt idx="6">
                  <c:v>Sénégal</c:v>
                </c:pt>
                <c:pt idx="7">
                  <c:v>Togo</c:v>
                </c:pt>
              </c:strCache>
            </c:strRef>
          </c:cat>
          <c:val>
            <c:numRef>
              <c:f>Feuil1!$C$139:$C$146</c:f>
              <c:numCache>
                <c:formatCode>0.00%</c:formatCode>
                <c:ptCount val="8"/>
                <c:pt idx="0">
                  <c:v>0.82130000000000003</c:v>
                </c:pt>
                <c:pt idx="1">
                  <c:v>0.85691249999999997</c:v>
                </c:pt>
                <c:pt idx="2">
                  <c:v>0.76800000000000002</c:v>
                </c:pt>
                <c:pt idx="3">
                  <c:v>0.38102500000000006</c:v>
                </c:pt>
                <c:pt idx="4">
                  <c:v>0.75484999999999991</c:v>
                </c:pt>
                <c:pt idx="5">
                  <c:v>0.76212499999999983</c:v>
                </c:pt>
                <c:pt idx="6">
                  <c:v>0.67846249999999997</c:v>
                </c:pt>
                <c:pt idx="7">
                  <c:v>0.84028750000000008</c:v>
                </c:pt>
              </c:numCache>
            </c:numRef>
          </c:val>
          <c:extLst>
            <c:ext xmlns:c16="http://schemas.microsoft.com/office/drawing/2014/chart" uri="{C3380CC4-5D6E-409C-BE32-E72D297353CC}">
              <c16:uniqueId val="{00000000-8D95-47EE-AD0C-8DE022D1DC61}"/>
            </c:ext>
          </c:extLst>
        </c:ser>
        <c:dLbls>
          <c:showLegendKey val="0"/>
          <c:showVal val="0"/>
          <c:showCatName val="0"/>
          <c:showSerName val="0"/>
          <c:showPercent val="0"/>
          <c:showBubbleSize val="0"/>
        </c:dLbls>
        <c:gapWidth val="219"/>
        <c:overlap val="-27"/>
        <c:axId val="130675520"/>
        <c:axId val="130675936"/>
      </c:barChart>
      <c:catAx>
        <c:axId val="130675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ES"/>
          </a:p>
        </c:txPr>
        <c:crossAx val="130675936"/>
        <c:crosses val="autoZero"/>
        <c:auto val="1"/>
        <c:lblAlgn val="ctr"/>
        <c:lblOffset val="100"/>
        <c:noMultiLvlLbl val="0"/>
      </c:catAx>
      <c:valAx>
        <c:axId val="1306759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ES"/>
          </a:p>
        </c:txPr>
        <c:crossAx val="130675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E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7F93D-3C42-49AA-A4B4-297544B87588}" type="datetimeFigureOut">
              <a:rPr lang="fr-FR" smtClean="0"/>
              <a:t>20/11/2023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C78A8C-F831-4FEA-9A97-BB514886F736}" type="slidenum">
              <a:rPr lang="fr-FR" smtClean="0"/>
              <a:t>‹#›</a:t>
            </a:fld>
            <a:endParaRPr lang="fr-FR"/>
          </a:p>
        </p:txBody>
      </p:sp>
    </p:spTree>
    <p:extLst>
      <p:ext uri="{BB962C8B-B14F-4D97-AF65-F5344CB8AC3E}">
        <p14:creationId xmlns:p14="http://schemas.microsoft.com/office/powerpoint/2010/main" val="376046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DC78A8C-F831-4FEA-9A97-BB514886F736}" type="slidenum">
              <a:rPr lang="fr-FR" smtClean="0"/>
              <a:t>3</a:t>
            </a:fld>
            <a:endParaRPr lang="fr-FR"/>
          </a:p>
        </p:txBody>
      </p:sp>
    </p:spTree>
    <p:extLst>
      <p:ext uri="{BB962C8B-B14F-4D97-AF65-F5344CB8AC3E}">
        <p14:creationId xmlns:p14="http://schemas.microsoft.com/office/powerpoint/2010/main" val="3109911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F565E-0E80-EBD4-567A-E151E7A7B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E09522-CA6A-6719-987A-6C0101FB71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0BEB6B-D5AD-C453-3699-A20DA6F5A5F5}"/>
              </a:ext>
            </a:extLst>
          </p:cNvPr>
          <p:cNvSpPr>
            <a:spLocks noGrp="1"/>
          </p:cNvSpPr>
          <p:nvPr>
            <p:ph type="dt" sz="half" idx="10"/>
          </p:nvPr>
        </p:nvSpPr>
        <p:spPr/>
        <p:txBody>
          <a:bodyPr/>
          <a:lstStyle/>
          <a:p>
            <a:fld id="{F9876205-AED9-EA47-9C03-8C278AD7864E}" type="datetimeFigureOut">
              <a:rPr lang="en-US" smtClean="0"/>
              <a:t>11/20/23</a:t>
            </a:fld>
            <a:endParaRPr lang="en-US"/>
          </a:p>
        </p:txBody>
      </p:sp>
      <p:sp>
        <p:nvSpPr>
          <p:cNvPr id="5" name="Footer Placeholder 4">
            <a:extLst>
              <a:ext uri="{FF2B5EF4-FFF2-40B4-BE49-F238E27FC236}">
                <a16:creationId xmlns:a16="http://schemas.microsoft.com/office/drawing/2014/main" id="{2BB2380C-829C-4914-E524-68634554D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0C987-B537-BB78-FD91-C269E1B707EC}"/>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8017949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0B12-82E2-314C-E351-A95E66C69E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AB46F2-1D64-A7B2-1E75-B0643232FD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8706BD-0AE7-0A39-52B1-5FD44A05A925}"/>
              </a:ext>
            </a:extLst>
          </p:cNvPr>
          <p:cNvSpPr>
            <a:spLocks noGrp="1"/>
          </p:cNvSpPr>
          <p:nvPr>
            <p:ph type="dt" sz="half" idx="10"/>
          </p:nvPr>
        </p:nvSpPr>
        <p:spPr/>
        <p:txBody>
          <a:bodyPr/>
          <a:lstStyle/>
          <a:p>
            <a:fld id="{F9876205-AED9-EA47-9C03-8C278AD7864E}" type="datetimeFigureOut">
              <a:rPr lang="en-US" smtClean="0"/>
              <a:t>11/20/23</a:t>
            </a:fld>
            <a:endParaRPr lang="en-US"/>
          </a:p>
        </p:txBody>
      </p:sp>
      <p:sp>
        <p:nvSpPr>
          <p:cNvPr id="5" name="Footer Placeholder 4">
            <a:extLst>
              <a:ext uri="{FF2B5EF4-FFF2-40B4-BE49-F238E27FC236}">
                <a16:creationId xmlns:a16="http://schemas.microsoft.com/office/drawing/2014/main" id="{00D3A4E2-C0DB-318E-E0E3-8E1181771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2C8CC-2849-AEA3-0CF1-17B2B5DB4084}"/>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11238427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422C68-EAF1-7214-D19F-D962C2FF0F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3C5093-30F4-012C-7502-550D1DE77F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618E8F-2F2D-90F9-6308-CD6D26AF8272}"/>
              </a:ext>
            </a:extLst>
          </p:cNvPr>
          <p:cNvSpPr>
            <a:spLocks noGrp="1"/>
          </p:cNvSpPr>
          <p:nvPr>
            <p:ph type="dt" sz="half" idx="10"/>
          </p:nvPr>
        </p:nvSpPr>
        <p:spPr/>
        <p:txBody>
          <a:bodyPr/>
          <a:lstStyle/>
          <a:p>
            <a:fld id="{F9876205-AED9-EA47-9C03-8C278AD7864E}" type="datetimeFigureOut">
              <a:rPr lang="en-US" smtClean="0"/>
              <a:t>11/20/23</a:t>
            </a:fld>
            <a:endParaRPr lang="en-US"/>
          </a:p>
        </p:txBody>
      </p:sp>
      <p:sp>
        <p:nvSpPr>
          <p:cNvPr id="5" name="Footer Placeholder 4">
            <a:extLst>
              <a:ext uri="{FF2B5EF4-FFF2-40B4-BE49-F238E27FC236}">
                <a16:creationId xmlns:a16="http://schemas.microsoft.com/office/drawing/2014/main" id="{76E2BF92-FDF2-F190-6EDD-CD5C512DF7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8503F0-8873-5363-A8F9-1333CBB9DF43}"/>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39308204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1A3E9-487B-CB8F-1075-5A7C88B645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E475E9-550C-F0BE-C3F2-C321FFE54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94463F-8F22-CC59-3C18-B97F26D27E61}"/>
              </a:ext>
            </a:extLst>
          </p:cNvPr>
          <p:cNvSpPr>
            <a:spLocks noGrp="1"/>
          </p:cNvSpPr>
          <p:nvPr>
            <p:ph type="dt" sz="half" idx="10"/>
          </p:nvPr>
        </p:nvSpPr>
        <p:spPr/>
        <p:txBody>
          <a:bodyPr/>
          <a:lstStyle/>
          <a:p>
            <a:fld id="{F9876205-AED9-EA47-9C03-8C278AD7864E}" type="datetimeFigureOut">
              <a:rPr lang="en-US" smtClean="0"/>
              <a:t>11/20/23</a:t>
            </a:fld>
            <a:endParaRPr lang="en-US"/>
          </a:p>
        </p:txBody>
      </p:sp>
      <p:sp>
        <p:nvSpPr>
          <p:cNvPr id="5" name="Footer Placeholder 4">
            <a:extLst>
              <a:ext uri="{FF2B5EF4-FFF2-40B4-BE49-F238E27FC236}">
                <a16:creationId xmlns:a16="http://schemas.microsoft.com/office/drawing/2014/main" id="{ECD1A733-89B1-3816-25C4-D6B1828EA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00EF0-33A2-1EE8-5B94-0C5DA3D40173}"/>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2617732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327D8-62A0-8732-5908-C41CC8A4F7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E7850A-E6E3-1B11-B5DD-8278A6D226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AEFE3B-9829-4B9A-E4A8-0CCCB95BEECA}"/>
              </a:ext>
            </a:extLst>
          </p:cNvPr>
          <p:cNvSpPr>
            <a:spLocks noGrp="1"/>
          </p:cNvSpPr>
          <p:nvPr>
            <p:ph type="dt" sz="half" idx="10"/>
          </p:nvPr>
        </p:nvSpPr>
        <p:spPr/>
        <p:txBody>
          <a:bodyPr/>
          <a:lstStyle/>
          <a:p>
            <a:fld id="{F9876205-AED9-EA47-9C03-8C278AD7864E}" type="datetimeFigureOut">
              <a:rPr lang="en-US" smtClean="0"/>
              <a:t>11/20/23</a:t>
            </a:fld>
            <a:endParaRPr lang="en-US"/>
          </a:p>
        </p:txBody>
      </p:sp>
      <p:sp>
        <p:nvSpPr>
          <p:cNvPr id="5" name="Footer Placeholder 4">
            <a:extLst>
              <a:ext uri="{FF2B5EF4-FFF2-40B4-BE49-F238E27FC236}">
                <a16:creationId xmlns:a16="http://schemas.microsoft.com/office/drawing/2014/main" id="{5C801D77-D043-6757-1B57-454F5FCC3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AAFB97-3B5D-74AE-3473-D5AB211C5751}"/>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7274168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04598-5A09-DD83-BFFF-7E25B28C65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A181D2-7BF2-27EA-B2C2-FC4387873F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2E1D77-22A0-0441-95D1-A765BF48EF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38CC0E-3897-0B5D-FE17-1420CCBDE535}"/>
              </a:ext>
            </a:extLst>
          </p:cNvPr>
          <p:cNvSpPr>
            <a:spLocks noGrp="1"/>
          </p:cNvSpPr>
          <p:nvPr>
            <p:ph type="dt" sz="half" idx="10"/>
          </p:nvPr>
        </p:nvSpPr>
        <p:spPr/>
        <p:txBody>
          <a:bodyPr/>
          <a:lstStyle/>
          <a:p>
            <a:fld id="{F9876205-AED9-EA47-9C03-8C278AD7864E}" type="datetimeFigureOut">
              <a:rPr lang="en-US" smtClean="0"/>
              <a:t>11/20/23</a:t>
            </a:fld>
            <a:endParaRPr lang="en-US"/>
          </a:p>
        </p:txBody>
      </p:sp>
      <p:sp>
        <p:nvSpPr>
          <p:cNvPr id="6" name="Footer Placeholder 5">
            <a:extLst>
              <a:ext uri="{FF2B5EF4-FFF2-40B4-BE49-F238E27FC236}">
                <a16:creationId xmlns:a16="http://schemas.microsoft.com/office/drawing/2014/main" id="{29AD6C96-9720-3F80-D2E5-BA56A9AF1E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21BEE-A804-D03C-C1A9-503CDACC2017}"/>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42676936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A467E-C599-2CE3-BAAB-0FC74F89F2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16ADB5-38C3-6FBD-80E8-07103BCD71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17FB1E-D35E-521E-7E56-619D4E6336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A3992A-B87B-5E55-AC2F-F61CD1D21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30EF6B-4C25-85B7-2C22-E0CE872D65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D09972-287C-CD4B-F27C-1265ED61DC8D}"/>
              </a:ext>
            </a:extLst>
          </p:cNvPr>
          <p:cNvSpPr>
            <a:spLocks noGrp="1"/>
          </p:cNvSpPr>
          <p:nvPr>
            <p:ph type="dt" sz="half" idx="10"/>
          </p:nvPr>
        </p:nvSpPr>
        <p:spPr/>
        <p:txBody>
          <a:bodyPr/>
          <a:lstStyle/>
          <a:p>
            <a:fld id="{F9876205-AED9-EA47-9C03-8C278AD7864E}" type="datetimeFigureOut">
              <a:rPr lang="en-US" smtClean="0"/>
              <a:t>11/20/23</a:t>
            </a:fld>
            <a:endParaRPr lang="en-US"/>
          </a:p>
        </p:txBody>
      </p:sp>
      <p:sp>
        <p:nvSpPr>
          <p:cNvPr id="8" name="Footer Placeholder 7">
            <a:extLst>
              <a:ext uri="{FF2B5EF4-FFF2-40B4-BE49-F238E27FC236}">
                <a16:creationId xmlns:a16="http://schemas.microsoft.com/office/drawing/2014/main" id="{496C3800-C9B1-9508-407B-C04E39CAAA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E1B7A7-4FA9-F3E4-9D5E-FB632C163F2B}"/>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6073683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43B43-B503-B981-581D-FA11DDAF30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192C-6E59-89FA-302B-A455E505A0B3}"/>
              </a:ext>
            </a:extLst>
          </p:cNvPr>
          <p:cNvSpPr>
            <a:spLocks noGrp="1"/>
          </p:cNvSpPr>
          <p:nvPr>
            <p:ph type="dt" sz="half" idx="10"/>
          </p:nvPr>
        </p:nvSpPr>
        <p:spPr/>
        <p:txBody>
          <a:bodyPr/>
          <a:lstStyle/>
          <a:p>
            <a:fld id="{F9876205-AED9-EA47-9C03-8C278AD7864E}" type="datetimeFigureOut">
              <a:rPr lang="en-US" smtClean="0"/>
              <a:t>11/20/23</a:t>
            </a:fld>
            <a:endParaRPr lang="en-US"/>
          </a:p>
        </p:txBody>
      </p:sp>
      <p:sp>
        <p:nvSpPr>
          <p:cNvPr id="4" name="Footer Placeholder 3">
            <a:extLst>
              <a:ext uri="{FF2B5EF4-FFF2-40B4-BE49-F238E27FC236}">
                <a16:creationId xmlns:a16="http://schemas.microsoft.com/office/drawing/2014/main" id="{A8DBC6C3-0E2D-0874-3D9E-4FF3A74224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50FD18-AA83-A795-C44E-84E3E52AA12B}"/>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10272801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98FDEB-0994-A973-7455-BE1A796F98BF}"/>
              </a:ext>
            </a:extLst>
          </p:cNvPr>
          <p:cNvSpPr>
            <a:spLocks noGrp="1"/>
          </p:cNvSpPr>
          <p:nvPr>
            <p:ph type="dt" sz="half" idx="10"/>
          </p:nvPr>
        </p:nvSpPr>
        <p:spPr/>
        <p:txBody>
          <a:bodyPr/>
          <a:lstStyle/>
          <a:p>
            <a:fld id="{F9876205-AED9-EA47-9C03-8C278AD7864E}" type="datetimeFigureOut">
              <a:rPr lang="en-US" smtClean="0"/>
              <a:t>11/20/23</a:t>
            </a:fld>
            <a:endParaRPr lang="en-US"/>
          </a:p>
        </p:txBody>
      </p:sp>
      <p:sp>
        <p:nvSpPr>
          <p:cNvPr id="3" name="Footer Placeholder 2">
            <a:extLst>
              <a:ext uri="{FF2B5EF4-FFF2-40B4-BE49-F238E27FC236}">
                <a16:creationId xmlns:a16="http://schemas.microsoft.com/office/drawing/2014/main" id="{44AB0EF7-548A-58B9-0E4F-BC78D2A8BA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5A091A-1E18-C742-0D03-90F142A846D8}"/>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10989084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D99D-32D3-C97E-B038-78FCBDF3AA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BDD8AD-111C-BAF7-5D58-9A4B16F503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C8C9AB-0EBD-C7B4-87C1-F35DD6D548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4B04B3-007D-1010-7C8C-6E2DE814E02D}"/>
              </a:ext>
            </a:extLst>
          </p:cNvPr>
          <p:cNvSpPr>
            <a:spLocks noGrp="1"/>
          </p:cNvSpPr>
          <p:nvPr>
            <p:ph type="dt" sz="half" idx="10"/>
          </p:nvPr>
        </p:nvSpPr>
        <p:spPr/>
        <p:txBody>
          <a:bodyPr/>
          <a:lstStyle/>
          <a:p>
            <a:fld id="{F9876205-AED9-EA47-9C03-8C278AD7864E}" type="datetimeFigureOut">
              <a:rPr lang="en-US" smtClean="0"/>
              <a:t>11/20/23</a:t>
            </a:fld>
            <a:endParaRPr lang="en-US"/>
          </a:p>
        </p:txBody>
      </p:sp>
      <p:sp>
        <p:nvSpPr>
          <p:cNvPr id="6" name="Footer Placeholder 5">
            <a:extLst>
              <a:ext uri="{FF2B5EF4-FFF2-40B4-BE49-F238E27FC236}">
                <a16:creationId xmlns:a16="http://schemas.microsoft.com/office/drawing/2014/main" id="{6F445962-B318-77E5-E867-3EB006579C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57DEF3-F1C3-811E-1B80-6E535E1C01BA}"/>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1142958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7F404-A94E-BAB9-AF21-DC6FD5B7F4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3B957B-1572-74E2-2F44-36E44997B6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5E1BB4-5A07-C06C-8245-49A1D483AD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87AC50-38FF-27FB-2008-7A747F872B98}"/>
              </a:ext>
            </a:extLst>
          </p:cNvPr>
          <p:cNvSpPr>
            <a:spLocks noGrp="1"/>
          </p:cNvSpPr>
          <p:nvPr>
            <p:ph type="dt" sz="half" idx="10"/>
          </p:nvPr>
        </p:nvSpPr>
        <p:spPr/>
        <p:txBody>
          <a:bodyPr/>
          <a:lstStyle/>
          <a:p>
            <a:fld id="{F9876205-AED9-EA47-9C03-8C278AD7864E}" type="datetimeFigureOut">
              <a:rPr lang="en-US" smtClean="0"/>
              <a:t>11/20/23</a:t>
            </a:fld>
            <a:endParaRPr lang="en-US"/>
          </a:p>
        </p:txBody>
      </p:sp>
      <p:sp>
        <p:nvSpPr>
          <p:cNvPr id="6" name="Footer Placeholder 5">
            <a:extLst>
              <a:ext uri="{FF2B5EF4-FFF2-40B4-BE49-F238E27FC236}">
                <a16:creationId xmlns:a16="http://schemas.microsoft.com/office/drawing/2014/main" id="{F7888180-F244-DF56-9CD9-7B1B0E10EE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867613-CE47-5D84-8DF4-A1E9E6EB69E8}"/>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8012624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E0FF4C-4F31-6460-03B9-E8740E2C3F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2FE335-4404-B47A-1614-73CEF2153D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12510-DDF1-4DC5-8086-5E0F3B5A45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76205-AED9-EA47-9C03-8C278AD7864E}" type="datetimeFigureOut">
              <a:rPr lang="en-US" smtClean="0"/>
              <a:t>11/20/23</a:t>
            </a:fld>
            <a:endParaRPr lang="en-US"/>
          </a:p>
        </p:txBody>
      </p:sp>
      <p:sp>
        <p:nvSpPr>
          <p:cNvPr id="5" name="Footer Placeholder 4">
            <a:extLst>
              <a:ext uri="{FF2B5EF4-FFF2-40B4-BE49-F238E27FC236}">
                <a16:creationId xmlns:a16="http://schemas.microsoft.com/office/drawing/2014/main" id="{3763D578-52D1-8BE4-67F0-AEF83FDDF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A00C09-E143-163D-D178-A7D60CD4FC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4C3A4-1FBB-144E-B1D2-95FEBCDB02F5}" type="slidenum">
              <a:rPr lang="en-US" smtClean="0"/>
              <a:t>‹#›</a:t>
            </a:fld>
            <a:endParaRPr lang="en-US"/>
          </a:p>
        </p:txBody>
      </p:sp>
    </p:spTree>
    <p:extLst>
      <p:ext uri="{BB962C8B-B14F-4D97-AF65-F5344CB8AC3E}">
        <p14:creationId xmlns:p14="http://schemas.microsoft.com/office/powerpoint/2010/main" val="237258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9DB670A-3965-B51D-78A2-F1F4F0DD6A73}"/>
              </a:ext>
            </a:extLst>
          </p:cNvPr>
          <p:cNvGraphicFramePr>
            <a:graphicFrameLocks noGrp="1"/>
          </p:cNvGraphicFramePr>
          <p:nvPr>
            <p:extLst>
              <p:ext uri="{D42A27DB-BD31-4B8C-83A1-F6EECF244321}">
                <p14:modId xmlns:p14="http://schemas.microsoft.com/office/powerpoint/2010/main" val="524372168"/>
              </p:ext>
            </p:extLst>
          </p:nvPr>
        </p:nvGraphicFramePr>
        <p:xfrm>
          <a:off x="1000897" y="719665"/>
          <a:ext cx="10256108" cy="2684210"/>
        </p:xfrm>
        <a:graphic>
          <a:graphicData uri="http://schemas.openxmlformats.org/drawingml/2006/table">
            <a:tbl>
              <a:tblPr firstRow="1" bandRow="1">
                <a:tableStyleId>{5C22544A-7EE6-4342-B048-85BDC9FD1C3A}</a:tableStyleId>
              </a:tblPr>
              <a:tblGrid>
                <a:gridCol w="2088292">
                  <a:extLst>
                    <a:ext uri="{9D8B030D-6E8A-4147-A177-3AD203B41FA5}">
                      <a16:colId xmlns:a16="http://schemas.microsoft.com/office/drawing/2014/main" val="392324398"/>
                    </a:ext>
                  </a:extLst>
                </a:gridCol>
                <a:gridCol w="8167816">
                  <a:extLst>
                    <a:ext uri="{9D8B030D-6E8A-4147-A177-3AD203B41FA5}">
                      <a16:colId xmlns:a16="http://schemas.microsoft.com/office/drawing/2014/main" val="3542095450"/>
                    </a:ext>
                  </a:extLst>
                </a:gridCol>
              </a:tblGrid>
              <a:tr h="1739330">
                <a:tc rowSpan="2">
                  <a:txBody>
                    <a:bodyPr/>
                    <a:lstStyle/>
                    <a:p>
                      <a:endParaRPr lang="en-US" dirty="0">
                        <a:latin typeface="Arial" panose="020B0604020202020204" pitchFamily="34" charset="0"/>
                        <a:cs typeface="Arial" panose="020B0604020202020204" pitchFamily="34" charset="0"/>
                      </a:endParaRPr>
                    </a:p>
                  </a:txBody>
                  <a:tcPr>
                    <a:noFill/>
                  </a:tcPr>
                </a:tc>
                <a:tc>
                  <a:txBody>
                    <a:bodyPr/>
                    <a:lstStyle/>
                    <a:p>
                      <a:pPr algn="ctr"/>
                      <a:endParaRPr lang="en-US" sz="320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137600984"/>
                  </a:ext>
                </a:extLst>
              </a:tr>
              <a:tr h="826114">
                <a:tc vMerge="1">
                  <a:txBody>
                    <a:bodyPr/>
                    <a:lstStyle/>
                    <a:p>
                      <a:endParaRPr lang="en-US" dirty="0"/>
                    </a:p>
                  </a:txBody>
                  <a:tcPr/>
                </a:tc>
                <a:tc>
                  <a:txBody>
                    <a:bodyPr/>
                    <a:lstStyle/>
                    <a:p>
                      <a:pPr algn="ctr"/>
                      <a:r>
                        <a:rPr lang="fr-FR" sz="2800" b="1" i="0" dirty="0">
                          <a:solidFill>
                            <a:schemeClr val="tx1"/>
                          </a:solidFill>
                          <a:latin typeface="Arial" panose="020B0604020202020204" pitchFamily="34" charset="0"/>
                          <a:cs typeface="Arial" panose="020B0604020202020204" pitchFamily="34" charset="0"/>
                        </a:rPr>
                        <a:t> LA RÉFORME DES FINANCES PUBLIQUES DANS L’UEMOA: BILAN ET PERSPECTIVES </a:t>
                      </a:r>
                    </a:p>
                  </a:txBody>
                  <a:tcPr anchor="ctr">
                    <a:solidFill>
                      <a:schemeClr val="accent2">
                        <a:lumMod val="60000"/>
                        <a:lumOff val="40000"/>
                      </a:schemeClr>
                    </a:solidFill>
                  </a:tcPr>
                </a:tc>
                <a:extLst>
                  <a:ext uri="{0D108BD9-81ED-4DB2-BD59-A6C34878D82A}">
                    <a16:rowId xmlns:a16="http://schemas.microsoft.com/office/drawing/2014/main" val="2981548855"/>
                  </a:ext>
                </a:extLst>
              </a:tr>
            </a:tbl>
          </a:graphicData>
        </a:graphic>
      </p:graphicFrame>
      <p:pic>
        <p:nvPicPr>
          <p:cNvPr id="8" name="Picture 7" descr="A map of africa with white lines&#10;&#10;Description automatically generated">
            <a:extLst>
              <a:ext uri="{FF2B5EF4-FFF2-40B4-BE49-F238E27FC236}">
                <a16:creationId xmlns:a16="http://schemas.microsoft.com/office/drawing/2014/main" id="{70064C0F-BC49-1FCC-E0A3-24D08669FE26}"/>
              </a:ext>
            </a:extLst>
          </p:cNvPr>
          <p:cNvPicPr>
            <a:picLocks noChangeAspect="1"/>
          </p:cNvPicPr>
          <p:nvPr/>
        </p:nvPicPr>
        <p:blipFill>
          <a:blip r:embed="rId2"/>
          <a:stretch>
            <a:fillRect/>
          </a:stretch>
        </p:blipFill>
        <p:spPr>
          <a:xfrm>
            <a:off x="934995" y="902043"/>
            <a:ext cx="2290119" cy="2655416"/>
          </a:xfrm>
          <a:prstGeom prst="rect">
            <a:avLst/>
          </a:prstGeom>
        </p:spPr>
      </p:pic>
      <p:sp>
        <p:nvSpPr>
          <p:cNvPr id="13" name="TextBox 12">
            <a:extLst>
              <a:ext uri="{FF2B5EF4-FFF2-40B4-BE49-F238E27FC236}">
                <a16:creationId xmlns:a16="http://schemas.microsoft.com/office/drawing/2014/main" id="{B8ED2684-B167-F0CF-3A74-000201DD2C02}"/>
              </a:ext>
            </a:extLst>
          </p:cNvPr>
          <p:cNvSpPr txBox="1"/>
          <p:nvPr/>
        </p:nvSpPr>
        <p:spPr>
          <a:xfrm>
            <a:off x="1000897" y="5243438"/>
            <a:ext cx="10256108" cy="1200329"/>
          </a:xfrm>
          <a:prstGeom prst="rect">
            <a:avLst/>
          </a:prstGeom>
          <a:noFill/>
        </p:spPr>
        <p:txBody>
          <a:bodyPr wrap="square" rtlCol="0">
            <a:spAutoFit/>
          </a:bodyPr>
          <a:lstStyle/>
          <a:p>
            <a:pPr algn="r"/>
            <a:r>
              <a:rPr lang="fr-FR" i="1" dirty="0">
                <a:solidFill>
                  <a:srgbClr val="333333"/>
                </a:solidFill>
                <a:latin typeface="Arial" panose="020B0604020202020204" pitchFamily="34" charset="0"/>
                <a:cs typeface="Arial" panose="020B0604020202020204" pitchFamily="34" charset="0"/>
              </a:rPr>
              <a:t>Mr Habasso TRAORE</a:t>
            </a:r>
          </a:p>
          <a:p>
            <a:pPr algn="r"/>
            <a:r>
              <a:rPr lang="fr-FR" i="1" dirty="0">
                <a:solidFill>
                  <a:srgbClr val="333333"/>
                </a:solidFill>
                <a:latin typeface="Arial" panose="020B0604020202020204" pitchFamily="34" charset="0"/>
                <a:cs typeface="Arial" panose="020B0604020202020204" pitchFamily="34" charset="0"/>
              </a:rPr>
              <a:t>Directeur des Finances Publiques </a:t>
            </a:r>
          </a:p>
          <a:p>
            <a:pPr algn="r"/>
            <a:r>
              <a:rPr lang="fr-FR" i="1" dirty="0">
                <a:solidFill>
                  <a:srgbClr val="333333"/>
                </a:solidFill>
                <a:latin typeface="Arial" panose="020B0604020202020204" pitchFamily="34" charset="0"/>
                <a:cs typeface="Arial" panose="020B0604020202020204" pitchFamily="34" charset="0"/>
              </a:rPr>
              <a:t>et de la Fiscalité Intérieure</a:t>
            </a:r>
          </a:p>
          <a:p>
            <a:pPr algn="r"/>
            <a:r>
              <a:rPr lang="fr-FR" i="1" dirty="0">
                <a:solidFill>
                  <a:srgbClr val="333333"/>
                </a:solidFill>
                <a:latin typeface="Arial" panose="020B0604020202020204" pitchFamily="34" charset="0"/>
                <a:cs typeface="Arial" panose="020B0604020202020204" pitchFamily="34" charset="0"/>
              </a:rPr>
              <a:t>Commission de l’UEMOA</a:t>
            </a:r>
          </a:p>
        </p:txBody>
      </p:sp>
    </p:spTree>
    <p:extLst>
      <p:ext uri="{BB962C8B-B14F-4D97-AF65-F5344CB8AC3E}">
        <p14:creationId xmlns:p14="http://schemas.microsoft.com/office/powerpoint/2010/main" val="41652634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C33E-66E1-46B0-8707-27672A8BD2DC}"/>
              </a:ext>
            </a:extLst>
          </p:cNvPr>
          <p:cNvSpPr>
            <a:spLocks noGrp="1"/>
          </p:cNvSpPr>
          <p:nvPr>
            <p:ph type="title"/>
          </p:nvPr>
        </p:nvSpPr>
        <p:spPr/>
        <p:txBody>
          <a:bodyPr>
            <a:normAutofit/>
          </a:bodyPr>
          <a:lstStyle/>
          <a:p>
            <a:r>
              <a:rPr lang="fr-FR" sz="2000" b="1" dirty="0">
                <a:latin typeface="Arial" panose="020B0604020202020204" pitchFamily="34" charset="0"/>
                <a:cs typeface="Arial" panose="020B0604020202020204" pitchFamily="34" charset="0"/>
              </a:rPr>
              <a:t>3 Etat de mise en œuvre de la réforme des finances publiques et insuffisances constatées</a:t>
            </a:r>
            <a:endParaRPr lang="en-US" sz="2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45C8389-A9DC-171D-D00D-0526937EFD30}"/>
              </a:ext>
            </a:extLst>
          </p:cNvPr>
          <p:cNvSpPr>
            <a:spLocks noGrp="1"/>
          </p:cNvSpPr>
          <p:nvPr>
            <p:ph sz="half" idx="1"/>
          </p:nvPr>
        </p:nvSpPr>
        <p:spPr>
          <a:xfrm>
            <a:off x="838199" y="1579418"/>
            <a:ext cx="11179629" cy="5153891"/>
          </a:xfrm>
        </p:spPr>
        <p:txBody>
          <a:bodyPr>
            <a:normAutofit/>
          </a:bodyPr>
          <a:lstStyle/>
          <a:p>
            <a:pPr>
              <a:buFont typeface="Wingdings" panose="05000000000000000000" pitchFamily="2" charset="2"/>
              <a:buChar char="q"/>
            </a:pPr>
            <a:r>
              <a:rPr lang="fr-FR" sz="2000" dirty="0">
                <a:latin typeface="Arial" panose="020B0604020202020204" pitchFamily="34" charset="0"/>
                <a:cs typeface="Arial" panose="020B0604020202020204" pitchFamily="34" charset="0"/>
              </a:rPr>
              <a:t> </a:t>
            </a:r>
            <a:r>
              <a:rPr lang="fr-FR" sz="2000" b="1" dirty="0">
                <a:latin typeface="Arial" panose="020B0604020202020204" pitchFamily="34" charset="0"/>
                <a:cs typeface="Arial" panose="020B0604020202020204" pitchFamily="34" charset="0"/>
              </a:rPr>
              <a:t>Objectifs de la réforme:</a:t>
            </a:r>
          </a:p>
          <a:p>
            <a:pPr lvl="1">
              <a:buFont typeface="Wingdings" panose="05000000000000000000" pitchFamily="2" charset="2"/>
              <a:buChar char="v"/>
            </a:pPr>
            <a:r>
              <a:rPr lang="fr-FR" sz="2000" dirty="0">
                <a:solidFill>
                  <a:srgbClr val="000000"/>
                </a:solidFill>
                <a:latin typeface="Arial" panose="020B0604020202020204" pitchFamily="34" charset="0"/>
                <a:cs typeface="Arial" panose="020B0604020202020204" pitchFamily="34" charset="0"/>
              </a:rPr>
              <a:t>instaurer une transparence  dans la gestion des affaires publiques, en élaborant des documents budgétaires accessibles et compréhensibles par les citoyens</a:t>
            </a:r>
          </a:p>
          <a:p>
            <a:pPr lvl="1">
              <a:buFont typeface="Wingdings" panose="05000000000000000000" pitchFamily="2" charset="2"/>
              <a:buChar char="v"/>
            </a:pPr>
            <a:r>
              <a:rPr lang="fr-FR" sz="2000" dirty="0">
                <a:solidFill>
                  <a:srgbClr val="000000"/>
                </a:solidFill>
                <a:latin typeface="Arial" panose="020B0604020202020204" pitchFamily="34" charset="0"/>
                <a:cs typeface="Arial" panose="020B0604020202020204" pitchFamily="34" charset="0"/>
              </a:rPr>
              <a:t> améliorer l’efficacité de la dépense publique</a:t>
            </a:r>
          </a:p>
          <a:p>
            <a:pPr lvl="1">
              <a:buFont typeface="Wingdings" panose="05000000000000000000" pitchFamily="2" charset="2"/>
              <a:buChar char="v"/>
            </a:pPr>
            <a:r>
              <a:rPr lang="fr-FR" sz="2000" dirty="0">
                <a:solidFill>
                  <a:srgbClr val="000000"/>
                </a:solidFill>
                <a:latin typeface="Arial" panose="020B0604020202020204" pitchFamily="34" charset="0"/>
                <a:cs typeface="Arial" panose="020B0604020202020204" pitchFamily="34" charset="0"/>
              </a:rPr>
              <a:t> renforcer la lisibilité et la clarté des choix stratégiques des politiques publiques</a:t>
            </a:r>
          </a:p>
          <a:p>
            <a:pPr>
              <a:buFont typeface="Wingdings" panose="05000000000000000000" pitchFamily="2" charset="2"/>
              <a:buChar char="q"/>
            </a:pPr>
            <a:r>
              <a:rPr lang="fr-FR" sz="2000" b="1" dirty="0">
                <a:solidFill>
                  <a:srgbClr val="000000"/>
                </a:solidFill>
                <a:latin typeface="Arial" panose="020B0604020202020204" pitchFamily="34" charset="0"/>
                <a:cs typeface="Arial" panose="020B0604020202020204" pitchFamily="34" charset="0"/>
              </a:rPr>
              <a:t>Innovations introduites dans la gestion des finances publiques:</a:t>
            </a:r>
          </a:p>
          <a:p>
            <a:pPr lvl="1">
              <a:spcBef>
                <a:spcPct val="0"/>
              </a:spcBef>
              <a:buFont typeface="Wingdings" panose="05000000000000000000" pitchFamily="2" charset="2"/>
              <a:buChar char="v"/>
            </a:pPr>
            <a:r>
              <a:rPr lang="fr-FR" altLang="fr-FR" sz="2000" dirty="0">
                <a:latin typeface="Arial" panose="020B0604020202020204" pitchFamily="34" charset="0"/>
                <a:cs typeface="Arial" panose="020B0604020202020204" pitchFamily="34" charset="0"/>
              </a:rPr>
              <a:t>la gestion axée sur les résultats (passage  du budget de moyens au budget par objectifs) </a:t>
            </a:r>
          </a:p>
          <a:p>
            <a:pPr lvl="1">
              <a:spcBef>
                <a:spcPct val="0"/>
              </a:spcBef>
              <a:buFont typeface="Wingdings" panose="05000000000000000000" pitchFamily="2" charset="2"/>
              <a:buChar char="v"/>
            </a:pPr>
            <a:r>
              <a:rPr lang="fr-FR" sz="2000" dirty="0">
                <a:latin typeface="Arial" panose="020B0604020202020204" pitchFamily="34" charset="0"/>
                <a:cs typeface="Arial" panose="020B0604020202020204" pitchFamily="34" charset="0"/>
              </a:rPr>
              <a:t>le budget programme et la programmation pluriannuelle, pour permettre aux Etats d’avoir une vision à moyen terme de leurs ressources et de leurs activités </a:t>
            </a:r>
            <a:endParaRPr lang="fr-FR" altLang="fr-FR" sz="2000" dirty="0">
              <a:latin typeface="Arial" panose="020B0604020202020204" pitchFamily="34" charset="0"/>
              <a:cs typeface="Arial" panose="020B0604020202020204" pitchFamily="34" charset="0"/>
            </a:endParaRPr>
          </a:p>
          <a:p>
            <a:pPr lvl="1">
              <a:spcBef>
                <a:spcPct val="0"/>
              </a:spcBef>
              <a:buFont typeface="Wingdings" panose="05000000000000000000" pitchFamily="2" charset="2"/>
              <a:buChar char="v"/>
            </a:pPr>
            <a:r>
              <a:rPr lang="fr-FR" altLang="fr-FR" sz="2000" dirty="0">
                <a:latin typeface="Arial" panose="020B0604020202020204" pitchFamily="34" charset="0"/>
                <a:cs typeface="Arial" panose="020B0604020202020204" pitchFamily="34" charset="0"/>
              </a:rPr>
              <a:t>la déconcentration de la fonction d’ordonnateur principal ( permettre au ministre/ président d’institution constitutionnelle d’être ordonnateur  principal des crédits)</a:t>
            </a:r>
          </a:p>
          <a:p>
            <a:pPr lvl="1" eaLnBrk="0" fontAlgn="auto" hangingPunct="0">
              <a:spcBef>
                <a:spcPct val="0"/>
              </a:spcBef>
              <a:spcAft>
                <a:spcPts val="0"/>
              </a:spcAft>
              <a:buFont typeface="Wingdings" panose="05000000000000000000" pitchFamily="2" charset="2"/>
              <a:buChar char="v"/>
              <a:defRPr/>
            </a:pPr>
            <a:r>
              <a:rPr lang="fr-FR" altLang="fr-FR" sz="2000" kern="0" dirty="0">
                <a:latin typeface="Arial" panose="020B0604020202020204" pitchFamily="34" charset="0"/>
                <a:cs typeface="Arial" panose="020B0604020202020204" pitchFamily="34" charset="0"/>
              </a:rPr>
              <a:t>l</a:t>
            </a:r>
            <a:r>
              <a:rPr kumimoji="0" lang="fr-FR" altLang="fr-FR" sz="2000" i="0" u="none" strike="noStrike" kern="0" cap="none" spc="0" normalizeH="0" baseline="0" noProof="0" dirty="0">
                <a:ln>
                  <a:noFill/>
                </a:ln>
                <a:effectLst/>
                <a:uLnTx/>
                <a:uFillTx/>
                <a:latin typeface="Arial" panose="020B0604020202020204" pitchFamily="34" charset="0"/>
                <a:cs typeface="Arial" panose="020B0604020202020204" pitchFamily="34" charset="0"/>
              </a:rPr>
              <a:t>e classement des emprunts à moyen et long terme comme ressources de trésorerie (cohérence avec le Pacte de convergence)</a:t>
            </a:r>
          </a:p>
          <a:p>
            <a:pPr lvl="1" eaLnBrk="0" fontAlgn="auto" hangingPunct="0">
              <a:spcBef>
                <a:spcPct val="0"/>
              </a:spcBef>
              <a:spcAft>
                <a:spcPts val="0"/>
              </a:spcAft>
              <a:buFont typeface="Wingdings" panose="05000000000000000000" pitchFamily="2" charset="2"/>
              <a:buChar char="v"/>
              <a:defRPr/>
            </a:pPr>
            <a:r>
              <a:rPr kumimoji="0" lang="fr-FR" altLang="fr-FR" sz="2000" i="0" u="none" strike="noStrike" kern="0" cap="none" spc="0" normalizeH="0" baseline="0" noProof="0" dirty="0">
                <a:ln>
                  <a:noFill/>
                </a:ln>
                <a:effectLst/>
                <a:uLnTx/>
                <a:uFillTx/>
                <a:latin typeface="Arial" panose="020B0604020202020204" pitchFamily="34" charset="0"/>
                <a:cs typeface="Arial" panose="020B0604020202020204" pitchFamily="34" charset="0"/>
              </a:rPr>
              <a:t>l’application du principe des droits constatés (enregistrement des opérations au moment où  la valeur économique est transformée, échangée, créée, transférée ou éteinte) </a:t>
            </a:r>
          </a:p>
          <a:p>
            <a:pPr lvl="1" eaLnBrk="0" fontAlgn="auto" hangingPunct="0">
              <a:spcBef>
                <a:spcPct val="0"/>
              </a:spcBef>
              <a:spcAft>
                <a:spcPts val="0"/>
              </a:spcAft>
              <a:buFont typeface="Wingdings" panose="05000000000000000000" pitchFamily="2" charset="2"/>
              <a:buChar char="v"/>
              <a:defRPr/>
            </a:pPr>
            <a:r>
              <a:rPr lang="fr-FR" altLang="fr-FR" sz="2000" kern="0" dirty="0">
                <a:latin typeface="Arial" panose="020B0604020202020204" pitchFamily="34" charset="0"/>
                <a:cs typeface="Arial" panose="020B0604020202020204" pitchFamily="34" charset="0"/>
              </a:rPr>
              <a:t>l</a:t>
            </a:r>
            <a:r>
              <a:rPr kumimoji="0" lang="fr-FR" altLang="fr-FR" sz="2000" i="0" u="none" strike="noStrike" kern="0" cap="none" spc="0" normalizeH="0" baseline="0" noProof="0" dirty="0">
                <a:ln>
                  <a:noFill/>
                </a:ln>
                <a:effectLst/>
                <a:uLnTx/>
                <a:uFillTx/>
                <a:latin typeface="Arial" panose="020B0604020202020204" pitchFamily="34" charset="0"/>
                <a:cs typeface="Arial" panose="020B0604020202020204" pitchFamily="34" charset="0"/>
              </a:rPr>
              <a:t>a tenue d’une comptabilité patrimoniale alimentée en partie par la comptabilité des matières.</a:t>
            </a:r>
          </a:p>
          <a:p>
            <a:pPr marL="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13737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C33E-66E1-46B0-8707-27672A8BD2DC}"/>
              </a:ext>
            </a:extLst>
          </p:cNvPr>
          <p:cNvSpPr>
            <a:spLocks noGrp="1"/>
          </p:cNvSpPr>
          <p:nvPr>
            <p:ph type="title"/>
          </p:nvPr>
        </p:nvSpPr>
        <p:spPr/>
        <p:txBody>
          <a:bodyPr>
            <a:normAutofit/>
          </a:bodyPr>
          <a:lstStyle/>
          <a:p>
            <a:br>
              <a:rPr lang="fr-FR" altLang="fr-FR" sz="2000" b="1" dirty="0">
                <a:latin typeface="Arial" panose="020B0604020202020204" pitchFamily="34" charset="0"/>
                <a:cs typeface="Arial" panose="020B0604020202020204" pitchFamily="34" charset="0"/>
                <a:sym typeface="+mn-ea"/>
              </a:rPr>
            </a:br>
            <a:r>
              <a:rPr lang="fr-FR" sz="2000" b="1" dirty="0">
                <a:latin typeface="Arial" panose="020B0604020202020204" pitchFamily="34" charset="0"/>
                <a:cs typeface="Arial" panose="020B0604020202020204" pitchFamily="34" charset="0"/>
              </a:rPr>
              <a:t>3 Etat de mise en œuvre de la réforme des finances publiques et insuffisances constatées</a:t>
            </a:r>
            <a:br>
              <a:rPr lang="fr-FR" altLang="fr-FR" sz="2000" b="1" dirty="0">
                <a:latin typeface="Arial" panose="020B0604020202020204" pitchFamily="34" charset="0"/>
                <a:cs typeface="Arial" panose="020B0604020202020204" pitchFamily="34" charset="0"/>
                <a:sym typeface="+mn-ea"/>
              </a:rPr>
            </a:br>
            <a:endParaRPr lang="en-US" sz="2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45C8389-A9DC-171D-D00D-0526937EFD30}"/>
              </a:ext>
            </a:extLst>
          </p:cNvPr>
          <p:cNvSpPr>
            <a:spLocks noGrp="1"/>
          </p:cNvSpPr>
          <p:nvPr>
            <p:ph sz="half" idx="1"/>
          </p:nvPr>
        </p:nvSpPr>
        <p:spPr>
          <a:xfrm>
            <a:off x="838199" y="1825625"/>
            <a:ext cx="11179629" cy="4907684"/>
          </a:xfrm>
        </p:spPr>
        <p:txBody>
          <a:bodyPr>
            <a:normAutofit/>
          </a:bodyPr>
          <a:lstStyle/>
          <a:p>
            <a:pPr>
              <a:buFont typeface="Wingdings" panose="05000000000000000000" pitchFamily="2" charset="2"/>
              <a:buChar char="q"/>
            </a:pPr>
            <a:r>
              <a:rPr lang="fr-FR" sz="1800" b="1" dirty="0">
                <a:latin typeface="Arial" panose="020B0604020202020204" pitchFamily="34" charset="0"/>
                <a:cs typeface="Arial" panose="020B0604020202020204" pitchFamily="34" charset="0"/>
              </a:rPr>
              <a:t>Etat de transposition des directives au </a:t>
            </a:r>
            <a:r>
              <a:rPr lang="fr-FR" altLang="fr-FR" sz="1800" b="1" dirty="0">
                <a:latin typeface="Arial" panose="020B0604020202020204" pitchFamily="34" charset="0"/>
                <a:cs typeface="Arial" panose="020B0604020202020204" pitchFamily="34" charset="0"/>
              </a:rPr>
              <a:t>31 juillet 2023:</a:t>
            </a:r>
          </a:p>
          <a:p>
            <a:pPr lvl="1">
              <a:lnSpc>
                <a:spcPct val="150000"/>
              </a:lnSpc>
              <a:spcBef>
                <a:spcPct val="0"/>
              </a:spcBef>
              <a:buFont typeface="Wingdings" panose="05000000000000000000" pitchFamily="2" charset="2"/>
              <a:buChar char="v"/>
            </a:pPr>
            <a:r>
              <a:rPr lang="fr-FR" altLang="fr-FR" sz="1800" dirty="0">
                <a:latin typeface="Arial" panose="020B0604020202020204" pitchFamily="34" charset="0"/>
                <a:cs typeface="Arial" panose="020B0604020202020204" pitchFamily="34" charset="0"/>
              </a:rPr>
              <a:t>Toutes les directives sont transposées sauf:</a:t>
            </a:r>
          </a:p>
          <a:p>
            <a:pPr lvl="2">
              <a:lnSpc>
                <a:spcPct val="150000"/>
              </a:lnSpc>
              <a:spcBef>
                <a:spcPct val="0"/>
              </a:spcBef>
              <a:buFont typeface="Wingdings" panose="05000000000000000000" pitchFamily="2" charset="2"/>
              <a:buChar char="Ø"/>
            </a:pPr>
            <a:r>
              <a:rPr lang="fr-FR" altLang="fr-FR" sz="1800" dirty="0">
                <a:latin typeface="Arial" panose="020B0604020202020204" pitchFamily="34" charset="0"/>
                <a:cs typeface="Arial" panose="020B0604020202020204" pitchFamily="34" charset="0"/>
              </a:rPr>
              <a:t>Guinée Bissau: D/CM et D/RFCT)</a:t>
            </a:r>
          </a:p>
          <a:p>
            <a:pPr lvl="2">
              <a:lnSpc>
                <a:spcPct val="150000"/>
              </a:lnSpc>
              <a:spcBef>
                <a:spcPct val="0"/>
              </a:spcBef>
              <a:buFont typeface="Wingdings" panose="05000000000000000000" pitchFamily="2" charset="2"/>
              <a:buChar char="Ø"/>
            </a:pPr>
            <a:r>
              <a:rPr lang="fr-FR" altLang="fr-FR" sz="1800" dirty="0">
                <a:latin typeface="Arial" panose="020B0604020202020204" pitchFamily="34" charset="0"/>
                <a:cs typeface="Arial" panose="020B0604020202020204" pitchFamily="34" charset="0"/>
              </a:rPr>
              <a:t>Sénégal: D/RFCT)</a:t>
            </a:r>
          </a:p>
          <a:p>
            <a:pPr>
              <a:buFont typeface="Wingdings" panose="05000000000000000000" pitchFamily="2" charset="2"/>
              <a:buChar char="q"/>
            </a:pPr>
            <a:r>
              <a:rPr lang="fr-FR" sz="1800" dirty="0">
                <a:latin typeface="Arial" panose="020B0604020202020204" pitchFamily="34" charset="0"/>
                <a:cs typeface="Arial" panose="020B0604020202020204" pitchFamily="34" charset="0"/>
              </a:rPr>
              <a:t> Etat d’application  des directives (2023)</a:t>
            </a:r>
          </a:p>
          <a:p>
            <a:pPr lvl="1">
              <a:buFont typeface="Wingdings" panose="05000000000000000000" pitchFamily="2" charset="2"/>
              <a:buChar char="v"/>
            </a:pPr>
            <a:r>
              <a:rPr lang="fr-FR" sz="1800" b="1" dirty="0">
                <a:latin typeface="Arial" panose="020B0604020202020204" pitchFamily="34" charset="0"/>
                <a:cs typeface="Arial" panose="020B0604020202020204" pitchFamily="34" charset="0"/>
              </a:rPr>
              <a:t>Moyenne de l’Union par  directive </a:t>
            </a:r>
          </a:p>
          <a:p>
            <a:pPr marL="457200" lvl="1" indent="0">
              <a:buNone/>
            </a:pPr>
            <a:endParaRPr lang="fr-FR" sz="1800" b="1" dirty="0">
              <a:latin typeface="Arial" panose="020B0604020202020204" pitchFamily="34" charset="0"/>
              <a:cs typeface="Arial" panose="020B0604020202020204" pitchFamily="34" charset="0"/>
            </a:endParaRPr>
          </a:p>
          <a:p>
            <a:pPr marL="457200" lvl="1" indent="0">
              <a:buNone/>
            </a:pPr>
            <a:endParaRPr lang="fr-FR" sz="1800" b="1" dirty="0">
              <a:latin typeface="Arial" panose="020B0604020202020204" pitchFamily="34" charset="0"/>
              <a:cs typeface="Arial" panose="020B0604020202020204" pitchFamily="34" charset="0"/>
            </a:endParaRPr>
          </a:p>
          <a:p>
            <a:pPr marL="457200" lvl="1" indent="0">
              <a:buNone/>
            </a:pPr>
            <a:endParaRPr lang="fr-FR" sz="1800" b="1" dirty="0">
              <a:latin typeface="Arial" panose="020B0604020202020204" pitchFamily="34" charset="0"/>
              <a:cs typeface="Arial" panose="020B0604020202020204" pitchFamily="34" charset="0"/>
            </a:endParaRPr>
          </a:p>
          <a:p>
            <a:pPr lvl="1">
              <a:buFont typeface="Wingdings" panose="05000000000000000000" pitchFamily="2" charset="2"/>
              <a:buChar char="v"/>
            </a:pPr>
            <a:endParaRPr lang="fr-FR" sz="1800" b="1" dirty="0">
              <a:latin typeface="Arial" panose="020B0604020202020204" pitchFamily="34" charset="0"/>
              <a:cs typeface="Arial" panose="020B0604020202020204" pitchFamily="34" charset="0"/>
            </a:endParaRPr>
          </a:p>
          <a:p>
            <a:pPr lvl="1">
              <a:buFont typeface="Wingdings" panose="05000000000000000000" pitchFamily="2" charset="2"/>
              <a:buChar char="v"/>
            </a:pPr>
            <a:r>
              <a:rPr lang="fr-FR" sz="1800" b="1" dirty="0">
                <a:latin typeface="Arial" panose="020B0604020202020204" pitchFamily="34" charset="0"/>
                <a:cs typeface="Arial" panose="020B0604020202020204" pitchFamily="34" charset="0"/>
              </a:rPr>
              <a:t>Moyenne par Etat pour l’ensemble des directives</a:t>
            </a:r>
          </a:p>
          <a:p>
            <a:pPr marL="0" indent="0">
              <a:buNone/>
            </a:pPr>
            <a:endParaRPr lang="en-US" sz="1800" dirty="0">
              <a:latin typeface="Arial" panose="020B0604020202020204" pitchFamily="34" charset="0"/>
              <a:cs typeface="Arial" panose="020B0604020202020204" pitchFamily="34" charset="0"/>
            </a:endParaRPr>
          </a:p>
        </p:txBody>
      </p:sp>
      <p:graphicFrame>
        <p:nvGraphicFramePr>
          <p:cNvPr id="5" name="Tableau 4">
            <a:extLst>
              <a:ext uri="{FF2B5EF4-FFF2-40B4-BE49-F238E27FC236}">
                <a16:creationId xmlns:a16="http://schemas.microsoft.com/office/drawing/2014/main" id="{4D251160-A14B-C210-6C56-97F2619C99AB}"/>
              </a:ext>
            </a:extLst>
          </p:cNvPr>
          <p:cNvGraphicFramePr>
            <a:graphicFrameLocks noGrp="1"/>
          </p:cNvGraphicFramePr>
          <p:nvPr>
            <p:extLst>
              <p:ext uri="{D42A27DB-BD31-4B8C-83A1-F6EECF244321}">
                <p14:modId xmlns:p14="http://schemas.microsoft.com/office/powerpoint/2010/main" val="1793814645"/>
              </p:ext>
            </p:extLst>
          </p:nvPr>
        </p:nvGraphicFramePr>
        <p:xfrm>
          <a:off x="1261533" y="4279467"/>
          <a:ext cx="8127999" cy="736600"/>
        </p:xfrm>
        <a:graphic>
          <a:graphicData uri="http://schemas.openxmlformats.org/drawingml/2006/table">
            <a:tbl>
              <a:tblPr firstRow="1" bandRow="1">
                <a:tableStyleId>{5C22544A-7EE6-4342-B048-85BDC9FD1C3A}</a:tableStyleId>
              </a:tblPr>
              <a:tblGrid>
                <a:gridCol w="635000">
                  <a:extLst>
                    <a:ext uri="{9D8B030D-6E8A-4147-A177-3AD203B41FA5}">
                      <a16:colId xmlns:a16="http://schemas.microsoft.com/office/drawing/2014/main" val="3486931628"/>
                    </a:ext>
                  </a:extLst>
                </a:gridCol>
                <a:gridCol w="1041400">
                  <a:extLst>
                    <a:ext uri="{9D8B030D-6E8A-4147-A177-3AD203B41FA5}">
                      <a16:colId xmlns:a16="http://schemas.microsoft.com/office/drawing/2014/main" val="3294794283"/>
                    </a:ext>
                  </a:extLst>
                </a:gridCol>
                <a:gridCol w="1032933">
                  <a:extLst>
                    <a:ext uri="{9D8B030D-6E8A-4147-A177-3AD203B41FA5}">
                      <a16:colId xmlns:a16="http://schemas.microsoft.com/office/drawing/2014/main" val="2304372173"/>
                    </a:ext>
                  </a:extLst>
                </a:gridCol>
                <a:gridCol w="903111">
                  <a:extLst>
                    <a:ext uri="{9D8B030D-6E8A-4147-A177-3AD203B41FA5}">
                      <a16:colId xmlns:a16="http://schemas.microsoft.com/office/drawing/2014/main" val="1824848404"/>
                    </a:ext>
                  </a:extLst>
                </a:gridCol>
                <a:gridCol w="903111">
                  <a:extLst>
                    <a:ext uri="{9D8B030D-6E8A-4147-A177-3AD203B41FA5}">
                      <a16:colId xmlns:a16="http://schemas.microsoft.com/office/drawing/2014/main" val="391101025"/>
                    </a:ext>
                  </a:extLst>
                </a:gridCol>
                <a:gridCol w="903111">
                  <a:extLst>
                    <a:ext uri="{9D8B030D-6E8A-4147-A177-3AD203B41FA5}">
                      <a16:colId xmlns:a16="http://schemas.microsoft.com/office/drawing/2014/main" val="443350333"/>
                    </a:ext>
                  </a:extLst>
                </a:gridCol>
                <a:gridCol w="903111">
                  <a:extLst>
                    <a:ext uri="{9D8B030D-6E8A-4147-A177-3AD203B41FA5}">
                      <a16:colId xmlns:a16="http://schemas.microsoft.com/office/drawing/2014/main" val="3427762779"/>
                    </a:ext>
                  </a:extLst>
                </a:gridCol>
                <a:gridCol w="903111">
                  <a:extLst>
                    <a:ext uri="{9D8B030D-6E8A-4147-A177-3AD203B41FA5}">
                      <a16:colId xmlns:a16="http://schemas.microsoft.com/office/drawing/2014/main" val="3001883286"/>
                    </a:ext>
                  </a:extLst>
                </a:gridCol>
                <a:gridCol w="903111">
                  <a:extLst>
                    <a:ext uri="{9D8B030D-6E8A-4147-A177-3AD203B41FA5}">
                      <a16:colId xmlns:a16="http://schemas.microsoft.com/office/drawing/2014/main" val="3043465252"/>
                    </a:ext>
                  </a:extLst>
                </a:gridCol>
              </a:tblGrid>
              <a:tr h="0">
                <a:tc>
                  <a:txBody>
                    <a:bodyPr/>
                    <a:lstStyle/>
                    <a:p>
                      <a:r>
                        <a:rPr lang="fr-FR" sz="1800" dirty="0" err="1">
                          <a:solidFill>
                            <a:schemeClr val="tx1"/>
                          </a:solidFill>
                        </a:rPr>
                        <a:t>Dve</a:t>
                      </a:r>
                      <a:endParaRPr lang="fr-FR" sz="1800" dirty="0">
                        <a:solidFill>
                          <a:schemeClr val="tx1"/>
                        </a:solidFill>
                      </a:endParaRPr>
                    </a:p>
                  </a:txBody>
                  <a:tcPr/>
                </a:tc>
                <a:tc>
                  <a:txBody>
                    <a:bodyPr/>
                    <a:lstStyle/>
                    <a:p>
                      <a:r>
                        <a:rPr lang="fr-FR" sz="1800" dirty="0">
                          <a:solidFill>
                            <a:schemeClr val="tx1"/>
                          </a:solidFill>
                        </a:rPr>
                        <a:t>CT</a:t>
                      </a:r>
                    </a:p>
                  </a:txBody>
                  <a:tcPr/>
                </a:tc>
                <a:tc>
                  <a:txBody>
                    <a:bodyPr/>
                    <a:lstStyle/>
                    <a:p>
                      <a:r>
                        <a:rPr lang="fr-FR" sz="1800" dirty="0">
                          <a:solidFill>
                            <a:schemeClr val="tx1"/>
                          </a:solidFill>
                        </a:rPr>
                        <a:t>LF</a:t>
                      </a:r>
                    </a:p>
                  </a:txBody>
                  <a:tcPr/>
                </a:tc>
                <a:tc>
                  <a:txBody>
                    <a:bodyPr/>
                    <a:lstStyle/>
                    <a:p>
                      <a:r>
                        <a:rPr lang="fr-FR" sz="1800" dirty="0">
                          <a:solidFill>
                            <a:schemeClr val="tx1"/>
                          </a:solidFill>
                        </a:rPr>
                        <a:t>RGCP</a:t>
                      </a:r>
                    </a:p>
                  </a:txBody>
                  <a:tcPr/>
                </a:tc>
                <a:tc>
                  <a:txBody>
                    <a:bodyPr/>
                    <a:lstStyle/>
                    <a:p>
                      <a:r>
                        <a:rPr lang="fr-FR" sz="1800" dirty="0">
                          <a:solidFill>
                            <a:schemeClr val="tx1"/>
                          </a:solidFill>
                        </a:rPr>
                        <a:t>PCE</a:t>
                      </a:r>
                    </a:p>
                  </a:txBody>
                  <a:tcPr/>
                </a:tc>
                <a:tc>
                  <a:txBody>
                    <a:bodyPr/>
                    <a:lstStyle/>
                    <a:p>
                      <a:r>
                        <a:rPr lang="fr-FR" sz="1800" dirty="0">
                          <a:solidFill>
                            <a:schemeClr val="tx1"/>
                          </a:solidFill>
                        </a:rPr>
                        <a:t>NBE</a:t>
                      </a:r>
                    </a:p>
                  </a:txBody>
                  <a:tcPr/>
                </a:tc>
                <a:tc>
                  <a:txBody>
                    <a:bodyPr/>
                    <a:lstStyle/>
                    <a:p>
                      <a:r>
                        <a:rPr lang="fr-FR" sz="1800" dirty="0">
                          <a:solidFill>
                            <a:schemeClr val="tx1"/>
                          </a:solidFill>
                        </a:rPr>
                        <a:t>TOFE</a:t>
                      </a:r>
                    </a:p>
                  </a:txBody>
                  <a:tcPr/>
                </a:tc>
                <a:tc>
                  <a:txBody>
                    <a:bodyPr/>
                    <a:lstStyle/>
                    <a:p>
                      <a:r>
                        <a:rPr lang="fr-FR" sz="1800" dirty="0">
                          <a:solidFill>
                            <a:schemeClr val="tx1"/>
                          </a:solidFill>
                        </a:rPr>
                        <a:t>RFCT</a:t>
                      </a:r>
                    </a:p>
                  </a:txBody>
                  <a:tcPr/>
                </a:tc>
                <a:tc>
                  <a:txBody>
                    <a:bodyPr/>
                    <a:lstStyle/>
                    <a:p>
                      <a:r>
                        <a:rPr lang="fr-FR" sz="1800" dirty="0">
                          <a:solidFill>
                            <a:schemeClr val="tx1"/>
                          </a:solidFill>
                        </a:rPr>
                        <a:t>CM</a:t>
                      </a:r>
                    </a:p>
                  </a:txBody>
                  <a:tcPr/>
                </a:tc>
                <a:extLst>
                  <a:ext uri="{0D108BD9-81ED-4DB2-BD59-A6C34878D82A}">
                    <a16:rowId xmlns:a16="http://schemas.microsoft.com/office/drawing/2014/main" val="55187076"/>
                  </a:ext>
                </a:extLst>
              </a:tr>
              <a:tr h="370840">
                <a:tc>
                  <a:txBody>
                    <a:bodyPr/>
                    <a:lstStyle/>
                    <a:p>
                      <a:endParaRPr lang="fr-FR" sz="1800" dirty="0">
                        <a:solidFill>
                          <a:schemeClr val="tx1"/>
                        </a:solidFill>
                      </a:endParaRPr>
                    </a:p>
                  </a:txBody>
                  <a:tcPr/>
                </a:tc>
                <a:tc>
                  <a:txBody>
                    <a:bodyPr/>
                    <a:lstStyle/>
                    <a:p>
                      <a:r>
                        <a:rPr lang="fr-FR" sz="1800" dirty="0">
                          <a:solidFill>
                            <a:schemeClr val="tx1"/>
                          </a:solidFill>
                        </a:rPr>
                        <a:t>79,14%</a:t>
                      </a:r>
                    </a:p>
                  </a:txBody>
                  <a:tcPr/>
                </a:tc>
                <a:tc>
                  <a:txBody>
                    <a:bodyPr/>
                    <a:lstStyle/>
                    <a:p>
                      <a:r>
                        <a:rPr lang="fr-FR" sz="1800" dirty="0">
                          <a:solidFill>
                            <a:schemeClr val="tx1"/>
                          </a:solidFill>
                        </a:rPr>
                        <a:t>77,91%</a:t>
                      </a:r>
                    </a:p>
                  </a:txBody>
                  <a:tcPr/>
                </a:tc>
                <a:tc>
                  <a:txBody>
                    <a:bodyPr/>
                    <a:lstStyle/>
                    <a:p>
                      <a:r>
                        <a:rPr lang="fr-FR" sz="1800" dirty="0">
                          <a:solidFill>
                            <a:schemeClr val="tx1"/>
                          </a:solidFill>
                        </a:rPr>
                        <a:t>84,05%</a:t>
                      </a:r>
                    </a:p>
                  </a:txBody>
                  <a:tcPr/>
                </a:tc>
                <a:tc>
                  <a:txBody>
                    <a:bodyPr/>
                    <a:lstStyle/>
                    <a:p>
                      <a:r>
                        <a:rPr lang="fr-FR" sz="1800" dirty="0">
                          <a:solidFill>
                            <a:schemeClr val="tx1"/>
                          </a:solidFill>
                        </a:rPr>
                        <a:t>77,04%</a:t>
                      </a:r>
                    </a:p>
                  </a:txBody>
                  <a:tcPr/>
                </a:tc>
                <a:tc>
                  <a:txBody>
                    <a:bodyPr/>
                    <a:lstStyle/>
                    <a:p>
                      <a:r>
                        <a:rPr lang="fr-FR" sz="1800" dirty="0">
                          <a:solidFill>
                            <a:schemeClr val="tx1"/>
                          </a:solidFill>
                        </a:rPr>
                        <a:t>99,21%</a:t>
                      </a:r>
                    </a:p>
                  </a:txBody>
                  <a:tcPr/>
                </a:tc>
                <a:tc>
                  <a:txBody>
                    <a:bodyPr/>
                    <a:lstStyle/>
                    <a:p>
                      <a:r>
                        <a:rPr lang="fr-FR" sz="1800" dirty="0">
                          <a:solidFill>
                            <a:schemeClr val="tx1"/>
                          </a:solidFill>
                        </a:rPr>
                        <a:t>50,38%</a:t>
                      </a:r>
                    </a:p>
                  </a:txBody>
                  <a:tcPr/>
                </a:tc>
                <a:tc>
                  <a:txBody>
                    <a:bodyPr/>
                    <a:lstStyle/>
                    <a:p>
                      <a:r>
                        <a:rPr lang="fr-FR" sz="1800" dirty="0">
                          <a:solidFill>
                            <a:schemeClr val="tx1"/>
                          </a:solidFill>
                        </a:rPr>
                        <a:t>59,34%</a:t>
                      </a:r>
                    </a:p>
                  </a:txBody>
                  <a:tcPr/>
                </a:tc>
                <a:tc>
                  <a:txBody>
                    <a:bodyPr/>
                    <a:lstStyle/>
                    <a:p>
                      <a:r>
                        <a:rPr lang="fr-FR" sz="1800" dirty="0">
                          <a:solidFill>
                            <a:schemeClr val="tx1"/>
                          </a:solidFill>
                        </a:rPr>
                        <a:t>59,25%</a:t>
                      </a:r>
                    </a:p>
                  </a:txBody>
                  <a:tcPr/>
                </a:tc>
                <a:extLst>
                  <a:ext uri="{0D108BD9-81ED-4DB2-BD59-A6C34878D82A}">
                    <a16:rowId xmlns:a16="http://schemas.microsoft.com/office/drawing/2014/main" val="1812020516"/>
                  </a:ext>
                </a:extLst>
              </a:tr>
            </a:tbl>
          </a:graphicData>
        </a:graphic>
      </p:graphicFrame>
      <p:graphicFrame>
        <p:nvGraphicFramePr>
          <p:cNvPr id="6" name="Tableau 5">
            <a:extLst>
              <a:ext uri="{FF2B5EF4-FFF2-40B4-BE49-F238E27FC236}">
                <a16:creationId xmlns:a16="http://schemas.microsoft.com/office/drawing/2014/main" id="{5F4290EF-DEDA-DD45-FEFA-7D0BA30D8E5C}"/>
              </a:ext>
            </a:extLst>
          </p:cNvPr>
          <p:cNvGraphicFramePr>
            <a:graphicFrameLocks noGrp="1"/>
          </p:cNvGraphicFramePr>
          <p:nvPr>
            <p:extLst>
              <p:ext uri="{D42A27DB-BD31-4B8C-83A1-F6EECF244321}">
                <p14:modId xmlns:p14="http://schemas.microsoft.com/office/powerpoint/2010/main" val="2999424839"/>
              </p:ext>
            </p:extLst>
          </p:nvPr>
        </p:nvGraphicFramePr>
        <p:xfrm>
          <a:off x="1261533" y="5677959"/>
          <a:ext cx="8127999" cy="736600"/>
        </p:xfrm>
        <a:graphic>
          <a:graphicData uri="http://schemas.openxmlformats.org/drawingml/2006/table">
            <a:tbl>
              <a:tblPr firstRow="1" bandRow="1">
                <a:tableStyleId>{5C22544A-7EE6-4342-B048-85BDC9FD1C3A}</a:tableStyleId>
              </a:tblPr>
              <a:tblGrid>
                <a:gridCol w="903111">
                  <a:extLst>
                    <a:ext uri="{9D8B030D-6E8A-4147-A177-3AD203B41FA5}">
                      <a16:colId xmlns:a16="http://schemas.microsoft.com/office/drawing/2014/main" val="1839086799"/>
                    </a:ext>
                  </a:extLst>
                </a:gridCol>
                <a:gridCol w="903111">
                  <a:extLst>
                    <a:ext uri="{9D8B030D-6E8A-4147-A177-3AD203B41FA5}">
                      <a16:colId xmlns:a16="http://schemas.microsoft.com/office/drawing/2014/main" val="1003707863"/>
                    </a:ext>
                  </a:extLst>
                </a:gridCol>
                <a:gridCol w="903111">
                  <a:extLst>
                    <a:ext uri="{9D8B030D-6E8A-4147-A177-3AD203B41FA5}">
                      <a16:colId xmlns:a16="http://schemas.microsoft.com/office/drawing/2014/main" val="1993057245"/>
                    </a:ext>
                  </a:extLst>
                </a:gridCol>
                <a:gridCol w="903111">
                  <a:extLst>
                    <a:ext uri="{9D8B030D-6E8A-4147-A177-3AD203B41FA5}">
                      <a16:colId xmlns:a16="http://schemas.microsoft.com/office/drawing/2014/main" val="3344830383"/>
                    </a:ext>
                  </a:extLst>
                </a:gridCol>
                <a:gridCol w="903111">
                  <a:extLst>
                    <a:ext uri="{9D8B030D-6E8A-4147-A177-3AD203B41FA5}">
                      <a16:colId xmlns:a16="http://schemas.microsoft.com/office/drawing/2014/main" val="1603691742"/>
                    </a:ext>
                  </a:extLst>
                </a:gridCol>
                <a:gridCol w="903111">
                  <a:extLst>
                    <a:ext uri="{9D8B030D-6E8A-4147-A177-3AD203B41FA5}">
                      <a16:colId xmlns:a16="http://schemas.microsoft.com/office/drawing/2014/main" val="1355358125"/>
                    </a:ext>
                  </a:extLst>
                </a:gridCol>
                <a:gridCol w="903111">
                  <a:extLst>
                    <a:ext uri="{9D8B030D-6E8A-4147-A177-3AD203B41FA5}">
                      <a16:colId xmlns:a16="http://schemas.microsoft.com/office/drawing/2014/main" val="925537505"/>
                    </a:ext>
                  </a:extLst>
                </a:gridCol>
                <a:gridCol w="903111">
                  <a:extLst>
                    <a:ext uri="{9D8B030D-6E8A-4147-A177-3AD203B41FA5}">
                      <a16:colId xmlns:a16="http://schemas.microsoft.com/office/drawing/2014/main" val="4125732933"/>
                    </a:ext>
                  </a:extLst>
                </a:gridCol>
                <a:gridCol w="903111">
                  <a:extLst>
                    <a:ext uri="{9D8B030D-6E8A-4147-A177-3AD203B41FA5}">
                      <a16:colId xmlns:a16="http://schemas.microsoft.com/office/drawing/2014/main" val="4253670951"/>
                    </a:ext>
                  </a:extLst>
                </a:gridCol>
              </a:tblGrid>
              <a:tr h="0">
                <a:tc>
                  <a:txBody>
                    <a:bodyPr/>
                    <a:lstStyle/>
                    <a:p>
                      <a:r>
                        <a:rPr lang="fr-FR" dirty="0">
                          <a:solidFill>
                            <a:schemeClr val="tx1"/>
                          </a:solidFill>
                        </a:rPr>
                        <a:t>Pays</a:t>
                      </a:r>
                    </a:p>
                  </a:txBody>
                  <a:tcPr/>
                </a:tc>
                <a:tc>
                  <a:txBody>
                    <a:bodyPr/>
                    <a:lstStyle/>
                    <a:p>
                      <a:r>
                        <a:rPr lang="fr-FR" dirty="0">
                          <a:solidFill>
                            <a:schemeClr val="tx1"/>
                          </a:solidFill>
                        </a:rPr>
                        <a:t>B</a:t>
                      </a:r>
                    </a:p>
                  </a:txBody>
                  <a:tcPr/>
                </a:tc>
                <a:tc>
                  <a:txBody>
                    <a:bodyPr/>
                    <a:lstStyle/>
                    <a:p>
                      <a:r>
                        <a:rPr lang="fr-FR" dirty="0">
                          <a:solidFill>
                            <a:schemeClr val="tx1"/>
                          </a:solidFill>
                        </a:rPr>
                        <a:t>BF</a:t>
                      </a:r>
                    </a:p>
                  </a:txBody>
                  <a:tcPr/>
                </a:tc>
                <a:tc>
                  <a:txBody>
                    <a:bodyPr/>
                    <a:lstStyle/>
                    <a:p>
                      <a:r>
                        <a:rPr lang="fr-FR" dirty="0">
                          <a:solidFill>
                            <a:schemeClr val="tx1"/>
                          </a:solidFill>
                        </a:rPr>
                        <a:t>CI</a:t>
                      </a:r>
                    </a:p>
                  </a:txBody>
                  <a:tcPr/>
                </a:tc>
                <a:tc>
                  <a:txBody>
                    <a:bodyPr/>
                    <a:lstStyle/>
                    <a:p>
                      <a:r>
                        <a:rPr lang="fr-FR" dirty="0">
                          <a:solidFill>
                            <a:schemeClr val="tx1"/>
                          </a:solidFill>
                        </a:rPr>
                        <a:t>GB</a:t>
                      </a:r>
                    </a:p>
                  </a:txBody>
                  <a:tcPr/>
                </a:tc>
                <a:tc>
                  <a:txBody>
                    <a:bodyPr/>
                    <a:lstStyle/>
                    <a:p>
                      <a:r>
                        <a:rPr lang="fr-FR" dirty="0">
                          <a:solidFill>
                            <a:schemeClr val="tx1"/>
                          </a:solidFill>
                        </a:rPr>
                        <a:t>M</a:t>
                      </a:r>
                    </a:p>
                  </a:txBody>
                  <a:tcPr/>
                </a:tc>
                <a:tc>
                  <a:txBody>
                    <a:bodyPr/>
                    <a:lstStyle/>
                    <a:p>
                      <a:r>
                        <a:rPr lang="fr-FR" dirty="0">
                          <a:solidFill>
                            <a:schemeClr val="tx1"/>
                          </a:solidFill>
                        </a:rPr>
                        <a:t>N</a:t>
                      </a:r>
                    </a:p>
                  </a:txBody>
                  <a:tcPr/>
                </a:tc>
                <a:tc>
                  <a:txBody>
                    <a:bodyPr/>
                    <a:lstStyle/>
                    <a:p>
                      <a:r>
                        <a:rPr lang="fr-FR" dirty="0">
                          <a:solidFill>
                            <a:schemeClr val="tx1"/>
                          </a:solidFill>
                        </a:rPr>
                        <a:t>S</a:t>
                      </a:r>
                    </a:p>
                  </a:txBody>
                  <a:tcPr/>
                </a:tc>
                <a:tc>
                  <a:txBody>
                    <a:bodyPr/>
                    <a:lstStyle/>
                    <a:p>
                      <a:r>
                        <a:rPr lang="fr-FR" dirty="0">
                          <a:solidFill>
                            <a:schemeClr val="tx1"/>
                          </a:solidFill>
                        </a:rPr>
                        <a:t>T</a:t>
                      </a:r>
                    </a:p>
                  </a:txBody>
                  <a:tcPr/>
                </a:tc>
                <a:extLst>
                  <a:ext uri="{0D108BD9-81ED-4DB2-BD59-A6C34878D82A}">
                    <a16:rowId xmlns:a16="http://schemas.microsoft.com/office/drawing/2014/main" val="2684997025"/>
                  </a:ext>
                </a:extLst>
              </a:tr>
              <a:tr h="370840">
                <a:tc>
                  <a:txBody>
                    <a:bodyPr/>
                    <a:lstStyle/>
                    <a:p>
                      <a:endParaRPr lang="fr-FR">
                        <a:solidFill>
                          <a:schemeClr val="tx1"/>
                        </a:solidFill>
                      </a:endParaRPr>
                    </a:p>
                  </a:txBody>
                  <a:tcPr/>
                </a:tc>
                <a:tc>
                  <a:txBody>
                    <a:bodyPr/>
                    <a:lstStyle/>
                    <a:p>
                      <a:r>
                        <a:rPr lang="fr-FR" dirty="0">
                          <a:solidFill>
                            <a:schemeClr val="tx1"/>
                          </a:solidFill>
                        </a:rPr>
                        <a:t>82,13%</a:t>
                      </a:r>
                    </a:p>
                  </a:txBody>
                  <a:tcPr/>
                </a:tc>
                <a:tc>
                  <a:txBody>
                    <a:bodyPr/>
                    <a:lstStyle/>
                    <a:p>
                      <a:r>
                        <a:rPr lang="fr-FR" dirty="0">
                          <a:solidFill>
                            <a:schemeClr val="tx1"/>
                          </a:solidFill>
                        </a:rPr>
                        <a:t>85,69%</a:t>
                      </a:r>
                    </a:p>
                  </a:txBody>
                  <a:tcPr/>
                </a:tc>
                <a:tc>
                  <a:txBody>
                    <a:bodyPr/>
                    <a:lstStyle/>
                    <a:p>
                      <a:r>
                        <a:rPr lang="fr-FR" dirty="0">
                          <a:solidFill>
                            <a:schemeClr val="tx1"/>
                          </a:solidFill>
                        </a:rPr>
                        <a:t>76,80%</a:t>
                      </a:r>
                    </a:p>
                  </a:txBody>
                  <a:tcPr/>
                </a:tc>
                <a:tc>
                  <a:txBody>
                    <a:bodyPr/>
                    <a:lstStyle/>
                    <a:p>
                      <a:r>
                        <a:rPr lang="fr-FR" dirty="0">
                          <a:solidFill>
                            <a:schemeClr val="tx1"/>
                          </a:solidFill>
                        </a:rPr>
                        <a:t>38,10%</a:t>
                      </a:r>
                    </a:p>
                  </a:txBody>
                  <a:tcPr/>
                </a:tc>
                <a:tc>
                  <a:txBody>
                    <a:bodyPr/>
                    <a:lstStyle/>
                    <a:p>
                      <a:r>
                        <a:rPr lang="fr-FR" dirty="0">
                          <a:solidFill>
                            <a:schemeClr val="tx1"/>
                          </a:solidFill>
                        </a:rPr>
                        <a:t>75,49%</a:t>
                      </a:r>
                    </a:p>
                  </a:txBody>
                  <a:tcPr/>
                </a:tc>
                <a:tc>
                  <a:txBody>
                    <a:bodyPr/>
                    <a:lstStyle/>
                    <a:p>
                      <a:r>
                        <a:rPr lang="fr-FR" dirty="0">
                          <a:solidFill>
                            <a:schemeClr val="tx1"/>
                          </a:solidFill>
                        </a:rPr>
                        <a:t>76,21%</a:t>
                      </a:r>
                    </a:p>
                  </a:txBody>
                  <a:tcPr/>
                </a:tc>
                <a:tc>
                  <a:txBody>
                    <a:bodyPr/>
                    <a:lstStyle/>
                    <a:p>
                      <a:r>
                        <a:rPr lang="fr-FR" dirty="0">
                          <a:solidFill>
                            <a:schemeClr val="tx1"/>
                          </a:solidFill>
                        </a:rPr>
                        <a:t>67,85%</a:t>
                      </a:r>
                    </a:p>
                  </a:txBody>
                  <a:tcPr/>
                </a:tc>
                <a:tc>
                  <a:txBody>
                    <a:bodyPr/>
                    <a:lstStyle/>
                    <a:p>
                      <a:r>
                        <a:rPr lang="fr-FR" dirty="0">
                          <a:solidFill>
                            <a:schemeClr val="tx1"/>
                          </a:solidFill>
                        </a:rPr>
                        <a:t>84,03%</a:t>
                      </a:r>
                    </a:p>
                  </a:txBody>
                  <a:tcPr/>
                </a:tc>
                <a:extLst>
                  <a:ext uri="{0D108BD9-81ED-4DB2-BD59-A6C34878D82A}">
                    <a16:rowId xmlns:a16="http://schemas.microsoft.com/office/drawing/2014/main" val="1649673653"/>
                  </a:ext>
                </a:extLst>
              </a:tr>
            </a:tbl>
          </a:graphicData>
        </a:graphic>
      </p:graphicFrame>
    </p:spTree>
    <p:extLst>
      <p:ext uri="{BB962C8B-B14F-4D97-AF65-F5344CB8AC3E}">
        <p14:creationId xmlns:p14="http://schemas.microsoft.com/office/powerpoint/2010/main" val="40951290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C33E-66E1-46B0-8707-27672A8BD2DC}"/>
              </a:ext>
            </a:extLst>
          </p:cNvPr>
          <p:cNvSpPr>
            <a:spLocks noGrp="1"/>
          </p:cNvSpPr>
          <p:nvPr>
            <p:ph type="title"/>
          </p:nvPr>
        </p:nvSpPr>
        <p:spPr/>
        <p:txBody>
          <a:bodyPr>
            <a:normAutofit/>
          </a:bodyPr>
          <a:lstStyle/>
          <a:p>
            <a:br>
              <a:rPr lang="fr-FR" altLang="fr-FR" sz="2000" b="1" dirty="0">
                <a:latin typeface="Arial" panose="020B0604020202020204" pitchFamily="34" charset="0"/>
                <a:cs typeface="Arial" panose="020B0604020202020204" pitchFamily="34" charset="0"/>
                <a:sym typeface="+mn-ea"/>
              </a:rPr>
            </a:br>
            <a:r>
              <a:rPr lang="fr-FR" sz="2000" b="1" dirty="0">
                <a:latin typeface="Arial" panose="020B0604020202020204" pitchFamily="34" charset="0"/>
                <a:cs typeface="Arial" panose="020B0604020202020204" pitchFamily="34" charset="0"/>
              </a:rPr>
              <a:t>3 Etat de mise en œuvre de la réforme des finances publiques  et insuffisances constatées</a:t>
            </a:r>
            <a:br>
              <a:rPr lang="fr-FR" altLang="fr-FR" sz="2000" b="1" dirty="0">
                <a:latin typeface="Arial" panose="020B0604020202020204" pitchFamily="34" charset="0"/>
                <a:cs typeface="Arial" panose="020B0604020202020204" pitchFamily="34" charset="0"/>
                <a:sym typeface="+mn-ea"/>
              </a:rPr>
            </a:br>
            <a:endParaRPr lang="en-US" sz="2000" dirty="0">
              <a:latin typeface="Arial" panose="020B0604020202020204" pitchFamily="34" charset="0"/>
              <a:cs typeface="Arial" panose="020B0604020202020204" pitchFamily="34" charset="0"/>
            </a:endParaRPr>
          </a:p>
        </p:txBody>
      </p:sp>
      <p:graphicFrame>
        <p:nvGraphicFramePr>
          <p:cNvPr id="4" name="Espace réservé du contenu 3">
            <a:extLst>
              <a:ext uri="{FF2B5EF4-FFF2-40B4-BE49-F238E27FC236}">
                <a16:creationId xmlns:a16="http://schemas.microsoft.com/office/drawing/2014/main" id="{B1E1932A-A387-A0B1-47AD-E85FAF1D6F9C}"/>
              </a:ext>
            </a:extLst>
          </p:cNvPr>
          <p:cNvGraphicFramePr>
            <a:graphicFrameLocks noGrp="1"/>
          </p:cNvGraphicFramePr>
          <p:nvPr>
            <p:ph sz="half" idx="1"/>
            <p:extLst>
              <p:ext uri="{D42A27DB-BD31-4B8C-83A1-F6EECF244321}">
                <p14:modId xmlns:p14="http://schemas.microsoft.com/office/powerpoint/2010/main" val="4258703940"/>
              </p:ext>
            </p:extLst>
          </p:nvPr>
        </p:nvGraphicFramePr>
        <p:xfrm>
          <a:off x="838200" y="1825625"/>
          <a:ext cx="11179175" cy="4906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66869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C33E-66E1-46B0-8707-27672A8BD2DC}"/>
              </a:ext>
            </a:extLst>
          </p:cNvPr>
          <p:cNvSpPr>
            <a:spLocks noGrp="1"/>
          </p:cNvSpPr>
          <p:nvPr>
            <p:ph type="title"/>
          </p:nvPr>
        </p:nvSpPr>
        <p:spPr/>
        <p:txBody>
          <a:bodyPr>
            <a:normAutofit/>
          </a:bodyPr>
          <a:lstStyle/>
          <a:p>
            <a:br>
              <a:rPr lang="fr-FR" altLang="fr-FR" sz="2000" b="1" dirty="0">
                <a:latin typeface="Arial" panose="020B0604020202020204" pitchFamily="34" charset="0"/>
                <a:cs typeface="Arial" panose="020B0604020202020204" pitchFamily="34" charset="0"/>
                <a:sym typeface="+mn-ea"/>
              </a:rPr>
            </a:br>
            <a:r>
              <a:rPr lang="fr-FR" sz="2000" b="1" dirty="0">
                <a:latin typeface="Arial" panose="020B0604020202020204" pitchFamily="34" charset="0"/>
                <a:cs typeface="Arial" panose="020B0604020202020204" pitchFamily="34" charset="0"/>
              </a:rPr>
              <a:t>3 Etat de mise en œuvre  de la  réforme des finances publiques et insuffisances constatées</a:t>
            </a:r>
            <a:br>
              <a:rPr lang="fr-FR" altLang="fr-FR" sz="2000" b="1" dirty="0">
                <a:latin typeface="Arial" panose="020B0604020202020204" pitchFamily="34" charset="0"/>
                <a:cs typeface="Arial" panose="020B0604020202020204" pitchFamily="34" charset="0"/>
                <a:sym typeface="+mn-ea"/>
              </a:rPr>
            </a:br>
            <a:endParaRPr lang="en-US" sz="2000" dirty="0">
              <a:latin typeface="Arial" panose="020B0604020202020204" pitchFamily="34" charset="0"/>
              <a:cs typeface="Arial" panose="020B0604020202020204" pitchFamily="34" charset="0"/>
            </a:endParaRPr>
          </a:p>
        </p:txBody>
      </p:sp>
      <p:graphicFrame>
        <p:nvGraphicFramePr>
          <p:cNvPr id="4" name="Espace réservé du contenu 3">
            <a:extLst>
              <a:ext uri="{FF2B5EF4-FFF2-40B4-BE49-F238E27FC236}">
                <a16:creationId xmlns:a16="http://schemas.microsoft.com/office/drawing/2014/main" id="{64B278A7-5057-BB69-18FC-0A81FB151D42}"/>
              </a:ext>
            </a:extLst>
          </p:cNvPr>
          <p:cNvGraphicFramePr>
            <a:graphicFrameLocks noGrp="1"/>
          </p:cNvGraphicFramePr>
          <p:nvPr>
            <p:ph sz="half" idx="1"/>
            <p:extLst>
              <p:ext uri="{D42A27DB-BD31-4B8C-83A1-F6EECF244321}">
                <p14:modId xmlns:p14="http://schemas.microsoft.com/office/powerpoint/2010/main" val="4150690650"/>
              </p:ext>
            </p:extLst>
          </p:nvPr>
        </p:nvGraphicFramePr>
        <p:xfrm>
          <a:off x="838200" y="1825625"/>
          <a:ext cx="11179175" cy="4906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59526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C33E-66E1-46B0-8707-27672A8BD2DC}"/>
              </a:ext>
            </a:extLst>
          </p:cNvPr>
          <p:cNvSpPr>
            <a:spLocks noGrp="1"/>
          </p:cNvSpPr>
          <p:nvPr>
            <p:ph type="title"/>
          </p:nvPr>
        </p:nvSpPr>
        <p:spPr/>
        <p:txBody>
          <a:bodyPr>
            <a:normAutofit/>
          </a:bodyPr>
          <a:lstStyle/>
          <a:p>
            <a:br>
              <a:rPr lang="fr-FR" altLang="fr-FR" sz="2000" b="1" dirty="0">
                <a:latin typeface="Arial" panose="020B0604020202020204" pitchFamily="34" charset="0"/>
                <a:cs typeface="Arial" panose="020B0604020202020204" pitchFamily="34" charset="0"/>
                <a:sym typeface="+mn-ea"/>
              </a:rPr>
            </a:br>
            <a:r>
              <a:rPr lang="fr-FR" sz="2000" b="1" dirty="0">
                <a:latin typeface="Arial" panose="020B0604020202020204" pitchFamily="34" charset="0"/>
                <a:cs typeface="Arial" panose="020B0604020202020204" pitchFamily="34" charset="0"/>
              </a:rPr>
              <a:t>3 Etat de mise en œuvre de la réforme  des finances publiques et insuffisances constatées</a:t>
            </a:r>
            <a:br>
              <a:rPr lang="fr-FR" altLang="fr-FR" sz="2000" b="1" dirty="0">
                <a:latin typeface="Arial" panose="020B0604020202020204" pitchFamily="34" charset="0"/>
                <a:cs typeface="Arial" panose="020B0604020202020204" pitchFamily="34" charset="0"/>
                <a:sym typeface="+mn-ea"/>
              </a:rPr>
            </a:br>
            <a:endParaRPr lang="en-US" sz="2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45C8389-A9DC-171D-D00D-0526937EFD30}"/>
              </a:ext>
            </a:extLst>
          </p:cNvPr>
          <p:cNvSpPr>
            <a:spLocks noGrp="1"/>
          </p:cNvSpPr>
          <p:nvPr>
            <p:ph sz="half" idx="1"/>
          </p:nvPr>
        </p:nvSpPr>
        <p:spPr>
          <a:xfrm>
            <a:off x="838200" y="1825625"/>
            <a:ext cx="10608734" cy="4907684"/>
          </a:xfrm>
        </p:spPr>
        <p:txBody>
          <a:bodyPr>
            <a:normAutofit/>
          </a:bodyPr>
          <a:lstStyle/>
          <a:p>
            <a:pPr>
              <a:buFont typeface="Wingdings" panose="05000000000000000000" pitchFamily="2" charset="2"/>
              <a:buChar char="q"/>
            </a:pPr>
            <a:r>
              <a:rPr lang="fr-FR" sz="1200" b="1" dirty="0">
                <a:latin typeface="Arial" panose="020B0604020202020204" pitchFamily="34" charset="0"/>
                <a:cs typeface="Arial" panose="020B0604020202020204" pitchFamily="34" charset="0"/>
              </a:rPr>
              <a:t>Acquis de l’application des directives des finances publiques</a:t>
            </a:r>
          </a:p>
          <a:p>
            <a:pPr>
              <a:buFont typeface="Wingdings" panose="05000000000000000000" pitchFamily="2" charset="2"/>
              <a:buChar char="v"/>
            </a:pPr>
            <a:r>
              <a:rPr lang="fr-FR" sz="1200" b="1" dirty="0">
                <a:latin typeface="Arial" panose="020B0604020202020204" pitchFamily="34" charset="0"/>
                <a:cs typeface="Arial" panose="020B0604020202020204" pitchFamily="34" charset="0"/>
              </a:rPr>
              <a:t> D/CT</a:t>
            </a:r>
          </a:p>
          <a:p>
            <a:pPr lvl="2">
              <a:buFont typeface="Wingdings" panose="05000000000000000000" pitchFamily="2" charset="2"/>
              <a:buChar char="Ø"/>
            </a:pPr>
            <a:r>
              <a:rPr lang="fr-FR" sz="1200" dirty="0">
                <a:latin typeface="Arial" panose="020B0604020202020204" pitchFamily="34" charset="0"/>
                <a:cs typeface="Arial" panose="020B0604020202020204" pitchFamily="34" charset="0"/>
              </a:rPr>
              <a:t>code des marchés publics </a:t>
            </a:r>
          </a:p>
          <a:p>
            <a:pPr lvl="2">
              <a:buFont typeface="Wingdings" panose="05000000000000000000" pitchFamily="2" charset="2"/>
              <a:buChar char="Ø"/>
            </a:pPr>
            <a:r>
              <a:rPr lang="fr-FR" sz="1200" dirty="0">
                <a:latin typeface="Arial" panose="020B0604020202020204" pitchFamily="34" charset="0"/>
                <a:cs typeface="Arial" panose="020B0604020202020204" pitchFamily="34" charset="0"/>
              </a:rPr>
              <a:t>lois sur les collectivités locales </a:t>
            </a:r>
          </a:p>
          <a:p>
            <a:pPr lvl="2">
              <a:buFont typeface="Wingdings" panose="05000000000000000000" pitchFamily="2" charset="2"/>
              <a:buChar char="Ø"/>
            </a:pPr>
            <a:r>
              <a:rPr lang="fr-FR" sz="1200" dirty="0">
                <a:latin typeface="Arial" panose="020B0604020202020204" pitchFamily="34" charset="0"/>
                <a:cs typeface="Arial" panose="020B0604020202020204" pitchFamily="34" charset="0"/>
              </a:rPr>
              <a:t>déclaration de patrimoine </a:t>
            </a:r>
          </a:p>
          <a:p>
            <a:pPr lvl="2">
              <a:buFont typeface="Wingdings" panose="05000000000000000000" pitchFamily="2" charset="2"/>
              <a:buChar char="Ø"/>
            </a:pPr>
            <a:r>
              <a:rPr lang="fr-FR" sz="1200" dirty="0">
                <a:latin typeface="Arial" panose="020B0604020202020204" pitchFamily="34" charset="0"/>
                <a:cs typeface="Arial" panose="020B0604020202020204" pitchFamily="34" charset="0"/>
              </a:rPr>
              <a:t>création de la Cour des comptes (sauf pour le Mali)</a:t>
            </a:r>
          </a:p>
          <a:p>
            <a:pPr>
              <a:buFont typeface="Wingdings" panose="05000000000000000000" pitchFamily="2" charset="2"/>
              <a:buChar char="v"/>
            </a:pPr>
            <a:r>
              <a:rPr lang="fr-FR" sz="1200" b="1" dirty="0">
                <a:latin typeface="Arial" panose="020B0604020202020204" pitchFamily="34" charset="0"/>
                <a:cs typeface="Arial" panose="020B0604020202020204" pitchFamily="34" charset="0"/>
              </a:rPr>
              <a:t>D/LF</a:t>
            </a:r>
          </a:p>
          <a:p>
            <a:pPr lvl="2">
              <a:buFont typeface="Wingdings" panose="05000000000000000000" pitchFamily="2" charset="2"/>
              <a:buChar char="Ø"/>
            </a:pPr>
            <a:r>
              <a:rPr lang="fr-FR" sz="1200" dirty="0">
                <a:latin typeface="Arial" panose="020B0604020202020204" pitchFamily="34" charset="0"/>
                <a:cs typeface="Arial" panose="020B0604020202020204" pitchFamily="34" charset="0"/>
              </a:rPr>
              <a:t>élaboration effective des documents budgétaires : DPBEP, DPPD, PAP, RAP</a:t>
            </a:r>
          </a:p>
          <a:p>
            <a:pPr lvl="2">
              <a:buFont typeface="Wingdings" panose="05000000000000000000" pitchFamily="2" charset="2"/>
              <a:buChar char="Ø"/>
            </a:pPr>
            <a:r>
              <a:rPr lang="fr-FR" sz="1200" dirty="0">
                <a:latin typeface="Arial" panose="020B0604020202020204" pitchFamily="34" charset="0"/>
                <a:cs typeface="Arial" panose="020B0604020202020204" pitchFamily="34" charset="0"/>
              </a:rPr>
              <a:t>réalisation du DOB, </a:t>
            </a:r>
          </a:p>
          <a:p>
            <a:pPr lvl="2">
              <a:buFont typeface="Wingdings" panose="05000000000000000000" pitchFamily="2" charset="2"/>
              <a:buChar char="Ø"/>
            </a:pPr>
            <a:r>
              <a:rPr lang="fr-FR" sz="1200" dirty="0">
                <a:latin typeface="Arial" panose="020B0604020202020204" pitchFamily="34" charset="0"/>
                <a:cs typeface="Arial" panose="020B0604020202020204" pitchFamily="34" charset="0"/>
              </a:rPr>
              <a:t>mise en œuvre des AE/CP</a:t>
            </a:r>
          </a:p>
          <a:p>
            <a:pPr lvl="2">
              <a:buFont typeface="Wingdings" panose="05000000000000000000" pitchFamily="2" charset="2"/>
              <a:buChar char="Ø"/>
            </a:pPr>
            <a:r>
              <a:rPr lang="fr-FR" sz="1200" dirty="0">
                <a:latin typeface="Arial" panose="020B0604020202020204" pitchFamily="34" charset="0"/>
                <a:cs typeface="Arial" panose="020B0604020202020204" pitchFamily="34" charset="0"/>
              </a:rPr>
              <a:t>nomination des RP </a:t>
            </a:r>
          </a:p>
          <a:p>
            <a:pPr algn="just">
              <a:spcAft>
                <a:spcPts val="800"/>
              </a:spcAft>
              <a:buFont typeface="Wingdings" panose="05000000000000000000" pitchFamily="2" charset="2"/>
              <a:buChar char="v"/>
            </a:pPr>
            <a:r>
              <a:rPr lang="fr-FR" sz="1200" b="1" dirty="0">
                <a:latin typeface="Arial" panose="020B0604020202020204" pitchFamily="34" charset="0"/>
                <a:ea typeface="Calibri" panose="020F0502020204030204" pitchFamily="34" charset="0"/>
                <a:cs typeface="Arial" panose="020B0604020202020204" pitchFamily="34" charset="0"/>
              </a:rPr>
              <a:t> Adoption du budget programme</a:t>
            </a:r>
          </a:p>
          <a:p>
            <a:pPr lvl="2" indent="-342900" algn="just">
              <a:lnSpc>
                <a:spcPct val="100000"/>
              </a:lnSpc>
              <a:spcAft>
                <a:spcPts val="800"/>
              </a:spcAft>
              <a:buFont typeface="Wingdings" panose="05000000000000000000" pitchFamily="2" charset="2"/>
              <a:buChar char="Ø"/>
            </a:pPr>
            <a:r>
              <a:rPr lang="fr-FR" sz="1200" dirty="0">
                <a:latin typeface="Arial" panose="020B0604020202020204" pitchFamily="34" charset="0"/>
                <a:ea typeface="Calibri" panose="020F0502020204030204" pitchFamily="34" charset="0"/>
                <a:cs typeface="Arial" panose="020B0604020202020204" pitchFamily="34" charset="0"/>
              </a:rPr>
              <a:t>Burkina Faso: 2017</a:t>
            </a:r>
          </a:p>
          <a:p>
            <a:pPr lvl="2" indent="-342900" algn="just">
              <a:lnSpc>
                <a:spcPct val="100000"/>
              </a:lnSpc>
              <a:spcAft>
                <a:spcPts val="800"/>
              </a:spcAft>
              <a:buFont typeface="Wingdings" panose="05000000000000000000" pitchFamily="2" charset="2"/>
              <a:buChar char="Ø"/>
            </a:pPr>
            <a:r>
              <a:rPr lang="fr-FR" sz="1200" dirty="0">
                <a:latin typeface="Arial" panose="020B0604020202020204" pitchFamily="34" charset="0"/>
                <a:ea typeface="Calibri" panose="020F0502020204030204" pitchFamily="34" charset="0"/>
                <a:cs typeface="Arial" panose="020B0604020202020204" pitchFamily="34" charset="0"/>
              </a:rPr>
              <a:t>Mali et Niger :2018</a:t>
            </a:r>
          </a:p>
          <a:p>
            <a:pPr lvl="2" indent="-342900" algn="just">
              <a:lnSpc>
                <a:spcPct val="100000"/>
              </a:lnSpc>
              <a:spcAft>
                <a:spcPts val="800"/>
              </a:spcAft>
              <a:buFont typeface="Wingdings" panose="05000000000000000000" pitchFamily="2" charset="2"/>
              <a:buChar char="Ø"/>
            </a:pPr>
            <a:r>
              <a:rPr lang="fr-FR" sz="1200" dirty="0">
                <a:latin typeface="Arial" panose="020B0604020202020204" pitchFamily="34" charset="0"/>
                <a:ea typeface="Calibri" panose="020F0502020204030204" pitchFamily="34" charset="0"/>
                <a:cs typeface="Arial" panose="020B0604020202020204" pitchFamily="34" charset="0"/>
              </a:rPr>
              <a:t>RCI: 2020</a:t>
            </a:r>
          </a:p>
          <a:p>
            <a:pPr lvl="2" indent="-342900" algn="just">
              <a:lnSpc>
                <a:spcPct val="100000"/>
              </a:lnSpc>
              <a:spcAft>
                <a:spcPts val="800"/>
              </a:spcAft>
              <a:buFont typeface="Wingdings" panose="05000000000000000000" pitchFamily="2" charset="2"/>
              <a:buChar char="Ø"/>
            </a:pPr>
            <a:r>
              <a:rPr lang="fr-FR" sz="1200" dirty="0">
                <a:latin typeface="Arial" panose="020B0604020202020204" pitchFamily="34" charset="0"/>
                <a:ea typeface="Calibri" panose="020F0502020204030204" pitchFamily="34" charset="0"/>
                <a:cs typeface="Arial" panose="020B0604020202020204" pitchFamily="34" charset="0"/>
              </a:rPr>
              <a:t>Togo: 2021</a:t>
            </a:r>
          </a:p>
          <a:p>
            <a:pPr lvl="2" indent="-342900" algn="just">
              <a:lnSpc>
                <a:spcPct val="100000"/>
              </a:lnSpc>
              <a:spcAft>
                <a:spcPts val="800"/>
              </a:spcAft>
              <a:buFont typeface="Wingdings" panose="05000000000000000000" pitchFamily="2" charset="2"/>
              <a:buChar char="Ø"/>
            </a:pPr>
            <a:r>
              <a:rPr lang="fr-FR" sz="1200" dirty="0">
                <a:latin typeface="Arial" panose="020B0604020202020204" pitchFamily="34" charset="0"/>
                <a:ea typeface="Calibri" panose="020F0502020204030204" pitchFamily="34" charset="0"/>
                <a:cs typeface="Arial" panose="020B0604020202020204" pitchFamily="34" charset="0"/>
              </a:rPr>
              <a:t>Bénin et Sénégal: 2022</a:t>
            </a:r>
          </a:p>
          <a:p>
            <a:pPr marL="971550" lvl="2" indent="-171450" algn="just">
              <a:spcAft>
                <a:spcPts val="800"/>
              </a:spcAft>
              <a:buFont typeface="Wingdings" panose="05000000000000000000" pitchFamily="2" charset="2"/>
              <a:buChar char="Ø"/>
            </a:pPr>
            <a:endParaRPr lang="fr-FR" sz="12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07819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C33E-66E1-46B0-8707-27672A8BD2DC}"/>
              </a:ext>
            </a:extLst>
          </p:cNvPr>
          <p:cNvSpPr>
            <a:spLocks noGrp="1"/>
          </p:cNvSpPr>
          <p:nvPr>
            <p:ph type="title"/>
          </p:nvPr>
        </p:nvSpPr>
        <p:spPr/>
        <p:txBody>
          <a:bodyPr>
            <a:normAutofit/>
          </a:bodyPr>
          <a:lstStyle/>
          <a:p>
            <a:br>
              <a:rPr lang="fr-FR" altLang="fr-FR" sz="2000" b="1" dirty="0">
                <a:latin typeface="Arial" panose="020B0604020202020204" pitchFamily="34" charset="0"/>
                <a:cs typeface="Arial" panose="020B0604020202020204" pitchFamily="34" charset="0"/>
                <a:sym typeface="+mn-ea"/>
              </a:rPr>
            </a:br>
            <a:r>
              <a:rPr lang="fr-FR" sz="2000" b="1" dirty="0">
                <a:latin typeface="Arial" panose="020B0604020202020204" pitchFamily="34" charset="0"/>
                <a:cs typeface="Arial" panose="020B0604020202020204" pitchFamily="34" charset="0"/>
              </a:rPr>
              <a:t>3 Etat de mise en œuvre de la réforme des finances publiques et insuffisances constatées</a:t>
            </a:r>
            <a:br>
              <a:rPr lang="fr-FR" altLang="fr-FR" sz="2000" b="1" dirty="0">
                <a:latin typeface="Arial" panose="020B0604020202020204" pitchFamily="34" charset="0"/>
                <a:cs typeface="Arial" panose="020B0604020202020204" pitchFamily="34" charset="0"/>
                <a:sym typeface="+mn-ea"/>
              </a:rPr>
            </a:br>
            <a:endParaRPr lang="en-US" sz="2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45C8389-A9DC-171D-D00D-0526937EFD30}"/>
              </a:ext>
            </a:extLst>
          </p:cNvPr>
          <p:cNvSpPr>
            <a:spLocks noGrp="1"/>
          </p:cNvSpPr>
          <p:nvPr>
            <p:ph sz="half" idx="1"/>
          </p:nvPr>
        </p:nvSpPr>
        <p:spPr>
          <a:xfrm>
            <a:off x="838199" y="1825625"/>
            <a:ext cx="11179629" cy="4907684"/>
          </a:xfrm>
        </p:spPr>
        <p:txBody>
          <a:bodyPr>
            <a:normAutofit/>
          </a:bodyPr>
          <a:lstStyle/>
          <a:p>
            <a:pPr marL="0" indent="0">
              <a:buNone/>
            </a:pPr>
            <a:r>
              <a:rPr lang="fr-FR" sz="2400" b="1" dirty="0">
                <a:latin typeface="Arial" panose="020B0604020202020204" pitchFamily="34" charset="0"/>
                <a:cs typeface="Arial" panose="020B0604020202020204" pitchFamily="34" charset="0"/>
              </a:rPr>
              <a:t>D/TOFE</a:t>
            </a:r>
          </a:p>
          <a:p>
            <a:pPr lvl="1">
              <a:buFont typeface="Wingdings" panose="05000000000000000000" pitchFamily="2" charset="2"/>
              <a:buChar char="Ø"/>
            </a:pPr>
            <a:r>
              <a:rPr lang="fr-FR" dirty="0">
                <a:latin typeface="Arial" panose="020B0604020202020204" pitchFamily="34" charset="0"/>
                <a:cs typeface="Arial" panose="020B0604020202020204" pitchFamily="34" charset="0"/>
              </a:rPr>
              <a:t>Elaboration du  Cadre d’analyse minimum par tous les Etats avec les tableaux ci-après:</a:t>
            </a:r>
          </a:p>
          <a:p>
            <a:pPr marL="1200150" lvl="2" indent="-285750">
              <a:buFontTx/>
              <a:buChar char="-"/>
            </a:pPr>
            <a:r>
              <a:rPr lang="fr-FR" sz="2400" dirty="0">
                <a:latin typeface="Arial" panose="020B0604020202020204" pitchFamily="34" charset="0"/>
                <a:cs typeface="Arial" panose="020B0604020202020204" pitchFamily="34" charset="0"/>
              </a:rPr>
              <a:t>Tableau n°1 : TOFE-UEMOA </a:t>
            </a:r>
          </a:p>
          <a:p>
            <a:pPr marL="1200150" lvl="2" indent="-285750">
              <a:buFontTx/>
              <a:buChar char="-"/>
            </a:pPr>
            <a:r>
              <a:rPr lang="fr-FR" sz="2400" dirty="0">
                <a:latin typeface="Arial" panose="020B0604020202020204" pitchFamily="34" charset="0"/>
                <a:cs typeface="Arial" panose="020B0604020202020204" pitchFamily="34" charset="0"/>
              </a:rPr>
              <a:t>Tableau n°2 : Flux de trésorerie</a:t>
            </a:r>
          </a:p>
          <a:p>
            <a:pPr marL="1200150" lvl="2" indent="-285750">
              <a:buFontTx/>
              <a:buChar char="-"/>
            </a:pPr>
            <a:r>
              <a:rPr lang="fr-FR" sz="2400" dirty="0">
                <a:latin typeface="Arial" panose="020B0604020202020204" pitchFamily="34" charset="0"/>
                <a:cs typeface="Arial" panose="020B0604020202020204" pitchFamily="34" charset="0"/>
              </a:rPr>
              <a:t>Tableau n°3 : Situation des actifs financiers et des passifs</a:t>
            </a:r>
          </a:p>
          <a:p>
            <a:pPr marL="1200150" lvl="2" indent="-285750">
              <a:buFontTx/>
              <a:buChar char="-"/>
            </a:pPr>
            <a:r>
              <a:rPr lang="fr-FR" sz="2400" dirty="0">
                <a:latin typeface="Arial" panose="020B0604020202020204" pitchFamily="34" charset="0"/>
                <a:cs typeface="Arial" panose="020B0604020202020204" pitchFamily="34" charset="0"/>
              </a:rPr>
              <a:t>Tableau n°4 : Situation de la dette</a:t>
            </a:r>
          </a:p>
          <a:p>
            <a:pPr marL="914400" lvl="2" indent="0">
              <a:buNone/>
            </a:pPr>
            <a:endParaRPr lang="fr-FR" sz="2400"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fr-FR" dirty="0">
                <a:latin typeface="Arial" panose="020B0604020202020204" pitchFamily="34" charset="0"/>
                <a:cs typeface="Arial" panose="020B0604020202020204" pitchFamily="34" charset="0"/>
              </a:rPr>
              <a:t>Elargissement du champ du TOFE:</a:t>
            </a:r>
          </a:p>
          <a:p>
            <a:pPr marL="1200150" lvl="2" indent="-285750">
              <a:buFontTx/>
              <a:buChar char="-"/>
            </a:pPr>
            <a:r>
              <a:rPr lang="fr-FR" sz="2400" dirty="0">
                <a:latin typeface="Arial" panose="020B0604020202020204" pitchFamily="34" charset="0"/>
                <a:cs typeface="Arial" panose="020B0604020202020204" pitchFamily="34" charset="0"/>
              </a:rPr>
              <a:t>BF, RCI et Sénégal: champ des SFP élargi  aux administrations publiques voir le secteur public</a:t>
            </a:r>
          </a:p>
          <a:p>
            <a:pPr marL="1200150" lvl="2" indent="-285750">
              <a:buFontTx/>
              <a:buChar char="-"/>
            </a:pPr>
            <a:r>
              <a:rPr lang="fr-FR" sz="2400" dirty="0">
                <a:latin typeface="Arial" panose="020B0604020202020204" pitchFamily="34" charset="0"/>
                <a:cs typeface="Arial" panose="020B0604020202020204" pitchFamily="34" charset="0"/>
              </a:rPr>
              <a:t>Autres Etats: élargissement à l’administration publique</a:t>
            </a: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8909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C33E-66E1-46B0-8707-27672A8BD2DC}"/>
              </a:ext>
            </a:extLst>
          </p:cNvPr>
          <p:cNvSpPr>
            <a:spLocks noGrp="1"/>
          </p:cNvSpPr>
          <p:nvPr>
            <p:ph type="title"/>
          </p:nvPr>
        </p:nvSpPr>
        <p:spPr/>
        <p:txBody>
          <a:bodyPr>
            <a:normAutofit/>
          </a:bodyPr>
          <a:lstStyle/>
          <a:p>
            <a:br>
              <a:rPr lang="fr-FR" altLang="fr-FR" sz="2000" b="1" dirty="0">
                <a:latin typeface="Arial" panose="020B0604020202020204" pitchFamily="34" charset="0"/>
                <a:cs typeface="Arial" panose="020B0604020202020204" pitchFamily="34" charset="0"/>
                <a:sym typeface="+mn-ea"/>
              </a:rPr>
            </a:br>
            <a:r>
              <a:rPr lang="fr-FR" sz="2000" b="1" dirty="0">
                <a:latin typeface="Arial" panose="020B0604020202020204" pitchFamily="34" charset="0"/>
                <a:cs typeface="Arial" panose="020B0604020202020204" pitchFamily="34" charset="0"/>
              </a:rPr>
              <a:t>3 Etat de mise en œuvre de la réforme des finances publiques et insuffisances constatées</a:t>
            </a:r>
            <a:br>
              <a:rPr lang="fr-FR" altLang="fr-FR" sz="2000" b="1" dirty="0">
                <a:latin typeface="Arial" panose="020B0604020202020204" pitchFamily="34" charset="0"/>
                <a:cs typeface="Arial" panose="020B0604020202020204" pitchFamily="34" charset="0"/>
                <a:sym typeface="+mn-ea"/>
              </a:rPr>
            </a:br>
            <a:endParaRPr lang="en-US" sz="2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45C8389-A9DC-171D-D00D-0526937EFD30}"/>
              </a:ext>
            </a:extLst>
          </p:cNvPr>
          <p:cNvSpPr>
            <a:spLocks noGrp="1"/>
          </p:cNvSpPr>
          <p:nvPr>
            <p:ph sz="half" idx="1"/>
          </p:nvPr>
        </p:nvSpPr>
        <p:spPr>
          <a:xfrm>
            <a:off x="838200" y="1397000"/>
            <a:ext cx="11179629" cy="5537200"/>
          </a:xfrm>
        </p:spPr>
        <p:txBody>
          <a:bodyPr>
            <a:noAutofit/>
          </a:bodyPr>
          <a:lstStyle/>
          <a:p>
            <a:pPr>
              <a:buFont typeface="Wingdings" panose="05000000000000000000" pitchFamily="2" charset="2"/>
              <a:buChar char="q"/>
            </a:pPr>
            <a:r>
              <a:rPr lang="fr-FR" sz="2000" b="1" dirty="0">
                <a:latin typeface="Arial" panose="020B0604020202020204" pitchFamily="34" charset="0"/>
                <a:cs typeface="Arial" panose="020B0604020202020204" pitchFamily="34" charset="0"/>
              </a:rPr>
              <a:t>Mise en place de l’Observatoire Régional des Finances Publiques</a:t>
            </a:r>
          </a:p>
          <a:p>
            <a:pPr lvl="1">
              <a:buFont typeface="Wingdings" panose="05000000000000000000" pitchFamily="2" charset="2"/>
              <a:buChar char="v"/>
            </a:pPr>
            <a:r>
              <a:rPr lang="fr-FR" sz="2000" b="1" dirty="0">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Créé par décision du Conseil des ministres de l’UEMOA en 2012</a:t>
            </a:r>
          </a:p>
          <a:p>
            <a:pPr lvl="1">
              <a:buFont typeface="Wingdings" panose="05000000000000000000" pitchFamily="2" charset="2"/>
              <a:buChar char="v"/>
            </a:pPr>
            <a:r>
              <a:rPr lang="fr-FR" sz="2000" dirty="0">
                <a:latin typeface="Arial" panose="020B0604020202020204" pitchFamily="34" charset="0"/>
                <a:cs typeface="Arial" panose="020B0604020202020204" pitchFamily="34" charset="0"/>
              </a:rPr>
              <a:t> Composition: représentants</a:t>
            </a:r>
          </a:p>
          <a:p>
            <a:pPr lvl="3">
              <a:buFont typeface="Wingdings" panose="05000000000000000000" pitchFamily="2" charset="2"/>
              <a:buChar char="Ø"/>
            </a:pPr>
            <a:r>
              <a:rPr lang="fr-FR" sz="2000" dirty="0">
                <a:latin typeface="Arial" panose="020B0604020202020204" pitchFamily="34" charset="0"/>
                <a:cs typeface="Arial" panose="020B0604020202020204" pitchFamily="34" charset="0"/>
              </a:rPr>
              <a:t> Etats membres</a:t>
            </a:r>
          </a:p>
          <a:p>
            <a:pPr lvl="3">
              <a:buFont typeface="Wingdings" panose="05000000000000000000" pitchFamily="2" charset="2"/>
              <a:buChar char="Ø"/>
            </a:pPr>
            <a:r>
              <a:rPr lang="fr-FR" sz="2000" dirty="0">
                <a:latin typeface="Arial" panose="020B0604020202020204" pitchFamily="34" charset="0"/>
                <a:cs typeface="Arial" panose="020B0604020202020204" pitchFamily="34" charset="0"/>
              </a:rPr>
              <a:t> Commission, Cour des Comptes UEMOA</a:t>
            </a:r>
          </a:p>
          <a:p>
            <a:pPr lvl="3">
              <a:buFont typeface="Wingdings" panose="05000000000000000000" pitchFamily="2" charset="2"/>
              <a:buChar char="Ø"/>
            </a:pPr>
            <a:r>
              <a:rPr lang="fr-FR" sz="2000" dirty="0">
                <a:latin typeface="Arial" panose="020B0604020202020204" pitchFamily="34" charset="0"/>
                <a:cs typeface="Arial" panose="020B0604020202020204" pitchFamily="34" charset="0"/>
              </a:rPr>
              <a:t> BCEAO,BOAD</a:t>
            </a:r>
          </a:p>
          <a:p>
            <a:pPr lvl="1">
              <a:buFont typeface="Wingdings" panose="05000000000000000000" pitchFamily="2" charset="2"/>
              <a:buChar char="v"/>
            </a:pPr>
            <a:r>
              <a:rPr lang="fr-FR" sz="2000" b="1" dirty="0">
                <a:latin typeface="Arial" panose="020B0604020202020204" pitchFamily="34" charset="0"/>
                <a:cs typeface="Arial" panose="020B0604020202020204" pitchFamily="34" charset="0"/>
              </a:rPr>
              <a:t> Attributions:</a:t>
            </a:r>
          </a:p>
          <a:p>
            <a:pPr lvl="3">
              <a:buFont typeface="Wingdings" panose="05000000000000000000" pitchFamily="2" charset="2"/>
              <a:buChar char="Ø"/>
            </a:pPr>
            <a:r>
              <a:rPr lang="fr-FR" sz="2000" b="1" dirty="0">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assurer le suivi évaluation de l’application des directives des finances publiques </a:t>
            </a:r>
          </a:p>
          <a:p>
            <a:pPr lvl="3">
              <a:buFont typeface="Wingdings" panose="05000000000000000000" pitchFamily="2" charset="2"/>
              <a:buChar char="Ø"/>
            </a:pPr>
            <a:r>
              <a:rPr lang="fr-FR" sz="2000" dirty="0">
                <a:latin typeface="Arial" panose="020B0604020202020204" pitchFamily="34" charset="0"/>
                <a:cs typeface="Arial" panose="020B0604020202020204" pitchFamily="34" charset="0"/>
              </a:rPr>
              <a:t> faire des recommandations pour une mise en œuvre réussie des directives</a:t>
            </a:r>
          </a:p>
          <a:p>
            <a:pPr lvl="3">
              <a:buFont typeface="Wingdings" panose="05000000000000000000" pitchFamily="2" charset="2"/>
              <a:buChar char="Ø"/>
            </a:pPr>
            <a:r>
              <a:rPr lang="fr-FR" sz="2000" dirty="0">
                <a:latin typeface="Arial" panose="020B0604020202020204" pitchFamily="34" charset="0"/>
                <a:cs typeface="Arial" panose="020B0604020202020204" pitchFamily="34" charset="0"/>
              </a:rPr>
              <a:t> élaborer des notes techniques sur les directives</a:t>
            </a:r>
          </a:p>
          <a:p>
            <a:pPr lvl="3">
              <a:buFont typeface="Wingdings" panose="05000000000000000000" pitchFamily="2" charset="2"/>
              <a:buChar char="Ø"/>
            </a:pPr>
            <a:r>
              <a:rPr lang="fr-FR" sz="2000" dirty="0">
                <a:latin typeface="Arial" panose="020B0604020202020204" pitchFamily="34" charset="0"/>
                <a:cs typeface="Arial" panose="020B0604020202020204" pitchFamily="34" charset="0"/>
              </a:rPr>
              <a:t>diffuser les meilleures pratiques internationales en matière de gestion des finances publiques</a:t>
            </a:r>
          </a:p>
          <a:p>
            <a:pPr lvl="1">
              <a:buFont typeface="Wingdings" panose="05000000000000000000" pitchFamily="2" charset="2"/>
              <a:buChar char="v"/>
            </a:pPr>
            <a:r>
              <a:rPr lang="fr-FR" sz="2000" b="1" dirty="0">
                <a:latin typeface="Arial" panose="020B0604020202020204" pitchFamily="34" charset="0"/>
                <a:cs typeface="Arial" panose="020B0604020202020204" pitchFamily="34" charset="0"/>
              </a:rPr>
              <a:t> Impact sur la suivi évaluation des réformes </a:t>
            </a:r>
          </a:p>
          <a:p>
            <a:pPr lvl="3">
              <a:buFont typeface="Wingdings" panose="05000000000000000000" pitchFamily="2" charset="2"/>
              <a:buChar char="Ø"/>
            </a:pPr>
            <a:r>
              <a:rPr lang="fr-FR" sz="2000" dirty="0">
                <a:latin typeface="Arial" panose="020B0604020202020204" pitchFamily="34" charset="0"/>
                <a:cs typeface="Arial" panose="020B0604020202020204" pitchFamily="34" charset="0"/>
              </a:rPr>
              <a:t> tenue d’au moins une réunion par an</a:t>
            </a:r>
          </a:p>
          <a:p>
            <a:pPr lvl="3">
              <a:buFont typeface="Wingdings" panose="05000000000000000000" pitchFamily="2" charset="2"/>
              <a:buChar char="Ø"/>
            </a:pPr>
            <a:r>
              <a:rPr lang="fr-FR" sz="2000" dirty="0">
                <a:latin typeface="Arial" panose="020B0604020202020204" pitchFamily="34" charset="0"/>
                <a:cs typeface="Arial" panose="020B0604020202020204" pitchFamily="34" charset="0"/>
              </a:rPr>
              <a:t> validation  de plusieurs documents ( guide du bilan d’ouverture, guide des plafonds d’emploi, guide du contrôle interne budgétaire, guide du contrôle interne </a:t>
            </a:r>
            <a:r>
              <a:rPr lang="fr-FR" sz="2000" dirty="0" err="1">
                <a:latin typeface="Arial" panose="020B0604020202020204" pitchFamily="34" charset="0"/>
                <a:cs typeface="Arial" panose="020B0604020202020204" pitchFamily="34" charset="0"/>
              </a:rPr>
              <a:t>comptable,etc</a:t>
            </a:r>
            <a:r>
              <a:rPr lang="fr-FR" sz="2000" dirty="0">
                <a:latin typeface="Arial" panose="020B0604020202020204" pitchFamily="34" charset="0"/>
                <a:cs typeface="Arial" panose="020B0604020202020204" pitchFamily="34" charset="0"/>
              </a:rPr>
              <a:t>.)</a:t>
            </a:r>
          </a:p>
          <a:p>
            <a:pPr marL="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2653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C33E-66E1-46B0-8707-27672A8BD2DC}"/>
              </a:ext>
            </a:extLst>
          </p:cNvPr>
          <p:cNvSpPr>
            <a:spLocks noGrp="1"/>
          </p:cNvSpPr>
          <p:nvPr>
            <p:ph type="title"/>
          </p:nvPr>
        </p:nvSpPr>
        <p:spPr/>
        <p:txBody>
          <a:bodyPr>
            <a:normAutofit/>
          </a:bodyPr>
          <a:lstStyle/>
          <a:p>
            <a:br>
              <a:rPr lang="fr-FR" altLang="fr-FR" sz="2000" b="1" dirty="0">
                <a:latin typeface="Arial" panose="020B0604020202020204" pitchFamily="34" charset="0"/>
                <a:cs typeface="Arial" panose="020B0604020202020204" pitchFamily="34" charset="0"/>
                <a:sym typeface="+mn-ea"/>
              </a:rPr>
            </a:br>
            <a:r>
              <a:rPr lang="fr-FR" sz="2000" b="1" dirty="0">
                <a:latin typeface="Arial" panose="020B0604020202020204" pitchFamily="34" charset="0"/>
                <a:cs typeface="Arial" panose="020B0604020202020204" pitchFamily="34" charset="0"/>
              </a:rPr>
              <a:t>3 Etat de mise en œuvre de la réforme des finances publiques et insuffisances constatées</a:t>
            </a:r>
            <a:br>
              <a:rPr lang="fr-FR" altLang="fr-FR" sz="2000" b="1" dirty="0">
                <a:latin typeface="Arial" panose="020B0604020202020204" pitchFamily="34" charset="0"/>
                <a:cs typeface="Arial" panose="020B0604020202020204" pitchFamily="34" charset="0"/>
                <a:sym typeface="+mn-ea"/>
              </a:rPr>
            </a:br>
            <a:endParaRPr lang="en-US" sz="2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45C8389-A9DC-171D-D00D-0526937EFD30}"/>
              </a:ext>
            </a:extLst>
          </p:cNvPr>
          <p:cNvSpPr>
            <a:spLocks noGrp="1"/>
          </p:cNvSpPr>
          <p:nvPr>
            <p:ph sz="half" idx="1"/>
          </p:nvPr>
        </p:nvSpPr>
        <p:spPr>
          <a:xfrm>
            <a:off x="838199" y="1825625"/>
            <a:ext cx="11179629" cy="4907684"/>
          </a:xfrm>
        </p:spPr>
        <p:txBody>
          <a:bodyPr>
            <a:normAutofit/>
          </a:bodyPr>
          <a:lstStyle/>
          <a:p>
            <a:pPr>
              <a:buFont typeface="Wingdings" panose="05000000000000000000" pitchFamily="2" charset="2"/>
              <a:buChar char="q"/>
            </a:pPr>
            <a:r>
              <a:rPr lang="fr-FR" sz="1800" b="1" dirty="0">
                <a:latin typeface="Arial" panose="020B0604020202020204" pitchFamily="34" charset="0"/>
                <a:cs typeface="Arial" panose="020B0604020202020204" pitchFamily="34" charset="0"/>
              </a:rPr>
              <a:t> Aspects de la réforme non encore mis en œuvre</a:t>
            </a:r>
          </a:p>
          <a:p>
            <a:pPr>
              <a:buFont typeface="Wingdings" panose="05000000000000000000" pitchFamily="2" charset="2"/>
              <a:buChar char="v"/>
            </a:pPr>
            <a:r>
              <a:rPr lang="fr-FR" sz="1800" b="1" dirty="0">
                <a:latin typeface="Arial" panose="020B0604020202020204" pitchFamily="34" charset="0"/>
                <a:cs typeface="Arial" panose="020B0604020202020204" pitchFamily="34" charset="0"/>
              </a:rPr>
              <a:t>D/CT</a:t>
            </a:r>
          </a:p>
          <a:p>
            <a:pPr lvl="2">
              <a:lnSpc>
                <a:spcPct val="150000"/>
              </a:lnSpc>
              <a:buFont typeface="Wingdings" panose="05000000000000000000" pitchFamily="2" charset="2"/>
              <a:buChar char="Ø"/>
            </a:pPr>
            <a:r>
              <a:rPr lang="fr-FR" sz="1800" dirty="0">
                <a:latin typeface="Arial" panose="020B0604020202020204" pitchFamily="34" charset="0"/>
                <a:cs typeface="Arial" panose="020B0604020202020204" pitchFamily="34" charset="0"/>
              </a:rPr>
              <a:t> publications : actifs financiers, obligations de l’Etat,  contrats publics, la composition des avoirs en ressources naturelles</a:t>
            </a:r>
          </a:p>
          <a:p>
            <a:pPr lvl="2">
              <a:lnSpc>
                <a:spcPct val="150000"/>
              </a:lnSpc>
              <a:buFont typeface="Wingdings" panose="05000000000000000000" pitchFamily="2" charset="2"/>
              <a:buChar char="Ø"/>
            </a:pPr>
            <a:r>
              <a:rPr lang="fr-FR" sz="1800" dirty="0">
                <a:latin typeface="Arial" panose="020B0604020202020204" pitchFamily="34" charset="0"/>
                <a:cs typeface="Arial" panose="020B0604020202020204" pitchFamily="34" charset="0"/>
              </a:rPr>
              <a:t>détermination  de la nature et évaluation du  coût budgétaire des exonérations et des dérogations fiscales dans une loi de finances </a:t>
            </a:r>
          </a:p>
          <a:p>
            <a:pPr>
              <a:lnSpc>
                <a:spcPct val="150000"/>
              </a:lnSpc>
              <a:buFont typeface="Wingdings" panose="05000000000000000000" pitchFamily="2" charset="2"/>
              <a:buChar char="v"/>
            </a:pPr>
            <a:r>
              <a:rPr lang="fr-FR" sz="1800" b="1" dirty="0">
                <a:latin typeface="Arial" panose="020B0604020202020204" pitchFamily="34" charset="0"/>
                <a:cs typeface="Arial" panose="020B0604020202020204" pitchFamily="34" charset="0"/>
              </a:rPr>
              <a:t>D/LF</a:t>
            </a:r>
          </a:p>
          <a:p>
            <a:pPr lvl="2">
              <a:buFont typeface="Wingdings" panose="05000000000000000000" pitchFamily="2" charset="2"/>
              <a:buChar char="Ø"/>
            </a:pPr>
            <a:r>
              <a:rPr lang="fr-FR" sz="1800" dirty="0">
                <a:latin typeface="Arial" panose="020B0604020202020204" pitchFamily="34" charset="0"/>
                <a:cs typeface="Arial" panose="020B0604020202020204" pitchFamily="34" charset="0"/>
              </a:rPr>
              <a:t>non mise en œuvre intégrale des dispositifs de contrôle interne et de contrôle de gestion </a:t>
            </a:r>
          </a:p>
          <a:p>
            <a:pPr lvl="2">
              <a:buFont typeface="Wingdings" panose="05000000000000000000" pitchFamily="2" charset="2"/>
              <a:buChar char="Ø"/>
            </a:pPr>
            <a:r>
              <a:rPr lang="fr-FR" sz="1800" dirty="0">
                <a:latin typeface="Arial" panose="020B0604020202020204" pitchFamily="34" charset="0"/>
                <a:cs typeface="Arial" panose="020B0604020202020204" pitchFamily="34" charset="0"/>
              </a:rPr>
              <a:t>non production des rapports de contrôle de la Cour des comptes sur les rapports annuels de performance </a:t>
            </a:r>
          </a:p>
          <a:p>
            <a:pPr lvl="2">
              <a:buFont typeface="Wingdings" panose="05000000000000000000" pitchFamily="2" charset="2"/>
              <a:buChar char="Ø"/>
            </a:pPr>
            <a:r>
              <a:rPr lang="fr-FR" sz="1800" dirty="0">
                <a:latin typeface="Arial" panose="020B0604020202020204" pitchFamily="34" charset="0"/>
                <a:cs typeface="Arial" panose="020B0604020202020204" pitchFamily="34" charset="0"/>
              </a:rPr>
              <a:t>retards dans le dépôt des projets de loi de règlement à l’Assemblée nationale</a:t>
            </a:r>
          </a:p>
          <a:p>
            <a:pPr lvl="2">
              <a:buFont typeface="Wingdings" panose="05000000000000000000" pitchFamily="2" charset="2"/>
              <a:buChar char="Ø"/>
            </a:pPr>
            <a:r>
              <a:rPr lang="fr-FR" sz="1800" dirty="0">
                <a:latin typeface="Arial" panose="020B0604020202020204" pitchFamily="34" charset="0"/>
                <a:cs typeface="Arial" panose="020B0604020202020204" pitchFamily="34" charset="0"/>
              </a:rPr>
              <a:t>non  transmission officielle au Parlement des rapports trimestriels d’exécution budgétaire</a:t>
            </a:r>
          </a:p>
          <a:p>
            <a:pPr marL="0" indent="0">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58813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C33E-66E1-46B0-8707-27672A8BD2DC}"/>
              </a:ext>
            </a:extLst>
          </p:cNvPr>
          <p:cNvSpPr>
            <a:spLocks noGrp="1"/>
          </p:cNvSpPr>
          <p:nvPr>
            <p:ph type="title"/>
          </p:nvPr>
        </p:nvSpPr>
        <p:spPr/>
        <p:txBody>
          <a:bodyPr>
            <a:normAutofit/>
          </a:bodyPr>
          <a:lstStyle/>
          <a:p>
            <a:br>
              <a:rPr lang="fr-FR" altLang="fr-FR" sz="2000" b="1" dirty="0">
                <a:latin typeface="Arial" panose="020B0604020202020204" pitchFamily="34" charset="0"/>
                <a:cs typeface="Arial" panose="020B0604020202020204" pitchFamily="34" charset="0"/>
                <a:sym typeface="+mn-ea"/>
              </a:rPr>
            </a:br>
            <a:r>
              <a:rPr lang="fr-FR" sz="2000" b="1" dirty="0">
                <a:latin typeface="Arial" panose="020B0604020202020204" pitchFamily="34" charset="0"/>
                <a:cs typeface="Arial" panose="020B0604020202020204" pitchFamily="34" charset="0"/>
              </a:rPr>
              <a:t>3 Etat de mise en œuvre de la réforme des finances publiques et insuffisances constatées</a:t>
            </a:r>
            <a:br>
              <a:rPr lang="fr-FR" altLang="fr-FR" sz="2000" b="1" dirty="0">
                <a:latin typeface="Arial" panose="020B0604020202020204" pitchFamily="34" charset="0"/>
                <a:cs typeface="Arial" panose="020B0604020202020204" pitchFamily="34" charset="0"/>
                <a:sym typeface="+mn-ea"/>
              </a:rPr>
            </a:br>
            <a:endParaRPr lang="en-US" sz="2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45C8389-A9DC-171D-D00D-0526937EFD30}"/>
              </a:ext>
            </a:extLst>
          </p:cNvPr>
          <p:cNvSpPr>
            <a:spLocks noGrp="1"/>
          </p:cNvSpPr>
          <p:nvPr>
            <p:ph sz="half" idx="1"/>
          </p:nvPr>
        </p:nvSpPr>
        <p:spPr>
          <a:xfrm>
            <a:off x="838199" y="1825625"/>
            <a:ext cx="11179629" cy="4907684"/>
          </a:xfrm>
        </p:spPr>
        <p:txBody>
          <a:bodyPr>
            <a:noAutofit/>
          </a:bodyPr>
          <a:lstStyle/>
          <a:p>
            <a:pPr>
              <a:buFont typeface="Wingdings" panose="05000000000000000000" pitchFamily="2" charset="2"/>
              <a:buChar char="v"/>
            </a:pPr>
            <a:r>
              <a:rPr lang="fr-FR" sz="1800" b="1" dirty="0">
                <a:latin typeface="Arial" panose="020B0604020202020204" pitchFamily="34" charset="0"/>
                <a:cs typeface="Arial" panose="020B0604020202020204" pitchFamily="34" charset="0"/>
              </a:rPr>
              <a:t> D/PCE</a:t>
            </a:r>
          </a:p>
          <a:p>
            <a:pPr lvl="1" algn="just">
              <a:lnSpc>
                <a:spcPct val="100000"/>
              </a:lnSpc>
              <a:spcBef>
                <a:spcPts val="600"/>
              </a:spcBef>
              <a:spcAft>
                <a:spcPts val="600"/>
              </a:spcAft>
              <a:buFont typeface="Wingdings" panose="05000000000000000000" pitchFamily="2" charset="2"/>
              <a:buChar char="Ø"/>
            </a:pPr>
            <a:r>
              <a:rPr lang="fr-FR" sz="1800" b="1" dirty="0">
                <a:latin typeface="Arial" panose="020B0604020202020204" pitchFamily="34" charset="0"/>
                <a:ea typeface="Calibri" panose="020F0502020204030204" pitchFamily="34" charset="0"/>
                <a:cs typeface="Arial" panose="020B0604020202020204" pitchFamily="34" charset="0"/>
              </a:rPr>
              <a:t>difficultés de mise en œuvre effective de la comptabilité patrimoniale, notamment :</a:t>
            </a:r>
          </a:p>
          <a:p>
            <a:pPr lvl="2" algn="just">
              <a:lnSpc>
                <a:spcPct val="100000"/>
              </a:lnSpc>
              <a:spcBef>
                <a:spcPts val="600"/>
              </a:spcBef>
              <a:spcAft>
                <a:spcPts val="600"/>
              </a:spcAft>
              <a:buFont typeface="Wingdings" panose="05000000000000000000" pitchFamily="2" charset="2"/>
              <a:buChar char="ü"/>
            </a:pPr>
            <a:r>
              <a:rPr lang="fr-FR" sz="1800" dirty="0">
                <a:latin typeface="Arial" panose="020B0604020202020204" pitchFamily="34" charset="0"/>
                <a:ea typeface="Calibri" panose="020F0502020204030204" pitchFamily="34" charset="0"/>
                <a:cs typeface="Arial" panose="020B0604020202020204" pitchFamily="34" charset="0"/>
              </a:rPr>
              <a:t>non recensement complet et valorisation des biens de l’Etat</a:t>
            </a:r>
          </a:p>
          <a:p>
            <a:pPr lvl="2" algn="just">
              <a:lnSpc>
                <a:spcPct val="100000"/>
              </a:lnSpc>
              <a:spcBef>
                <a:spcPts val="600"/>
              </a:spcBef>
              <a:spcAft>
                <a:spcPts val="600"/>
              </a:spcAft>
              <a:buFont typeface="Wingdings" panose="05000000000000000000" pitchFamily="2" charset="2"/>
              <a:buChar char="ü"/>
            </a:pPr>
            <a:r>
              <a:rPr lang="fr-FR" sz="1800" dirty="0">
                <a:latin typeface="Arial" panose="020B0604020202020204" pitchFamily="34" charset="0"/>
                <a:ea typeface="Calibri" panose="020F0502020204030204" pitchFamily="34" charset="0"/>
                <a:cs typeface="Arial" panose="020B0604020202020204" pitchFamily="34" charset="0"/>
              </a:rPr>
              <a:t>non pratique des amortissements et provisions</a:t>
            </a:r>
          </a:p>
          <a:p>
            <a:pPr lvl="2">
              <a:lnSpc>
                <a:spcPct val="100000"/>
              </a:lnSpc>
              <a:spcBef>
                <a:spcPts val="600"/>
              </a:spcBef>
              <a:spcAft>
                <a:spcPts val="600"/>
              </a:spcAft>
              <a:buFont typeface="Wingdings" panose="05000000000000000000" pitchFamily="2" charset="2"/>
              <a:buChar char="ü"/>
            </a:pPr>
            <a:r>
              <a:rPr lang="fr-FR" sz="1800" dirty="0">
                <a:latin typeface="Arial" panose="020B0604020202020204" pitchFamily="34" charset="0"/>
                <a:ea typeface="Calibri" panose="020F0502020204030204" pitchFamily="34" charset="0"/>
                <a:cs typeface="Arial" panose="020B0604020202020204" pitchFamily="34" charset="0"/>
              </a:rPr>
              <a:t>non élaboration de certains états financiers (bilan, compte de résultat , état annexé, tableau des flux de trésorerie, tableau des opérations financières du Trésor)</a:t>
            </a:r>
          </a:p>
          <a:p>
            <a:pPr>
              <a:buFont typeface="Wingdings" panose="05000000000000000000" pitchFamily="2" charset="2"/>
              <a:buChar char="v"/>
            </a:pPr>
            <a:r>
              <a:rPr lang="fr-FR" sz="1800" b="1" dirty="0">
                <a:latin typeface="Arial" panose="020B0604020202020204" pitchFamily="34" charset="0"/>
                <a:cs typeface="Arial" panose="020B0604020202020204" pitchFamily="34" charset="0"/>
              </a:rPr>
              <a:t> D/ TOFE</a:t>
            </a:r>
          </a:p>
          <a:p>
            <a:pPr lvl="1">
              <a:buFont typeface="Wingdings" panose="05000000000000000000" pitchFamily="2" charset="2"/>
              <a:buChar char="Ø"/>
            </a:pPr>
            <a:r>
              <a:rPr lang="fr-FR" sz="1800" b="1" dirty="0">
                <a:latin typeface="Arial" panose="020B0604020202020204" pitchFamily="34" charset="0"/>
                <a:cs typeface="Arial" panose="020B0604020202020204" pitchFamily="34" charset="0"/>
              </a:rPr>
              <a:t> retards dans la mise en œuvre des dispositions suivantes:</a:t>
            </a:r>
          </a:p>
          <a:p>
            <a:pPr lvl="2">
              <a:buFont typeface="Wingdings" panose="05000000000000000000" pitchFamily="2" charset="2"/>
              <a:buChar char="ü"/>
            </a:pPr>
            <a:r>
              <a:rPr lang="fr-FR" sz="1800" dirty="0">
                <a:latin typeface="Arial" panose="020B0604020202020204" pitchFamily="34" charset="0"/>
                <a:cs typeface="Arial" panose="020B0604020202020204" pitchFamily="34" charset="0"/>
              </a:rPr>
              <a:t>enregistrement  des opérations de recettes sur la base droits constatés</a:t>
            </a:r>
          </a:p>
          <a:p>
            <a:pPr lvl="2">
              <a:buFont typeface="Wingdings" panose="05000000000000000000" pitchFamily="2" charset="2"/>
              <a:buChar char="ü"/>
            </a:pPr>
            <a:r>
              <a:rPr lang="fr-FR" sz="1800" dirty="0">
                <a:latin typeface="Arial" panose="020B0604020202020204" pitchFamily="34" charset="0"/>
                <a:cs typeface="Arial" panose="020B0604020202020204" pitchFamily="34" charset="0"/>
              </a:rPr>
              <a:t>non prise en compte de la consommation du capital fixe;</a:t>
            </a:r>
          </a:p>
          <a:p>
            <a:pPr lvl="2">
              <a:buFont typeface="Wingdings" panose="05000000000000000000" pitchFamily="2" charset="2"/>
              <a:buChar char="ü"/>
            </a:pPr>
            <a:r>
              <a:rPr lang="fr-FR" sz="1800" dirty="0">
                <a:latin typeface="Arial" panose="020B0604020202020204" pitchFamily="34" charset="0"/>
                <a:cs typeface="Arial" panose="020B0604020202020204" pitchFamily="34" charset="0"/>
              </a:rPr>
              <a:t>on prise en compte des avantages en nature dans la rémunération des salariés </a:t>
            </a:r>
            <a:endParaRPr lang="fr-FR"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92738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C33E-66E1-46B0-8707-27672A8BD2DC}"/>
              </a:ext>
            </a:extLst>
          </p:cNvPr>
          <p:cNvSpPr>
            <a:spLocks noGrp="1"/>
          </p:cNvSpPr>
          <p:nvPr>
            <p:ph type="title"/>
          </p:nvPr>
        </p:nvSpPr>
        <p:spPr/>
        <p:txBody>
          <a:bodyPr>
            <a:normAutofit/>
          </a:bodyPr>
          <a:lstStyle/>
          <a:p>
            <a:br>
              <a:rPr lang="fr-FR" altLang="fr-FR" sz="2800" b="1" dirty="0">
                <a:latin typeface="Arial" panose="020B0604020202020204" pitchFamily="34" charset="0"/>
                <a:cs typeface="Arial" panose="020B0604020202020204" pitchFamily="34" charset="0"/>
                <a:sym typeface="+mn-ea"/>
              </a:rPr>
            </a:br>
            <a:r>
              <a:rPr lang="fr-FR" sz="2800" b="1" dirty="0">
                <a:latin typeface="Arial" panose="020B0604020202020204" pitchFamily="34" charset="0"/>
                <a:cs typeface="Arial" panose="020B0604020202020204" pitchFamily="34" charset="0"/>
              </a:rPr>
              <a:t> 4 Perspectives pour les prochaines réformes</a:t>
            </a:r>
            <a:br>
              <a:rPr lang="fr-FR" altLang="fr-FR" sz="2800" b="1" dirty="0">
                <a:latin typeface="Arial" panose="020B0604020202020204" pitchFamily="34" charset="0"/>
                <a:cs typeface="Arial" panose="020B0604020202020204" pitchFamily="34" charset="0"/>
                <a:sym typeface="+mn-ea"/>
              </a:rPr>
            </a:b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45C8389-A9DC-171D-D00D-0526937EFD30}"/>
              </a:ext>
            </a:extLst>
          </p:cNvPr>
          <p:cNvSpPr>
            <a:spLocks noGrp="1"/>
          </p:cNvSpPr>
          <p:nvPr>
            <p:ph sz="half" idx="1"/>
          </p:nvPr>
        </p:nvSpPr>
        <p:spPr>
          <a:xfrm>
            <a:off x="838199" y="1494503"/>
            <a:ext cx="11179629" cy="5238806"/>
          </a:xfrm>
        </p:spPr>
        <p:txBody>
          <a:bodyPr>
            <a:noAutofit/>
          </a:bodyPr>
          <a:lstStyle/>
          <a:p>
            <a:pPr>
              <a:buFont typeface="Wingdings" panose="05000000000000000000" pitchFamily="2" charset="2"/>
              <a:buChar char="q"/>
            </a:pPr>
            <a:r>
              <a:rPr lang="fr-FR" sz="2000" b="1" dirty="0">
                <a:latin typeface="Arial" panose="020B0604020202020204" pitchFamily="34" charset="0"/>
                <a:cs typeface="Arial" panose="020B0604020202020204" pitchFamily="34" charset="0"/>
              </a:rPr>
              <a:t>- En matière de fiscalité: accompagner les Etats membres pour la mobilisation optimale des ressources fiscales à travers:</a:t>
            </a:r>
          </a:p>
          <a:p>
            <a:pPr lvl="1">
              <a:buFont typeface="Wingdings" panose="05000000000000000000" pitchFamily="2" charset="2"/>
              <a:buChar char="v"/>
            </a:pPr>
            <a:r>
              <a:rPr lang="fr-FR" sz="2000" dirty="0">
                <a:latin typeface="Arial" panose="020B0604020202020204" pitchFamily="34" charset="0"/>
                <a:cs typeface="Arial" panose="020B0604020202020204" pitchFamily="34" charset="0"/>
              </a:rPr>
              <a:t>l’application des directives communautaires en matière fiscale</a:t>
            </a:r>
          </a:p>
          <a:p>
            <a:pPr lvl="1">
              <a:buFont typeface="Wingdings" panose="05000000000000000000" pitchFamily="2" charset="2"/>
              <a:buChar char="v"/>
            </a:pPr>
            <a:r>
              <a:rPr lang="fr-FR" sz="2000" dirty="0">
                <a:latin typeface="Arial" panose="020B0604020202020204" pitchFamily="34" charset="0"/>
                <a:cs typeface="Arial" panose="020B0604020202020204" pitchFamily="34" charset="0"/>
              </a:rPr>
              <a:t> l’application des mesures visant  la transition fiscale</a:t>
            </a:r>
          </a:p>
          <a:p>
            <a:pPr lvl="1">
              <a:buFont typeface="Wingdings" panose="05000000000000000000" pitchFamily="2" charset="2"/>
              <a:buChar char="v"/>
            </a:pPr>
            <a:r>
              <a:rPr lang="fr-FR" sz="2000" dirty="0">
                <a:latin typeface="Arial" panose="020B0604020202020204" pitchFamily="34" charset="0"/>
                <a:cs typeface="Arial" panose="020B0604020202020204" pitchFamily="34" charset="0"/>
              </a:rPr>
              <a:t> l’application du plan d’actions pour la mobilisation optimale des recettes fiscales dont:</a:t>
            </a:r>
          </a:p>
          <a:p>
            <a:pPr lvl="2">
              <a:buFont typeface="Wingdings" panose="05000000000000000000" pitchFamily="2" charset="2"/>
              <a:buChar char="Ø"/>
            </a:pPr>
            <a:r>
              <a:rPr lang="fr-FR" dirty="0">
                <a:latin typeface="Arial" panose="020B0604020202020204" pitchFamily="34" charset="0"/>
                <a:cs typeface="Arial" panose="020B0604020202020204" pitchFamily="34" charset="0"/>
              </a:rPr>
              <a:t> la rationalisation des dépenses fiscales</a:t>
            </a:r>
          </a:p>
          <a:p>
            <a:pPr lvl="2">
              <a:buFont typeface="Wingdings" panose="05000000000000000000" pitchFamily="2" charset="2"/>
              <a:buChar char="Ø"/>
            </a:pPr>
            <a:r>
              <a:rPr lang="fr-FR" dirty="0">
                <a:latin typeface="Arial" panose="020B0604020202020204" pitchFamily="34" charset="0"/>
                <a:cs typeface="Arial" panose="020B0604020202020204" pitchFamily="34" charset="0"/>
              </a:rPr>
              <a:t> la limitation de la compétition fiscale régionale</a:t>
            </a:r>
          </a:p>
          <a:p>
            <a:pPr lvl="2">
              <a:buFont typeface="Wingdings" panose="05000000000000000000" pitchFamily="2" charset="2"/>
              <a:buChar char="Ø"/>
            </a:pPr>
            <a:r>
              <a:rPr lang="fr-FR" dirty="0">
                <a:latin typeface="Arial" panose="020B0604020202020204" pitchFamily="34" charset="0"/>
                <a:cs typeface="Arial" panose="020B0604020202020204" pitchFamily="34" charset="0"/>
              </a:rPr>
              <a:t> l’adoption des mesures de lutte contre la fraude fiscale internationale prévues par le plan d’actions BEPS</a:t>
            </a:r>
          </a:p>
          <a:p>
            <a:pPr lvl="1">
              <a:buFont typeface="Wingdings" panose="05000000000000000000" pitchFamily="2" charset="2"/>
              <a:buChar char="v"/>
            </a:pPr>
            <a:r>
              <a:rPr lang="fr-FR" sz="2000" dirty="0">
                <a:latin typeface="Arial" panose="020B0604020202020204" pitchFamily="34" charset="0"/>
                <a:cs typeface="Arial" panose="020B0604020202020204" pitchFamily="34" charset="0"/>
              </a:rPr>
              <a:t> élaboration d’une règlementation pour la fiscalisation des revenus du secteur agricole</a:t>
            </a:r>
          </a:p>
          <a:p>
            <a:pPr>
              <a:buFont typeface="Wingdings" panose="05000000000000000000" pitchFamily="2" charset="2"/>
              <a:buChar char="q"/>
            </a:pPr>
            <a:r>
              <a:rPr lang="fr-FR" sz="2000" b="1" dirty="0">
                <a:latin typeface="Arial" panose="020B0604020202020204" pitchFamily="34" charset="0"/>
                <a:cs typeface="Arial" panose="020B0604020202020204" pitchFamily="34" charset="0"/>
              </a:rPr>
              <a:t> En matière de commande publique:</a:t>
            </a:r>
          </a:p>
          <a:p>
            <a:pPr lvl="1">
              <a:buFont typeface="Wingdings" panose="05000000000000000000" pitchFamily="2" charset="2"/>
              <a:buChar char="v"/>
            </a:pPr>
            <a:r>
              <a:rPr lang="fr-FR" sz="2000" b="1" dirty="0">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adoption d’une nouvelle directive sur la commande publique traitant de la règlementation des marchés publics </a:t>
            </a:r>
          </a:p>
          <a:p>
            <a:pPr lvl="1">
              <a:buFont typeface="Wingdings" panose="05000000000000000000" pitchFamily="2" charset="2"/>
              <a:buChar char="v"/>
            </a:pPr>
            <a:r>
              <a:rPr lang="fr-FR" sz="2000" dirty="0">
                <a:latin typeface="Arial" panose="020B0604020202020204" pitchFamily="34" charset="0"/>
                <a:cs typeface="Arial" panose="020B0604020202020204" pitchFamily="34" charset="0"/>
              </a:rPr>
              <a:t> mise en œuvre de directive sur les PPP adoptée en 2022</a:t>
            </a:r>
          </a:p>
          <a:p>
            <a:pPr marL="0" indent="0">
              <a:buNone/>
            </a:pPr>
            <a:endParaRPr lang="fr-F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01898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Plan </a:t>
            </a:r>
          </a:p>
        </p:txBody>
      </p:sp>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a:xfrm>
            <a:off x="838200" y="1343025"/>
            <a:ext cx="10515600" cy="4351338"/>
          </a:xfrm>
        </p:spPr>
        <p:txBody>
          <a:bodyPr>
            <a:normAutofit fontScale="92500" lnSpcReduction="10000"/>
          </a:bodyPr>
          <a:lstStyle/>
          <a:p>
            <a:pPr marL="0" lvl="0" indent="0" algn="just" eaLnBrk="1" hangingPunct="1">
              <a:spcBef>
                <a:spcPct val="0"/>
              </a:spcBef>
              <a:buNone/>
            </a:pPr>
            <a:r>
              <a:rPr lang="fr-FR" altLang="fr-FR" sz="2800" b="1" dirty="0">
                <a:latin typeface="Arial" panose="020B0604020202020204" pitchFamily="34" charset="0"/>
                <a:cs typeface="Arial" panose="020B0604020202020204" pitchFamily="34" charset="0"/>
                <a:sym typeface="+mn-ea"/>
              </a:rPr>
              <a:t> </a:t>
            </a:r>
            <a:endParaRPr lang="fr-FR" altLang="fr-FR" sz="2800" b="1" dirty="0">
              <a:latin typeface="Arial" panose="020B0604020202020204" pitchFamily="34" charset="0"/>
              <a:cs typeface="Arial" panose="020B0604020202020204" pitchFamily="34" charset="0"/>
            </a:endParaRPr>
          </a:p>
          <a:p>
            <a:pPr marL="0" indent="0" algn="just">
              <a:buNone/>
            </a:pPr>
            <a:r>
              <a:rPr lang="fr-FR" sz="2800" b="1" dirty="0">
                <a:latin typeface="Arial" panose="020B0604020202020204" pitchFamily="34" charset="0"/>
                <a:cs typeface="Arial" panose="020B0604020202020204" pitchFamily="34" charset="0"/>
              </a:rPr>
              <a:t>1 Objectifs de l’UEMOA en matière d’intégration économique</a:t>
            </a:r>
          </a:p>
          <a:p>
            <a:pPr algn="just"/>
            <a:endParaRPr lang="fr-FR" sz="2800" b="1" dirty="0">
              <a:latin typeface="Arial" panose="020B0604020202020204" pitchFamily="34" charset="0"/>
              <a:cs typeface="Arial" panose="020B0604020202020204" pitchFamily="34" charset="0"/>
            </a:endParaRPr>
          </a:p>
          <a:p>
            <a:pPr marL="0" indent="0" algn="just">
              <a:buNone/>
            </a:pPr>
            <a:r>
              <a:rPr lang="fr-FR" sz="2800" b="1" dirty="0">
                <a:latin typeface="Arial" panose="020B0604020202020204" pitchFamily="34" charset="0"/>
                <a:cs typeface="Arial" panose="020B0604020202020204" pitchFamily="34" charset="0"/>
              </a:rPr>
              <a:t>2 Réformes majeures mises en œuvre par l’UEMOA dans le domaine des finances publiques</a:t>
            </a:r>
          </a:p>
          <a:p>
            <a:pPr algn="just"/>
            <a:endParaRPr lang="fr-FR" sz="2800" b="1" dirty="0">
              <a:latin typeface="Arial" panose="020B0604020202020204" pitchFamily="34" charset="0"/>
              <a:cs typeface="Arial" panose="020B0604020202020204" pitchFamily="34" charset="0"/>
            </a:endParaRPr>
          </a:p>
          <a:p>
            <a:pPr marL="0" indent="0" algn="just">
              <a:buNone/>
            </a:pPr>
            <a:r>
              <a:rPr lang="fr-FR" sz="2800" b="1" dirty="0">
                <a:latin typeface="Arial" panose="020B0604020202020204" pitchFamily="34" charset="0"/>
                <a:cs typeface="Arial" panose="020B0604020202020204" pitchFamily="34" charset="0"/>
              </a:rPr>
              <a:t>3 Etat de mise en œuvre de la réforme des finances publiques et insuffisances constatées</a:t>
            </a:r>
          </a:p>
          <a:p>
            <a:pPr algn="just"/>
            <a:endParaRPr lang="fr-FR" sz="2800" b="1" dirty="0">
              <a:latin typeface="Arial" panose="020B0604020202020204" pitchFamily="34" charset="0"/>
              <a:cs typeface="Arial" panose="020B0604020202020204" pitchFamily="34" charset="0"/>
            </a:endParaRPr>
          </a:p>
          <a:p>
            <a:pPr marL="0" indent="0" algn="just">
              <a:buNone/>
            </a:pPr>
            <a:r>
              <a:rPr lang="fr-FR" sz="2800" b="1" dirty="0">
                <a:latin typeface="Arial" panose="020B0604020202020204" pitchFamily="34" charset="0"/>
                <a:cs typeface="Arial" panose="020B0604020202020204" pitchFamily="34" charset="0"/>
              </a:rPr>
              <a:t>4 Perspectives pour les prochaines réformes</a:t>
            </a:r>
          </a:p>
          <a:p>
            <a:pPr algn="just">
              <a:defRPr/>
            </a:pPr>
            <a:endParaRPr lang="en-US" sz="2800" b="1"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7758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C33E-66E1-46B0-8707-27672A8BD2DC}"/>
              </a:ext>
            </a:extLst>
          </p:cNvPr>
          <p:cNvSpPr>
            <a:spLocks noGrp="1"/>
          </p:cNvSpPr>
          <p:nvPr>
            <p:ph type="title"/>
          </p:nvPr>
        </p:nvSpPr>
        <p:spPr/>
        <p:txBody>
          <a:bodyPr>
            <a:normAutofit/>
          </a:bodyPr>
          <a:lstStyle/>
          <a:p>
            <a:br>
              <a:rPr lang="fr-FR" altLang="fr-FR" sz="2800" b="1" dirty="0">
                <a:latin typeface="Arial" panose="020B0604020202020204" pitchFamily="34" charset="0"/>
                <a:cs typeface="Arial" panose="020B0604020202020204" pitchFamily="34" charset="0"/>
                <a:sym typeface="+mn-ea"/>
              </a:rPr>
            </a:br>
            <a:r>
              <a:rPr lang="fr-FR" sz="2800" b="1" dirty="0">
                <a:latin typeface="Arial" panose="020B0604020202020204" pitchFamily="34" charset="0"/>
                <a:cs typeface="Arial" panose="020B0604020202020204" pitchFamily="34" charset="0"/>
              </a:rPr>
              <a:t> 4 Perspectives pour les prochaines réformes</a:t>
            </a:r>
            <a:br>
              <a:rPr lang="fr-FR" altLang="fr-FR" sz="2800" b="1" dirty="0">
                <a:latin typeface="Arial" panose="020B0604020202020204" pitchFamily="34" charset="0"/>
                <a:cs typeface="Arial" panose="020B0604020202020204" pitchFamily="34" charset="0"/>
                <a:sym typeface="+mn-ea"/>
              </a:rPr>
            </a:b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45C8389-A9DC-171D-D00D-0526937EFD30}"/>
              </a:ext>
            </a:extLst>
          </p:cNvPr>
          <p:cNvSpPr>
            <a:spLocks noGrp="1"/>
          </p:cNvSpPr>
          <p:nvPr>
            <p:ph sz="half" idx="1"/>
          </p:nvPr>
        </p:nvSpPr>
        <p:spPr>
          <a:xfrm>
            <a:off x="753533" y="1585191"/>
            <a:ext cx="11179629" cy="4907684"/>
          </a:xfrm>
        </p:spPr>
        <p:txBody>
          <a:bodyPr>
            <a:noAutofit/>
          </a:bodyPr>
          <a:lstStyle/>
          <a:p>
            <a:pPr>
              <a:lnSpc>
                <a:spcPts val="3000"/>
              </a:lnSpc>
              <a:buFont typeface="Wingdings" panose="05000000000000000000" pitchFamily="2" charset="2"/>
              <a:buChar char="q"/>
            </a:pPr>
            <a:r>
              <a:rPr lang="fr-FR" sz="2000" b="1" dirty="0">
                <a:latin typeface="Arial" panose="020B0604020202020204" pitchFamily="34" charset="0"/>
                <a:cs typeface="Arial" panose="020B0604020202020204" pitchFamily="34" charset="0"/>
              </a:rPr>
              <a:t>En matière de finances publiques </a:t>
            </a:r>
          </a:p>
          <a:p>
            <a:pPr>
              <a:lnSpc>
                <a:spcPts val="3000"/>
              </a:lnSpc>
              <a:buFont typeface="Wingdings" panose="05000000000000000000" pitchFamily="2" charset="2"/>
              <a:buChar char="v"/>
            </a:pPr>
            <a:r>
              <a:rPr lang="fr-FR" sz="2000" b="1" dirty="0">
                <a:latin typeface="Arial" panose="020B0604020202020204" pitchFamily="34" charset="0"/>
                <a:cs typeface="Arial" panose="020B0604020202020204" pitchFamily="34" charset="0"/>
              </a:rPr>
              <a:t>Budget programme (directive 06/2009) </a:t>
            </a:r>
            <a:r>
              <a:rPr lang="fr-FR" sz="2000" dirty="0">
                <a:latin typeface="Arial" panose="020B0604020202020204" pitchFamily="34" charset="0"/>
                <a:cs typeface="Arial" panose="020B0604020202020204" pitchFamily="34" charset="0"/>
              </a:rPr>
              <a:t>:poursuivre les efforts en cours:</a:t>
            </a:r>
          </a:p>
          <a:p>
            <a:pPr lvl="1">
              <a:lnSpc>
                <a:spcPts val="3000"/>
              </a:lnSpc>
              <a:buFont typeface="Wingdings" panose="05000000000000000000" pitchFamily="2" charset="2"/>
              <a:buChar char="Ø"/>
            </a:pPr>
            <a:r>
              <a:rPr lang="fr-FR" sz="2000" dirty="0">
                <a:latin typeface="Arial" panose="020B0604020202020204" pitchFamily="34" charset="0"/>
                <a:cs typeface="Arial" panose="020B0604020202020204" pitchFamily="34" charset="0"/>
              </a:rPr>
              <a:t>amélioration des outils de programmation : Document de programmation budgétaire et économique pluriannuelle (DPBEP), document de programmation pluriannuelle des dépenses (DPPD), projet annuel de performance (PAP) et  rapport annuel de performance (RAP) </a:t>
            </a:r>
          </a:p>
          <a:p>
            <a:pPr lvl="1">
              <a:lnSpc>
                <a:spcPts val="3000"/>
              </a:lnSpc>
              <a:buFont typeface="Wingdings" panose="05000000000000000000" pitchFamily="2" charset="2"/>
              <a:buChar char="Ø"/>
            </a:pPr>
            <a:r>
              <a:rPr lang="fr-FR" sz="2000" dirty="0">
                <a:latin typeface="Arial" panose="020B0604020202020204" pitchFamily="34" charset="0"/>
                <a:cs typeface="Arial" panose="020B0604020202020204" pitchFamily="34" charset="0"/>
              </a:rPr>
              <a:t> déconcentration effective de la fonction d’ordonnateur principal des dépenses</a:t>
            </a:r>
          </a:p>
          <a:p>
            <a:pPr>
              <a:lnSpc>
                <a:spcPts val="3000"/>
              </a:lnSpc>
              <a:buFont typeface="Wingdings" panose="05000000000000000000" pitchFamily="2" charset="2"/>
              <a:buChar char="v"/>
            </a:pPr>
            <a:r>
              <a:rPr lang="fr-FR" sz="2000" b="1" dirty="0">
                <a:latin typeface="Arial" panose="020B0604020202020204" pitchFamily="34" charset="0"/>
                <a:cs typeface="Arial" panose="020B0604020202020204" pitchFamily="34" charset="0"/>
              </a:rPr>
              <a:t>Comptabilité de l’Etat (directive 07/2009 et 08/2009): rendre effective la comptabilité patrimoniale </a:t>
            </a:r>
            <a:r>
              <a:rPr lang="fr-FR" sz="2000" dirty="0">
                <a:latin typeface="Arial" panose="020B0604020202020204" pitchFamily="34" charset="0"/>
                <a:cs typeface="Arial" panose="020B0604020202020204" pitchFamily="34" charset="0"/>
              </a:rPr>
              <a:t>:</a:t>
            </a:r>
          </a:p>
          <a:p>
            <a:pPr lvl="1">
              <a:lnSpc>
                <a:spcPts val="3000"/>
              </a:lnSpc>
              <a:buFont typeface="Wingdings" panose="05000000000000000000" pitchFamily="2" charset="2"/>
              <a:buChar char="Ø"/>
            </a:pPr>
            <a:r>
              <a:rPr lang="fr-FR" sz="2000" dirty="0">
                <a:latin typeface="Arial" panose="020B0604020202020204" pitchFamily="34" charset="0"/>
                <a:cs typeface="Arial" panose="020B0604020202020204" pitchFamily="34" charset="0"/>
              </a:rPr>
              <a:t>enregistrement comptable des opérations en droits  constatés </a:t>
            </a:r>
          </a:p>
          <a:p>
            <a:pPr lvl="1">
              <a:lnSpc>
                <a:spcPts val="3000"/>
              </a:lnSpc>
              <a:buFont typeface="Wingdings" panose="05000000000000000000" pitchFamily="2" charset="2"/>
              <a:buChar char="Ø"/>
            </a:pPr>
            <a:r>
              <a:rPr lang="fr-FR" sz="2000" dirty="0">
                <a:latin typeface="Arial" panose="020B0604020202020204" pitchFamily="34" charset="0"/>
                <a:cs typeface="Arial" panose="020B0604020202020204" pitchFamily="34" charset="0"/>
              </a:rPr>
              <a:t>constatation et prise en compte de l’amortissement/ dépréciation des biens de l’Etat </a:t>
            </a:r>
          </a:p>
          <a:p>
            <a:pPr lvl="1">
              <a:lnSpc>
                <a:spcPts val="3000"/>
              </a:lnSpc>
              <a:buFont typeface="Wingdings" panose="05000000000000000000" pitchFamily="2" charset="2"/>
              <a:buChar char="Ø"/>
            </a:pPr>
            <a:r>
              <a:rPr lang="fr-FR" sz="2000" dirty="0">
                <a:latin typeface="Arial" panose="020B0604020202020204" pitchFamily="34" charset="0"/>
                <a:cs typeface="Arial" panose="020B0604020202020204" pitchFamily="34" charset="0"/>
              </a:rPr>
              <a:t> recensement,  codification,  et  valorisation des éléments du patrimoine</a:t>
            </a:r>
          </a:p>
          <a:p>
            <a:pPr marL="0" indent="0">
              <a:lnSpc>
                <a:spcPts val="3000"/>
              </a:lnSpc>
              <a:buNone/>
            </a:pPr>
            <a:endParaRPr lang="fr-FR" sz="2000" dirty="0">
              <a:highlight>
                <a:srgbClr val="FFFF00"/>
              </a:highlight>
              <a:latin typeface="Arial" panose="020B0604020202020204" pitchFamily="34" charset="0"/>
              <a:cs typeface="Arial" panose="020B0604020202020204" pitchFamily="34" charset="0"/>
            </a:endParaRPr>
          </a:p>
          <a:p>
            <a:pPr marL="0" indent="0">
              <a:buNone/>
            </a:pPr>
            <a:endParaRPr lang="fr-F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81788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C33E-66E1-46B0-8707-27672A8BD2DC}"/>
              </a:ext>
            </a:extLst>
          </p:cNvPr>
          <p:cNvSpPr>
            <a:spLocks noGrp="1"/>
          </p:cNvSpPr>
          <p:nvPr>
            <p:ph type="title"/>
          </p:nvPr>
        </p:nvSpPr>
        <p:spPr/>
        <p:txBody>
          <a:bodyPr>
            <a:normAutofit fontScale="90000"/>
          </a:bodyPr>
          <a:lstStyle/>
          <a:p>
            <a:br>
              <a:rPr lang="fr-FR" altLang="fr-FR" sz="4400" b="1" dirty="0">
                <a:sym typeface="+mn-ea"/>
              </a:rPr>
            </a:br>
            <a:r>
              <a:rPr lang="fr-FR" sz="4400" b="1" dirty="0"/>
              <a:t> 4 Perspectives pour les prochaines réformes</a:t>
            </a:r>
            <a:br>
              <a:rPr lang="fr-FR" altLang="fr-FR" sz="4400" b="1" dirty="0">
                <a:sym typeface="+mn-ea"/>
              </a:rPr>
            </a:br>
            <a:endParaRPr lang="en-US" dirty="0"/>
          </a:p>
        </p:txBody>
      </p:sp>
      <p:sp>
        <p:nvSpPr>
          <p:cNvPr id="3" name="Content Placeholder 2">
            <a:extLst>
              <a:ext uri="{FF2B5EF4-FFF2-40B4-BE49-F238E27FC236}">
                <a16:creationId xmlns:a16="http://schemas.microsoft.com/office/drawing/2014/main" id="{345C8389-A9DC-171D-D00D-0526937EFD30}"/>
              </a:ext>
            </a:extLst>
          </p:cNvPr>
          <p:cNvSpPr>
            <a:spLocks noGrp="1"/>
          </p:cNvSpPr>
          <p:nvPr>
            <p:ph sz="half" idx="1"/>
          </p:nvPr>
        </p:nvSpPr>
        <p:spPr>
          <a:xfrm>
            <a:off x="838199" y="1825625"/>
            <a:ext cx="11179629" cy="4907684"/>
          </a:xfrm>
        </p:spPr>
        <p:txBody>
          <a:bodyPr>
            <a:noAutofit/>
          </a:bodyPr>
          <a:lstStyle/>
          <a:p>
            <a:pPr>
              <a:lnSpc>
                <a:spcPct val="150000"/>
              </a:lnSpc>
              <a:buFont typeface="Wingdings" panose="05000000000000000000" pitchFamily="2" charset="2"/>
              <a:buChar char="q"/>
            </a:pPr>
            <a:r>
              <a:rPr lang="fr-FR" sz="2000" b="1" dirty="0">
                <a:latin typeface="Arial" panose="020B0604020202020204" pitchFamily="34" charset="0"/>
                <a:cs typeface="Arial" panose="020B0604020202020204" pitchFamily="34" charset="0"/>
              </a:rPr>
              <a:t>Prochaines réformes</a:t>
            </a:r>
          </a:p>
          <a:p>
            <a:pPr>
              <a:lnSpc>
                <a:spcPct val="150000"/>
              </a:lnSpc>
              <a:buFont typeface="Wingdings" panose="05000000000000000000" pitchFamily="2" charset="2"/>
              <a:buChar char="v"/>
            </a:pPr>
            <a:r>
              <a:rPr lang="fr-FR" sz="2000" b="1" dirty="0">
                <a:latin typeface="Arial" panose="020B0604020202020204" pitchFamily="34" charset="0"/>
                <a:cs typeface="Arial" panose="020B0604020202020204" pitchFamily="34" charset="0"/>
              </a:rPr>
              <a:t>Effectivité/efficacité  de la comptabilité patrimoniale</a:t>
            </a:r>
            <a:endParaRPr lang="fr-FR" sz="2000" dirty="0">
              <a:latin typeface="Arial" panose="020B0604020202020204" pitchFamily="34" charset="0"/>
              <a:cs typeface="Arial" panose="020B0604020202020204" pitchFamily="34" charset="0"/>
            </a:endParaRPr>
          </a:p>
          <a:p>
            <a:pPr lvl="1">
              <a:lnSpc>
                <a:spcPct val="150000"/>
              </a:lnSpc>
              <a:buFont typeface="Wingdings" panose="05000000000000000000" pitchFamily="2" charset="2"/>
              <a:buChar char="Ø"/>
            </a:pPr>
            <a:r>
              <a:rPr lang="fr-FR" sz="2000" dirty="0">
                <a:latin typeface="Arial" panose="020B0604020202020204" pitchFamily="34" charset="0"/>
                <a:cs typeface="Arial" panose="020B0604020202020204" pitchFamily="34" charset="0"/>
              </a:rPr>
              <a:t>relecture du  cadre juridique comptable:  mise en cohérence  des directives (Plan Comptable de l’Etat , Règlement Général sur la Comptabilité Publique et Comptabilité des Matières)</a:t>
            </a:r>
          </a:p>
          <a:p>
            <a:pPr lvl="1">
              <a:lnSpc>
                <a:spcPct val="150000"/>
              </a:lnSpc>
              <a:buFont typeface="Wingdings" panose="05000000000000000000" pitchFamily="2" charset="2"/>
              <a:buChar char="Ø"/>
            </a:pPr>
            <a:r>
              <a:rPr lang="fr-FR" sz="2000" dirty="0">
                <a:latin typeface="Arial" panose="020B0604020202020204" pitchFamily="34" charset="0"/>
                <a:cs typeface="Arial" panose="020B0604020202020204" pitchFamily="34" charset="0"/>
              </a:rPr>
              <a:t> appui/accompagnement des Etats membres en matière de recensement et de valorisation des biens de l’Etat</a:t>
            </a:r>
          </a:p>
          <a:p>
            <a:pPr>
              <a:lnSpc>
                <a:spcPct val="150000"/>
              </a:lnSpc>
              <a:buFont typeface="Wingdings" panose="05000000000000000000" pitchFamily="2" charset="2"/>
              <a:buChar char="v"/>
            </a:pPr>
            <a:r>
              <a:rPr lang="fr-FR" sz="2000" b="1" dirty="0">
                <a:latin typeface="Arial" panose="020B0604020202020204" pitchFamily="34" charset="0"/>
                <a:cs typeface="Arial" panose="020B0604020202020204" pitchFamily="34" charset="0"/>
              </a:rPr>
              <a:t>Statistiques des finances publiques</a:t>
            </a:r>
          </a:p>
          <a:p>
            <a:pPr lvl="1">
              <a:lnSpc>
                <a:spcPct val="150000"/>
              </a:lnSpc>
              <a:buFont typeface="Wingdings" panose="05000000000000000000" pitchFamily="2" charset="2"/>
              <a:buChar char="Ø"/>
            </a:pPr>
            <a:r>
              <a:rPr lang="fr-FR" sz="2000" dirty="0">
                <a:latin typeface="Arial" panose="020B0604020202020204" pitchFamily="34" charset="0"/>
                <a:cs typeface="Arial" panose="020B0604020202020204" pitchFamily="34" charset="0"/>
              </a:rPr>
              <a:t>projet de  révision de la Directive TOFE pour une mise à jour avec le MSFP 2014</a:t>
            </a:r>
          </a:p>
          <a:p>
            <a:pPr lvl="1">
              <a:lnSpc>
                <a:spcPct val="150000"/>
              </a:lnSpc>
              <a:buFont typeface="Wingdings" panose="05000000000000000000" pitchFamily="2" charset="2"/>
              <a:buChar char="Ø"/>
            </a:pPr>
            <a:r>
              <a:rPr lang="fr-FR" sz="2000" dirty="0">
                <a:latin typeface="Arial" panose="020B0604020202020204" pitchFamily="34" charset="0"/>
                <a:cs typeface="Arial" panose="020B0604020202020204" pitchFamily="34" charset="0"/>
              </a:rPr>
              <a:t>appui/accompagnement des Etats pour l’élaboration/ publication des statistiques fiables</a:t>
            </a:r>
          </a:p>
          <a:p>
            <a:pPr marL="0" indent="0">
              <a:buNone/>
            </a:pPr>
            <a:endParaRPr lang="fr-F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59857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frica with white lines and a blue background&#10;&#10;Description automatically generated">
            <a:extLst>
              <a:ext uri="{FF2B5EF4-FFF2-40B4-BE49-F238E27FC236}">
                <a16:creationId xmlns:a16="http://schemas.microsoft.com/office/drawing/2014/main" id="{A6629E75-F29B-2CFB-0D58-96BA2D475444}"/>
              </a:ext>
            </a:extLst>
          </p:cNvPr>
          <p:cNvPicPr>
            <a:picLocks noChangeAspect="1"/>
          </p:cNvPicPr>
          <p:nvPr/>
        </p:nvPicPr>
        <p:blipFill>
          <a:blip r:embed="rId2"/>
          <a:stretch>
            <a:fillRect/>
          </a:stretch>
        </p:blipFill>
        <p:spPr>
          <a:xfrm>
            <a:off x="3836458" y="431800"/>
            <a:ext cx="4519083" cy="3666599"/>
          </a:xfrm>
          <a:prstGeom prst="rect">
            <a:avLst/>
          </a:prstGeom>
        </p:spPr>
      </p:pic>
      <p:sp>
        <p:nvSpPr>
          <p:cNvPr id="4" name="TextBox 3">
            <a:extLst>
              <a:ext uri="{FF2B5EF4-FFF2-40B4-BE49-F238E27FC236}">
                <a16:creationId xmlns:a16="http://schemas.microsoft.com/office/drawing/2014/main" id="{F7B0A771-6D9A-11AC-7B35-BF83BDBC32D3}"/>
              </a:ext>
            </a:extLst>
          </p:cNvPr>
          <p:cNvSpPr txBox="1"/>
          <p:nvPr/>
        </p:nvSpPr>
        <p:spPr>
          <a:xfrm>
            <a:off x="1896533" y="4707467"/>
            <a:ext cx="8398935" cy="646331"/>
          </a:xfrm>
          <a:prstGeom prst="rect">
            <a:avLst/>
          </a:prstGeom>
          <a:noFill/>
        </p:spPr>
        <p:txBody>
          <a:bodyPr wrap="square" rtlCol="0">
            <a:spAutoFit/>
          </a:bodyPr>
          <a:lstStyle/>
          <a:p>
            <a:pPr algn="ctr"/>
            <a:r>
              <a:rPr lang="en-US" sz="3600" dirty="0">
                <a:latin typeface="Arial Rounded MT Bold" panose="020F0704030504030204" pitchFamily="34" charset="77"/>
              </a:rPr>
              <a:t>MERCI POUR VOTRE ATTENTION</a:t>
            </a:r>
          </a:p>
        </p:txBody>
      </p:sp>
    </p:spTree>
    <p:extLst>
      <p:ext uri="{BB962C8B-B14F-4D97-AF65-F5344CB8AC3E}">
        <p14:creationId xmlns:p14="http://schemas.microsoft.com/office/powerpoint/2010/main" val="40966968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3A24-6620-5FF6-D220-8D28A853F4BD}"/>
              </a:ext>
            </a:extLst>
          </p:cNvPr>
          <p:cNvSpPr>
            <a:spLocks noGrp="1"/>
          </p:cNvSpPr>
          <p:nvPr>
            <p:ph type="title"/>
          </p:nvPr>
        </p:nvSpPr>
        <p:spPr/>
        <p:txBody>
          <a:bodyPr>
            <a:noAutofit/>
          </a:bodyPr>
          <a:lstStyle/>
          <a:p>
            <a:br>
              <a:rPr lang="fr-FR" altLang="fr-FR" sz="2800" b="1" dirty="0">
                <a:latin typeface="Arial" panose="020B0604020202020204" pitchFamily="34" charset="0"/>
                <a:cs typeface="Arial" panose="020B0604020202020204" pitchFamily="34" charset="0"/>
                <a:sym typeface="+mn-ea"/>
              </a:rPr>
            </a:br>
            <a:r>
              <a:rPr lang="fr-FR" altLang="fr-FR" sz="2800" b="1" dirty="0">
                <a:latin typeface="Arial" panose="020B0604020202020204" pitchFamily="34" charset="0"/>
                <a:cs typeface="Arial" panose="020B0604020202020204" pitchFamily="34" charset="0"/>
                <a:sym typeface="+mn-ea"/>
              </a:rPr>
              <a:t>1-O</a:t>
            </a:r>
            <a:r>
              <a:rPr lang="fr-FR" sz="2800" b="1" dirty="0">
                <a:latin typeface="Arial" panose="020B0604020202020204" pitchFamily="34" charset="0"/>
                <a:cs typeface="Arial" panose="020B0604020202020204" pitchFamily="34" charset="0"/>
              </a:rPr>
              <a:t>bjectifs de l’UEMOA en matière d’intégration économique</a:t>
            </a:r>
            <a:br>
              <a:rPr lang="fr-FR" altLang="fr-FR" sz="2800" b="1" dirty="0">
                <a:latin typeface="Arial" panose="020B0604020202020204" pitchFamily="34" charset="0"/>
                <a:cs typeface="Arial" panose="020B0604020202020204" pitchFamily="34" charset="0"/>
                <a:sym typeface="+mn-ea"/>
              </a:rPr>
            </a:br>
            <a:endParaRPr lang="en-US" sz="2800" b="1" dirty="0">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AA21BB65-8420-F3C1-5564-AF00312CF478}"/>
              </a:ext>
            </a:extLst>
          </p:cNvPr>
          <p:cNvSpPr txBox="1"/>
          <p:nvPr/>
        </p:nvSpPr>
        <p:spPr>
          <a:xfrm>
            <a:off x="464622" y="1457522"/>
            <a:ext cx="11262756" cy="5442516"/>
          </a:xfrm>
          <a:prstGeom prst="rect">
            <a:avLst/>
          </a:prstGeom>
          <a:noFill/>
        </p:spPr>
        <p:txBody>
          <a:bodyPr wrap="square">
            <a:spAutoFit/>
          </a:bodyPr>
          <a:lstStyle/>
          <a:p>
            <a:pPr>
              <a:lnSpc>
                <a:spcPct val="150000"/>
              </a:lnSpc>
              <a:buFont typeface="Wingdings" panose="05000000000000000000" pitchFamily="2" charset="2"/>
              <a:buChar char="q"/>
            </a:pPr>
            <a:r>
              <a:rPr lang="fr-FR" altLang="fr-FR" sz="1800" b="1" dirty="0">
                <a:latin typeface="Arial" panose="020B0604020202020204" pitchFamily="34" charset="0"/>
                <a:cs typeface="Arial" panose="020B0604020202020204" pitchFamily="34" charset="0"/>
              </a:rPr>
              <a:t> 1994: création de l’Union Economique et Monétaire Ouest Africaine (UEMOA) avec pour objectifs:</a:t>
            </a:r>
          </a:p>
          <a:p>
            <a:pPr marL="0" indent="0">
              <a:lnSpc>
                <a:spcPct val="150000"/>
              </a:lnSpc>
              <a:buNone/>
            </a:pPr>
            <a:r>
              <a:rPr lang="fr-FR" altLang="fr-FR" sz="1800" dirty="0">
                <a:latin typeface="Arial" panose="020B0604020202020204" pitchFamily="34" charset="0"/>
                <a:cs typeface="Arial" panose="020B0604020202020204" pitchFamily="34" charset="0"/>
              </a:rPr>
              <a:t>	 </a:t>
            </a:r>
            <a:r>
              <a:rPr lang="fr-FR" sz="1800" dirty="0">
                <a:latin typeface="Arial" panose="020B0604020202020204" pitchFamily="34" charset="0"/>
                <a:cs typeface="Arial" panose="020B0604020202020204" pitchFamily="34" charset="0"/>
              </a:rPr>
              <a:t>b) assurer la convergence des performances et des politiques économiques des Etats membres par l’institution d’une procédure de surveillance multilatérale ;</a:t>
            </a:r>
            <a:endParaRPr lang="fr-FR" altLang="fr-FR" sz="1800" dirty="0">
              <a:latin typeface="Arial" panose="020B0604020202020204" pitchFamily="34" charset="0"/>
              <a:cs typeface="Arial" panose="020B0604020202020204" pitchFamily="34" charset="0"/>
            </a:endParaRPr>
          </a:p>
          <a:p>
            <a:pPr marL="0" indent="0">
              <a:lnSpc>
                <a:spcPct val="150000"/>
              </a:lnSpc>
              <a:buNone/>
            </a:pPr>
            <a:r>
              <a:rPr lang="fr-FR" altLang="fr-FR" sz="1800" dirty="0">
                <a:latin typeface="Arial" panose="020B0604020202020204" pitchFamily="34" charset="0"/>
                <a:cs typeface="Arial" panose="020B0604020202020204" pitchFamily="34" charset="0"/>
              </a:rPr>
              <a:t>	 </a:t>
            </a:r>
            <a:r>
              <a:rPr lang="fr-FR" sz="1800" dirty="0">
                <a:latin typeface="Arial" panose="020B0604020202020204" pitchFamily="34" charset="0"/>
                <a:cs typeface="Arial" panose="020B0604020202020204" pitchFamily="34" charset="0"/>
              </a:rPr>
              <a:t>e) harmoniser, dans la mesure nécessaire au bon fonctionnement du marché commun, les législations des Etats membres et particulièrement le régime</a:t>
            </a:r>
            <a:endParaRPr lang="fr-FR" altLang="fr-FR" sz="18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q"/>
            </a:pPr>
            <a:r>
              <a:rPr lang="fr-FR" altLang="fr-FR" sz="1800" b="1" dirty="0">
                <a:latin typeface="Arial" panose="020B0604020202020204" pitchFamily="34" charset="0"/>
                <a:cs typeface="Arial" panose="020B0604020202020204" pitchFamily="34" charset="0"/>
              </a:rPr>
              <a:t> Harmonisation des finances publiques: article 67 du Traité de l’UEMOA  : </a:t>
            </a:r>
          </a:p>
          <a:p>
            <a:pPr marL="0" indent="0">
              <a:lnSpc>
                <a:spcPct val="150000"/>
              </a:lnSpc>
              <a:buNone/>
            </a:pPr>
            <a:r>
              <a:rPr lang="fr-FR" altLang="fr-FR" sz="1800" dirty="0">
                <a:latin typeface="Arial" panose="020B0604020202020204" pitchFamily="34" charset="0"/>
                <a:cs typeface="Arial" panose="020B0604020202020204" pitchFamily="34" charset="0"/>
              </a:rPr>
              <a:t>«l’Union harmonise les législations et les procédures budgétaires, afin d’assurer notamment la synchronisation de ces dernières avec la procédure de surveillance multilatérale de l’Union.</a:t>
            </a:r>
          </a:p>
          <a:p>
            <a:pPr marL="0" indent="0">
              <a:lnSpc>
                <a:spcPct val="150000"/>
              </a:lnSpc>
              <a:buNone/>
            </a:pPr>
            <a:r>
              <a:rPr lang="fr-FR" altLang="fr-FR" sz="1800" dirty="0">
                <a:latin typeface="Arial" panose="020B0604020202020204" pitchFamily="34" charset="0"/>
                <a:cs typeface="Arial" panose="020B0604020202020204" pitchFamily="34" charset="0"/>
              </a:rPr>
              <a:t>Ce faisant, elle assure l’harmonisation des lois de finances et des comptabilités publiques, en particulier des comptabilités générales et des plans comptables publics. Elle assure aussi l’harmonisation des comptabilités nationales et des données nécessaires à l’exercice de la surveillance multilatérale, en procédant en particulier à l’uniformisation du champ des opérations du secteur public et des tableaux des opérations financières de l’Etat.……. ».</a:t>
            </a:r>
          </a:p>
        </p:txBody>
      </p:sp>
    </p:spTree>
    <p:extLst>
      <p:ext uri="{BB962C8B-B14F-4D97-AF65-F5344CB8AC3E}">
        <p14:creationId xmlns:p14="http://schemas.microsoft.com/office/powerpoint/2010/main" val="26220142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C33E-66E1-46B0-8707-27672A8BD2DC}"/>
              </a:ext>
            </a:extLst>
          </p:cNvPr>
          <p:cNvSpPr>
            <a:spLocks noGrp="1"/>
          </p:cNvSpPr>
          <p:nvPr>
            <p:ph type="title"/>
          </p:nvPr>
        </p:nvSpPr>
        <p:spPr/>
        <p:txBody>
          <a:bodyPr>
            <a:normAutofit/>
          </a:bodyPr>
          <a:lstStyle/>
          <a:p>
            <a:br>
              <a:rPr lang="fr-FR" altLang="fr-FR" sz="2800" b="1" dirty="0">
                <a:latin typeface="Arial" panose="020B0604020202020204" pitchFamily="34" charset="0"/>
                <a:cs typeface="Arial" panose="020B0604020202020204" pitchFamily="34" charset="0"/>
                <a:sym typeface="+mn-ea"/>
              </a:rPr>
            </a:br>
            <a:r>
              <a:rPr lang="fr-FR" altLang="fr-FR" sz="2800" b="1" dirty="0">
                <a:latin typeface="Arial" panose="020B0604020202020204" pitchFamily="34" charset="0"/>
                <a:cs typeface="Arial" panose="020B0604020202020204" pitchFamily="34" charset="0"/>
                <a:sym typeface="+mn-ea"/>
              </a:rPr>
              <a:t>1-O</a:t>
            </a:r>
            <a:r>
              <a:rPr lang="fr-FR" sz="2800" b="1" dirty="0">
                <a:latin typeface="Arial" panose="020B0604020202020204" pitchFamily="34" charset="0"/>
                <a:cs typeface="Arial" panose="020B0604020202020204" pitchFamily="34" charset="0"/>
              </a:rPr>
              <a:t>bjectifs de l’UEMOA en matière d’intégration économique</a:t>
            </a:r>
            <a:br>
              <a:rPr lang="fr-FR" altLang="fr-FR" sz="2800" b="1" dirty="0">
                <a:latin typeface="Arial" panose="020B0604020202020204" pitchFamily="34" charset="0"/>
                <a:cs typeface="Arial" panose="020B0604020202020204" pitchFamily="34" charset="0"/>
                <a:sym typeface="+mn-ea"/>
              </a:rPr>
            </a:br>
            <a:endParaRPr lang="en-US" sz="28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45C8389-A9DC-171D-D00D-0526937EFD30}"/>
              </a:ext>
            </a:extLst>
          </p:cNvPr>
          <p:cNvSpPr>
            <a:spLocks noGrp="1"/>
          </p:cNvSpPr>
          <p:nvPr>
            <p:ph sz="half" idx="1"/>
          </p:nvPr>
        </p:nvSpPr>
        <p:spPr>
          <a:xfrm>
            <a:off x="838199" y="1825625"/>
            <a:ext cx="11179629" cy="4907684"/>
          </a:xfrm>
        </p:spPr>
        <p:txBody>
          <a:bodyPr>
            <a:normAutofit fontScale="77500" lnSpcReduction="20000"/>
          </a:bodyPr>
          <a:lstStyle/>
          <a:p>
            <a:pPr>
              <a:lnSpc>
                <a:spcPct val="150000"/>
              </a:lnSpc>
              <a:buFont typeface="Wingdings" panose="05000000000000000000" pitchFamily="2" charset="2"/>
              <a:buChar char="q"/>
            </a:pPr>
            <a:r>
              <a:rPr lang="fr-FR" sz="2800" b="1" dirty="0"/>
              <a:t> Objectifs principaux de l’harmonisation des finances  publiques:</a:t>
            </a:r>
          </a:p>
          <a:p>
            <a:pPr>
              <a:lnSpc>
                <a:spcPct val="150000"/>
              </a:lnSpc>
              <a:buFont typeface="Wingdings" panose="05000000000000000000" pitchFamily="2" charset="2"/>
              <a:buChar char="v"/>
            </a:pPr>
            <a:r>
              <a:rPr lang="fr-FR" sz="2800" dirty="0"/>
              <a:t> assurer la fiabilité des données budgétaires nécessaires à l’exercice  de la surveillance multilatérale des politiques budgétaires, par la mise à disposition des Etats de garanties en matière  de transparence et d’indépendance dans le traitement des comptes</a:t>
            </a:r>
          </a:p>
          <a:p>
            <a:pPr lvl="0">
              <a:lnSpc>
                <a:spcPct val="150000"/>
              </a:lnSpc>
              <a:buFont typeface="Wingdings" panose="05000000000000000000" pitchFamily="2" charset="2"/>
              <a:buChar char="v"/>
            </a:pPr>
            <a:r>
              <a:rPr lang="fr-FR" sz="2800" dirty="0"/>
              <a:t>doter les Etats membres de l’Union d’instruments modernes permettant une gestion rigoureuse et transparente des finances publiques, gage de stabilité de leur monnaie commune </a:t>
            </a:r>
          </a:p>
          <a:p>
            <a:pPr lvl="0">
              <a:lnSpc>
                <a:spcPct val="150000"/>
              </a:lnSpc>
              <a:buFont typeface="Wingdings" panose="05000000000000000000" pitchFamily="2" charset="2"/>
              <a:buChar char="v"/>
            </a:pPr>
            <a:r>
              <a:rPr lang="fr-FR" sz="2800" dirty="0"/>
              <a:t>faciliter l’exercice de la surveillance multilatérale des politiques budgétaires nationales, en mettant à la disposition des Etats membres des systèmes qui simplifient  l’analyse et la comparaison de  leurs données financières.</a:t>
            </a:r>
          </a:p>
          <a:p>
            <a:pPr marL="0" indent="0">
              <a:buNone/>
            </a:pPr>
            <a:endParaRPr lang="en-US" dirty="0"/>
          </a:p>
        </p:txBody>
      </p:sp>
    </p:spTree>
    <p:extLst>
      <p:ext uri="{BB962C8B-B14F-4D97-AF65-F5344CB8AC3E}">
        <p14:creationId xmlns:p14="http://schemas.microsoft.com/office/powerpoint/2010/main" val="26506413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C33E-66E1-46B0-8707-27672A8BD2DC}"/>
              </a:ext>
            </a:extLst>
          </p:cNvPr>
          <p:cNvSpPr>
            <a:spLocks noGrp="1"/>
          </p:cNvSpPr>
          <p:nvPr>
            <p:ph type="title"/>
          </p:nvPr>
        </p:nvSpPr>
        <p:spPr/>
        <p:txBody>
          <a:bodyPr>
            <a:normAutofit/>
          </a:bodyPr>
          <a:lstStyle/>
          <a:p>
            <a:br>
              <a:rPr lang="fr-FR" altLang="fr-FR" sz="1800" b="1" dirty="0">
                <a:latin typeface="Arial" panose="020B0604020202020204" pitchFamily="34" charset="0"/>
                <a:cs typeface="Arial" panose="020B0604020202020204" pitchFamily="34" charset="0"/>
                <a:sym typeface="+mn-ea"/>
              </a:rPr>
            </a:br>
            <a:r>
              <a:rPr lang="fr-FR" sz="1800" b="1" dirty="0">
                <a:latin typeface="Arial" panose="020B0604020202020204" pitchFamily="34" charset="0"/>
                <a:cs typeface="Arial" panose="020B0604020202020204" pitchFamily="34" charset="0"/>
              </a:rPr>
              <a:t>2  Réformes majeures mises en œuvre par l’UEMOA dans le domaine des finances publiques</a:t>
            </a:r>
            <a:br>
              <a:rPr lang="fr-FR" altLang="fr-FR" sz="1800" b="1" dirty="0">
                <a:latin typeface="Arial" panose="020B0604020202020204" pitchFamily="34" charset="0"/>
                <a:cs typeface="Arial" panose="020B0604020202020204" pitchFamily="34" charset="0"/>
                <a:sym typeface="+mn-ea"/>
              </a:rPr>
            </a:br>
            <a:endParaRPr lang="en-US" sz="1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45C8389-A9DC-171D-D00D-0526937EFD30}"/>
              </a:ext>
            </a:extLst>
          </p:cNvPr>
          <p:cNvSpPr>
            <a:spLocks noGrp="1"/>
          </p:cNvSpPr>
          <p:nvPr>
            <p:ph sz="half" idx="1"/>
          </p:nvPr>
        </p:nvSpPr>
        <p:spPr>
          <a:xfrm>
            <a:off x="838199" y="1825625"/>
            <a:ext cx="11179629" cy="4907684"/>
          </a:xfrm>
        </p:spPr>
        <p:txBody>
          <a:bodyPr>
            <a:noAutofit/>
          </a:bodyPr>
          <a:lstStyle/>
          <a:p>
            <a:pPr>
              <a:buFont typeface="Wingdings" panose="05000000000000000000" pitchFamily="2" charset="2"/>
              <a:buChar char="v"/>
            </a:pPr>
            <a:r>
              <a:rPr lang="fr-FR" sz="1600" dirty="0">
                <a:latin typeface="Arial" panose="020B0604020202020204" pitchFamily="34" charset="0"/>
                <a:cs typeface="Arial" panose="020B0604020202020204" pitchFamily="34" charset="0"/>
              </a:rPr>
              <a:t> </a:t>
            </a:r>
            <a:r>
              <a:rPr lang="fr-FR" sz="1600" b="1" dirty="0">
                <a:latin typeface="Arial" panose="020B0604020202020204" pitchFamily="34" charset="0"/>
                <a:cs typeface="Arial" panose="020B0604020202020204" pitchFamily="34" charset="0"/>
              </a:rPr>
              <a:t>Réforme de 2009: </a:t>
            </a:r>
            <a:r>
              <a:rPr lang="fr-FR" sz="1600" dirty="0">
                <a:latin typeface="Arial" panose="020B0604020202020204" pitchFamily="34" charset="0"/>
                <a:cs typeface="Arial" panose="020B0604020202020204" pitchFamily="34" charset="0"/>
              </a:rPr>
              <a:t>8 directives adoptées </a:t>
            </a:r>
          </a:p>
          <a:p>
            <a:pPr lvl="1">
              <a:buFont typeface="Wingdings" panose="05000000000000000000" pitchFamily="2" charset="2"/>
              <a:buChar char="Ø"/>
            </a:pPr>
            <a:r>
              <a:rPr lang="fr-FR" sz="1600" dirty="0">
                <a:latin typeface="Arial" panose="020B0604020202020204" pitchFamily="34" charset="0"/>
                <a:cs typeface="Arial" panose="020B0604020202020204" pitchFamily="34" charset="0"/>
              </a:rPr>
              <a:t>la Directive n°01/2009/CM/UEMOA portant code de transparence dans la gestion des Finances Publiques au sein de l’UEMOA</a:t>
            </a:r>
          </a:p>
          <a:p>
            <a:pPr lvl="1">
              <a:buFont typeface="Wingdings" panose="05000000000000000000" pitchFamily="2" charset="2"/>
              <a:buChar char="Ø"/>
            </a:pPr>
            <a:r>
              <a:rPr lang="fr-FR" sz="1600" dirty="0">
                <a:latin typeface="Arial" panose="020B0604020202020204" pitchFamily="34" charset="0"/>
                <a:cs typeface="Arial" panose="020B0604020202020204" pitchFamily="34" charset="0"/>
              </a:rPr>
              <a:t>la directive n°06/2009/CM/UEMOA portant lois de finance au sein de l’UEMOA</a:t>
            </a:r>
          </a:p>
          <a:p>
            <a:pPr lvl="1">
              <a:buFont typeface="Wingdings" panose="05000000000000000000" pitchFamily="2" charset="2"/>
              <a:buChar char="Ø"/>
            </a:pPr>
            <a:r>
              <a:rPr lang="fr-FR" sz="1600" dirty="0">
                <a:latin typeface="Arial" panose="020B0604020202020204" pitchFamily="34" charset="0"/>
                <a:cs typeface="Arial" panose="020B0604020202020204" pitchFamily="34" charset="0"/>
              </a:rPr>
              <a:t>la directive n°07/2009/CM/UEMOA portant règlement général sur la comptabilité publique au sein de l’UEMOA </a:t>
            </a:r>
          </a:p>
          <a:p>
            <a:pPr lvl="1">
              <a:buFont typeface="Wingdings" panose="05000000000000000000" pitchFamily="2" charset="2"/>
              <a:buChar char="Ø"/>
            </a:pPr>
            <a:r>
              <a:rPr lang="fr-FR" sz="1600" dirty="0">
                <a:latin typeface="Arial" panose="020B0604020202020204" pitchFamily="34" charset="0"/>
                <a:cs typeface="Arial" panose="020B0604020202020204" pitchFamily="34" charset="0"/>
              </a:rPr>
              <a:t>la directive n°08/2009/CM/UEMOA portant nomenclature budgétaire de l’Etat au sein de l’UEMOA</a:t>
            </a:r>
          </a:p>
          <a:p>
            <a:pPr lvl="1">
              <a:buFont typeface="Wingdings" panose="05000000000000000000" pitchFamily="2" charset="2"/>
              <a:buChar char="Ø"/>
            </a:pPr>
            <a:r>
              <a:rPr lang="fr-FR" sz="1600" dirty="0">
                <a:latin typeface="Arial" panose="020B0604020202020204" pitchFamily="34" charset="0"/>
                <a:cs typeface="Arial" panose="020B0604020202020204" pitchFamily="34" charset="0"/>
              </a:rPr>
              <a:t>la directive n°09/2009/CM/UEMOA portant Plan comptable de l’Etat au sein de l’UEMOA </a:t>
            </a:r>
          </a:p>
          <a:p>
            <a:pPr lvl="1">
              <a:buFont typeface="Wingdings" panose="05000000000000000000" pitchFamily="2" charset="2"/>
              <a:buChar char="Ø"/>
            </a:pPr>
            <a:r>
              <a:rPr lang="fr-FR" sz="1600" dirty="0">
                <a:latin typeface="Arial" panose="020B0604020202020204" pitchFamily="34" charset="0"/>
                <a:cs typeface="Arial" panose="020B0604020202020204" pitchFamily="34" charset="0"/>
              </a:rPr>
              <a:t>la directive n°10/2009/CM/UEMOA portant tableau des opérations financières de l’Etat (TOFE)</a:t>
            </a:r>
          </a:p>
          <a:p>
            <a:pPr lvl="1">
              <a:buFont typeface="Wingdings" panose="05000000000000000000" pitchFamily="2" charset="2"/>
              <a:buChar char="Ø"/>
            </a:pPr>
            <a:r>
              <a:rPr lang="fr-FR" sz="1600" dirty="0">
                <a:latin typeface="Arial" panose="020B0604020202020204" pitchFamily="34" charset="0"/>
                <a:cs typeface="Arial" panose="020B0604020202020204" pitchFamily="34" charset="0"/>
              </a:rPr>
              <a:t>la directive n° 01/2011/CM/UEMOA portant régime financier des collectivités territoriales au sein de l’UEMOA ;</a:t>
            </a:r>
          </a:p>
          <a:p>
            <a:pPr lvl="1">
              <a:buFont typeface="Wingdings" panose="05000000000000000000" pitchFamily="2" charset="2"/>
              <a:buChar char="Ø"/>
            </a:pPr>
            <a:r>
              <a:rPr lang="fr-FR" sz="1600" dirty="0">
                <a:latin typeface="Arial" panose="020B0604020202020204" pitchFamily="34" charset="0"/>
                <a:cs typeface="Arial" panose="020B0604020202020204" pitchFamily="34" charset="0"/>
              </a:rPr>
              <a:t>la Directive n°03/2012/CM/UEMOA portant comptabilité des matières au sein de l’UEMOA.</a:t>
            </a:r>
          </a:p>
          <a:p>
            <a:pPr lvl="0">
              <a:lnSpc>
                <a:spcPct val="150000"/>
              </a:lnSpc>
              <a:buFont typeface="Wingdings" panose="05000000000000000000" pitchFamily="2" charset="2"/>
              <a:buChar char="v"/>
            </a:pPr>
            <a:r>
              <a:rPr lang="fr-FR" sz="1600" b="1" dirty="0">
                <a:latin typeface="Arial" panose="020B0604020202020204" pitchFamily="34" charset="0"/>
                <a:cs typeface="Arial" panose="020B0604020202020204" pitchFamily="34" charset="0"/>
              </a:rPr>
              <a:t>Calendrier de mise en œuvre</a:t>
            </a:r>
            <a:endParaRPr lang="fr-FR" sz="1600" dirty="0">
              <a:latin typeface="Arial" panose="020B0604020202020204" pitchFamily="34" charset="0"/>
              <a:cs typeface="Arial" panose="020B0604020202020204" pitchFamily="34" charset="0"/>
            </a:endParaRPr>
          </a:p>
          <a:p>
            <a:pPr lvl="1">
              <a:lnSpc>
                <a:spcPct val="100000"/>
              </a:lnSpc>
              <a:buFont typeface="Wingdings" panose="05000000000000000000" pitchFamily="2" charset="2"/>
              <a:buChar char="Ø"/>
            </a:pPr>
            <a:r>
              <a:rPr lang="fr-FR" sz="1600" dirty="0">
                <a:latin typeface="Arial" panose="020B0604020202020204" pitchFamily="34" charset="0"/>
                <a:cs typeface="Arial" panose="020B0604020202020204" pitchFamily="34" charset="0"/>
              </a:rPr>
              <a:t>Délai de transposition des Directives : au plus tard </a:t>
            </a:r>
            <a:r>
              <a:rPr lang="fr-FR" sz="1600" b="1" dirty="0">
                <a:latin typeface="Arial" panose="020B0604020202020204" pitchFamily="34" charset="0"/>
                <a:cs typeface="Arial" panose="020B0604020202020204" pitchFamily="34" charset="0"/>
              </a:rPr>
              <a:t>le 31 décembre 2011</a:t>
            </a:r>
            <a:r>
              <a:rPr lang="fr-FR" sz="1600" dirty="0">
                <a:latin typeface="Arial" panose="020B0604020202020204" pitchFamily="34" charset="0"/>
                <a:cs typeface="Arial" panose="020B0604020202020204" pitchFamily="34" charset="0"/>
              </a:rPr>
              <a:t> ;</a:t>
            </a:r>
          </a:p>
          <a:p>
            <a:pPr lvl="1">
              <a:lnSpc>
                <a:spcPct val="100000"/>
              </a:lnSpc>
              <a:buFont typeface="Wingdings" panose="05000000000000000000" pitchFamily="2" charset="2"/>
              <a:buChar char="Ø"/>
            </a:pPr>
            <a:r>
              <a:rPr lang="fr-FR" sz="1600" dirty="0">
                <a:latin typeface="Arial" panose="020B0604020202020204" pitchFamily="34" charset="0"/>
                <a:cs typeface="Arial" panose="020B0604020202020204" pitchFamily="34" charset="0"/>
              </a:rPr>
              <a:t>Délai d’application  des Directives : </a:t>
            </a:r>
            <a:r>
              <a:rPr lang="fr-FR" sz="1600" b="1" dirty="0">
                <a:latin typeface="Arial" panose="020B0604020202020204" pitchFamily="34" charset="0"/>
                <a:cs typeface="Arial" panose="020B0604020202020204" pitchFamily="34" charset="0"/>
              </a:rPr>
              <a:t>au plus tard le 1</a:t>
            </a:r>
            <a:r>
              <a:rPr lang="fr-FR" sz="1600" b="1" baseline="30000" dirty="0">
                <a:latin typeface="Arial" panose="020B0604020202020204" pitchFamily="34" charset="0"/>
                <a:cs typeface="Arial" panose="020B0604020202020204" pitchFamily="34" charset="0"/>
              </a:rPr>
              <a:t>er</a:t>
            </a:r>
            <a:r>
              <a:rPr lang="fr-FR" sz="1600" b="1" dirty="0">
                <a:latin typeface="Arial" panose="020B0604020202020204" pitchFamily="34" charset="0"/>
                <a:cs typeface="Arial" panose="020B0604020202020204" pitchFamily="34" charset="0"/>
              </a:rPr>
              <a:t> janvier 2017 ;</a:t>
            </a:r>
            <a:endParaRPr lang="fr-FR" sz="1600" dirty="0">
              <a:latin typeface="Arial" panose="020B0604020202020204" pitchFamily="34" charset="0"/>
              <a:cs typeface="Arial" panose="020B0604020202020204" pitchFamily="34" charset="0"/>
            </a:endParaRPr>
          </a:p>
          <a:p>
            <a:pPr lvl="1">
              <a:lnSpc>
                <a:spcPct val="100000"/>
              </a:lnSpc>
              <a:buFont typeface="Wingdings" panose="05000000000000000000" pitchFamily="2" charset="2"/>
              <a:buChar char="Ø"/>
            </a:pPr>
            <a:r>
              <a:rPr lang="fr-FR" sz="1600" dirty="0">
                <a:latin typeface="Arial" panose="020B0604020202020204" pitchFamily="34" charset="0"/>
                <a:cs typeface="Arial" panose="020B0604020202020204" pitchFamily="34" charset="0"/>
              </a:rPr>
              <a:t>Délai supplémentaire: 2 ans ( du </a:t>
            </a:r>
            <a:r>
              <a:rPr lang="fr-FR" sz="1600" b="1" dirty="0">
                <a:latin typeface="Arial" panose="020B0604020202020204" pitchFamily="34" charset="0"/>
                <a:cs typeface="Arial" panose="020B0604020202020204" pitchFamily="34" charset="0"/>
              </a:rPr>
              <a:t>1</a:t>
            </a:r>
            <a:r>
              <a:rPr lang="fr-FR" sz="1600" b="1" baseline="30000" dirty="0">
                <a:latin typeface="Arial" panose="020B0604020202020204" pitchFamily="34" charset="0"/>
                <a:cs typeface="Arial" panose="020B0604020202020204" pitchFamily="34" charset="0"/>
              </a:rPr>
              <a:t>er</a:t>
            </a:r>
            <a:r>
              <a:rPr lang="fr-FR" sz="1600" b="1" dirty="0">
                <a:latin typeface="Arial" panose="020B0604020202020204" pitchFamily="34" charset="0"/>
                <a:cs typeface="Arial" panose="020B0604020202020204" pitchFamily="34" charset="0"/>
              </a:rPr>
              <a:t> janvier 2018 au 31 décembre 2019)  accordé </a:t>
            </a:r>
            <a:r>
              <a:rPr lang="fr-FR" sz="1600" dirty="0">
                <a:latin typeface="Arial" panose="020B0604020202020204" pitchFamily="34" charset="0"/>
                <a:cs typeface="Arial" panose="020B0604020202020204" pitchFamily="34" charset="0"/>
              </a:rPr>
              <a:t>pour:</a:t>
            </a:r>
          </a:p>
          <a:p>
            <a:pPr lvl="2">
              <a:lnSpc>
                <a:spcPct val="100000"/>
              </a:lnSpc>
              <a:buFont typeface="Wingdings" panose="05000000000000000000" pitchFamily="2" charset="2"/>
              <a:buChar char="ü"/>
            </a:pPr>
            <a:r>
              <a:rPr lang="fr-FR" sz="1600" dirty="0">
                <a:latin typeface="Arial" panose="020B0604020202020204" pitchFamily="34" charset="0"/>
                <a:cs typeface="Arial" panose="020B0604020202020204" pitchFamily="34" charset="0"/>
              </a:rPr>
              <a:t> l’application intégrale du principe des droits constatés et </a:t>
            </a:r>
          </a:p>
          <a:p>
            <a:pPr lvl="2">
              <a:lnSpc>
                <a:spcPct val="100000"/>
              </a:lnSpc>
              <a:buFont typeface="Wingdings" panose="05000000000000000000" pitchFamily="2" charset="2"/>
              <a:buChar char="ü"/>
            </a:pPr>
            <a:r>
              <a:rPr lang="fr-FR" sz="1600" dirty="0">
                <a:latin typeface="Arial" panose="020B0604020202020204" pitchFamily="34" charset="0"/>
                <a:cs typeface="Arial" panose="020B0604020202020204" pitchFamily="34" charset="0"/>
              </a:rPr>
              <a:t> la tenue de la comptabilité patrimoniale.</a:t>
            </a:r>
          </a:p>
          <a:p>
            <a:pPr lvl="1">
              <a:lnSpc>
                <a:spcPct val="100000"/>
              </a:lnSpc>
              <a:buFont typeface="Wingdings" panose="05000000000000000000" pitchFamily="2" charset="2"/>
              <a:buChar char="v"/>
            </a:pPr>
            <a:endParaRPr lang="fr-FR" sz="1600" b="1"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3745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C33E-66E1-46B0-8707-27672A8BD2DC}"/>
              </a:ext>
            </a:extLst>
          </p:cNvPr>
          <p:cNvSpPr>
            <a:spLocks noGrp="1"/>
          </p:cNvSpPr>
          <p:nvPr>
            <p:ph type="title"/>
          </p:nvPr>
        </p:nvSpPr>
        <p:spPr/>
        <p:txBody>
          <a:bodyPr>
            <a:normAutofit/>
          </a:bodyPr>
          <a:lstStyle/>
          <a:p>
            <a:br>
              <a:rPr lang="fr-FR" altLang="fr-FR" sz="2000" b="1" dirty="0">
                <a:latin typeface="Arial" panose="020B0604020202020204" pitchFamily="34" charset="0"/>
                <a:cs typeface="Arial" panose="020B0604020202020204" pitchFamily="34" charset="0"/>
                <a:sym typeface="+mn-ea"/>
              </a:rPr>
            </a:br>
            <a:r>
              <a:rPr lang="fr-FR" sz="2000" b="1" dirty="0">
                <a:latin typeface="Arial" panose="020B0604020202020204" pitchFamily="34" charset="0"/>
                <a:cs typeface="Arial" panose="020B0604020202020204" pitchFamily="34" charset="0"/>
              </a:rPr>
              <a:t>2  Réformes majeures mises en œuvre par l’UEMOA dans le domaine des finances publiques</a:t>
            </a:r>
            <a:br>
              <a:rPr lang="fr-FR" altLang="fr-FR" sz="2000" b="1" dirty="0">
                <a:latin typeface="Arial" panose="020B0604020202020204" pitchFamily="34" charset="0"/>
                <a:cs typeface="Arial" panose="020B0604020202020204" pitchFamily="34" charset="0"/>
                <a:sym typeface="+mn-ea"/>
              </a:rPr>
            </a:br>
            <a:endParaRPr lang="en-US" sz="2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45C8389-A9DC-171D-D00D-0526937EFD30}"/>
              </a:ext>
            </a:extLst>
          </p:cNvPr>
          <p:cNvSpPr>
            <a:spLocks noGrp="1"/>
          </p:cNvSpPr>
          <p:nvPr>
            <p:ph sz="half" idx="1"/>
          </p:nvPr>
        </p:nvSpPr>
        <p:spPr>
          <a:xfrm>
            <a:off x="838200" y="1585190"/>
            <a:ext cx="11179629" cy="5120409"/>
          </a:xfrm>
        </p:spPr>
        <p:txBody>
          <a:bodyPr>
            <a:normAutofit/>
          </a:bodyPr>
          <a:lstStyle/>
          <a:p>
            <a:pPr>
              <a:buFont typeface="Wingdings" panose="05000000000000000000" pitchFamily="2" charset="2"/>
              <a:buChar char="q"/>
            </a:pPr>
            <a:r>
              <a:rPr lang="fr-FR" sz="1500" b="1" dirty="0">
                <a:latin typeface="Arial" panose="020B0604020202020204" pitchFamily="34" charset="0"/>
                <a:cs typeface="Arial" panose="020B0604020202020204" pitchFamily="34" charset="0"/>
              </a:rPr>
              <a:t> Suivi-évaluation des directives communautaires</a:t>
            </a:r>
          </a:p>
          <a:p>
            <a:pPr lvl="1">
              <a:buFont typeface="Wingdings" panose="05000000000000000000" pitchFamily="2" charset="2"/>
              <a:buChar char="v"/>
            </a:pPr>
            <a:r>
              <a:rPr lang="fr-FR" sz="1500" b="1" dirty="0">
                <a:latin typeface="Arial" panose="020B0604020202020204" pitchFamily="34" charset="0"/>
                <a:cs typeface="Arial" panose="020B0604020202020204" pitchFamily="34" charset="0"/>
              </a:rPr>
              <a:t> Organisation par la  Commission  de missions annuelles d’évaluation de la transposition et de l’application des textes communautaires</a:t>
            </a:r>
          </a:p>
          <a:p>
            <a:pPr lvl="1">
              <a:buFont typeface="Wingdings" panose="05000000000000000000" pitchFamily="2" charset="2"/>
              <a:buChar char="v"/>
            </a:pPr>
            <a:r>
              <a:rPr lang="fr-FR" sz="1500" b="1" dirty="0">
                <a:latin typeface="Arial" panose="020B0604020202020204" pitchFamily="34" charset="0"/>
                <a:cs typeface="Arial" panose="020B0604020202020204" pitchFamily="34" charset="0"/>
              </a:rPr>
              <a:t> Conception d’une grille de suivi et d’évaluation basée essentiellement sur:</a:t>
            </a:r>
          </a:p>
          <a:p>
            <a:pPr lvl="2">
              <a:buFont typeface="Wingdings" panose="05000000000000000000" pitchFamily="2" charset="2"/>
              <a:buChar char="Ø"/>
            </a:pPr>
            <a:r>
              <a:rPr lang="fr-FR" sz="1500" b="1" dirty="0">
                <a:latin typeface="Arial" panose="020B0604020202020204" pitchFamily="34" charset="0"/>
                <a:cs typeface="Arial" panose="020B0604020202020204" pitchFamily="34" charset="0"/>
              </a:rPr>
              <a:t> </a:t>
            </a:r>
            <a:r>
              <a:rPr lang="fr-FR" sz="1500" dirty="0">
                <a:latin typeface="Arial" panose="020B0604020202020204" pitchFamily="34" charset="0"/>
                <a:cs typeface="Arial" panose="020B0604020202020204" pitchFamily="34" charset="0"/>
              </a:rPr>
              <a:t>la définition d’objectifs par directive</a:t>
            </a:r>
          </a:p>
          <a:p>
            <a:pPr lvl="2">
              <a:buFont typeface="Wingdings" panose="05000000000000000000" pitchFamily="2" charset="2"/>
              <a:buChar char="Ø"/>
            </a:pPr>
            <a:r>
              <a:rPr lang="fr-FR" sz="1500" dirty="0">
                <a:latin typeface="Arial" panose="020B0604020202020204" pitchFamily="34" charset="0"/>
                <a:cs typeface="Arial" panose="020B0604020202020204" pitchFamily="34" charset="0"/>
              </a:rPr>
              <a:t> la définition d’indicateurs par objectif</a:t>
            </a:r>
          </a:p>
          <a:p>
            <a:pPr lvl="2">
              <a:buFont typeface="Wingdings" panose="05000000000000000000" pitchFamily="2" charset="2"/>
              <a:buChar char="Ø"/>
            </a:pPr>
            <a:r>
              <a:rPr lang="fr-FR" sz="1500" dirty="0">
                <a:latin typeface="Arial" panose="020B0604020202020204" pitchFamily="34" charset="0"/>
                <a:cs typeface="Arial" panose="020B0604020202020204" pitchFamily="34" charset="0"/>
              </a:rPr>
              <a:t> le délai de référence de mise en œuvre du texte (ou de la disposition)</a:t>
            </a:r>
          </a:p>
          <a:p>
            <a:pPr lvl="2">
              <a:buFont typeface="Wingdings" panose="05000000000000000000" pitchFamily="2" charset="2"/>
              <a:buChar char="Ø"/>
            </a:pPr>
            <a:r>
              <a:rPr lang="fr-FR" sz="1500" dirty="0">
                <a:latin typeface="Arial" panose="020B0604020202020204" pitchFamily="34" charset="0"/>
                <a:cs typeface="Arial" panose="020B0604020202020204" pitchFamily="34" charset="0"/>
              </a:rPr>
              <a:t> la fixation d’une cible à atteindre dans la mise en œuvre du texte</a:t>
            </a:r>
          </a:p>
          <a:p>
            <a:pPr lvl="1">
              <a:buFont typeface="Wingdings" panose="05000000000000000000" pitchFamily="2" charset="2"/>
              <a:buChar char="v"/>
            </a:pPr>
            <a:r>
              <a:rPr lang="fr-FR" sz="1500" b="1" dirty="0">
                <a:latin typeface="Arial" panose="020B0604020202020204" pitchFamily="34" charset="0"/>
                <a:cs typeface="Arial" panose="020B0604020202020204" pitchFamily="34" charset="0"/>
              </a:rPr>
              <a:t> Illustrations:</a:t>
            </a:r>
          </a:p>
          <a:p>
            <a:pPr lvl="2">
              <a:buFont typeface="Wingdings" panose="05000000000000000000" pitchFamily="2" charset="2"/>
              <a:buChar char="Ø"/>
            </a:pPr>
            <a:r>
              <a:rPr lang="fr-FR" sz="1500" b="1" dirty="0">
                <a:latin typeface="Arial" panose="020B0604020202020204" pitchFamily="34" charset="0"/>
                <a:cs typeface="Arial" panose="020B0604020202020204" pitchFamily="34" charset="0"/>
              </a:rPr>
              <a:t> </a:t>
            </a:r>
            <a:r>
              <a:rPr lang="fr-FR" sz="1500" dirty="0">
                <a:latin typeface="Arial" panose="020B0604020202020204" pitchFamily="34" charset="0"/>
                <a:cs typeface="Arial" panose="020B0604020202020204" pitchFamily="34" charset="0"/>
              </a:rPr>
              <a:t>Code de transparence: 15 objectifs mesurés, 18 indicateurs</a:t>
            </a:r>
          </a:p>
          <a:p>
            <a:pPr lvl="2">
              <a:buFont typeface="Wingdings" panose="05000000000000000000" pitchFamily="2" charset="2"/>
              <a:buChar char="Ø"/>
            </a:pPr>
            <a:r>
              <a:rPr lang="fr-FR" sz="1500" dirty="0">
                <a:latin typeface="Arial" panose="020B0604020202020204" pitchFamily="34" charset="0"/>
                <a:cs typeface="Arial" panose="020B0604020202020204" pitchFamily="34" charset="0"/>
              </a:rPr>
              <a:t> Lois de finances: 18 objectifs mesurés, 22 indicateurs</a:t>
            </a:r>
          </a:p>
          <a:p>
            <a:pPr lvl="2">
              <a:buFont typeface="Wingdings" panose="05000000000000000000" pitchFamily="2" charset="2"/>
              <a:buChar char="Ø"/>
            </a:pPr>
            <a:r>
              <a:rPr lang="fr-FR" sz="1500" dirty="0">
                <a:latin typeface="Arial" panose="020B0604020202020204" pitchFamily="34" charset="0"/>
                <a:cs typeface="Arial" panose="020B0604020202020204" pitchFamily="34" charset="0"/>
              </a:rPr>
              <a:t> Règlement général sur la comptabilité publique: 14 objectifs mesurés, 18 indicateurs</a:t>
            </a:r>
          </a:p>
          <a:p>
            <a:pPr>
              <a:buFont typeface="Wingdings" panose="05000000000000000000" pitchFamily="2" charset="2"/>
              <a:buChar char="q"/>
            </a:pPr>
            <a:r>
              <a:rPr lang="fr-FR" sz="1500" b="1" dirty="0">
                <a:latin typeface="Arial" panose="020B0604020202020204" pitchFamily="34" charset="0"/>
                <a:cs typeface="Arial" panose="020B0604020202020204" pitchFamily="34" charset="0"/>
              </a:rPr>
              <a:t>Revue annuelle des réformes communautaires ( Acte </a:t>
            </a:r>
            <a:r>
              <a:rPr lang="fr-FR" sz="1500" b="1" dirty="0" err="1">
                <a:latin typeface="Arial" panose="020B0604020202020204" pitchFamily="34" charset="0"/>
                <a:cs typeface="Arial" panose="020B0604020202020204" pitchFamily="34" charset="0"/>
              </a:rPr>
              <a:t>Add</a:t>
            </a:r>
            <a:r>
              <a:rPr lang="fr-FR" sz="1500" b="1" dirty="0">
                <a:latin typeface="Arial" panose="020B0604020202020204" pitchFamily="34" charset="0"/>
                <a:cs typeface="Arial" panose="020B0604020202020204" pitchFamily="34" charset="0"/>
              </a:rPr>
              <a:t>. n°05/2013 du 24-10-2013) </a:t>
            </a:r>
          </a:p>
          <a:p>
            <a:pPr lvl="1">
              <a:buFont typeface="Wingdings" panose="05000000000000000000" pitchFamily="2" charset="2"/>
              <a:buChar char="v"/>
            </a:pPr>
            <a:r>
              <a:rPr lang="fr-FR" sz="1500" b="1" dirty="0">
                <a:latin typeface="Arial" panose="020B0604020202020204" pitchFamily="34" charset="0"/>
                <a:cs typeface="Arial" panose="020B0604020202020204" pitchFamily="34" charset="0"/>
              </a:rPr>
              <a:t> Définition d’une méthodologie globale d’évaluation des textes communautaires dont ceux des finances publiques</a:t>
            </a:r>
          </a:p>
          <a:p>
            <a:pPr lvl="1">
              <a:buFont typeface="Wingdings" panose="05000000000000000000" pitchFamily="2" charset="2"/>
              <a:buChar char="v"/>
            </a:pPr>
            <a:r>
              <a:rPr lang="fr-FR" sz="1500" b="1" dirty="0">
                <a:latin typeface="Arial" panose="020B0604020202020204" pitchFamily="34" charset="0"/>
                <a:cs typeface="Arial" panose="020B0604020202020204" pitchFamily="34" charset="0"/>
              </a:rPr>
              <a:t>  En 2022- Taux de mise en œuvre des Directives FP</a:t>
            </a:r>
          </a:p>
          <a:p>
            <a:pPr marL="0" indent="0">
              <a:buNone/>
            </a:pPr>
            <a:endParaRPr lang="en-US" sz="1500" dirty="0">
              <a:latin typeface="Arial" panose="020B0604020202020204" pitchFamily="34" charset="0"/>
              <a:cs typeface="Arial" panose="020B0604020202020204" pitchFamily="34" charset="0"/>
            </a:endParaRPr>
          </a:p>
        </p:txBody>
      </p:sp>
      <p:graphicFrame>
        <p:nvGraphicFramePr>
          <p:cNvPr id="4" name="Tableau 3">
            <a:extLst>
              <a:ext uri="{FF2B5EF4-FFF2-40B4-BE49-F238E27FC236}">
                <a16:creationId xmlns:a16="http://schemas.microsoft.com/office/drawing/2014/main" id="{A67DE801-7C7E-2FA6-C72B-90CD61396CDD}"/>
              </a:ext>
            </a:extLst>
          </p:cNvPr>
          <p:cNvGraphicFramePr>
            <a:graphicFrameLocks noGrp="1"/>
          </p:cNvGraphicFramePr>
          <p:nvPr>
            <p:extLst>
              <p:ext uri="{D42A27DB-BD31-4B8C-83A1-F6EECF244321}">
                <p14:modId xmlns:p14="http://schemas.microsoft.com/office/powerpoint/2010/main" val="3330043759"/>
              </p:ext>
            </p:extLst>
          </p:nvPr>
        </p:nvGraphicFramePr>
        <p:xfrm>
          <a:off x="1737032" y="5963919"/>
          <a:ext cx="8128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604105203"/>
                    </a:ext>
                  </a:extLst>
                </a:gridCol>
                <a:gridCol w="1016000">
                  <a:extLst>
                    <a:ext uri="{9D8B030D-6E8A-4147-A177-3AD203B41FA5}">
                      <a16:colId xmlns:a16="http://schemas.microsoft.com/office/drawing/2014/main" val="2707055455"/>
                    </a:ext>
                  </a:extLst>
                </a:gridCol>
                <a:gridCol w="1016000">
                  <a:extLst>
                    <a:ext uri="{9D8B030D-6E8A-4147-A177-3AD203B41FA5}">
                      <a16:colId xmlns:a16="http://schemas.microsoft.com/office/drawing/2014/main" val="3861164544"/>
                    </a:ext>
                  </a:extLst>
                </a:gridCol>
                <a:gridCol w="1016000">
                  <a:extLst>
                    <a:ext uri="{9D8B030D-6E8A-4147-A177-3AD203B41FA5}">
                      <a16:colId xmlns:a16="http://schemas.microsoft.com/office/drawing/2014/main" val="1279674967"/>
                    </a:ext>
                  </a:extLst>
                </a:gridCol>
                <a:gridCol w="1016000">
                  <a:extLst>
                    <a:ext uri="{9D8B030D-6E8A-4147-A177-3AD203B41FA5}">
                      <a16:colId xmlns:a16="http://schemas.microsoft.com/office/drawing/2014/main" val="3342241650"/>
                    </a:ext>
                  </a:extLst>
                </a:gridCol>
                <a:gridCol w="1016000">
                  <a:extLst>
                    <a:ext uri="{9D8B030D-6E8A-4147-A177-3AD203B41FA5}">
                      <a16:colId xmlns:a16="http://schemas.microsoft.com/office/drawing/2014/main" val="1971790836"/>
                    </a:ext>
                  </a:extLst>
                </a:gridCol>
                <a:gridCol w="1016000">
                  <a:extLst>
                    <a:ext uri="{9D8B030D-6E8A-4147-A177-3AD203B41FA5}">
                      <a16:colId xmlns:a16="http://schemas.microsoft.com/office/drawing/2014/main" val="1915042201"/>
                    </a:ext>
                  </a:extLst>
                </a:gridCol>
                <a:gridCol w="1016000">
                  <a:extLst>
                    <a:ext uri="{9D8B030D-6E8A-4147-A177-3AD203B41FA5}">
                      <a16:colId xmlns:a16="http://schemas.microsoft.com/office/drawing/2014/main" val="3638475568"/>
                    </a:ext>
                  </a:extLst>
                </a:gridCol>
              </a:tblGrid>
              <a:tr h="370840">
                <a:tc>
                  <a:txBody>
                    <a:bodyPr/>
                    <a:lstStyle/>
                    <a:p>
                      <a:r>
                        <a:rPr lang="fr-FR" sz="1600" dirty="0">
                          <a:solidFill>
                            <a:schemeClr val="tx1"/>
                          </a:solidFill>
                        </a:rPr>
                        <a:t>B</a:t>
                      </a:r>
                    </a:p>
                  </a:txBody>
                  <a:tcPr/>
                </a:tc>
                <a:tc>
                  <a:txBody>
                    <a:bodyPr/>
                    <a:lstStyle/>
                    <a:p>
                      <a:r>
                        <a:rPr lang="fr-FR" sz="1600" dirty="0">
                          <a:solidFill>
                            <a:schemeClr val="tx1"/>
                          </a:solidFill>
                        </a:rPr>
                        <a:t>BF</a:t>
                      </a:r>
                    </a:p>
                  </a:txBody>
                  <a:tcPr/>
                </a:tc>
                <a:tc>
                  <a:txBody>
                    <a:bodyPr/>
                    <a:lstStyle/>
                    <a:p>
                      <a:r>
                        <a:rPr lang="fr-FR" sz="1600" dirty="0">
                          <a:solidFill>
                            <a:schemeClr val="tx1"/>
                          </a:solidFill>
                        </a:rPr>
                        <a:t>CI</a:t>
                      </a:r>
                    </a:p>
                  </a:txBody>
                  <a:tcPr/>
                </a:tc>
                <a:tc>
                  <a:txBody>
                    <a:bodyPr/>
                    <a:lstStyle/>
                    <a:p>
                      <a:r>
                        <a:rPr lang="fr-FR" sz="1600" dirty="0">
                          <a:solidFill>
                            <a:schemeClr val="tx1"/>
                          </a:solidFill>
                        </a:rPr>
                        <a:t>GB</a:t>
                      </a:r>
                    </a:p>
                  </a:txBody>
                  <a:tcPr/>
                </a:tc>
                <a:tc>
                  <a:txBody>
                    <a:bodyPr/>
                    <a:lstStyle/>
                    <a:p>
                      <a:r>
                        <a:rPr lang="fr-FR" sz="1600" dirty="0">
                          <a:solidFill>
                            <a:schemeClr val="tx1"/>
                          </a:solidFill>
                        </a:rPr>
                        <a:t>M</a:t>
                      </a:r>
                    </a:p>
                  </a:txBody>
                  <a:tcPr/>
                </a:tc>
                <a:tc>
                  <a:txBody>
                    <a:bodyPr/>
                    <a:lstStyle/>
                    <a:p>
                      <a:r>
                        <a:rPr lang="fr-FR" sz="1600" dirty="0">
                          <a:solidFill>
                            <a:schemeClr val="tx1"/>
                          </a:solidFill>
                        </a:rPr>
                        <a:t>N</a:t>
                      </a:r>
                    </a:p>
                  </a:txBody>
                  <a:tcPr/>
                </a:tc>
                <a:tc>
                  <a:txBody>
                    <a:bodyPr/>
                    <a:lstStyle/>
                    <a:p>
                      <a:r>
                        <a:rPr lang="fr-FR" sz="1600" dirty="0">
                          <a:solidFill>
                            <a:schemeClr val="tx1"/>
                          </a:solidFill>
                        </a:rPr>
                        <a:t>S</a:t>
                      </a:r>
                    </a:p>
                  </a:txBody>
                  <a:tcPr/>
                </a:tc>
                <a:tc>
                  <a:txBody>
                    <a:bodyPr/>
                    <a:lstStyle/>
                    <a:p>
                      <a:r>
                        <a:rPr lang="fr-FR" sz="1600" dirty="0">
                          <a:solidFill>
                            <a:schemeClr val="tx1"/>
                          </a:solidFill>
                        </a:rPr>
                        <a:t>T</a:t>
                      </a:r>
                    </a:p>
                  </a:txBody>
                  <a:tcPr/>
                </a:tc>
                <a:extLst>
                  <a:ext uri="{0D108BD9-81ED-4DB2-BD59-A6C34878D82A}">
                    <a16:rowId xmlns:a16="http://schemas.microsoft.com/office/drawing/2014/main" val="2037690953"/>
                  </a:ext>
                </a:extLst>
              </a:tr>
              <a:tr h="370840">
                <a:tc>
                  <a:txBody>
                    <a:bodyPr/>
                    <a:lstStyle/>
                    <a:p>
                      <a:pPr>
                        <a:lnSpc>
                          <a:spcPct val="107000"/>
                        </a:lnSpc>
                        <a:spcAft>
                          <a:spcPts val="800"/>
                        </a:spcAft>
                      </a:pPr>
                      <a:r>
                        <a:rPr lang="fr-FR" sz="1600" b="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75,68%</a:t>
                      </a:r>
                      <a:endParaRPr lang="fr-FR" sz="16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600" b="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87,84%</a:t>
                      </a:r>
                      <a:endParaRPr lang="fr-FR" sz="16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600" b="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85,83%</a:t>
                      </a:r>
                      <a:endParaRPr lang="fr-FR" sz="16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600" b="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29,75%</a:t>
                      </a:r>
                      <a:endParaRPr lang="fr-FR" sz="16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600" b="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83,14%</a:t>
                      </a:r>
                      <a:endParaRPr lang="fr-FR" sz="16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600" b="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73,93%</a:t>
                      </a:r>
                      <a:endParaRPr lang="fr-FR" sz="16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600" b="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68,88%</a:t>
                      </a:r>
                      <a:endParaRPr lang="fr-FR" sz="16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800"/>
                        </a:spcAft>
                      </a:pPr>
                      <a:r>
                        <a:rPr lang="fr-FR" sz="1600" b="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87,75%</a:t>
                      </a:r>
                      <a:endParaRPr lang="fr-FR" sz="16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911826820"/>
                  </a:ext>
                </a:extLst>
              </a:tr>
            </a:tbl>
          </a:graphicData>
        </a:graphic>
      </p:graphicFrame>
    </p:spTree>
    <p:extLst>
      <p:ext uri="{BB962C8B-B14F-4D97-AF65-F5344CB8AC3E}">
        <p14:creationId xmlns:p14="http://schemas.microsoft.com/office/powerpoint/2010/main" val="32133218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C33E-66E1-46B0-8707-27672A8BD2DC}"/>
              </a:ext>
            </a:extLst>
          </p:cNvPr>
          <p:cNvSpPr>
            <a:spLocks noGrp="1"/>
          </p:cNvSpPr>
          <p:nvPr>
            <p:ph type="title"/>
          </p:nvPr>
        </p:nvSpPr>
        <p:spPr/>
        <p:txBody>
          <a:bodyPr>
            <a:normAutofit/>
          </a:bodyPr>
          <a:lstStyle/>
          <a:p>
            <a:br>
              <a:rPr lang="fr-FR" altLang="fr-FR" sz="2000" b="1" dirty="0">
                <a:latin typeface="Arial" panose="020B0604020202020204" pitchFamily="34" charset="0"/>
                <a:cs typeface="Arial" panose="020B0604020202020204" pitchFamily="34" charset="0"/>
                <a:sym typeface="+mn-ea"/>
              </a:rPr>
            </a:br>
            <a:r>
              <a:rPr lang="fr-FR" sz="2000" b="1" dirty="0">
                <a:latin typeface="Arial" panose="020B0604020202020204" pitchFamily="34" charset="0"/>
                <a:cs typeface="Arial" panose="020B0604020202020204" pitchFamily="34" charset="0"/>
              </a:rPr>
              <a:t>2  Réformes majeures mises en œuvre par l’UEMOA dans le domaine des finances publiques</a:t>
            </a:r>
            <a:br>
              <a:rPr lang="fr-FR" altLang="fr-FR" sz="2000" b="1" dirty="0">
                <a:latin typeface="Arial" panose="020B0604020202020204" pitchFamily="34" charset="0"/>
                <a:cs typeface="Arial" panose="020B0604020202020204" pitchFamily="34" charset="0"/>
                <a:sym typeface="+mn-ea"/>
              </a:rPr>
            </a:br>
            <a:endParaRPr lang="en-US" sz="2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45C8389-A9DC-171D-D00D-0526937EFD30}"/>
              </a:ext>
            </a:extLst>
          </p:cNvPr>
          <p:cNvSpPr>
            <a:spLocks noGrp="1"/>
          </p:cNvSpPr>
          <p:nvPr>
            <p:ph sz="half" idx="1"/>
          </p:nvPr>
        </p:nvSpPr>
        <p:spPr>
          <a:xfrm>
            <a:off x="838199" y="1825625"/>
            <a:ext cx="11179629" cy="4907684"/>
          </a:xfrm>
        </p:spPr>
        <p:txBody>
          <a:bodyPr>
            <a:noAutofit/>
          </a:bodyPr>
          <a:lstStyle/>
          <a:p>
            <a:pPr>
              <a:buFont typeface="Wingdings" panose="05000000000000000000" pitchFamily="2" charset="2"/>
              <a:buChar char="q"/>
            </a:pPr>
            <a:r>
              <a:rPr lang="fr-FR" sz="1800" b="1" dirty="0">
                <a:latin typeface="Arial" panose="020B0604020202020204" pitchFamily="34" charset="0"/>
                <a:cs typeface="Arial" panose="020B0604020202020204" pitchFamily="34" charset="0"/>
              </a:rPr>
              <a:t> Fiscalité intérieure</a:t>
            </a:r>
          </a:p>
          <a:p>
            <a:pPr eaLnBrk="1" hangingPunct="1">
              <a:buFont typeface="Wingdings" panose="05000000000000000000" pitchFamily="2" charset="2"/>
              <a:buChar char="v"/>
            </a:pPr>
            <a:r>
              <a:rPr lang="fr-FR" sz="1800" b="1" dirty="0">
                <a:latin typeface="Arial" panose="020B0604020202020204" pitchFamily="34" charset="0"/>
                <a:cs typeface="Arial" panose="020B0604020202020204" pitchFamily="34" charset="0"/>
                <a:sym typeface="Wingdings" pitchFamily="2" charset="2"/>
              </a:rPr>
              <a:t> </a:t>
            </a:r>
            <a:r>
              <a:rPr lang="en-CA" sz="1800" b="1" dirty="0">
                <a:latin typeface="Arial" panose="020B0604020202020204" pitchFamily="34" charset="0"/>
                <a:cs typeface="Arial" panose="020B0604020202020204" pitchFamily="34" charset="0"/>
              </a:rPr>
              <a:t>O</a:t>
            </a:r>
            <a:r>
              <a:rPr lang="fr-FR" sz="1800" b="1" dirty="0" err="1">
                <a:latin typeface="Arial" panose="020B0604020202020204" pitchFamily="34" charset="0"/>
                <a:cs typeface="Arial" panose="020B0604020202020204" pitchFamily="34" charset="0"/>
              </a:rPr>
              <a:t>bjectifs</a:t>
            </a:r>
            <a:r>
              <a:rPr lang="fr-FR" sz="1800" b="1" dirty="0">
                <a:latin typeface="Arial" panose="020B0604020202020204" pitchFamily="34" charset="0"/>
                <a:cs typeface="Arial" panose="020B0604020202020204" pitchFamily="34" charset="0"/>
              </a:rPr>
              <a:t> de l’harmonisation de la fiscalité:</a:t>
            </a:r>
          </a:p>
          <a:p>
            <a:pPr eaLnBrk="1" hangingPunct="1">
              <a:buNone/>
            </a:pPr>
            <a:r>
              <a:rPr lang="fr-FR" sz="1800" b="1" dirty="0">
                <a:latin typeface="Arial" panose="020B0604020202020204" pitchFamily="34" charset="0"/>
                <a:cs typeface="Arial" panose="020B0604020202020204" pitchFamily="34" charset="0"/>
              </a:rPr>
              <a:t>	</a:t>
            </a:r>
            <a:r>
              <a:rPr lang="fr-FR" sz="1800" dirty="0">
                <a:latin typeface="Arial" panose="020B0604020202020204" pitchFamily="34" charset="0"/>
                <a:cs typeface="Arial" panose="020B0604020202020204" pitchFamily="34" charset="0"/>
              </a:rPr>
              <a:t>Art 4 e) Traité UEMOA :  «</a:t>
            </a:r>
            <a:r>
              <a:rPr lang="fr-FR" sz="1800" i="1" dirty="0">
                <a:latin typeface="Arial" panose="020B0604020202020204" pitchFamily="34" charset="0"/>
                <a:cs typeface="Arial" panose="020B0604020202020204" pitchFamily="34" charset="0"/>
              </a:rPr>
              <a:t> harmoniser, dans la mesure nécessaire au bon fonctionnement du marché</a:t>
            </a:r>
            <a:r>
              <a:rPr lang="en-CA" sz="1800" i="1" dirty="0">
                <a:latin typeface="Arial" panose="020B0604020202020204" pitchFamily="34" charset="0"/>
                <a:cs typeface="Arial" panose="020B0604020202020204" pitchFamily="34" charset="0"/>
              </a:rPr>
              <a:t> </a:t>
            </a:r>
            <a:r>
              <a:rPr lang="fr-FR" sz="1800" i="1" dirty="0">
                <a:latin typeface="Arial" panose="020B0604020202020204" pitchFamily="34" charset="0"/>
                <a:cs typeface="Arial" panose="020B0604020202020204" pitchFamily="34" charset="0"/>
              </a:rPr>
              <a:t>commun, les législations des Etats membres et particulièrement le régime de la fiscalité »</a:t>
            </a:r>
            <a:endParaRPr lang="en-CA" sz="1800" i="1" dirty="0">
              <a:latin typeface="Arial" panose="020B0604020202020204" pitchFamily="34" charset="0"/>
              <a:cs typeface="Arial" panose="020B0604020202020204" pitchFamily="34" charset="0"/>
            </a:endParaRPr>
          </a:p>
          <a:p>
            <a:pPr eaLnBrk="1" hangingPunct="1">
              <a:buFont typeface="Wingdings" panose="05000000000000000000" pitchFamily="2" charset="2"/>
              <a:buChar char="v"/>
            </a:pPr>
            <a:r>
              <a:rPr lang="en-CA" sz="1800" b="1" dirty="0" err="1">
                <a:latin typeface="Arial" panose="020B0604020202020204" pitchFamily="34" charset="0"/>
                <a:cs typeface="Arial" panose="020B0604020202020204" pitchFamily="34" charset="0"/>
              </a:rPr>
              <a:t>Objectifs</a:t>
            </a:r>
            <a:r>
              <a:rPr lang="en-CA" sz="1800" b="1" dirty="0">
                <a:latin typeface="Arial" panose="020B0604020202020204" pitchFamily="34" charset="0"/>
                <a:cs typeface="Arial" panose="020B0604020202020204" pitchFamily="34" charset="0"/>
              </a:rPr>
              <a:t> </a:t>
            </a:r>
            <a:r>
              <a:rPr lang="en-CA" sz="1800" b="1" dirty="0" err="1">
                <a:latin typeface="Arial" panose="020B0604020202020204" pitchFamily="34" charset="0"/>
                <a:cs typeface="Arial" panose="020B0604020202020204" pitchFamily="34" charset="0"/>
              </a:rPr>
              <a:t>spécifiques</a:t>
            </a:r>
            <a:r>
              <a:rPr lang="en-CA" sz="1800" b="1" dirty="0">
                <a:latin typeface="Arial" panose="020B0604020202020204" pitchFamily="34" charset="0"/>
                <a:cs typeface="Arial" panose="020B0604020202020204" pitchFamily="34" charset="0"/>
              </a:rPr>
              <a:t>:</a:t>
            </a:r>
          </a:p>
          <a:p>
            <a:pPr marL="914400" lvl="2" indent="0">
              <a:buNone/>
            </a:pPr>
            <a:r>
              <a:rPr lang="fr-FR" sz="1800" dirty="0">
                <a:latin typeface="Arial" panose="020B0604020202020204" pitchFamily="34" charset="0"/>
                <a:cs typeface="Arial" panose="020B0604020202020204" pitchFamily="34" charset="0"/>
              </a:rPr>
              <a:t>- favoriser une fiscalité qui favorise l’investissement et la croissance économique</a:t>
            </a:r>
          </a:p>
          <a:p>
            <a:pPr marL="0" indent="0">
              <a:buNone/>
            </a:pPr>
            <a:r>
              <a:rPr lang="fr-FR" sz="1800" dirty="0">
                <a:latin typeface="Arial" panose="020B0604020202020204" pitchFamily="34" charset="0"/>
                <a:cs typeface="Arial" panose="020B0604020202020204" pitchFamily="34" charset="0"/>
              </a:rPr>
              <a:t>	-  favorisant la mobilité des capitaux dans l’Union</a:t>
            </a:r>
          </a:p>
          <a:p>
            <a:pPr marL="0" indent="0">
              <a:buNone/>
            </a:pPr>
            <a:r>
              <a:rPr lang="fr-FR" sz="1800" dirty="0">
                <a:latin typeface="Arial" panose="020B0604020202020204" pitchFamily="34" charset="0"/>
                <a:cs typeface="Arial" panose="020B0604020202020204" pitchFamily="34" charset="0"/>
              </a:rPr>
              <a:t>	- contenir la compétition fiscale entre les Etats membres</a:t>
            </a:r>
          </a:p>
          <a:p>
            <a:pPr marL="0" indent="0">
              <a:buNone/>
            </a:pPr>
            <a:r>
              <a:rPr lang="fr-FR" sz="1800" dirty="0">
                <a:latin typeface="Arial" panose="020B0604020202020204" pitchFamily="34" charset="0"/>
                <a:cs typeface="Arial" panose="020B0604020202020204" pitchFamily="34" charset="0"/>
              </a:rPr>
              <a:t>	- accroitre le rendement des impôts</a:t>
            </a:r>
          </a:p>
          <a:p>
            <a:pPr eaLnBrk="1" hangingPunct="1">
              <a:lnSpc>
                <a:spcPct val="90000"/>
              </a:lnSpc>
              <a:buFont typeface="Wingdings" panose="05000000000000000000" pitchFamily="2" charset="2"/>
              <a:buChar char="v"/>
            </a:pPr>
            <a:r>
              <a:rPr lang="fr-FR" sz="1800" b="1" dirty="0">
                <a:latin typeface="Arial" panose="020B0604020202020204" pitchFamily="34" charset="0"/>
                <a:cs typeface="Arial" panose="020B0604020202020204" pitchFamily="34" charset="0"/>
              </a:rPr>
              <a:t> </a:t>
            </a:r>
            <a:r>
              <a:rPr lang="en-CA" sz="1800" b="1" dirty="0">
                <a:latin typeface="Arial" panose="020B0604020202020204" pitchFamily="34" charset="0"/>
                <a:cs typeface="Arial" panose="020B0604020202020204" pitchFamily="34" charset="0"/>
              </a:rPr>
              <a:t>Adoption de  programmes </a:t>
            </a:r>
            <a:r>
              <a:rPr lang="en-CA" sz="1800" b="1" dirty="0" err="1">
                <a:latin typeface="Arial" panose="020B0604020202020204" pitchFamily="34" charset="0"/>
                <a:cs typeface="Arial" panose="020B0604020202020204" pitchFamily="34" charset="0"/>
              </a:rPr>
              <a:t>d’orientation</a:t>
            </a:r>
            <a:r>
              <a:rPr lang="en-CA" sz="1800" b="1" dirty="0">
                <a:latin typeface="Arial" panose="020B0604020202020204" pitchFamily="34" charset="0"/>
                <a:cs typeface="Arial" panose="020B0604020202020204" pitchFamily="34" charset="0"/>
              </a:rPr>
              <a:t>:</a:t>
            </a:r>
          </a:p>
          <a:p>
            <a:pPr marL="0" lvl="0" indent="0">
              <a:buNone/>
            </a:pPr>
            <a:r>
              <a:rPr lang="fr-FR" sz="1800" dirty="0">
                <a:latin typeface="Arial" panose="020B0604020202020204" pitchFamily="34" charset="0"/>
                <a:cs typeface="Arial" panose="020B0604020202020204" pitchFamily="34" charset="0"/>
              </a:rPr>
              <a:t>	-  3 juillet 1998: programme d’harmonisation de la fiscalité indirecte intérieure</a:t>
            </a:r>
          </a:p>
          <a:p>
            <a:pPr marL="0" lvl="0" indent="0">
              <a:buNone/>
            </a:pPr>
            <a:r>
              <a:rPr lang="fr-FR" sz="1800" dirty="0">
                <a:latin typeface="Arial" panose="020B0604020202020204" pitchFamily="34" charset="0"/>
                <a:cs typeface="Arial" panose="020B0604020202020204" pitchFamily="34" charset="0"/>
              </a:rPr>
              <a:t>	- 20 mars 2006: programme de transition fiscale</a:t>
            </a:r>
          </a:p>
          <a:p>
            <a:pPr marL="0" lvl="0" indent="0">
              <a:buNone/>
            </a:pPr>
            <a:r>
              <a:rPr lang="fr-FR" sz="1800" dirty="0">
                <a:latin typeface="Arial" panose="020B0604020202020204" pitchFamily="34" charset="0"/>
                <a:cs typeface="Arial" panose="020B0604020202020204" pitchFamily="34" charset="0"/>
              </a:rPr>
              <a:t>	- 16 décembre 2006: programme d’harmonisation de la fiscalité directe </a:t>
            </a:r>
            <a:endParaRPr lang="fr-FR" sz="1800" b="1" dirty="0">
              <a:latin typeface="Arial" panose="020B0604020202020204" pitchFamily="34" charset="0"/>
              <a:cs typeface="Arial" panose="020B0604020202020204" pitchFamily="34" charset="0"/>
            </a:endParaRPr>
          </a:p>
          <a:p>
            <a:pPr marL="0" lvl="0" indent="0">
              <a:buNone/>
            </a:pPr>
            <a:r>
              <a:rPr lang="fr-FR" sz="1800" b="1" dirty="0">
                <a:latin typeface="Arial" panose="020B0604020202020204" pitchFamily="34" charset="0"/>
                <a:cs typeface="Arial" panose="020B0604020202020204" pitchFamily="34" charset="0"/>
              </a:rPr>
              <a:t>	</a:t>
            </a:r>
            <a:r>
              <a:rPr lang="fr-FR" sz="1800" dirty="0">
                <a:latin typeface="Arial" panose="020B0604020202020204" pitchFamily="34" charset="0"/>
                <a:cs typeface="Arial" panose="020B0604020202020204" pitchFamily="34" charset="0"/>
              </a:rPr>
              <a:t>- 21 juin 2019: plan d’actions pour la mobilisation optimale des recettes fiscales</a:t>
            </a:r>
          </a:p>
          <a:p>
            <a:pPr marL="0" indent="0">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77389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C33E-66E1-46B0-8707-27672A8BD2DC}"/>
              </a:ext>
            </a:extLst>
          </p:cNvPr>
          <p:cNvSpPr>
            <a:spLocks noGrp="1"/>
          </p:cNvSpPr>
          <p:nvPr>
            <p:ph type="title"/>
          </p:nvPr>
        </p:nvSpPr>
        <p:spPr/>
        <p:txBody>
          <a:bodyPr>
            <a:normAutofit/>
          </a:bodyPr>
          <a:lstStyle/>
          <a:p>
            <a:br>
              <a:rPr lang="fr-FR" altLang="fr-FR" sz="2000" b="1" dirty="0">
                <a:latin typeface="Arial" panose="020B0604020202020204" pitchFamily="34" charset="0"/>
                <a:cs typeface="Arial" panose="020B0604020202020204" pitchFamily="34" charset="0"/>
                <a:sym typeface="+mn-ea"/>
              </a:rPr>
            </a:br>
            <a:r>
              <a:rPr lang="fr-FR" sz="2000" b="1" dirty="0">
                <a:latin typeface="Arial" panose="020B0604020202020204" pitchFamily="34" charset="0"/>
                <a:cs typeface="Arial" panose="020B0604020202020204" pitchFamily="34" charset="0"/>
              </a:rPr>
              <a:t>2  Réformes majeures mises en œuvre par l’UEMOA dans le domaine des finances publiques</a:t>
            </a:r>
            <a:br>
              <a:rPr lang="fr-FR" altLang="fr-FR" sz="2000" b="1" dirty="0">
                <a:latin typeface="Arial" panose="020B0604020202020204" pitchFamily="34" charset="0"/>
                <a:cs typeface="Arial" panose="020B0604020202020204" pitchFamily="34" charset="0"/>
                <a:sym typeface="+mn-ea"/>
              </a:rPr>
            </a:br>
            <a:endParaRPr lang="en-US" sz="2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45C8389-A9DC-171D-D00D-0526937EFD30}"/>
              </a:ext>
            </a:extLst>
          </p:cNvPr>
          <p:cNvSpPr>
            <a:spLocks noGrp="1"/>
          </p:cNvSpPr>
          <p:nvPr>
            <p:ph sz="half" idx="1"/>
          </p:nvPr>
        </p:nvSpPr>
        <p:spPr>
          <a:xfrm>
            <a:off x="838199" y="1690688"/>
            <a:ext cx="11179629" cy="5167312"/>
          </a:xfrm>
        </p:spPr>
        <p:txBody>
          <a:bodyPr>
            <a:noAutofit/>
          </a:bodyPr>
          <a:lstStyle/>
          <a:p>
            <a:pPr>
              <a:buFont typeface="Wingdings" panose="05000000000000000000" pitchFamily="2" charset="2"/>
              <a:buChar char="v"/>
            </a:pPr>
            <a:r>
              <a:rPr lang="fr-FR" sz="1400" b="1" dirty="0"/>
              <a:t>Actes communautaires adoptés en matière de fiscalité </a:t>
            </a:r>
          </a:p>
          <a:p>
            <a:pPr lvl="1">
              <a:buFont typeface="Wingdings" panose="05000000000000000000" pitchFamily="2" charset="2"/>
              <a:buChar char="Ø"/>
            </a:pPr>
            <a:r>
              <a:rPr lang="fr-FR" sz="1400" dirty="0"/>
              <a:t>TVA: 2 directives</a:t>
            </a:r>
          </a:p>
          <a:p>
            <a:pPr lvl="1">
              <a:buFont typeface="Wingdings" panose="05000000000000000000" pitchFamily="2" charset="2"/>
              <a:buChar char="Ø"/>
            </a:pPr>
            <a:r>
              <a:rPr lang="fr-FR" sz="1400" dirty="0"/>
              <a:t> DA: 3 directives</a:t>
            </a:r>
          </a:p>
          <a:p>
            <a:pPr lvl="1">
              <a:buFont typeface="Wingdings" panose="05000000000000000000" pitchFamily="2" charset="2"/>
              <a:buChar char="Ø"/>
            </a:pPr>
            <a:r>
              <a:rPr lang="fr-FR" sz="1400" dirty="0"/>
              <a:t> IBIC: 5 directives</a:t>
            </a:r>
          </a:p>
          <a:p>
            <a:pPr lvl="1">
              <a:buFont typeface="Wingdings" panose="05000000000000000000" pitchFamily="2" charset="2"/>
              <a:buChar char="Ø"/>
            </a:pPr>
            <a:r>
              <a:rPr lang="fr-FR" sz="1400" dirty="0"/>
              <a:t> IRVM: 1 directive</a:t>
            </a:r>
          </a:p>
          <a:p>
            <a:pPr lvl="1">
              <a:buFont typeface="Wingdings" panose="05000000000000000000" pitchFamily="2" charset="2"/>
              <a:buChar char="Ø"/>
            </a:pPr>
            <a:r>
              <a:rPr lang="fr-FR" sz="1400" dirty="0"/>
              <a:t> Elimination de la double imposition: 1 règlement</a:t>
            </a:r>
          </a:p>
          <a:p>
            <a:pPr lvl="1">
              <a:buFont typeface="Wingdings" panose="05000000000000000000" pitchFamily="2" charset="2"/>
              <a:buChar char="Ø"/>
            </a:pPr>
            <a:r>
              <a:rPr lang="fr-FR" sz="1400" dirty="0"/>
              <a:t>PTF: 3 décisions</a:t>
            </a:r>
          </a:p>
          <a:p>
            <a:pPr lvl="1">
              <a:buFont typeface="Wingdings" panose="05000000000000000000" pitchFamily="2" charset="2"/>
              <a:buChar char="Ø"/>
            </a:pPr>
            <a:r>
              <a:rPr lang="fr-FR" sz="1400" dirty="0"/>
              <a:t> Administration fiscale: 1 directive</a:t>
            </a:r>
          </a:p>
          <a:p>
            <a:pPr lvl="1">
              <a:buFont typeface="Wingdings" panose="05000000000000000000" pitchFamily="2" charset="2"/>
              <a:buChar char="Ø"/>
            </a:pPr>
            <a:r>
              <a:rPr lang="fr-FR" sz="1400" dirty="0"/>
              <a:t> Dépenses fiscales:1 décision</a:t>
            </a:r>
          </a:p>
          <a:p>
            <a:pPr>
              <a:buFont typeface="Wingdings" panose="05000000000000000000" pitchFamily="2" charset="2"/>
              <a:buChar char="v"/>
            </a:pPr>
            <a:r>
              <a:rPr lang="fr-FR" sz="1400" b="1" dirty="0"/>
              <a:t> Structure de suivi des réformes: Création d’un Comité régional de suivi du PTF </a:t>
            </a:r>
          </a:p>
          <a:p>
            <a:pPr lvl="1">
              <a:buFont typeface="Wingdings" panose="05000000000000000000" pitchFamily="2" charset="2"/>
              <a:buChar char="Ø"/>
            </a:pPr>
            <a:r>
              <a:rPr lang="fr-FR" sz="1400" b="1" dirty="0"/>
              <a:t> attributions</a:t>
            </a:r>
          </a:p>
          <a:p>
            <a:pPr lvl="2">
              <a:buFont typeface="Wingdings" panose="05000000000000000000" pitchFamily="2" charset="2"/>
              <a:buChar char="ü"/>
            </a:pPr>
            <a:r>
              <a:rPr lang="fr-FR" sz="1400" dirty="0"/>
              <a:t>superviser l’élaboration et suivre l’application des  Programme Nationaux de Transition Fiscale </a:t>
            </a:r>
          </a:p>
          <a:p>
            <a:pPr lvl="2">
              <a:buFont typeface="Wingdings" panose="05000000000000000000" pitchFamily="2" charset="2"/>
              <a:buChar char="ü"/>
            </a:pPr>
            <a:r>
              <a:rPr lang="fr-FR" sz="1400" dirty="0"/>
              <a:t>évaluer l’atteinte des objectifs de la transition fiscale par l’utilisation  des critères et indicateurs définis à cet effet</a:t>
            </a:r>
          </a:p>
          <a:p>
            <a:pPr lvl="2">
              <a:buFont typeface="Wingdings" panose="05000000000000000000" pitchFamily="2" charset="2"/>
              <a:buChar char="ü"/>
            </a:pPr>
            <a:r>
              <a:rPr lang="fr-FR" sz="1400" dirty="0"/>
              <a:t>suivre et évaluer de manière globale les réformes communautaires en matière fiscale</a:t>
            </a:r>
          </a:p>
          <a:p>
            <a:pPr lvl="1">
              <a:buFont typeface="Wingdings" panose="05000000000000000000" pitchFamily="2" charset="2"/>
              <a:buChar char="Ø"/>
            </a:pPr>
            <a:r>
              <a:rPr lang="fr-FR" sz="1400" b="1" dirty="0"/>
              <a:t> composition</a:t>
            </a:r>
          </a:p>
          <a:p>
            <a:pPr lvl="2">
              <a:buFont typeface="Wingdings" panose="05000000000000000000" pitchFamily="2" charset="2"/>
              <a:buChar char="ü"/>
            </a:pPr>
            <a:r>
              <a:rPr lang="fr-FR" sz="1400" dirty="0"/>
              <a:t>représentants des Etats de la Commission de l’UEMOA </a:t>
            </a:r>
          </a:p>
          <a:p>
            <a:pPr lvl="2">
              <a:buFont typeface="Wingdings" panose="05000000000000000000" pitchFamily="2" charset="2"/>
              <a:buChar char="ü"/>
            </a:pPr>
            <a:r>
              <a:rPr lang="fr-FR" sz="1400" dirty="0"/>
              <a:t> représentants  de la Commission , de la BCEAO,  de la BOAD et de la CCR</a:t>
            </a:r>
            <a:endParaRPr lang="fr-FR" sz="1400" b="1" dirty="0"/>
          </a:p>
          <a:p>
            <a:pPr lvl="1">
              <a:buFont typeface="Wingdings" panose="05000000000000000000" pitchFamily="2" charset="2"/>
              <a:buChar char="Ø"/>
            </a:pPr>
            <a:r>
              <a:rPr lang="fr-FR" sz="1400" b="1" dirty="0"/>
              <a:t> fonctionnement:</a:t>
            </a:r>
          </a:p>
          <a:p>
            <a:pPr lvl="2">
              <a:buFont typeface="Wingdings" panose="05000000000000000000" pitchFamily="2" charset="2"/>
              <a:buChar char="ü"/>
            </a:pPr>
            <a:r>
              <a:rPr lang="fr-FR" sz="1400" dirty="0"/>
              <a:t>1 session par an</a:t>
            </a:r>
          </a:p>
          <a:p>
            <a:pPr lvl="2">
              <a:buFont typeface="Wingdings" panose="05000000000000000000" pitchFamily="2" charset="2"/>
              <a:buChar char="ü"/>
            </a:pPr>
            <a:r>
              <a:rPr lang="fr-FR" sz="1400" dirty="0"/>
              <a:t>11 sessions déjà tenues depuis la création du CRPTF</a:t>
            </a:r>
          </a:p>
          <a:p>
            <a:pPr marL="0" indent="0">
              <a:buNone/>
            </a:pPr>
            <a:endParaRPr lang="en-US" sz="1400" dirty="0"/>
          </a:p>
        </p:txBody>
      </p:sp>
    </p:spTree>
    <p:extLst>
      <p:ext uri="{BB962C8B-B14F-4D97-AF65-F5344CB8AC3E}">
        <p14:creationId xmlns:p14="http://schemas.microsoft.com/office/powerpoint/2010/main" val="15597427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C33E-66E1-46B0-8707-27672A8BD2DC}"/>
              </a:ext>
            </a:extLst>
          </p:cNvPr>
          <p:cNvSpPr>
            <a:spLocks noGrp="1"/>
          </p:cNvSpPr>
          <p:nvPr>
            <p:ph type="title"/>
          </p:nvPr>
        </p:nvSpPr>
        <p:spPr/>
        <p:txBody>
          <a:bodyPr>
            <a:normAutofit/>
          </a:bodyPr>
          <a:lstStyle/>
          <a:p>
            <a:br>
              <a:rPr lang="fr-FR" altLang="fr-FR" sz="2000" b="1" dirty="0">
                <a:latin typeface="Arial" panose="020B0604020202020204" pitchFamily="34" charset="0"/>
                <a:cs typeface="Arial" panose="020B0604020202020204" pitchFamily="34" charset="0"/>
                <a:sym typeface="+mn-ea"/>
              </a:rPr>
            </a:br>
            <a:r>
              <a:rPr lang="fr-FR" sz="2000" b="1" dirty="0">
                <a:latin typeface="Arial" panose="020B0604020202020204" pitchFamily="34" charset="0"/>
                <a:cs typeface="Arial" panose="020B0604020202020204" pitchFamily="34" charset="0"/>
              </a:rPr>
              <a:t>2  Réformes majeures mises en œuvre par l’UEMOA dans le domaine des finances publiques</a:t>
            </a:r>
            <a:br>
              <a:rPr lang="fr-FR" altLang="fr-FR" sz="2000" b="1" dirty="0">
                <a:latin typeface="Arial" panose="020B0604020202020204" pitchFamily="34" charset="0"/>
                <a:cs typeface="Arial" panose="020B0604020202020204" pitchFamily="34" charset="0"/>
                <a:sym typeface="+mn-ea"/>
              </a:rPr>
            </a:br>
            <a:endParaRPr lang="en-US" sz="2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45C8389-A9DC-171D-D00D-0526937EFD30}"/>
              </a:ext>
            </a:extLst>
          </p:cNvPr>
          <p:cNvSpPr>
            <a:spLocks noGrp="1"/>
          </p:cNvSpPr>
          <p:nvPr>
            <p:ph sz="half" idx="1"/>
          </p:nvPr>
        </p:nvSpPr>
        <p:spPr>
          <a:xfrm>
            <a:off x="838199" y="1825625"/>
            <a:ext cx="11179629" cy="4907684"/>
          </a:xfrm>
        </p:spPr>
        <p:txBody>
          <a:bodyPr>
            <a:normAutofit/>
          </a:bodyPr>
          <a:lstStyle/>
          <a:p>
            <a:pPr>
              <a:buFont typeface="Wingdings" panose="05000000000000000000" pitchFamily="2" charset="2"/>
              <a:buChar char="q"/>
            </a:pPr>
            <a:r>
              <a:rPr lang="fr-FR" sz="1600" b="1" dirty="0">
                <a:latin typeface="Arial" panose="020B0604020202020204" pitchFamily="34" charset="0"/>
                <a:cs typeface="Arial" panose="020B0604020202020204" pitchFamily="34" charset="0"/>
              </a:rPr>
              <a:t>Marchés publics</a:t>
            </a:r>
          </a:p>
          <a:p>
            <a:pPr>
              <a:buFont typeface="Wingdings" panose="05000000000000000000" pitchFamily="2" charset="2"/>
              <a:buChar char="v"/>
            </a:pPr>
            <a:r>
              <a:rPr lang="fr-FR" sz="1600" b="1" dirty="0">
                <a:effectLst/>
                <a:latin typeface="Arial" panose="020B0604020202020204" pitchFamily="34" charset="0"/>
                <a:ea typeface="SimSun" panose="02010600030101010101" pitchFamily="2" charset="-122"/>
                <a:cs typeface="Arial" panose="020B0604020202020204" pitchFamily="34" charset="0"/>
              </a:rPr>
              <a:t>Années 2000 : lancement par l’UEMOA  du chantier de  modernisation de la règlementation des marchés publics</a:t>
            </a:r>
          </a:p>
          <a:p>
            <a:pPr>
              <a:buFont typeface="Wingdings" panose="05000000000000000000" pitchFamily="2" charset="2"/>
              <a:buChar char="v"/>
            </a:pPr>
            <a:r>
              <a:rPr lang="fr-FR" sz="1600" b="1" dirty="0">
                <a:latin typeface="Arial" panose="020B0604020202020204" pitchFamily="34" charset="0"/>
                <a:ea typeface="SimSun" panose="02010600030101010101" pitchFamily="2" charset="-122"/>
                <a:cs typeface="Arial" panose="020B0604020202020204" pitchFamily="34" charset="0"/>
              </a:rPr>
              <a:t>2005: Adoption des textes sur les marchés publics</a:t>
            </a:r>
            <a:r>
              <a:rPr lang="fr-FR" sz="1600" b="1" dirty="0">
                <a:effectLst/>
                <a:latin typeface="Arial" panose="020B0604020202020204" pitchFamily="34" charset="0"/>
                <a:ea typeface="SimSun" panose="02010600030101010101" pitchFamily="2" charset="-122"/>
                <a:cs typeface="Arial" panose="020B0604020202020204" pitchFamily="34" charset="0"/>
              </a:rPr>
              <a:t>:</a:t>
            </a:r>
          </a:p>
          <a:p>
            <a:pPr lvl="1">
              <a:buFont typeface="Wingdings" panose="05000000000000000000" pitchFamily="2" charset="2"/>
              <a:buChar char="Ø"/>
            </a:pPr>
            <a:r>
              <a:rPr lang="fr-FR" sz="1600" dirty="0">
                <a:effectLst/>
                <a:latin typeface="Arial" panose="020B0604020202020204" pitchFamily="34" charset="0"/>
                <a:ea typeface="Times New Roman" panose="02020603050405020304" pitchFamily="18" charset="0"/>
                <a:cs typeface="Arial" panose="020B0604020202020204" pitchFamily="34" charset="0"/>
              </a:rPr>
              <a:t>Directive n°04/2005/CM/UEMOA </a:t>
            </a:r>
            <a:r>
              <a:rPr lang="fr-FR" sz="1600" dirty="0">
                <a:latin typeface="Arial" panose="020B0604020202020204" pitchFamily="34" charset="0"/>
                <a:ea typeface="SimSun" panose="02010600030101010101" pitchFamily="2" charset="-122"/>
                <a:cs typeface="Arial" panose="020B0604020202020204" pitchFamily="34" charset="0"/>
              </a:rPr>
              <a:t>relatives aux </a:t>
            </a:r>
            <a:r>
              <a:rPr lang="fr-FR" sz="1600" dirty="0">
                <a:effectLst/>
                <a:latin typeface="Arial" panose="020B0604020202020204" pitchFamily="34" charset="0"/>
                <a:ea typeface="SimSun" panose="02010600030101010101" pitchFamily="2" charset="-122"/>
                <a:cs typeface="Arial" panose="020B0604020202020204" pitchFamily="34" charset="0"/>
              </a:rPr>
              <a:t> procédures de passation , d’exécution et de règlement des marchés publics et des délégations de service public</a:t>
            </a:r>
          </a:p>
          <a:p>
            <a:pPr lvl="1">
              <a:buFont typeface="Wingdings" panose="05000000000000000000" pitchFamily="2" charset="2"/>
              <a:buChar char="Ø"/>
            </a:pPr>
            <a:r>
              <a:rPr lang="fr-FR" sz="1600" dirty="0">
                <a:effectLst/>
                <a:latin typeface="Arial" panose="020B0604020202020204" pitchFamily="34" charset="0"/>
                <a:ea typeface="Times New Roman" panose="02020603050405020304" pitchFamily="18" charset="0"/>
                <a:cs typeface="Arial" panose="020B0604020202020204" pitchFamily="34" charset="0"/>
              </a:rPr>
              <a:t>Directive n°05/2005/CM/UEMOA portant contrôle et régulation des marchés publics et délégations de service public</a:t>
            </a:r>
            <a:r>
              <a:rPr lang="fr-FR" sz="1600" dirty="0">
                <a:effectLst/>
                <a:latin typeface="Arial" panose="020B0604020202020204" pitchFamily="34" charset="0"/>
                <a:ea typeface="SimSun" panose="02010600030101010101" pitchFamily="2" charset="-122"/>
                <a:cs typeface="Arial" panose="020B0604020202020204" pitchFamily="34" charset="0"/>
              </a:rPr>
              <a:t> </a:t>
            </a:r>
          </a:p>
          <a:p>
            <a:pPr>
              <a:buFont typeface="Wingdings" panose="05000000000000000000" pitchFamily="2" charset="2"/>
              <a:buChar char="v"/>
            </a:pPr>
            <a:r>
              <a:rPr lang="fr-FR" sz="1600" b="1" dirty="0">
                <a:latin typeface="Arial" panose="020B0604020202020204" pitchFamily="34" charset="0"/>
                <a:ea typeface="SimSun" panose="02010600030101010101" pitchFamily="2" charset="-122"/>
                <a:cs typeface="Arial" panose="020B0604020202020204" pitchFamily="34" charset="0"/>
              </a:rPr>
              <a:t>2010: Création d’un </a:t>
            </a:r>
            <a:r>
              <a:rPr lang="fr-FR" sz="1600" b="1" dirty="0">
                <a:effectLst/>
                <a:latin typeface="Arial" panose="020B0604020202020204" pitchFamily="34" charset="0"/>
                <a:ea typeface="SimSun" panose="02010600030101010101" pitchFamily="2" charset="-122"/>
                <a:cs typeface="Arial" panose="020B0604020202020204" pitchFamily="34" charset="0"/>
              </a:rPr>
              <a:t> observatoire régional chargé  :</a:t>
            </a:r>
          </a:p>
          <a:p>
            <a:pPr lvl="1">
              <a:buFont typeface="Wingdings" panose="05000000000000000000" pitchFamily="2" charset="2"/>
              <a:buChar char="Ø"/>
            </a:pPr>
            <a:r>
              <a:rPr lang="fr-FR" sz="1600" dirty="0">
                <a:effectLst/>
                <a:latin typeface="Arial" panose="020B0604020202020204" pitchFamily="34" charset="0"/>
                <a:ea typeface="SimSun" panose="02010600030101010101" pitchFamily="2" charset="-122"/>
                <a:cs typeface="Arial" panose="020B0604020202020204" pitchFamily="34" charset="0"/>
              </a:rPr>
              <a:t>de superviser la transposition des directives communautaires</a:t>
            </a:r>
          </a:p>
          <a:p>
            <a:pPr lvl="1">
              <a:buFont typeface="Wingdings" panose="05000000000000000000" pitchFamily="2" charset="2"/>
              <a:buChar char="Ø"/>
            </a:pPr>
            <a:r>
              <a:rPr lang="fr-FR" sz="1600" dirty="0">
                <a:latin typeface="Arial" panose="020B0604020202020204" pitchFamily="34" charset="0"/>
                <a:ea typeface="SimSun" panose="02010600030101010101" pitchFamily="2" charset="-122"/>
                <a:cs typeface="Arial" panose="020B0604020202020204" pitchFamily="34" charset="0"/>
              </a:rPr>
              <a:t>d’évaluer l’état de</a:t>
            </a:r>
            <a:r>
              <a:rPr lang="fr-FR" sz="1600" dirty="0">
                <a:effectLst/>
                <a:latin typeface="Arial" panose="020B0604020202020204" pitchFamily="34" charset="0"/>
                <a:ea typeface="SimSun" panose="02010600030101010101" pitchFamily="2" charset="-122"/>
                <a:cs typeface="Arial" panose="020B0604020202020204" pitchFamily="34" charset="0"/>
              </a:rPr>
              <a:t> mise en œuvre des mesures institutionnelles relatives aux marchés publics</a:t>
            </a:r>
          </a:p>
          <a:p>
            <a:pPr lvl="1">
              <a:buFont typeface="Wingdings" panose="05000000000000000000" pitchFamily="2" charset="2"/>
              <a:buChar char="Ø"/>
            </a:pPr>
            <a:r>
              <a:rPr lang="fr-FR" sz="1600" dirty="0">
                <a:latin typeface="Arial" panose="020B0604020202020204" pitchFamily="34" charset="0"/>
                <a:ea typeface="SimSun" panose="02010600030101010101" pitchFamily="2" charset="-122"/>
                <a:cs typeface="Arial" panose="020B0604020202020204" pitchFamily="34" charset="0"/>
              </a:rPr>
              <a:t> d’approuver le rapport annuel de surveillance des marchés publics et des DSP au sein de l’UEMOA</a:t>
            </a:r>
            <a:endParaRPr lang="fr-FR" sz="1600" dirty="0">
              <a:effectLst/>
              <a:latin typeface="Arial" panose="020B0604020202020204" pitchFamily="34" charset="0"/>
              <a:ea typeface="SimSun" panose="02010600030101010101" pitchFamily="2" charset="-122"/>
              <a:cs typeface="Arial" panose="020B0604020202020204" pitchFamily="34" charset="0"/>
            </a:endParaRPr>
          </a:p>
          <a:p>
            <a:pPr>
              <a:buFont typeface="Wingdings" panose="05000000000000000000" pitchFamily="2" charset="2"/>
              <a:buChar char="v"/>
            </a:pPr>
            <a:r>
              <a:rPr lang="fr-FR" sz="1600" b="1" dirty="0">
                <a:latin typeface="Arial" panose="020B0604020202020204" pitchFamily="34" charset="0"/>
                <a:ea typeface="SimSun" panose="02010600030101010101" pitchFamily="2" charset="-122"/>
                <a:cs typeface="Arial" panose="020B0604020202020204" pitchFamily="34" charset="0"/>
              </a:rPr>
              <a:t>2014: Adoption </a:t>
            </a:r>
            <a:r>
              <a:rPr lang="fr-FR" sz="1600" b="1" dirty="0">
                <a:effectLst/>
                <a:latin typeface="Arial" panose="020B0604020202020204" pitchFamily="34" charset="0"/>
                <a:ea typeface="Times New Roman" panose="02020603050405020304" pitchFamily="18" charset="0"/>
                <a:cs typeface="Arial" panose="020B0604020202020204" pitchFamily="34" charset="0"/>
              </a:rPr>
              <a:t>d’un plan d’actions des réformes des marchés publics et des délégations de service public </a:t>
            </a:r>
            <a:r>
              <a:rPr lang="fr-FR" sz="1600" b="1" dirty="0">
                <a:latin typeface="Arial" panose="020B0604020202020204" pitchFamily="34" charset="0"/>
                <a:ea typeface="Times New Roman" panose="02020603050405020304" pitchFamily="18" charset="0"/>
                <a:cs typeface="Arial" panose="020B0604020202020204" pitchFamily="34" charset="0"/>
              </a:rPr>
              <a:t>par Décision N°03/2014/CM/UEMOA en vue </a:t>
            </a:r>
            <a:r>
              <a:rPr lang="fr-FR" sz="1600" b="1" dirty="0">
                <a:effectLst/>
                <a:latin typeface="Arial" panose="020B0604020202020204" pitchFamily="34" charset="0"/>
                <a:ea typeface="Times New Roman" panose="02020603050405020304" pitchFamily="18" charset="0"/>
                <a:cs typeface="Arial" panose="020B0604020202020204" pitchFamily="34" charset="0"/>
              </a:rPr>
              <a:t> d’améliorer le cadre règlementaire régional pour:</a:t>
            </a:r>
          </a:p>
          <a:p>
            <a:pPr lvl="1">
              <a:buFont typeface="Wingdings" panose="05000000000000000000" pitchFamily="2" charset="2"/>
              <a:buChar char="Ø"/>
            </a:pPr>
            <a:r>
              <a:rPr lang="fr-FR" sz="1600" dirty="0">
                <a:latin typeface="Arial" panose="020B0604020202020204" pitchFamily="34" charset="0"/>
                <a:ea typeface="Times New Roman" panose="02020603050405020304" pitchFamily="18" charset="0"/>
                <a:cs typeface="Arial" panose="020B0604020202020204" pitchFamily="34" charset="0"/>
              </a:rPr>
              <a:t> accroitre la célérité dans les processus de passation des marchés publics</a:t>
            </a:r>
          </a:p>
          <a:p>
            <a:pPr lvl="1">
              <a:buFont typeface="Wingdings" panose="05000000000000000000" pitchFamily="2" charset="2"/>
              <a:buChar char="Ø"/>
            </a:pPr>
            <a:r>
              <a:rPr lang="fr-FR" sz="1600" dirty="0">
                <a:effectLst/>
                <a:latin typeface="Arial" panose="020B0604020202020204" pitchFamily="34" charset="0"/>
                <a:ea typeface="Times New Roman" panose="02020603050405020304" pitchFamily="18" charset="0"/>
                <a:cs typeface="Arial" panose="020B0604020202020204" pitchFamily="34" charset="0"/>
              </a:rPr>
              <a:t> améliorer </a:t>
            </a:r>
            <a:r>
              <a:rPr lang="fr-FR" sz="1600" dirty="0">
                <a:latin typeface="Arial" panose="020B0604020202020204" pitchFamily="34" charset="0"/>
                <a:ea typeface="Times New Roman" panose="02020603050405020304" pitchFamily="18" charset="0"/>
                <a:cs typeface="Arial" panose="020B0604020202020204" pitchFamily="34" charset="0"/>
              </a:rPr>
              <a:t>le taux de consommation des crédits d’investissement</a:t>
            </a:r>
          </a:p>
          <a:p>
            <a:pPr lvl="1">
              <a:buFont typeface="Wingdings" panose="05000000000000000000" pitchFamily="2" charset="2"/>
              <a:buChar char="Ø"/>
            </a:pPr>
            <a:r>
              <a:rPr lang="fr-FR" sz="1600" dirty="0">
                <a:effectLst/>
                <a:latin typeface="Arial" panose="020B0604020202020204" pitchFamily="34" charset="0"/>
                <a:ea typeface="Times New Roman" panose="02020603050405020304" pitchFamily="18" charset="0"/>
                <a:cs typeface="Arial" panose="020B0604020202020204" pitchFamily="34" charset="0"/>
              </a:rPr>
              <a:t> accroitre la transparence dans la passation des marchés </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52770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2992</TotalTime>
  <Words>2666</Words>
  <Application>Microsoft Macintosh PowerPoint</Application>
  <PresentationFormat>Widescreen</PresentationFormat>
  <Paragraphs>280</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Rounded MT Bold</vt:lpstr>
      <vt:lpstr>Calibri</vt:lpstr>
      <vt:lpstr>Calibri Light</vt:lpstr>
      <vt:lpstr>Wingdings</vt:lpstr>
      <vt:lpstr>Office Theme</vt:lpstr>
      <vt:lpstr>PowerPoint Presentation</vt:lpstr>
      <vt:lpstr>Plan </vt:lpstr>
      <vt:lpstr> 1-Objectifs de l’UEMOA en matière d’intégration économique </vt:lpstr>
      <vt:lpstr> 1-Objectifs de l’UEMOA en matière d’intégration économique </vt:lpstr>
      <vt:lpstr> 2  Réformes majeures mises en œuvre par l’UEMOA dans le domaine des finances publiques </vt:lpstr>
      <vt:lpstr> 2  Réformes majeures mises en œuvre par l’UEMOA dans le domaine des finances publiques </vt:lpstr>
      <vt:lpstr> 2  Réformes majeures mises en œuvre par l’UEMOA dans le domaine des finances publiques </vt:lpstr>
      <vt:lpstr> 2  Réformes majeures mises en œuvre par l’UEMOA dans le domaine des finances publiques </vt:lpstr>
      <vt:lpstr> 2  Réformes majeures mises en œuvre par l’UEMOA dans le domaine des finances publiques </vt:lpstr>
      <vt:lpstr>3 Etat de mise en œuvre de la réforme des finances publiques et insuffisances constatées</vt:lpstr>
      <vt:lpstr> 3 Etat de mise en œuvre de la réforme des finances publiques et insuffisances constatées </vt:lpstr>
      <vt:lpstr> 3 Etat de mise en œuvre de la réforme des finances publiques  et insuffisances constatées </vt:lpstr>
      <vt:lpstr> 3 Etat de mise en œuvre  de la  réforme des finances publiques et insuffisances constatées </vt:lpstr>
      <vt:lpstr> 3 Etat de mise en œuvre de la réforme  des finances publiques et insuffisances constatées </vt:lpstr>
      <vt:lpstr> 3 Etat de mise en œuvre de la réforme des finances publiques et insuffisances constatées </vt:lpstr>
      <vt:lpstr> 3 Etat de mise en œuvre de la réforme des finances publiques et insuffisances constatées </vt:lpstr>
      <vt:lpstr> 3 Etat de mise en œuvre de la réforme des finances publiques et insuffisances constatées </vt:lpstr>
      <vt:lpstr> 3 Etat de mise en œuvre de la réforme des finances publiques et insuffisances constatées </vt:lpstr>
      <vt:lpstr>  4 Perspectives pour les prochaines réformes </vt:lpstr>
      <vt:lpstr>  4 Perspectives pour les prochaines réformes </vt:lpstr>
      <vt:lpstr>  4 Perspectives pour les prochaines réformes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Fruchart</dc:creator>
  <cp:lastModifiedBy>Jerome Dendura</cp:lastModifiedBy>
  <cp:revision>32</cp:revision>
  <dcterms:created xsi:type="dcterms:W3CDTF">2023-11-05T21:43:48Z</dcterms:created>
  <dcterms:modified xsi:type="dcterms:W3CDTF">2023-11-20T08:29:48Z</dcterms:modified>
</cp:coreProperties>
</file>