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89" r:id="rId2"/>
    <p:sldId id="4301" r:id="rId3"/>
    <p:sldId id="281" r:id="rId4"/>
    <p:sldId id="4302" r:id="rId5"/>
    <p:sldId id="4303" r:id="rId6"/>
    <p:sldId id="4307" r:id="rId7"/>
    <p:sldId id="4313" r:id="rId8"/>
    <p:sldId id="4294" r:id="rId9"/>
    <p:sldId id="4305" r:id="rId10"/>
    <p:sldId id="4306" r:id="rId11"/>
    <p:sldId id="4308" r:id="rId12"/>
    <p:sldId id="4309" r:id="rId13"/>
    <p:sldId id="4314" r:id="rId14"/>
    <p:sldId id="4297" r:id="rId15"/>
    <p:sldId id="4310" r:id="rId16"/>
    <p:sldId id="4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CB10A-8B55-4CB3-813F-80EC347A28A4}" v="344" dt="2023-11-16T18:03:28.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8" d="100"/>
          <a:sy n="128" d="100"/>
        </p:scale>
        <p:origin x="2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Tchad</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Sheet1!$B$2:$B$5</c:f>
              <c:numCache>
                <c:formatCode>General</c:formatCode>
                <c:ptCount val="4"/>
                <c:pt idx="0">
                  <c:v>3</c:v>
                </c:pt>
                <c:pt idx="1">
                  <c:v>2.5</c:v>
                </c:pt>
                <c:pt idx="2">
                  <c:v>2.5</c:v>
                </c:pt>
                <c:pt idx="3">
                  <c:v>2</c:v>
                </c:pt>
              </c:numCache>
            </c:numRef>
          </c:val>
          <c:extLst>
            <c:ext xmlns:c16="http://schemas.microsoft.com/office/drawing/2014/chart" uri="{C3380CC4-5D6E-409C-BE32-E72D297353CC}">
              <c16:uniqueId val="{00000000-95D7-4E93-B347-A44111C7F2B7}"/>
            </c:ext>
          </c:extLst>
        </c:ser>
        <c:ser>
          <c:idx val="1"/>
          <c:order val="1"/>
          <c:tx>
            <c:strRef>
              <c:f>Sheet1!$C$1</c:f>
              <c:strCache>
                <c:ptCount val="1"/>
                <c:pt idx="0">
                  <c:v>Burkina-Faso</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Sheet1!$C$2:$C$5</c:f>
              <c:numCache>
                <c:formatCode>General</c:formatCode>
                <c:ptCount val="4"/>
                <c:pt idx="0">
                  <c:v>3.5</c:v>
                </c:pt>
                <c:pt idx="1">
                  <c:v>3.5</c:v>
                </c:pt>
                <c:pt idx="2">
                  <c:v>3</c:v>
                </c:pt>
                <c:pt idx="3">
                  <c:v>3.5</c:v>
                </c:pt>
              </c:numCache>
            </c:numRef>
          </c:val>
          <c:extLst>
            <c:ext xmlns:c16="http://schemas.microsoft.com/office/drawing/2014/chart" uri="{C3380CC4-5D6E-409C-BE32-E72D297353CC}">
              <c16:uniqueId val="{00000001-95D7-4E93-B347-A44111C7F2B7}"/>
            </c:ext>
          </c:extLst>
        </c:ser>
        <c:ser>
          <c:idx val="2"/>
          <c:order val="2"/>
          <c:tx>
            <c:strRef>
              <c:f>Sheet1!$D$1</c:f>
              <c:strCache>
                <c:ptCount val="1"/>
                <c:pt idx="0">
                  <c:v>Mali</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Sheet1!$D$2:$D$5</c:f>
              <c:numCache>
                <c:formatCode>General</c:formatCode>
                <c:ptCount val="4"/>
                <c:pt idx="0">
                  <c:v>3</c:v>
                </c:pt>
                <c:pt idx="1">
                  <c:v>2.5</c:v>
                </c:pt>
                <c:pt idx="2">
                  <c:v>2</c:v>
                </c:pt>
                <c:pt idx="3">
                  <c:v>2.5</c:v>
                </c:pt>
              </c:numCache>
            </c:numRef>
          </c:val>
          <c:extLst>
            <c:ext xmlns:c16="http://schemas.microsoft.com/office/drawing/2014/chart" uri="{C3380CC4-5D6E-409C-BE32-E72D297353CC}">
              <c16:uniqueId val="{00000002-95D7-4E93-B347-A44111C7F2B7}"/>
            </c:ext>
          </c:extLst>
        </c:ser>
        <c:ser>
          <c:idx val="3"/>
          <c:order val="3"/>
          <c:tx>
            <c:strRef>
              <c:f>Sheet1!$E$1</c:f>
              <c:strCache>
                <c:ptCount val="1"/>
                <c:pt idx="0">
                  <c:v>Niger</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Sheet1!$E$2:$E$5</c:f>
              <c:numCache>
                <c:formatCode>General</c:formatCode>
                <c:ptCount val="4"/>
                <c:pt idx="0">
                  <c:v>3.5</c:v>
                </c:pt>
                <c:pt idx="1">
                  <c:v>3.5</c:v>
                </c:pt>
                <c:pt idx="2">
                  <c:v>3</c:v>
                </c:pt>
                <c:pt idx="3">
                  <c:v>3</c:v>
                </c:pt>
              </c:numCache>
            </c:numRef>
          </c:val>
          <c:extLst>
            <c:ext xmlns:c16="http://schemas.microsoft.com/office/drawing/2014/chart" uri="{C3380CC4-5D6E-409C-BE32-E72D297353CC}">
              <c16:uniqueId val="{00000003-95D7-4E93-B347-A44111C7F2B7}"/>
            </c:ext>
          </c:extLst>
        </c:ser>
        <c:ser>
          <c:idx val="4"/>
          <c:order val="4"/>
          <c:tx>
            <c:strRef>
              <c:f>Sheet1!$F$1</c:f>
              <c:strCache>
                <c:ptCount val="1"/>
                <c:pt idx="0">
                  <c:v>Moy Afrique de l'ouest et Centrale</c:v>
                </c:pt>
              </c:strCache>
            </c:strRef>
          </c:tx>
          <c:spPr>
            <a:solidFill>
              <a:schemeClr val="accent3">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Sheet1!$F$2:$F$5</c:f>
              <c:numCache>
                <c:formatCode>General</c:formatCode>
                <c:ptCount val="4"/>
                <c:pt idx="0">
                  <c:v>3.2</c:v>
                </c:pt>
                <c:pt idx="1">
                  <c:v>3.3</c:v>
                </c:pt>
                <c:pt idx="2">
                  <c:v>3</c:v>
                </c:pt>
                <c:pt idx="3">
                  <c:v>3</c:v>
                </c:pt>
              </c:numCache>
            </c:numRef>
          </c:val>
          <c:extLst>
            <c:ext xmlns:c16="http://schemas.microsoft.com/office/drawing/2014/chart" uri="{C3380CC4-5D6E-409C-BE32-E72D297353CC}">
              <c16:uniqueId val="{00000004-95D7-4E93-B347-A44111C7F2B7}"/>
            </c:ext>
          </c:extLst>
        </c:ser>
        <c:ser>
          <c:idx val="5"/>
          <c:order val="5"/>
          <c:tx>
            <c:strRef>
              <c:f>Sheet1!$G$1</c:f>
              <c:strCache>
                <c:ptCount val="1"/>
                <c:pt idx="0">
                  <c:v>Moy IDA</c:v>
                </c:pt>
              </c:strCache>
            </c:strRef>
          </c:tx>
          <c:spPr>
            <a:solidFill>
              <a:schemeClr val="accent5">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Sheet1!$G$2:$G$5</c:f>
              <c:numCache>
                <c:formatCode>General</c:formatCode>
                <c:ptCount val="4"/>
                <c:pt idx="0">
                  <c:v>3</c:v>
                </c:pt>
                <c:pt idx="1">
                  <c:v>3.3</c:v>
                </c:pt>
                <c:pt idx="2">
                  <c:v>2.9</c:v>
                </c:pt>
                <c:pt idx="3">
                  <c:v>2.7</c:v>
                </c:pt>
              </c:numCache>
            </c:numRef>
          </c:val>
          <c:extLst>
            <c:ext xmlns:c16="http://schemas.microsoft.com/office/drawing/2014/chart" uri="{C3380CC4-5D6E-409C-BE32-E72D297353CC}">
              <c16:uniqueId val="{00000005-95D7-4E93-B347-A44111C7F2B7}"/>
            </c:ext>
          </c:extLst>
        </c:ser>
        <c:dLbls>
          <c:dLblPos val="outEnd"/>
          <c:showLegendKey val="0"/>
          <c:showVal val="1"/>
          <c:showCatName val="0"/>
          <c:showSerName val="0"/>
          <c:showPercent val="0"/>
          <c:showBubbleSize val="0"/>
        </c:dLbls>
        <c:gapWidth val="444"/>
        <c:overlap val="-90"/>
        <c:axId val="1568626768"/>
        <c:axId val="1894850912"/>
      </c:barChart>
      <c:catAx>
        <c:axId val="1568626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ES"/>
          </a:p>
        </c:txPr>
        <c:crossAx val="1894850912"/>
        <c:crosses val="autoZero"/>
        <c:auto val="1"/>
        <c:lblAlgn val="ctr"/>
        <c:lblOffset val="100"/>
        <c:noMultiLvlLbl val="0"/>
      </c:catAx>
      <c:valAx>
        <c:axId val="1894850912"/>
        <c:scaling>
          <c:orientation val="minMax"/>
        </c:scaling>
        <c:delete val="1"/>
        <c:axPos val="l"/>
        <c:numFmt formatCode="General" sourceLinked="1"/>
        <c:majorTickMark val="none"/>
        <c:minorTickMark val="none"/>
        <c:tickLblPos val="nextTo"/>
        <c:crossAx val="1568626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Benin</c:v>
                </c:pt>
              </c:strCache>
            </c:strRef>
          </c:tx>
          <c:spPr>
            <a:solidFill>
              <a:schemeClr val="accent1">
                <a:shade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Sheet1!$B$2:$B$5</c:f>
              <c:numCache>
                <c:formatCode>General</c:formatCode>
                <c:ptCount val="4"/>
                <c:pt idx="0">
                  <c:v>4</c:v>
                </c:pt>
                <c:pt idx="1">
                  <c:v>4</c:v>
                </c:pt>
                <c:pt idx="2">
                  <c:v>3.5</c:v>
                </c:pt>
                <c:pt idx="3">
                  <c:v>3.5</c:v>
                </c:pt>
              </c:numCache>
            </c:numRef>
          </c:val>
          <c:extLst>
            <c:ext xmlns:c16="http://schemas.microsoft.com/office/drawing/2014/chart" uri="{C3380CC4-5D6E-409C-BE32-E72D297353CC}">
              <c16:uniqueId val="{00000000-DE00-4272-A515-A30EB942116F}"/>
            </c:ext>
          </c:extLst>
        </c:ser>
        <c:ser>
          <c:idx val="1"/>
          <c:order val="1"/>
          <c:tx>
            <c:strRef>
              <c:f>Sheet1!$C$1</c:f>
              <c:strCache>
                <c:ptCount val="1"/>
                <c:pt idx="0">
                  <c:v>Cote d'Ivoire</c:v>
                </c:pt>
              </c:strCache>
            </c:strRef>
          </c:tx>
          <c:spPr>
            <a:solidFill>
              <a:schemeClr val="accent1">
                <a:shade val="7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Sheet1!$C$2:$C$5</c:f>
              <c:numCache>
                <c:formatCode>General</c:formatCode>
                <c:ptCount val="4"/>
                <c:pt idx="0">
                  <c:v>4</c:v>
                </c:pt>
                <c:pt idx="1">
                  <c:v>3.5</c:v>
                </c:pt>
                <c:pt idx="2">
                  <c:v>3.5</c:v>
                </c:pt>
                <c:pt idx="3">
                  <c:v>3.5</c:v>
                </c:pt>
              </c:numCache>
            </c:numRef>
          </c:val>
          <c:extLst>
            <c:ext xmlns:c16="http://schemas.microsoft.com/office/drawing/2014/chart" uri="{C3380CC4-5D6E-409C-BE32-E72D297353CC}">
              <c16:uniqueId val="{00000001-DE00-4272-A515-A30EB942116F}"/>
            </c:ext>
          </c:extLst>
        </c:ser>
        <c:ser>
          <c:idx val="2"/>
          <c:order val="2"/>
          <c:tx>
            <c:strRef>
              <c:f>Sheet1!$D$1</c:f>
              <c:strCache>
                <c:ptCount val="1"/>
                <c:pt idx="0">
                  <c:v>Guinea</c:v>
                </c:pt>
              </c:strCache>
            </c:strRef>
          </c:tx>
          <c:spPr>
            <a:solidFill>
              <a:schemeClr val="accent1">
                <a:shade val="9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Sheet1!$D$2:$D$5</c:f>
              <c:numCache>
                <c:formatCode>General</c:formatCode>
                <c:ptCount val="4"/>
                <c:pt idx="0">
                  <c:v>3</c:v>
                </c:pt>
                <c:pt idx="1">
                  <c:v>3.5</c:v>
                </c:pt>
                <c:pt idx="2">
                  <c:v>3</c:v>
                </c:pt>
                <c:pt idx="3">
                  <c:v>2.5</c:v>
                </c:pt>
              </c:numCache>
            </c:numRef>
          </c:val>
          <c:extLst>
            <c:ext xmlns:c16="http://schemas.microsoft.com/office/drawing/2014/chart" uri="{C3380CC4-5D6E-409C-BE32-E72D297353CC}">
              <c16:uniqueId val="{00000002-DE00-4272-A515-A30EB942116F}"/>
            </c:ext>
          </c:extLst>
        </c:ser>
        <c:ser>
          <c:idx val="3"/>
          <c:order val="3"/>
          <c:tx>
            <c:strRef>
              <c:f>Sheet1!$E$1</c:f>
              <c:strCache>
                <c:ptCount val="1"/>
                <c:pt idx="0">
                  <c:v>Togo</c:v>
                </c:pt>
              </c:strCache>
            </c:strRef>
          </c:tx>
          <c:spPr>
            <a:solidFill>
              <a:schemeClr val="accent1">
                <a:tint val="9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Sheet1!$E$2:$E$5</c:f>
              <c:numCache>
                <c:formatCode>General</c:formatCode>
                <c:ptCount val="4"/>
                <c:pt idx="0">
                  <c:v>3</c:v>
                </c:pt>
                <c:pt idx="1">
                  <c:v>3.5</c:v>
                </c:pt>
                <c:pt idx="2">
                  <c:v>3</c:v>
                </c:pt>
                <c:pt idx="3">
                  <c:v>3</c:v>
                </c:pt>
              </c:numCache>
            </c:numRef>
          </c:val>
          <c:extLst>
            <c:ext xmlns:c16="http://schemas.microsoft.com/office/drawing/2014/chart" uri="{C3380CC4-5D6E-409C-BE32-E72D297353CC}">
              <c16:uniqueId val="{00000003-DE00-4272-A515-A30EB942116F}"/>
            </c:ext>
          </c:extLst>
        </c:ser>
        <c:ser>
          <c:idx val="4"/>
          <c:order val="4"/>
          <c:tx>
            <c:strRef>
              <c:f>Sheet1!$F$1</c:f>
              <c:strCache>
                <c:ptCount val="1"/>
                <c:pt idx="0">
                  <c:v>Moy Afrique de l'ouest et Centrale</c:v>
                </c:pt>
              </c:strCache>
            </c:strRef>
          </c:tx>
          <c:spPr>
            <a:solidFill>
              <a:schemeClr val="accent1">
                <a:tint val="7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Sheet1!$F$2:$F$5</c:f>
              <c:numCache>
                <c:formatCode>General</c:formatCode>
                <c:ptCount val="4"/>
                <c:pt idx="0">
                  <c:v>3.2</c:v>
                </c:pt>
                <c:pt idx="1">
                  <c:v>3.3</c:v>
                </c:pt>
                <c:pt idx="2">
                  <c:v>3</c:v>
                </c:pt>
                <c:pt idx="3">
                  <c:v>3</c:v>
                </c:pt>
              </c:numCache>
            </c:numRef>
          </c:val>
          <c:extLst>
            <c:ext xmlns:c16="http://schemas.microsoft.com/office/drawing/2014/chart" uri="{C3380CC4-5D6E-409C-BE32-E72D297353CC}">
              <c16:uniqueId val="{00000004-DE00-4272-A515-A30EB942116F}"/>
            </c:ext>
          </c:extLst>
        </c:ser>
        <c:ser>
          <c:idx val="5"/>
          <c:order val="5"/>
          <c:tx>
            <c:strRef>
              <c:f>Sheet1!$G$1</c:f>
              <c:strCache>
                <c:ptCount val="1"/>
                <c:pt idx="0">
                  <c:v>Moy IDA</c:v>
                </c:pt>
              </c:strCache>
            </c:strRef>
          </c:tx>
          <c:spPr>
            <a:solidFill>
              <a:schemeClr val="accent1">
                <a:tint val="5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Qualite de la gestion budgetaire et financiere</c:v>
                </c:pt>
                <c:pt idx="1">
                  <c:v>Efficience de la mobilisation des recettes</c:v>
                </c:pt>
                <c:pt idx="2">
                  <c:v>Qualite de l'administration publique</c:v>
                </c:pt>
                <c:pt idx="3">
                  <c:v>Transparence, redevabilite et corruption dans le secteur public</c:v>
                </c:pt>
              </c:strCache>
            </c:strRef>
          </c:cat>
          <c:val>
            <c:numRef>
              <c:f>Sheet1!$G$2:$G$5</c:f>
              <c:numCache>
                <c:formatCode>General</c:formatCode>
                <c:ptCount val="4"/>
                <c:pt idx="0">
                  <c:v>3</c:v>
                </c:pt>
                <c:pt idx="1">
                  <c:v>3.3</c:v>
                </c:pt>
                <c:pt idx="2">
                  <c:v>2.9</c:v>
                </c:pt>
                <c:pt idx="3">
                  <c:v>2.7</c:v>
                </c:pt>
              </c:numCache>
            </c:numRef>
          </c:val>
          <c:extLst>
            <c:ext xmlns:c16="http://schemas.microsoft.com/office/drawing/2014/chart" uri="{C3380CC4-5D6E-409C-BE32-E72D297353CC}">
              <c16:uniqueId val="{00000005-DE00-4272-A515-A30EB942116F}"/>
            </c:ext>
          </c:extLst>
        </c:ser>
        <c:dLbls>
          <c:dLblPos val="outEnd"/>
          <c:showLegendKey val="0"/>
          <c:showVal val="1"/>
          <c:showCatName val="0"/>
          <c:showSerName val="0"/>
          <c:showPercent val="0"/>
          <c:showBubbleSize val="0"/>
        </c:dLbls>
        <c:gapWidth val="444"/>
        <c:overlap val="-90"/>
        <c:axId val="2011602000"/>
        <c:axId val="1894851392"/>
      </c:barChart>
      <c:catAx>
        <c:axId val="2011602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ES"/>
          </a:p>
        </c:txPr>
        <c:crossAx val="1894851392"/>
        <c:crosses val="autoZero"/>
        <c:auto val="1"/>
        <c:lblAlgn val="ctr"/>
        <c:lblOffset val="100"/>
        <c:noMultiLvlLbl val="0"/>
      </c:catAx>
      <c:valAx>
        <c:axId val="1894851392"/>
        <c:scaling>
          <c:orientation val="minMax"/>
        </c:scaling>
        <c:delete val="1"/>
        <c:axPos val="l"/>
        <c:numFmt formatCode="General" sourceLinked="1"/>
        <c:majorTickMark val="none"/>
        <c:minorTickMark val="none"/>
        <c:tickLblPos val="nextTo"/>
        <c:crossAx val="2011602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E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75DD6-4758-43D1-968F-3C409A45CABE}" type="doc">
      <dgm:prSet loTypeId="urn:microsoft.com/office/officeart/2005/8/layout/hierarchy3" loCatId="relationship" qsTypeId="urn:microsoft.com/office/officeart/2005/8/quickstyle/simple5" qsCatId="simple" csTypeId="urn:microsoft.com/office/officeart/2005/8/colors/accent0_1" csCatId="mainScheme" phldr="1"/>
      <dgm:spPr/>
      <dgm:t>
        <a:bodyPr/>
        <a:lstStyle/>
        <a:p>
          <a:endParaRPr lang="en-US"/>
        </a:p>
      </dgm:t>
    </dgm:pt>
    <dgm:pt modelId="{F0A85626-7ED1-487C-B34E-581C46D4C84E}">
      <dgm:prSet phldrT="[Text]" custT="1"/>
      <dgm:spPr>
        <a:solidFill>
          <a:srgbClr val="002060"/>
        </a:solidFill>
        <a:ln>
          <a:noFill/>
        </a:ln>
      </dgm:spPr>
      <dgm:t>
        <a:bodyPr/>
        <a:lstStyle/>
        <a:p>
          <a:r>
            <a:rPr lang="en-US" sz="1600" b="1" dirty="0">
              <a:solidFill>
                <a:schemeClr val="bg1"/>
              </a:solidFill>
              <a:latin typeface="Arial" panose="020B0604020202020204" pitchFamily="34" charset="0"/>
              <a:cs typeface="Arial" panose="020B0604020202020204" pitchFamily="34" charset="0"/>
            </a:rPr>
            <a:t>Cadre</a:t>
          </a:r>
          <a:r>
            <a:rPr lang="en-US" sz="1600" b="1" baseline="0" dirty="0">
              <a:solidFill>
                <a:schemeClr val="bg1"/>
              </a:solidFill>
              <a:latin typeface="Arial" panose="020B0604020202020204" pitchFamily="34" charset="0"/>
              <a:cs typeface="Arial" panose="020B0604020202020204" pitchFamily="34" charset="0"/>
            </a:rPr>
            <a:t> règlementaire</a:t>
          </a:r>
          <a:endParaRPr lang="en-US" sz="1600" b="1" dirty="0">
            <a:solidFill>
              <a:schemeClr val="bg1"/>
            </a:solidFill>
            <a:latin typeface="Arial" panose="020B0604020202020204" pitchFamily="34" charset="0"/>
            <a:cs typeface="Arial" panose="020B0604020202020204" pitchFamily="34" charset="0"/>
          </a:endParaRPr>
        </a:p>
      </dgm:t>
    </dgm:pt>
    <dgm:pt modelId="{5F52F995-2853-497C-8A20-6C6B776DB9FB}" type="parTrans" cxnId="{996101D5-3DA9-4590-9068-3ADFDC234EBC}">
      <dgm:prSet/>
      <dgm:spPr/>
      <dgm:t>
        <a:bodyPr/>
        <a:lstStyle/>
        <a:p>
          <a:endParaRPr lang="en-US"/>
        </a:p>
      </dgm:t>
    </dgm:pt>
    <dgm:pt modelId="{387887B7-78DB-48E8-9CF3-EA05E1E5B5B1}" type="sibTrans" cxnId="{996101D5-3DA9-4590-9068-3ADFDC234EBC}">
      <dgm:prSet/>
      <dgm:spPr/>
      <dgm:t>
        <a:bodyPr/>
        <a:lstStyle/>
        <a:p>
          <a:endParaRPr lang="en-US"/>
        </a:p>
      </dgm:t>
    </dgm:pt>
    <dgm:pt modelId="{259A01AC-6232-49E8-973D-973C06D4DC44}">
      <dgm:prSet phldrT="[Text]" custT="1"/>
      <dgm:spPr/>
      <dgm:t>
        <a:bodyPr/>
        <a:lstStyle/>
        <a:p>
          <a:r>
            <a:rPr lang="fr-FR" sz="1200" dirty="0">
              <a:latin typeface="Arial" panose="020B0604020202020204" pitchFamily="34" charset="0"/>
              <a:cs typeface="Arial" panose="020B0604020202020204" pitchFamily="34" charset="0"/>
            </a:rPr>
            <a:t>Entre 2009 et 2016, toutes les directives de l'UEMOA ont été transposées en droit national.</a:t>
          </a:r>
          <a:endParaRPr lang="en-US" sz="1200" dirty="0">
            <a:latin typeface="Arial" panose="020B0604020202020204" pitchFamily="34" charset="0"/>
            <a:cs typeface="Arial" panose="020B0604020202020204" pitchFamily="34" charset="0"/>
          </a:endParaRPr>
        </a:p>
      </dgm:t>
    </dgm:pt>
    <dgm:pt modelId="{2DAC2C77-77F7-4265-B4B2-BABC45AA2762}" type="parTrans" cxnId="{1B4597BF-7274-41FF-91E8-3AF90D44BBC3}">
      <dgm:prSet/>
      <dgm:spPr/>
      <dgm:t>
        <a:bodyPr/>
        <a:lstStyle/>
        <a:p>
          <a:endParaRPr lang="en-US"/>
        </a:p>
      </dgm:t>
    </dgm:pt>
    <dgm:pt modelId="{25C8C8FD-97A8-46A4-AF1A-5ADE7A03B319}" type="sibTrans" cxnId="{1B4597BF-7274-41FF-91E8-3AF90D44BBC3}">
      <dgm:prSet/>
      <dgm:spPr/>
      <dgm:t>
        <a:bodyPr/>
        <a:lstStyle/>
        <a:p>
          <a:endParaRPr lang="en-US"/>
        </a:p>
      </dgm:t>
    </dgm:pt>
    <dgm:pt modelId="{96D6AEE2-14B4-4550-8199-AEA131929182}">
      <dgm:prSet phldrT="[Text]" custT="1"/>
      <dgm:spPr/>
      <dgm:t>
        <a:bodyPr/>
        <a:lstStyle/>
        <a:p>
          <a:r>
            <a:rPr lang="fr-FR" sz="1200" dirty="0">
              <a:latin typeface="Arial" panose="020B0604020202020204" pitchFamily="34" charset="0"/>
              <a:cs typeface="Arial" panose="020B0604020202020204" pitchFamily="34" charset="0"/>
            </a:rPr>
            <a:t>La loi organique relative aux lois de finances (LOLF) a été adoptée en 2015 et la budgétisation par programme a été introduite en 2017.</a:t>
          </a:r>
        </a:p>
      </dgm:t>
    </dgm:pt>
    <dgm:pt modelId="{7B0893C0-B546-4FA7-A746-A011A97BC538}" type="parTrans" cxnId="{81D3ED87-9B04-41F1-A739-10FE7FA22CCB}">
      <dgm:prSet/>
      <dgm:spPr/>
      <dgm:t>
        <a:bodyPr/>
        <a:lstStyle/>
        <a:p>
          <a:endParaRPr lang="en-US"/>
        </a:p>
      </dgm:t>
    </dgm:pt>
    <dgm:pt modelId="{C22B1F19-6998-43EF-B2CD-F4521A3DC82C}" type="sibTrans" cxnId="{81D3ED87-9B04-41F1-A739-10FE7FA22CCB}">
      <dgm:prSet/>
      <dgm:spPr/>
      <dgm:t>
        <a:bodyPr/>
        <a:lstStyle/>
        <a:p>
          <a:endParaRPr lang="en-US"/>
        </a:p>
      </dgm:t>
    </dgm:pt>
    <dgm:pt modelId="{46F2E044-C024-4357-8CE6-81EAED372087}">
      <dgm:prSet phldrT="[Text]" custT="1"/>
      <dgm:spPr>
        <a:solidFill>
          <a:srgbClr val="002060"/>
        </a:solidFill>
      </dgm:spPr>
      <dgm:t>
        <a:bodyPr/>
        <a:lstStyle/>
        <a:p>
          <a:r>
            <a:rPr lang="en-US" sz="1600" b="1" dirty="0">
              <a:solidFill>
                <a:schemeClr val="bg1"/>
              </a:solidFill>
              <a:latin typeface="Arial" panose="020B0604020202020204" pitchFamily="34" charset="0"/>
              <a:cs typeface="Arial" panose="020B0604020202020204" pitchFamily="34" charset="0"/>
            </a:rPr>
            <a:t>Gestion des marchés publics</a:t>
          </a:r>
        </a:p>
      </dgm:t>
    </dgm:pt>
    <dgm:pt modelId="{06A287C8-854C-4101-8A5B-DE488BF1628B}" type="parTrans" cxnId="{B20E2EE4-980C-426A-8FAC-0B933C5B3955}">
      <dgm:prSet/>
      <dgm:spPr/>
      <dgm:t>
        <a:bodyPr/>
        <a:lstStyle/>
        <a:p>
          <a:endParaRPr lang="en-US"/>
        </a:p>
      </dgm:t>
    </dgm:pt>
    <dgm:pt modelId="{0BEE7D18-4D91-4420-A37D-70E3FA848467}" type="sibTrans" cxnId="{B20E2EE4-980C-426A-8FAC-0B933C5B3955}">
      <dgm:prSet/>
      <dgm:spPr/>
      <dgm:t>
        <a:bodyPr/>
        <a:lstStyle/>
        <a:p>
          <a:endParaRPr lang="en-US"/>
        </a:p>
      </dgm:t>
    </dgm:pt>
    <dgm:pt modelId="{61F894F4-8A3D-46FF-BE95-C29F5473FEEA}">
      <dgm:prSet phldrT="[Text]" custT="1"/>
      <dgm:spPr/>
      <dgm:t>
        <a:bodyPr/>
        <a:lstStyle/>
        <a:p>
          <a:r>
            <a:rPr lang="fr-FR" sz="1200" dirty="0">
              <a:latin typeface="Arial" panose="020B0604020202020204" pitchFamily="34" charset="0"/>
              <a:cs typeface="Arial" panose="020B0604020202020204" pitchFamily="34" charset="0"/>
            </a:rPr>
            <a:t>En 2008, le Burkina Faso a transposé les directives de l'UEMOA sur les marchés publics dans son système de passation des marchés publics, qui consacre notamment la séparation des fonctions de contrôle et de régulation</a:t>
          </a:r>
          <a:r>
            <a:rPr lang="fr-FR"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dgm:t>
    </dgm:pt>
    <dgm:pt modelId="{4731C58B-2EE3-49EA-91E3-5019D2BCE8EA}" type="parTrans" cxnId="{2EC7DA16-5AAA-46F0-AF41-09FC9AD534F1}">
      <dgm:prSet/>
      <dgm:spPr/>
      <dgm:t>
        <a:bodyPr/>
        <a:lstStyle/>
        <a:p>
          <a:endParaRPr lang="en-US"/>
        </a:p>
      </dgm:t>
    </dgm:pt>
    <dgm:pt modelId="{00D07783-9FAB-483E-815D-01A81A9A2E13}" type="sibTrans" cxnId="{2EC7DA16-5AAA-46F0-AF41-09FC9AD534F1}">
      <dgm:prSet/>
      <dgm:spPr/>
      <dgm:t>
        <a:bodyPr/>
        <a:lstStyle/>
        <a:p>
          <a:endParaRPr lang="en-US"/>
        </a:p>
      </dgm:t>
    </dgm:pt>
    <dgm:pt modelId="{6B59B1B4-F5BB-44A2-A37D-EAF733614763}">
      <dgm:prSet phldrT="[Text]" custT="1"/>
      <dgm:spPr/>
      <dgm:t>
        <a:bodyPr/>
        <a:lstStyle/>
        <a:p>
          <a:r>
            <a:rPr lang="fr-FR" sz="1200" dirty="0">
              <a:latin typeface="Arial" panose="020B0604020202020204" pitchFamily="34" charset="0"/>
              <a:cs typeface="Arial" panose="020B0604020202020204" pitchFamily="34" charset="0"/>
            </a:rPr>
            <a:t>En 2019, le Burkina Faso a évalué ses systèmes de marchés publics sur la base de la Méthodologie d'évaluation des systèmes de passation des marchés (MAPS II).</a:t>
          </a:r>
          <a:endParaRPr lang="en-US" sz="1200" dirty="0">
            <a:latin typeface="Arial" panose="020B0604020202020204" pitchFamily="34" charset="0"/>
            <a:cs typeface="Arial" panose="020B0604020202020204" pitchFamily="34" charset="0"/>
          </a:endParaRPr>
        </a:p>
      </dgm:t>
    </dgm:pt>
    <dgm:pt modelId="{00377375-38AA-4766-8423-A2F9D78DF0ED}" type="parTrans" cxnId="{F9E851B4-E0B9-4C98-A77A-D19394CBA733}">
      <dgm:prSet/>
      <dgm:spPr/>
      <dgm:t>
        <a:bodyPr/>
        <a:lstStyle/>
        <a:p>
          <a:endParaRPr lang="en-US"/>
        </a:p>
      </dgm:t>
    </dgm:pt>
    <dgm:pt modelId="{6A4844D6-BEBC-4097-9E0B-4F588B2F3443}" type="sibTrans" cxnId="{F9E851B4-E0B9-4C98-A77A-D19394CBA733}">
      <dgm:prSet/>
      <dgm:spPr/>
      <dgm:t>
        <a:bodyPr/>
        <a:lstStyle/>
        <a:p>
          <a:endParaRPr lang="en-US"/>
        </a:p>
      </dgm:t>
    </dgm:pt>
    <dgm:pt modelId="{3E7ED0A5-915E-4C29-A63F-92079C4BCD6C}">
      <dgm:prSet phldrT="[Text]" custT="1"/>
      <dgm:spPr/>
      <dgm:t>
        <a:bodyPr/>
        <a:lstStyle/>
        <a:p>
          <a:r>
            <a:rPr lang="fr-FR" sz="1200" dirty="0">
              <a:latin typeface="Arial" panose="020B0604020202020204" pitchFamily="34" charset="0"/>
              <a:cs typeface="Arial" panose="020B0604020202020204" pitchFamily="34" charset="0"/>
            </a:rPr>
            <a:t>En 2019, la législation relative au compte unique du Trésor a été adoptée.</a:t>
          </a:r>
        </a:p>
      </dgm:t>
    </dgm:pt>
    <dgm:pt modelId="{30D43351-51CD-4FF5-A2A3-441497A2E43D}" type="parTrans" cxnId="{7A0CC589-B135-432D-A965-783BE02A0302}">
      <dgm:prSet/>
      <dgm:spPr/>
      <dgm:t>
        <a:bodyPr/>
        <a:lstStyle/>
        <a:p>
          <a:endParaRPr lang="en-US"/>
        </a:p>
      </dgm:t>
    </dgm:pt>
    <dgm:pt modelId="{E4A4702D-4658-41DA-B2DC-1F6F50E9B48D}" type="sibTrans" cxnId="{7A0CC589-B135-432D-A965-783BE02A0302}">
      <dgm:prSet/>
      <dgm:spPr/>
      <dgm:t>
        <a:bodyPr/>
        <a:lstStyle/>
        <a:p>
          <a:endParaRPr lang="en-US"/>
        </a:p>
      </dgm:t>
    </dgm:pt>
    <dgm:pt modelId="{6A233606-BA8E-4F2D-A17D-2BC64E1D630B}">
      <dgm:prSet phldrT="[Text]" custT="1"/>
      <dgm:spPr>
        <a:solidFill>
          <a:srgbClr val="002060"/>
        </a:solidFill>
      </dgm:spPr>
      <dgm:t>
        <a:bodyPr/>
        <a:lstStyle/>
        <a:p>
          <a:r>
            <a:rPr lang="en-US" sz="1600" b="1" dirty="0">
              <a:solidFill>
                <a:schemeClr val="bg1"/>
              </a:solidFill>
              <a:latin typeface="Arial" panose="020B0604020202020204" pitchFamily="34" charset="0"/>
              <a:cs typeface="Arial" panose="020B0604020202020204" pitchFamily="34" charset="0"/>
            </a:rPr>
            <a:t>Govtech</a:t>
          </a:r>
        </a:p>
      </dgm:t>
    </dgm:pt>
    <dgm:pt modelId="{A07C4ADA-4AFC-484A-BD2C-7277C333BCF7}" type="parTrans" cxnId="{D1D3DF8F-65AD-4E4C-A0D1-6C409140B86A}">
      <dgm:prSet/>
      <dgm:spPr/>
      <dgm:t>
        <a:bodyPr/>
        <a:lstStyle/>
        <a:p>
          <a:endParaRPr lang="en-US"/>
        </a:p>
      </dgm:t>
    </dgm:pt>
    <dgm:pt modelId="{6B91EFA1-8D64-48BA-908E-F5DD1C8F8D75}" type="sibTrans" cxnId="{D1D3DF8F-65AD-4E4C-A0D1-6C409140B86A}">
      <dgm:prSet/>
      <dgm:spPr/>
      <dgm:t>
        <a:bodyPr/>
        <a:lstStyle/>
        <a:p>
          <a:endParaRPr lang="en-US"/>
        </a:p>
      </dgm:t>
    </dgm:pt>
    <dgm:pt modelId="{7ABE45CF-A228-4B30-BC63-485824C7F6DE}">
      <dgm:prSet custT="1"/>
      <dgm:spPr/>
      <dgm:t>
        <a:bodyPr/>
        <a:lstStyle/>
        <a:p>
          <a:r>
            <a:rPr lang="fr-FR" sz="1200" dirty="0">
              <a:latin typeface="Arial" panose="020B0604020202020204" pitchFamily="34" charset="0"/>
              <a:cs typeface="Arial" panose="020B0604020202020204" pitchFamily="34" charset="0"/>
            </a:rPr>
            <a:t>Le système SYDONIA a également été mis à niveau dans l'administration douanière, ouvrant la voie à la numérisation des procédures de dédouanement.</a:t>
          </a:r>
          <a:endParaRPr lang="en-US" sz="1200" dirty="0">
            <a:latin typeface="Arial" panose="020B0604020202020204" pitchFamily="34" charset="0"/>
            <a:cs typeface="Arial" panose="020B0604020202020204" pitchFamily="34" charset="0"/>
          </a:endParaRPr>
        </a:p>
      </dgm:t>
    </dgm:pt>
    <dgm:pt modelId="{F6854060-8E75-48D0-B31F-12632C8D7E2C}" type="parTrans" cxnId="{80C34BCD-7708-42E6-BB3E-65C6297E8725}">
      <dgm:prSet/>
      <dgm:spPr/>
      <dgm:t>
        <a:bodyPr/>
        <a:lstStyle/>
        <a:p>
          <a:endParaRPr lang="en-US"/>
        </a:p>
      </dgm:t>
    </dgm:pt>
    <dgm:pt modelId="{BC3D02D5-BDE4-4F94-A6FB-81C6751DEA5E}" type="sibTrans" cxnId="{80C34BCD-7708-42E6-BB3E-65C6297E8725}">
      <dgm:prSet/>
      <dgm:spPr/>
      <dgm:t>
        <a:bodyPr/>
        <a:lstStyle/>
        <a:p>
          <a:endParaRPr lang="en-US"/>
        </a:p>
      </dgm:t>
    </dgm:pt>
    <dgm:pt modelId="{349BBCD7-B0E5-4B5E-9DD3-FD35E8C21F2F}">
      <dgm:prSet custT="1"/>
      <dgm:spPr/>
      <dgm:t>
        <a:bodyPr/>
        <a:lstStyle/>
        <a:p>
          <a:r>
            <a:rPr lang="fr-FR" sz="1200" dirty="0">
              <a:latin typeface="Arial" panose="020B0604020202020204" pitchFamily="34" charset="0"/>
              <a:cs typeface="Arial" panose="020B0604020202020204" pitchFamily="34" charset="0"/>
            </a:rPr>
            <a:t>Une plateforme pour la déclaration et le paiement électroniques des impôts (</a:t>
          </a:r>
          <a:r>
            <a:rPr lang="fr-FR" sz="1200" dirty="0" err="1">
              <a:latin typeface="Arial" panose="020B0604020202020204" pitchFamily="34" charset="0"/>
              <a:cs typeface="Arial" panose="020B0604020202020204" pitchFamily="34" charset="0"/>
            </a:rPr>
            <a:t>eSINTAX</a:t>
          </a:r>
          <a:r>
            <a:rPr lang="fr-FR" sz="1200" dirty="0">
              <a:latin typeface="Arial" panose="020B0604020202020204" pitchFamily="34" charset="0"/>
              <a:cs typeface="Arial" panose="020B0604020202020204" pitchFamily="34" charset="0"/>
            </a:rPr>
            <a:t>) a été développée et déployée.</a:t>
          </a:r>
          <a:endParaRPr lang="en-US" sz="1200" dirty="0">
            <a:latin typeface="Arial" panose="020B0604020202020204" pitchFamily="34" charset="0"/>
            <a:cs typeface="Arial" panose="020B0604020202020204" pitchFamily="34" charset="0"/>
          </a:endParaRPr>
        </a:p>
      </dgm:t>
    </dgm:pt>
    <dgm:pt modelId="{E297BAEA-F583-426B-A1BD-A60E894DC9AA}" type="parTrans" cxnId="{0EDB8A16-BCAD-4D21-BCDD-AB0958E735AC}">
      <dgm:prSet/>
      <dgm:spPr/>
      <dgm:t>
        <a:bodyPr/>
        <a:lstStyle/>
        <a:p>
          <a:endParaRPr lang="en-US"/>
        </a:p>
      </dgm:t>
    </dgm:pt>
    <dgm:pt modelId="{BF644B0F-201C-41EF-9C29-AE7670705707}" type="sibTrans" cxnId="{0EDB8A16-BCAD-4D21-BCDD-AB0958E735AC}">
      <dgm:prSet/>
      <dgm:spPr/>
      <dgm:t>
        <a:bodyPr/>
        <a:lstStyle/>
        <a:p>
          <a:endParaRPr lang="en-US"/>
        </a:p>
      </dgm:t>
    </dgm:pt>
    <dgm:pt modelId="{16D9AB1A-AF3C-4B8F-962E-1C61E6EA349C}">
      <dgm:prSet custT="1"/>
      <dgm:spPr/>
      <dgm:t>
        <a:bodyPr/>
        <a:lstStyle/>
        <a:p>
          <a:r>
            <a:rPr lang="fr-FR" sz="1200" dirty="0">
              <a:latin typeface="Arial" panose="020B0604020202020204" pitchFamily="34" charset="0"/>
              <a:cs typeface="Arial" panose="020B0604020202020204" pitchFamily="34" charset="0"/>
            </a:rPr>
            <a:t>Connexion aux systèmes STAR et SICA UEMOA.</a:t>
          </a:r>
          <a:endParaRPr lang="en-US" sz="1200" dirty="0"/>
        </a:p>
      </dgm:t>
    </dgm:pt>
    <dgm:pt modelId="{C82B0332-D9BD-4745-8A23-90220DC06926}" type="parTrans" cxnId="{5A200051-6315-4043-8800-4ABA3995CE2B}">
      <dgm:prSet/>
      <dgm:spPr/>
      <dgm:t>
        <a:bodyPr/>
        <a:lstStyle/>
        <a:p>
          <a:endParaRPr lang="en-US"/>
        </a:p>
      </dgm:t>
    </dgm:pt>
    <dgm:pt modelId="{57724514-A4D9-43FA-9169-AE4C43608946}" type="sibTrans" cxnId="{5A200051-6315-4043-8800-4ABA3995CE2B}">
      <dgm:prSet/>
      <dgm:spPr/>
      <dgm:t>
        <a:bodyPr/>
        <a:lstStyle/>
        <a:p>
          <a:endParaRPr lang="en-US"/>
        </a:p>
      </dgm:t>
    </dgm:pt>
    <dgm:pt modelId="{6ECEC215-DC1B-473E-AEA8-960E8176BB57}" type="pres">
      <dgm:prSet presAssocID="{7B675DD6-4758-43D1-968F-3C409A45CABE}" presName="diagram" presStyleCnt="0">
        <dgm:presLayoutVars>
          <dgm:chPref val="1"/>
          <dgm:dir/>
          <dgm:animOne val="branch"/>
          <dgm:animLvl val="lvl"/>
          <dgm:resizeHandles/>
        </dgm:presLayoutVars>
      </dgm:prSet>
      <dgm:spPr/>
    </dgm:pt>
    <dgm:pt modelId="{8B638707-DB67-4BBE-BF06-1FBA2553A2F2}" type="pres">
      <dgm:prSet presAssocID="{F0A85626-7ED1-487C-B34E-581C46D4C84E}" presName="root" presStyleCnt="0"/>
      <dgm:spPr/>
    </dgm:pt>
    <dgm:pt modelId="{54EE564C-A774-48E1-AC38-FE313F827353}" type="pres">
      <dgm:prSet presAssocID="{F0A85626-7ED1-487C-B34E-581C46D4C84E}" presName="rootComposite" presStyleCnt="0"/>
      <dgm:spPr/>
    </dgm:pt>
    <dgm:pt modelId="{E9B3D953-E4E7-4816-8FF8-E9591F9042DA}" type="pres">
      <dgm:prSet presAssocID="{F0A85626-7ED1-487C-B34E-581C46D4C84E}" presName="rootText" presStyleLbl="node1" presStyleIdx="0" presStyleCnt="3" custScaleX="109313" custScaleY="80882" custLinFactNeighborX="1800" custLinFactNeighborY="-1554"/>
      <dgm:spPr/>
    </dgm:pt>
    <dgm:pt modelId="{84345B59-68A8-4C11-8128-2AD824D1B091}" type="pres">
      <dgm:prSet presAssocID="{F0A85626-7ED1-487C-B34E-581C46D4C84E}" presName="rootConnector" presStyleLbl="node1" presStyleIdx="0" presStyleCnt="3"/>
      <dgm:spPr/>
    </dgm:pt>
    <dgm:pt modelId="{297A6CEB-1B70-4C82-91F6-B33D804E649D}" type="pres">
      <dgm:prSet presAssocID="{F0A85626-7ED1-487C-B34E-581C46D4C84E}" presName="childShape" presStyleCnt="0"/>
      <dgm:spPr/>
    </dgm:pt>
    <dgm:pt modelId="{E7E10413-AD86-4CCD-BE23-5735585609B8}" type="pres">
      <dgm:prSet presAssocID="{2DAC2C77-77F7-4265-B4B2-BABC45AA2762}" presName="Name13" presStyleLbl="parChTrans1D2" presStyleIdx="0" presStyleCnt="8"/>
      <dgm:spPr/>
    </dgm:pt>
    <dgm:pt modelId="{30CFD4FA-C831-458D-B820-A763DE892B30}" type="pres">
      <dgm:prSet presAssocID="{259A01AC-6232-49E8-973D-973C06D4DC44}" presName="childText" presStyleLbl="bgAcc1" presStyleIdx="0" presStyleCnt="8">
        <dgm:presLayoutVars>
          <dgm:bulletEnabled val="1"/>
        </dgm:presLayoutVars>
      </dgm:prSet>
      <dgm:spPr/>
    </dgm:pt>
    <dgm:pt modelId="{0964C282-A899-4A22-B81F-AFAB42612DE0}" type="pres">
      <dgm:prSet presAssocID="{7B0893C0-B546-4FA7-A746-A011A97BC538}" presName="Name13" presStyleLbl="parChTrans1D2" presStyleIdx="1" presStyleCnt="8"/>
      <dgm:spPr/>
    </dgm:pt>
    <dgm:pt modelId="{638CBE86-46F3-48AC-AD77-E8C4714E1A0D}" type="pres">
      <dgm:prSet presAssocID="{96D6AEE2-14B4-4550-8199-AEA131929182}" presName="childText" presStyleLbl="bgAcc1" presStyleIdx="1" presStyleCnt="8">
        <dgm:presLayoutVars>
          <dgm:bulletEnabled val="1"/>
        </dgm:presLayoutVars>
      </dgm:prSet>
      <dgm:spPr/>
    </dgm:pt>
    <dgm:pt modelId="{54F76DF3-3574-4691-B279-32559F85A6D6}" type="pres">
      <dgm:prSet presAssocID="{30D43351-51CD-4FF5-A2A3-441497A2E43D}" presName="Name13" presStyleLbl="parChTrans1D2" presStyleIdx="2" presStyleCnt="8"/>
      <dgm:spPr/>
    </dgm:pt>
    <dgm:pt modelId="{2954970B-FA71-4F19-BAB0-6481F5BA73DF}" type="pres">
      <dgm:prSet presAssocID="{3E7ED0A5-915E-4C29-A63F-92079C4BCD6C}" presName="childText" presStyleLbl="bgAcc1" presStyleIdx="2" presStyleCnt="8">
        <dgm:presLayoutVars>
          <dgm:bulletEnabled val="1"/>
        </dgm:presLayoutVars>
      </dgm:prSet>
      <dgm:spPr/>
    </dgm:pt>
    <dgm:pt modelId="{CC42B94D-1EB8-4FA3-80CB-E13E0A0702FB}" type="pres">
      <dgm:prSet presAssocID="{46F2E044-C024-4357-8CE6-81EAED372087}" presName="root" presStyleCnt="0"/>
      <dgm:spPr/>
    </dgm:pt>
    <dgm:pt modelId="{CCAFBF62-EB64-4CEB-8B0A-851A57F7E674}" type="pres">
      <dgm:prSet presAssocID="{46F2E044-C024-4357-8CE6-81EAED372087}" presName="rootComposite" presStyleCnt="0"/>
      <dgm:spPr/>
    </dgm:pt>
    <dgm:pt modelId="{75FC8B40-5627-46B2-9B8F-894695D645FF}" type="pres">
      <dgm:prSet presAssocID="{46F2E044-C024-4357-8CE6-81EAED372087}" presName="rootText" presStyleLbl="node1" presStyleIdx="1" presStyleCnt="3" custScaleX="107471" custScaleY="94296"/>
      <dgm:spPr/>
    </dgm:pt>
    <dgm:pt modelId="{0A5F4854-DAAB-41F3-A7EF-205436558060}" type="pres">
      <dgm:prSet presAssocID="{46F2E044-C024-4357-8CE6-81EAED372087}" presName="rootConnector" presStyleLbl="node1" presStyleIdx="1" presStyleCnt="3"/>
      <dgm:spPr/>
    </dgm:pt>
    <dgm:pt modelId="{F75FCB87-F645-48AB-9346-F99F13F96A19}" type="pres">
      <dgm:prSet presAssocID="{46F2E044-C024-4357-8CE6-81EAED372087}" presName="childShape" presStyleCnt="0"/>
      <dgm:spPr/>
    </dgm:pt>
    <dgm:pt modelId="{40C38635-B7C7-4EED-B42B-15F6450962DF}" type="pres">
      <dgm:prSet presAssocID="{4731C58B-2EE3-49EA-91E3-5019D2BCE8EA}" presName="Name13" presStyleLbl="parChTrans1D2" presStyleIdx="3" presStyleCnt="8"/>
      <dgm:spPr/>
    </dgm:pt>
    <dgm:pt modelId="{89704BA4-5512-4ED8-A7B2-ECBC3397368E}" type="pres">
      <dgm:prSet presAssocID="{61F894F4-8A3D-46FF-BE95-C29F5473FEEA}" presName="childText" presStyleLbl="bgAcc1" presStyleIdx="3" presStyleCnt="8" custScaleX="126714" custScaleY="134037">
        <dgm:presLayoutVars>
          <dgm:bulletEnabled val="1"/>
        </dgm:presLayoutVars>
      </dgm:prSet>
      <dgm:spPr/>
    </dgm:pt>
    <dgm:pt modelId="{72C45946-B8F3-4D9F-A83C-9522A292F3FA}" type="pres">
      <dgm:prSet presAssocID="{00377375-38AA-4766-8423-A2F9D78DF0ED}" presName="Name13" presStyleLbl="parChTrans1D2" presStyleIdx="4" presStyleCnt="8"/>
      <dgm:spPr/>
    </dgm:pt>
    <dgm:pt modelId="{10FC54DA-F2DD-4B1F-A3A6-1694FC9CD091}" type="pres">
      <dgm:prSet presAssocID="{6B59B1B4-F5BB-44A2-A37D-EAF733614763}" presName="childText" presStyleLbl="bgAcc1" presStyleIdx="4" presStyleCnt="8" custScaleX="132188" custScaleY="125393">
        <dgm:presLayoutVars>
          <dgm:bulletEnabled val="1"/>
        </dgm:presLayoutVars>
      </dgm:prSet>
      <dgm:spPr/>
    </dgm:pt>
    <dgm:pt modelId="{8CE4CBF4-FC3F-4EE7-8932-4EDA70F0BCF2}" type="pres">
      <dgm:prSet presAssocID="{6A233606-BA8E-4F2D-A17D-2BC64E1D630B}" presName="root" presStyleCnt="0"/>
      <dgm:spPr/>
    </dgm:pt>
    <dgm:pt modelId="{80FE2A87-3F54-4683-951B-D56D6F276A87}" type="pres">
      <dgm:prSet presAssocID="{6A233606-BA8E-4F2D-A17D-2BC64E1D630B}" presName="rootComposite" presStyleCnt="0"/>
      <dgm:spPr/>
    </dgm:pt>
    <dgm:pt modelId="{C6117F05-D4CE-4A5C-8195-B0FDFEB98844}" type="pres">
      <dgm:prSet presAssocID="{6A233606-BA8E-4F2D-A17D-2BC64E1D630B}" presName="rootText" presStyleLbl="node1" presStyleIdx="2" presStyleCnt="3"/>
      <dgm:spPr/>
    </dgm:pt>
    <dgm:pt modelId="{36E5DD07-0852-4A00-84FE-47546F708DE2}" type="pres">
      <dgm:prSet presAssocID="{6A233606-BA8E-4F2D-A17D-2BC64E1D630B}" presName="rootConnector" presStyleLbl="node1" presStyleIdx="2" presStyleCnt="3"/>
      <dgm:spPr/>
    </dgm:pt>
    <dgm:pt modelId="{BD17B101-C8F7-481E-9575-50C6AAEADBCE}" type="pres">
      <dgm:prSet presAssocID="{6A233606-BA8E-4F2D-A17D-2BC64E1D630B}" presName="childShape" presStyleCnt="0"/>
      <dgm:spPr/>
    </dgm:pt>
    <dgm:pt modelId="{795A6594-ED6F-44A9-9381-222C8F9EBBC2}" type="pres">
      <dgm:prSet presAssocID="{E297BAEA-F583-426B-A1BD-A60E894DC9AA}" presName="Name13" presStyleLbl="parChTrans1D2" presStyleIdx="5" presStyleCnt="8"/>
      <dgm:spPr/>
    </dgm:pt>
    <dgm:pt modelId="{0D0D226C-3A17-4B40-A3AE-2DF8B3C88F1F}" type="pres">
      <dgm:prSet presAssocID="{349BBCD7-B0E5-4B5E-9DD3-FD35E8C21F2F}" presName="childText" presStyleLbl="bgAcc1" presStyleIdx="5" presStyleCnt="8" custScaleX="121959">
        <dgm:presLayoutVars>
          <dgm:bulletEnabled val="1"/>
        </dgm:presLayoutVars>
      </dgm:prSet>
      <dgm:spPr/>
    </dgm:pt>
    <dgm:pt modelId="{9E08B384-F877-4C8C-9335-3EE72DEF48AA}" type="pres">
      <dgm:prSet presAssocID="{F6854060-8E75-48D0-B31F-12632C8D7E2C}" presName="Name13" presStyleLbl="parChTrans1D2" presStyleIdx="6" presStyleCnt="8"/>
      <dgm:spPr/>
    </dgm:pt>
    <dgm:pt modelId="{21DC1FA6-4FAB-4A20-8815-66C2418DCDF6}" type="pres">
      <dgm:prSet presAssocID="{7ABE45CF-A228-4B30-BC63-485824C7F6DE}" presName="childText" presStyleLbl="bgAcc1" presStyleIdx="6" presStyleCnt="8" custScaleX="126804">
        <dgm:presLayoutVars>
          <dgm:bulletEnabled val="1"/>
        </dgm:presLayoutVars>
      </dgm:prSet>
      <dgm:spPr/>
    </dgm:pt>
    <dgm:pt modelId="{387A8136-B19F-4680-B7F7-0EE5CBA9CDED}" type="pres">
      <dgm:prSet presAssocID="{C82B0332-D9BD-4745-8A23-90220DC06926}" presName="Name13" presStyleLbl="parChTrans1D2" presStyleIdx="7" presStyleCnt="8"/>
      <dgm:spPr/>
    </dgm:pt>
    <dgm:pt modelId="{614C56BF-E295-4936-9C1F-6656A70E51DF}" type="pres">
      <dgm:prSet presAssocID="{16D9AB1A-AF3C-4B8F-962E-1C61E6EA349C}" presName="childText" presStyleLbl="bgAcc1" presStyleIdx="7" presStyleCnt="8" custScaleX="122664">
        <dgm:presLayoutVars>
          <dgm:bulletEnabled val="1"/>
        </dgm:presLayoutVars>
      </dgm:prSet>
      <dgm:spPr/>
    </dgm:pt>
  </dgm:ptLst>
  <dgm:cxnLst>
    <dgm:cxn modelId="{94B8210F-9141-4D6A-AA3A-5018D9033E3D}" type="presOf" srcId="{6A233606-BA8E-4F2D-A17D-2BC64E1D630B}" destId="{36E5DD07-0852-4A00-84FE-47546F708DE2}" srcOrd="1" destOrd="0" presId="urn:microsoft.com/office/officeart/2005/8/layout/hierarchy3"/>
    <dgm:cxn modelId="{0EDB8A16-BCAD-4D21-BCDD-AB0958E735AC}" srcId="{6A233606-BA8E-4F2D-A17D-2BC64E1D630B}" destId="{349BBCD7-B0E5-4B5E-9DD3-FD35E8C21F2F}" srcOrd="0" destOrd="0" parTransId="{E297BAEA-F583-426B-A1BD-A60E894DC9AA}" sibTransId="{BF644B0F-201C-41EF-9C29-AE7670705707}"/>
    <dgm:cxn modelId="{2EC7DA16-5AAA-46F0-AF41-09FC9AD534F1}" srcId="{46F2E044-C024-4357-8CE6-81EAED372087}" destId="{61F894F4-8A3D-46FF-BE95-C29F5473FEEA}" srcOrd="0" destOrd="0" parTransId="{4731C58B-2EE3-49EA-91E3-5019D2BCE8EA}" sibTransId="{00D07783-9FAB-483E-815D-01A81A9A2E13}"/>
    <dgm:cxn modelId="{7CEA3A18-9423-4C61-BEE2-513F6C753A87}" type="presOf" srcId="{259A01AC-6232-49E8-973D-973C06D4DC44}" destId="{30CFD4FA-C831-458D-B820-A763DE892B30}" srcOrd="0" destOrd="0" presId="urn:microsoft.com/office/officeart/2005/8/layout/hierarchy3"/>
    <dgm:cxn modelId="{F68A221E-BBB1-4C6F-BC02-C7666F842278}" type="presOf" srcId="{F6854060-8E75-48D0-B31F-12632C8D7E2C}" destId="{9E08B384-F877-4C8C-9335-3EE72DEF48AA}" srcOrd="0" destOrd="0" presId="urn:microsoft.com/office/officeart/2005/8/layout/hierarchy3"/>
    <dgm:cxn modelId="{5B49DE1E-7390-46F1-BFF4-F0CC9BD25CD0}" type="presOf" srcId="{C82B0332-D9BD-4745-8A23-90220DC06926}" destId="{387A8136-B19F-4680-B7F7-0EE5CBA9CDED}" srcOrd="0" destOrd="0" presId="urn:microsoft.com/office/officeart/2005/8/layout/hierarchy3"/>
    <dgm:cxn modelId="{81C6FF33-D842-4002-9CD4-7F92F41137B7}" type="presOf" srcId="{F0A85626-7ED1-487C-B34E-581C46D4C84E}" destId="{84345B59-68A8-4C11-8128-2AD824D1B091}" srcOrd="1" destOrd="0" presId="urn:microsoft.com/office/officeart/2005/8/layout/hierarchy3"/>
    <dgm:cxn modelId="{279F4E37-1EBD-4CFE-8FCE-FC823CFA84B1}" type="presOf" srcId="{F0A85626-7ED1-487C-B34E-581C46D4C84E}" destId="{E9B3D953-E4E7-4816-8FF8-E9591F9042DA}" srcOrd="0" destOrd="0" presId="urn:microsoft.com/office/officeart/2005/8/layout/hierarchy3"/>
    <dgm:cxn modelId="{5A200051-6315-4043-8800-4ABA3995CE2B}" srcId="{6A233606-BA8E-4F2D-A17D-2BC64E1D630B}" destId="{16D9AB1A-AF3C-4B8F-962E-1C61E6EA349C}" srcOrd="2" destOrd="0" parTransId="{C82B0332-D9BD-4745-8A23-90220DC06926}" sibTransId="{57724514-A4D9-43FA-9169-AE4C43608946}"/>
    <dgm:cxn modelId="{6F895951-2551-4E37-978D-1CF2DF5F718A}" type="presOf" srcId="{30D43351-51CD-4FF5-A2A3-441497A2E43D}" destId="{54F76DF3-3574-4691-B279-32559F85A6D6}" srcOrd="0" destOrd="0" presId="urn:microsoft.com/office/officeart/2005/8/layout/hierarchy3"/>
    <dgm:cxn modelId="{23DF375F-91D0-4D7B-A5C9-62A45C6F260E}" type="presOf" srcId="{3E7ED0A5-915E-4C29-A63F-92079C4BCD6C}" destId="{2954970B-FA71-4F19-BAB0-6481F5BA73DF}" srcOrd="0" destOrd="0" presId="urn:microsoft.com/office/officeart/2005/8/layout/hierarchy3"/>
    <dgm:cxn modelId="{C7625E68-6EEF-4FE7-A3C6-E0F9EF62C6F1}" type="presOf" srcId="{46F2E044-C024-4357-8CE6-81EAED372087}" destId="{0A5F4854-DAAB-41F3-A7EF-205436558060}" srcOrd="1" destOrd="0" presId="urn:microsoft.com/office/officeart/2005/8/layout/hierarchy3"/>
    <dgm:cxn modelId="{A3729F7A-07E8-457D-8135-3C23ABDCCB1B}" type="presOf" srcId="{16D9AB1A-AF3C-4B8F-962E-1C61E6EA349C}" destId="{614C56BF-E295-4936-9C1F-6656A70E51DF}" srcOrd="0" destOrd="0" presId="urn:microsoft.com/office/officeart/2005/8/layout/hierarchy3"/>
    <dgm:cxn modelId="{CCA9987C-E97C-417D-83F6-C56E76F80D5B}" type="presOf" srcId="{96D6AEE2-14B4-4550-8199-AEA131929182}" destId="{638CBE86-46F3-48AC-AD77-E8C4714E1A0D}" srcOrd="0" destOrd="0" presId="urn:microsoft.com/office/officeart/2005/8/layout/hierarchy3"/>
    <dgm:cxn modelId="{81D3ED87-9B04-41F1-A739-10FE7FA22CCB}" srcId="{F0A85626-7ED1-487C-B34E-581C46D4C84E}" destId="{96D6AEE2-14B4-4550-8199-AEA131929182}" srcOrd="1" destOrd="0" parTransId="{7B0893C0-B546-4FA7-A746-A011A97BC538}" sibTransId="{C22B1F19-6998-43EF-B2CD-F4521A3DC82C}"/>
    <dgm:cxn modelId="{493AE688-DF48-44B6-8763-F9F590F46313}" type="presOf" srcId="{7B675DD6-4758-43D1-968F-3C409A45CABE}" destId="{6ECEC215-DC1B-473E-AEA8-960E8176BB57}" srcOrd="0" destOrd="0" presId="urn:microsoft.com/office/officeart/2005/8/layout/hierarchy3"/>
    <dgm:cxn modelId="{46B5F188-8284-45CD-A68B-B44D860D84F6}" type="presOf" srcId="{46F2E044-C024-4357-8CE6-81EAED372087}" destId="{75FC8B40-5627-46B2-9B8F-894695D645FF}" srcOrd="0" destOrd="0" presId="urn:microsoft.com/office/officeart/2005/8/layout/hierarchy3"/>
    <dgm:cxn modelId="{7A0CC589-B135-432D-A965-783BE02A0302}" srcId="{F0A85626-7ED1-487C-B34E-581C46D4C84E}" destId="{3E7ED0A5-915E-4C29-A63F-92079C4BCD6C}" srcOrd="2" destOrd="0" parTransId="{30D43351-51CD-4FF5-A2A3-441497A2E43D}" sibTransId="{E4A4702D-4658-41DA-B2DC-1F6F50E9B48D}"/>
    <dgm:cxn modelId="{148CEC8A-33D5-4E56-B2D4-1C83862880BB}" type="presOf" srcId="{00377375-38AA-4766-8423-A2F9D78DF0ED}" destId="{72C45946-B8F3-4D9F-A83C-9522A292F3FA}" srcOrd="0" destOrd="0" presId="urn:microsoft.com/office/officeart/2005/8/layout/hierarchy3"/>
    <dgm:cxn modelId="{CA47518B-6E13-4E78-A3CF-0B21D3B8D8DD}" type="presOf" srcId="{2DAC2C77-77F7-4265-B4B2-BABC45AA2762}" destId="{E7E10413-AD86-4CCD-BE23-5735585609B8}" srcOrd="0" destOrd="0" presId="urn:microsoft.com/office/officeart/2005/8/layout/hierarchy3"/>
    <dgm:cxn modelId="{D1D3DF8F-65AD-4E4C-A0D1-6C409140B86A}" srcId="{7B675DD6-4758-43D1-968F-3C409A45CABE}" destId="{6A233606-BA8E-4F2D-A17D-2BC64E1D630B}" srcOrd="2" destOrd="0" parTransId="{A07C4ADA-4AFC-484A-BD2C-7277C333BCF7}" sibTransId="{6B91EFA1-8D64-48BA-908E-F5DD1C8F8D75}"/>
    <dgm:cxn modelId="{3742B2A2-3EAC-4177-8461-0E8DC0805227}" type="presOf" srcId="{7ABE45CF-A228-4B30-BC63-485824C7F6DE}" destId="{21DC1FA6-4FAB-4A20-8815-66C2418DCDF6}" srcOrd="0" destOrd="0" presId="urn:microsoft.com/office/officeart/2005/8/layout/hierarchy3"/>
    <dgm:cxn modelId="{1C09D9A2-EE5B-4CD0-B195-8AF52BF0262C}" type="presOf" srcId="{E297BAEA-F583-426B-A1BD-A60E894DC9AA}" destId="{795A6594-ED6F-44A9-9381-222C8F9EBBC2}" srcOrd="0" destOrd="0" presId="urn:microsoft.com/office/officeart/2005/8/layout/hierarchy3"/>
    <dgm:cxn modelId="{4ACADAA9-67CD-4D9B-A78D-294389E190E9}" type="presOf" srcId="{7B0893C0-B546-4FA7-A746-A011A97BC538}" destId="{0964C282-A899-4A22-B81F-AFAB42612DE0}" srcOrd="0" destOrd="0" presId="urn:microsoft.com/office/officeart/2005/8/layout/hierarchy3"/>
    <dgm:cxn modelId="{F9E851B4-E0B9-4C98-A77A-D19394CBA733}" srcId="{46F2E044-C024-4357-8CE6-81EAED372087}" destId="{6B59B1B4-F5BB-44A2-A37D-EAF733614763}" srcOrd="1" destOrd="0" parTransId="{00377375-38AA-4766-8423-A2F9D78DF0ED}" sibTransId="{6A4844D6-BEBC-4097-9E0B-4F588B2F3443}"/>
    <dgm:cxn modelId="{04B08ABA-6603-4B35-8016-5F46FD984BFB}" type="presOf" srcId="{4731C58B-2EE3-49EA-91E3-5019D2BCE8EA}" destId="{40C38635-B7C7-4EED-B42B-15F6450962DF}" srcOrd="0" destOrd="0" presId="urn:microsoft.com/office/officeart/2005/8/layout/hierarchy3"/>
    <dgm:cxn modelId="{15424ABC-4C77-41E2-827B-62ED5C8DFFC4}" type="presOf" srcId="{349BBCD7-B0E5-4B5E-9DD3-FD35E8C21F2F}" destId="{0D0D226C-3A17-4B40-A3AE-2DF8B3C88F1F}" srcOrd="0" destOrd="0" presId="urn:microsoft.com/office/officeart/2005/8/layout/hierarchy3"/>
    <dgm:cxn modelId="{1B4597BF-7274-41FF-91E8-3AF90D44BBC3}" srcId="{F0A85626-7ED1-487C-B34E-581C46D4C84E}" destId="{259A01AC-6232-49E8-973D-973C06D4DC44}" srcOrd="0" destOrd="0" parTransId="{2DAC2C77-77F7-4265-B4B2-BABC45AA2762}" sibTransId="{25C8C8FD-97A8-46A4-AF1A-5ADE7A03B319}"/>
    <dgm:cxn modelId="{80C34BCD-7708-42E6-BB3E-65C6297E8725}" srcId="{6A233606-BA8E-4F2D-A17D-2BC64E1D630B}" destId="{7ABE45CF-A228-4B30-BC63-485824C7F6DE}" srcOrd="1" destOrd="0" parTransId="{F6854060-8E75-48D0-B31F-12632C8D7E2C}" sibTransId="{BC3D02D5-BDE4-4F94-A6FB-81C6751DEA5E}"/>
    <dgm:cxn modelId="{996101D5-3DA9-4590-9068-3ADFDC234EBC}" srcId="{7B675DD6-4758-43D1-968F-3C409A45CABE}" destId="{F0A85626-7ED1-487C-B34E-581C46D4C84E}" srcOrd="0" destOrd="0" parTransId="{5F52F995-2853-497C-8A20-6C6B776DB9FB}" sibTransId="{387887B7-78DB-48E8-9CF3-EA05E1E5B5B1}"/>
    <dgm:cxn modelId="{5211E8D7-5AFF-4E95-9836-B70ACE4B5268}" type="presOf" srcId="{61F894F4-8A3D-46FF-BE95-C29F5473FEEA}" destId="{89704BA4-5512-4ED8-A7B2-ECBC3397368E}" srcOrd="0" destOrd="0" presId="urn:microsoft.com/office/officeart/2005/8/layout/hierarchy3"/>
    <dgm:cxn modelId="{27C16EE3-7B3F-49D3-8EAA-A4EB8EEAEC09}" type="presOf" srcId="{6B59B1B4-F5BB-44A2-A37D-EAF733614763}" destId="{10FC54DA-F2DD-4B1F-A3A6-1694FC9CD091}" srcOrd="0" destOrd="0" presId="urn:microsoft.com/office/officeart/2005/8/layout/hierarchy3"/>
    <dgm:cxn modelId="{B20E2EE4-980C-426A-8FAC-0B933C5B3955}" srcId="{7B675DD6-4758-43D1-968F-3C409A45CABE}" destId="{46F2E044-C024-4357-8CE6-81EAED372087}" srcOrd="1" destOrd="0" parTransId="{06A287C8-854C-4101-8A5B-DE488BF1628B}" sibTransId="{0BEE7D18-4D91-4420-A37D-70E3FA848467}"/>
    <dgm:cxn modelId="{E8C839E7-516E-4025-AD4E-238C097E59BB}" type="presOf" srcId="{6A233606-BA8E-4F2D-A17D-2BC64E1D630B}" destId="{C6117F05-D4CE-4A5C-8195-B0FDFEB98844}" srcOrd="0" destOrd="0" presId="urn:microsoft.com/office/officeart/2005/8/layout/hierarchy3"/>
    <dgm:cxn modelId="{8374BFD8-92ED-4EEE-863C-340019A32159}" type="presParOf" srcId="{6ECEC215-DC1B-473E-AEA8-960E8176BB57}" destId="{8B638707-DB67-4BBE-BF06-1FBA2553A2F2}" srcOrd="0" destOrd="0" presId="urn:microsoft.com/office/officeart/2005/8/layout/hierarchy3"/>
    <dgm:cxn modelId="{0EEBBFE5-DF36-4ED6-B375-F9157BE1E571}" type="presParOf" srcId="{8B638707-DB67-4BBE-BF06-1FBA2553A2F2}" destId="{54EE564C-A774-48E1-AC38-FE313F827353}" srcOrd="0" destOrd="0" presId="urn:microsoft.com/office/officeart/2005/8/layout/hierarchy3"/>
    <dgm:cxn modelId="{9A37BCC7-DCC9-4DCD-9CD6-8CFEF84435AD}" type="presParOf" srcId="{54EE564C-A774-48E1-AC38-FE313F827353}" destId="{E9B3D953-E4E7-4816-8FF8-E9591F9042DA}" srcOrd="0" destOrd="0" presId="urn:microsoft.com/office/officeart/2005/8/layout/hierarchy3"/>
    <dgm:cxn modelId="{B673B87B-2008-44E8-92DA-56D3A075267E}" type="presParOf" srcId="{54EE564C-A774-48E1-AC38-FE313F827353}" destId="{84345B59-68A8-4C11-8128-2AD824D1B091}" srcOrd="1" destOrd="0" presId="urn:microsoft.com/office/officeart/2005/8/layout/hierarchy3"/>
    <dgm:cxn modelId="{44598996-85D2-4F61-A225-62A673EFA645}" type="presParOf" srcId="{8B638707-DB67-4BBE-BF06-1FBA2553A2F2}" destId="{297A6CEB-1B70-4C82-91F6-B33D804E649D}" srcOrd="1" destOrd="0" presId="urn:microsoft.com/office/officeart/2005/8/layout/hierarchy3"/>
    <dgm:cxn modelId="{7AFF27E3-B4E8-485B-8B02-10CD891C6C59}" type="presParOf" srcId="{297A6CEB-1B70-4C82-91F6-B33D804E649D}" destId="{E7E10413-AD86-4CCD-BE23-5735585609B8}" srcOrd="0" destOrd="0" presId="urn:microsoft.com/office/officeart/2005/8/layout/hierarchy3"/>
    <dgm:cxn modelId="{0B2A1A6D-032D-4B5C-8901-37D0E96ABDC3}" type="presParOf" srcId="{297A6CEB-1B70-4C82-91F6-B33D804E649D}" destId="{30CFD4FA-C831-458D-B820-A763DE892B30}" srcOrd="1" destOrd="0" presId="urn:microsoft.com/office/officeart/2005/8/layout/hierarchy3"/>
    <dgm:cxn modelId="{F9D94D63-1715-447B-934E-E9DB5A523583}" type="presParOf" srcId="{297A6CEB-1B70-4C82-91F6-B33D804E649D}" destId="{0964C282-A899-4A22-B81F-AFAB42612DE0}" srcOrd="2" destOrd="0" presId="urn:microsoft.com/office/officeart/2005/8/layout/hierarchy3"/>
    <dgm:cxn modelId="{ED8F4BFC-03FD-4D01-A501-AA2554F6735E}" type="presParOf" srcId="{297A6CEB-1B70-4C82-91F6-B33D804E649D}" destId="{638CBE86-46F3-48AC-AD77-E8C4714E1A0D}" srcOrd="3" destOrd="0" presId="urn:microsoft.com/office/officeart/2005/8/layout/hierarchy3"/>
    <dgm:cxn modelId="{BF43D73A-4B50-4BF0-A0CE-677667E24957}" type="presParOf" srcId="{297A6CEB-1B70-4C82-91F6-B33D804E649D}" destId="{54F76DF3-3574-4691-B279-32559F85A6D6}" srcOrd="4" destOrd="0" presId="urn:microsoft.com/office/officeart/2005/8/layout/hierarchy3"/>
    <dgm:cxn modelId="{77B525E7-86EF-4E6C-A652-1AF28B3B557C}" type="presParOf" srcId="{297A6CEB-1B70-4C82-91F6-B33D804E649D}" destId="{2954970B-FA71-4F19-BAB0-6481F5BA73DF}" srcOrd="5" destOrd="0" presId="urn:microsoft.com/office/officeart/2005/8/layout/hierarchy3"/>
    <dgm:cxn modelId="{D99F2469-1B60-4892-8034-01EF16BC38E7}" type="presParOf" srcId="{6ECEC215-DC1B-473E-AEA8-960E8176BB57}" destId="{CC42B94D-1EB8-4FA3-80CB-E13E0A0702FB}" srcOrd="1" destOrd="0" presId="urn:microsoft.com/office/officeart/2005/8/layout/hierarchy3"/>
    <dgm:cxn modelId="{DAB9D963-11CA-425C-BCCB-62EE1DEC5D76}" type="presParOf" srcId="{CC42B94D-1EB8-4FA3-80CB-E13E0A0702FB}" destId="{CCAFBF62-EB64-4CEB-8B0A-851A57F7E674}" srcOrd="0" destOrd="0" presId="urn:microsoft.com/office/officeart/2005/8/layout/hierarchy3"/>
    <dgm:cxn modelId="{D282331B-6653-4994-913E-AAA084A773F6}" type="presParOf" srcId="{CCAFBF62-EB64-4CEB-8B0A-851A57F7E674}" destId="{75FC8B40-5627-46B2-9B8F-894695D645FF}" srcOrd="0" destOrd="0" presId="urn:microsoft.com/office/officeart/2005/8/layout/hierarchy3"/>
    <dgm:cxn modelId="{61A6EFA6-F2B3-4F01-81E3-32AED2A08E1A}" type="presParOf" srcId="{CCAFBF62-EB64-4CEB-8B0A-851A57F7E674}" destId="{0A5F4854-DAAB-41F3-A7EF-205436558060}" srcOrd="1" destOrd="0" presId="urn:microsoft.com/office/officeart/2005/8/layout/hierarchy3"/>
    <dgm:cxn modelId="{0B9EF5FF-E14D-4F06-B3D8-04906EA4C3A2}" type="presParOf" srcId="{CC42B94D-1EB8-4FA3-80CB-E13E0A0702FB}" destId="{F75FCB87-F645-48AB-9346-F99F13F96A19}" srcOrd="1" destOrd="0" presId="urn:microsoft.com/office/officeart/2005/8/layout/hierarchy3"/>
    <dgm:cxn modelId="{8A496858-D8D1-4155-B37D-1E8B7C5C75B6}" type="presParOf" srcId="{F75FCB87-F645-48AB-9346-F99F13F96A19}" destId="{40C38635-B7C7-4EED-B42B-15F6450962DF}" srcOrd="0" destOrd="0" presId="urn:microsoft.com/office/officeart/2005/8/layout/hierarchy3"/>
    <dgm:cxn modelId="{6E3FF862-82B6-4D9F-B7A4-BCA176C71C25}" type="presParOf" srcId="{F75FCB87-F645-48AB-9346-F99F13F96A19}" destId="{89704BA4-5512-4ED8-A7B2-ECBC3397368E}" srcOrd="1" destOrd="0" presId="urn:microsoft.com/office/officeart/2005/8/layout/hierarchy3"/>
    <dgm:cxn modelId="{6A213751-04A1-49C7-8F61-E4BD0190EDD2}" type="presParOf" srcId="{F75FCB87-F645-48AB-9346-F99F13F96A19}" destId="{72C45946-B8F3-4D9F-A83C-9522A292F3FA}" srcOrd="2" destOrd="0" presId="urn:microsoft.com/office/officeart/2005/8/layout/hierarchy3"/>
    <dgm:cxn modelId="{AC59F55E-1268-4273-900C-63622CF3F9DF}" type="presParOf" srcId="{F75FCB87-F645-48AB-9346-F99F13F96A19}" destId="{10FC54DA-F2DD-4B1F-A3A6-1694FC9CD091}" srcOrd="3" destOrd="0" presId="urn:microsoft.com/office/officeart/2005/8/layout/hierarchy3"/>
    <dgm:cxn modelId="{692C251F-29C1-4618-900A-E4E20567A01D}" type="presParOf" srcId="{6ECEC215-DC1B-473E-AEA8-960E8176BB57}" destId="{8CE4CBF4-FC3F-4EE7-8932-4EDA70F0BCF2}" srcOrd="2" destOrd="0" presId="urn:microsoft.com/office/officeart/2005/8/layout/hierarchy3"/>
    <dgm:cxn modelId="{9AAB705C-2CFE-4B8B-980C-67128E3D767E}" type="presParOf" srcId="{8CE4CBF4-FC3F-4EE7-8932-4EDA70F0BCF2}" destId="{80FE2A87-3F54-4683-951B-D56D6F276A87}" srcOrd="0" destOrd="0" presId="urn:microsoft.com/office/officeart/2005/8/layout/hierarchy3"/>
    <dgm:cxn modelId="{BB0329C6-A625-484C-AD13-EB8F47DC5DC8}" type="presParOf" srcId="{80FE2A87-3F54-4683-951B-D56D6F276A87}" destId="{C6117F05-D4CE-4A5C-8195-B0FDFEB98844}" srcOrd="0" destOrd="0" presId="urn:microsoft.com/office/officeart/2005/8/layout/hierarchy3"/>
    <dgm:cxn modelId="{4A6CA6EF-7629-4234-B5B4-F5AD17B9C9E2}" type="presParOf" srcId="{80FE2A87-3F54-4683-951B-D56D6F276A87}" destId="{36E5DD07-0852-4A00-84FE-47546F708DE2}" srcOrd="1" destOrd="0" presId="urn:microsoft.com/office/officeart/2005/8/layout/hierarchy3"/>
    <dgm:cxn modelId="{1565CCDF-1354-4912-ABB5-C89936E4DB46}" type="presParOf" srcId="{8CE4CBF4-FC3F-4EE7-8932-4EDA70F0BCF2}" destId="{BD17B101-C8F7-481E-9575-50C6AAEADBCE}" srcOrd="1" destOrd="0" presId="urn:microsoft.com/office/officeart/2005/8/layout/hierarchy3"/>
    <dgm:cxn modelId="{B6C82F06-7A92-46EB-B991-D96DAC091F60}" type="presParOf" srcId="{BD17B101-C8F7-481E-9575-50C6AAEADBCE}" destId="{795A6594-ED6F-44A9-9381-222C8F9EBBC2}" srcOrd="0" destOrd="0" presId="urn:microsoft.com/office/officeart/2005/8/layout/hierarchy3"/>
    <dgm:cxn modelId="{E0E5D1DB-3183-41E7-80B2-0992A8967B9C}" type="presParOf" srcId="{BD17B101-C8F7-481E-9575-50C6AAEADBCE}" destId="{0D0D226C-3A17-4B40-A3AE-2DF8B3C88F1F}" srcOrd="1" destOrd="0" presId="urn:microsoft.com/office/officeart/2005/8/layout/hierarchy3"/>
    <dgm:cxn modelId="{00B7EC06-B612-4AFC-8D7F-A4A9BB457D1C}" type="presParOf" srcId="{BD17B101-C8F7-481E-9575-50C6AAEADBCE}" destId="{9E08B384-F877-4C8C-9335-3EE72DEF48AA}" srcOrd="2" destOrd="0" presId="urn:microsoft.com/office/officeart/2005/8/layout/hierarchy3"/>
    <dgm:cxn modelId="{BC27B0C4-F4CC-466D-8242-01124BEFF006}" type="presParOf" srcId="{BD17B101-C8F7-481E-9575-50C6AAEADBCE}" destId="{21DC1FA6-4FAB-4A20-8815-66C2418DCDF6}" srcOrd="3" destOrd="0" presId="urn:microsoft.com/office/officeart/2005/8/layout/hierarchy3"/>
    <dgm:cxn modelId="{1F6B831C-10C5-4A7B-898E-8CA905E7A0D2}" type="presParOf" srcId="{BD17B101-C8F7-481E-9575-50C6AAEADBCE}" destId="{387A8136-B19F-4680-B7F7-0EE5CBA9CDED}" srcOrd="4" destOrd="0" presId="urn:microsoft.com/office/officeart/2005/8/layout/hierarchy3"/>
    <dgm:cxn modelId="{60B23EFB-548A-4031-B740-37023793974F}" type="presParOf" srcId="{BD17B101-C8F7-481E-9575-50C6AAEADBCE}" destId="{614C56BF-E295-4936-9C1F-6656A70E51D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75DD6-4758-43D1-968F-3C409A45CABE}" type="doc">
      <dgm:prSet loTypeId="urn:microsoft.com/office/officeart/2005/8/layout/hierarchy3" loCatId="relationship" qsTypeId="urn:microsoft.com/office/officeart/2005/8/quickstyle/simple5" qsCatId="simple" csTypeId="urn:microsoft.com/office/officeart/2005/8/colors/accent0_1" csCatId="mainScheme" phldr="1"/>
      <dgm:spPr/>
      <dgm:t>
        <a:bodyPr/>
        <a:lstStyle/>
        <a:p>
          <a:endParaRPr lang="en-US"/>
        </a:p>
      </dgm:t>
    </dgm:pt>
    <dgm:pt modelId="{F0A85626-7ED1-487C-B34E-581C46D4C84E}">
      <dgm:prSet phldrT="[Text]" custT="1"/>
      <dgm:spPr>
        <a:solidFill>
          <a:srgbClr val="002060"/>
        </a:solidFill>
        <a:ln>
          <a:noFill/>
        </a:ln>
      </dgm:spPr>
      <dgm:t>
        <a:bodyPr/>
        <a:lstStyle/>
        <a:p>
          <a:r>
            <a:rPr lang="en-US" sz="1600" b="1" dirty="0">
              <a:solidFill>
                <a:schemeClr val="bg1"/>
              </a:solidFill>
              <a:latin typeface="Arial" panose="020B0604020202020204" pitchFamily="34" charset="0"/>
              <a:cs typeface="Arial" panose="020B0604020202020204" pitchFamily="34" charset="0"/>
            </a:rPr>
            <a:t>Cadre</a:t>
          </a:r>
          <a:r>
            <a:rPr lang="en-US" sz="1600" b="1" baseline="0" dirty="0">
              <a:solidFill>
                <a:schemeClr val="bg1"/>
              </a:solidFill>
              <a:latin typeface="Arial" panose="020B0604020202020204" pitchFamily="34" charset="0"/>
              <a:cs typeface="Arial" panose="020B0604020202020204" pitchFamily="34" charset="0"/>
            </a:rPr>
            <a:t> règlementaire</a:t>
          </a:r>
          <a:endParaRPr lang="en-US" sz="1600" b="1" dirty="0">
            <a:solidFill>
              <a:schemeClr val="bg1"/>
            </a:solidFill>
            <a:latin typeface="Arial" panose="020B0604020202020204" pitchFamily="34" charset="0"/>
            <a:cs typeface="Arial" panose="020B0604020202020204" pitchFamily="34" charset="0"/>
          </a:endParaRPr>
        </a:p>
      </dgm:t>
    </dgm:pt>
    <dgm:pt modelId="{5F52F995-2853-497C-8A20-6C6B776DB9FB}" type="parTrans" cxnId="{996101D5-3DA9-4590-9068-3ADFDC234EBC}">
      <dgm:prSet/>
      <dgm:spPr/>
      <dgm:t>
        <a:bodyPr/>
        <a:lstStyle/>
        <a:p>
          <a:endParaRPr lang="en-US"/>
        </a:p>
      </dgm:t>
    </dgm:pt>
    <dgm:pt modelId="{387887B7-78DB-48E8-9CF3-EA05E1E5B5B1}" type="sibTrans" cxnId="{996101D5-3DA9-4590-9068-3ADFDC234EBC}">
      <dgm:prSet/>
      <dgm:spPr/>
      <dgm:t>
        <a:bodyPr/>
        <a:lstStyle/>
        <a:p>
          <a:endParaRPr lang="en-US"/>
        </a:p>
      </dgm:t>
    </dgm:pt>
    <dgm:pt modelId="{259A01AC-6232-49E8-973D-973C06D4DC44}">
      <dgm:prSet phldrT="[Text]" custT="1"/>
      <dgm:spPr/>
      <dgm:t>
        <a:bodyPr/>
        <a:lstStyle/>
        <a:p>
          <a:r>
            <a:rPr lang="fr-FR" sz="1400" dirty="0">
              <a:latin typeface="Arial" panose="020B0604020202020204" pitchFamily="34" charset="0"/>
              <a:cs typeface="Arial" panose="020B0604020202020204" pitchFamily="34" charset="0"/>
            </a:rPr>
            <a:t>Transposition des directives de la CEMAC en matière de GFP dans la législation nationale. </a:t>
          </a:r>
          <a:endParaRPr lang="en-US" sz="1400" dirty="0">
            <a:latin typeface="Arial" panose="020B0604020202020204" pitchFamily="34" charset="0"/>
            <a:cs typeface="Arial" panose="020B0604020202020204" pitchFamily="34" charset="0"/>
          </a:endParaRPr>
        </a:p>
      </dgm:t>
    </dgm:pt>
    <dgm:pt modelId="{2DAC2C77-77F7-4265-B4B2-BABC45AA2762}" type="parTrans" cxnId="{1B4597BF-7274-41FF-91E8-3AF90D44BBC3}">
      <dgm:prSet/>
      <dgm:spPr/>
      <dgm:t>
        <a:bodyPr/>
        <a:lstStyle/>
        <a:p>
          <a:endParaRPr lang="en-US"/>
        </a:p>
      </dgm:t>
    </dgm:pt>
    <dgm:pt modelId="{25C8C8FD-97A8-46A4-AF1A-5ADE7A03B319}" type="sibTrans" cxnId="{1B4597BF-7274-41FF-91E8-3AF90D44BBC3}">
      <dgm:prSet/>
      <dgm:spPr/>
      <dgm:t>
        <a:bodyPr/>
        <a:lstStyle/>
        <a:p>
          <a:endParaRPr lang="en-US"/>
        </a:p>
      </dgm:t>
    </dgm:pt>
    <dgm:pt modelId="{96D6AEE2-14B4-4550-8199-AEA131929182}">
      <dgm:prSet phldrT="[Text]" custT="1"/>
      <dgm:spPr/>
      <dgm:t>
        <a:bodyPr/>
        <a:lstStyle/>
        <a:p>
          <a:r>
            <a:rPr lang="fr-FR" sz="1400" dirty="0">
              <a:latin typeface="Arial" panose="020B0604020202020204" pitchFamily="34" charset="0"/>
              <a:cs typeface="Arial" panose="020B0604020202020204" pitchFamily="34" charset="0"/>
            </a:rPr>
            <a:t>Adoption d’une loi organique des finances.</a:t>
          </a:r>
        </a:p>
      </dgm:t>
    </dgm:pt>
    <dgm:pt modelId="{7B0893C0-B546-4FA7-A746-A011A97BC538}" type="parTrans" cxnId="{81D3ED87-9B04-41F1-A739-10FE7FA22CCB}">
      <dgm:prSet/>
      <dgm:spPr/>
      <dgm:t>
        <a:bodyPr/>
        <a:lstStyle/>
        <a:p>
          <a:endParaRPr lang="en-US"/>
        </a:p>
      </dgm:t>
    </dgm:pt>
    <dgm:pt modelId="{C22B1F19-6998-43EF-B2CD-F4521A3DC82C}" type="sibTrans" cxnId="{81D3ED87-9B04-41F1-A739-10FE7FA22CCB}">
      <dgm:prSet/>
      <dgm:spPr/>
      <dgm:t>
        <a:bodyPr/>
        <a:lstStyle/>
        <a:p>
          <a:endParaRPr lang="en-US"/>
        </a:p>
      </dgm:t>
    </dgm:pt>
    <dgm:pt modelId="{3E7ED0A5-915E-4C29-A63F-92079C4BCD6C}">
      <dgm:prSet phldrT="[Text]" custT="1"/>
      <dgm:spPr/>
      <dgm:t>
        <a:bodyPr/>
        <a:lstStyle/>
        <a:p>
          <a:r>
            <a:rPr lang="fr-FR" sz="1400" dirty="0">
              <a:latin typeface="Arial" panose="020B0604020202020204" pitchFamily="34" charset="0"/>
              <a:cs typeface="Arial" panose="020B0604020202020204" pitchFamily="34" charset="0"/>
            </a:rPr>
            <a:t>Amélioration du processus budgétaire, de la gestion de l’information, des rapports financiers et des contrôles externes.</a:t>
          </a:r>
        </a:p>
      </dgm:t>
    </dgm:pt>
    <dgm:pt modelId="{30D43351-51CD-4FF5-A2A3-441497A2E43D}" type="parTrans" cxnId="{7A0CC589-B135-432D-A965-783BE02A0302}">
      <dgm:prSet/>
      <dgm:spPr/>
      <dgm:t>
        <a:bodyPr/>
        <a:lstStyle/>
        <a:p>
          <a:endParaRPr lang="en-US"/>
        </a:p>
      </dgm:t>
    </dgm:pt>
    <dgm:pt modelId="{E4A4702D-4658-41DA-B2DC-1F6F50E9B48D}" type="sibTrans" cxnId="{7A0CC589-B135-432D-A965-783BE02A0302}">
      <dgm:prSet/>
      <dgm:spPr/>
      <dgm:t>
        <a:bodyPr/>
        <a:lstStyle/>
        <a:p>
          <a:endParaRPr lang="en-US"/>
        </a:p>
      </dgm:t>
    </dgm:pt>
    <dgm:pt modelId="{6A233606-BA8E-4F2D-A17D-2BC64E1D630B}">
      <dgm:prSet phldrT="[Text]" custT="1"/>
      <dgm:spPr>
        <a:solidFill>
          <a:srgbClr val="002060"/>
        </a:solidFill>
      </dgm:spPr>
      <dgm:t>
        <a:bodyPr/>
        <a:lstStyle/>
        <a:p>
          <a:r>
            <a:rPr lang="en-US" sz="1600" b="1" dirty="0">
              <a:solidFill>
                <a:schemeClr val="bg1"/>
              </a:solidFill>
              <a:latin typeface="Arial" panose="020B0604020202020204" pitchFamily="34" charset="0"/>
              <a:cs typeface="Arial" panose="020B0604020202020204" pitchFamily="34" charset="0"/>
            </a:rPr>
            <a:t>Govtech</a:t>
          </a:r>
        </a:p>
      </dgm:t>
    </dgm:pt>
    <dgm:pt modelId="{A07C4ADA-4AFC-484A-BD2C-7277C333BCF7}" type="parTrans" cxnId="{D1D3DF8F-65AD-4E4C-A0D1-6C409140B86A}">
      <dgm:prSet/>
      <dgm:spPr/>
      <dgm:t>
        <a:bodyPr/>
        <a:lstStyle/>
        <a:p>
          <a:endParaRPr lang="en-US"/>
        </a:p>
      </dgm:t>
    </dgm:pt>
    <dgm:pt modelId="{6B91EFA1-8D64-48BA-908E-F5DD1C8F8D75}" type="sibTrans" cxnId="{D1D3DF8F-65AD-4E4C-A0D1-6C409140B86A}">
      <dgm:prSet/>
      <dgm:spPr/>
      <dgm:t>
        <a:bodyPr/>
        <a:lstStyle/>
        <a:p>
          <a:endParaRPr lang="en-US"/>
        </a:p>
      </dgm:t>
    </dgm:pt>
    <dgm:pt modelId="{7ABE45CF-A228-4B30-BC63-485824C7F6DE}">
      <dgm:prSet custT="1"/>
      <dgm:spPr/>
      <dgm:t>
        <a:bodyPr/>
        <a:lstStyle/>
        <a:p>
          <a:r>
            <a:rPr lang="en-US" sz="1400" dirty="0">
              <a:latin typeface="Arial" panose="020B0604020202020204" pitchFamily="34" charset="0"/>
              <a:cs typeface="Arial" panose="020B0604020202020204" pitchFamily="34" charset="0"/>
            </a:rPr>
            <a:t>Mise en place d’un système int</a:t>
          </a:r>
          <a:r>
            <a:rPr lang="fr-FR" sz="1400" dirty="0">
              <a:latin typeface="Arial" panose="020B0604020202020204" pitchFamily="34" charset="0"/>
              <a:cs typeface="Arial" panose="020B0604020202020204" pitchFamily="34" charset="0"/>
            </a:rPr>
            <a:t>é</a:t>
          </a:r>
          <a:r>
            <a:rPr lang="en-US" sz="1400" dirty="0">
              <a:latin typeface="Arial" panose="020B0604020202020204" pitchFamily="34" charset="0"/>
              <a:cs typeface="Arial" panose="020B0604020202020204" pitchFamily="34" charset="0"/>
            </a:rPr>
            <a:t>gr</a:t>
          </a:r>
          <a:r>
            <a:rPr lang="fr-FR" sz="1400" dirty="0">
              <a:latin typeface="Arial" panose="020B0604020202020204" pitchFamily="34" charset="0"/>
              <a:cs typeface="Arial" panose="020B0604020202020204" pitchFamily="34" charset="0"/>
            </a:rPr>
            <a:t>é</a:t>
          </a:r>
          <a:r>
            <a:rPr lang="en-US" sz="1400" dirty="0">
              <a:latin typeface="Arial" panose="020B0604020202020204" pitchFamily="34" charset="0"/>
              <a:cs typeface="Arial" panose="020B0604020202020204" pitchFamily="34" charset="0"/>
            </a:rPr>
            <a:t> de gestion financi</a:t>
          </a:r>
          <a:r>
            <a:rPr lang="fr-FR" sz="1400" b="0" i="0" dirty="0">
              <a:latin typeface="Arial" panose="020B0604020202020204" pitchFamily="34" charset="0"/>
              <a:cs typeface="Arial" panose="020B0604020202020204" pitchFamily="34" charset="0"/>
            </a:rPr>
            <a:t>è</a:t>
          </a:r>
          <a:r>
            <a:rPr lang="en-US" sz="1400" dirty="0">
              <a:latin typeface="Arial" panose="020B0604020202020204" pitchFamily="34" charset="0"/>
              <a:cs typeface="Arial" panose="020B0604020202020204" pitchFamily="34" charset="0"/>
            </a:rPr>
            <a:t>re.</a:t>
          </a:r>
        </a:p>
      </dgm:t>
    </dgm:pt>
    <dgm:pt modelId="{F6854060-8E75-48D0-B31F-12632C8D7E2C}" type="parTrans" cxnId="{80C34BCD-7708-42E6-BB3E-65C6297E8725}">
      <dgm:prSet/>
      <dgm:spPr/>
      <dgm:t>
        <a:bodyPr/>
        <a:lstStyle/>
        <a:p>
          <a:endParaRPr lang="en-US"/>
        </a:p>
      </dgm:t>
    </dgm:pt>
    <dgm:pt modelId="{BC3D02D5-BDE4-4F94-A6FB-81C6751DEA5E}" type="sibTrans" cxnId="{80C34BCD-7708-42E6-BB3E-65C6297E8725}">
      <dgm:prSet/>
      <dgm:spPr/>
      <dgm:t>
        <a:bodyPr/>
        <a:lstStyle/>
        <a:p>
          <a:endParaRPr lang="en-US"/>
        </a:p>
      </dgm:t>
    </dgm:pt>
    <dgm:pt modelId="{349BBCD7-B0E5-4B5E-9DD3-FD35E8C21F2F}">
      <dgm:prSet custT="1"/>
      <dgm:spPr/>
      <dgm:t>
        <a:bodyPr/>
        <a:lstStyle/>
        <a:p>
          <a:r>
            <a:rPr lang="fr-FR" sz="1400" b="0" i="0" dirty="0">
              <a:latin typeface="Arial" panose="020B0604020202020204" pitchFamily="34" charset="0"/>
              <a:cs typeface="Arial" panose="020B0604020202020204" pitchFamily="34" charset="0"/>
            </a:rPr>
            <a:t>Mise en place du système de télédéclaration, de télépaiement des impôts et taxes, à travers la plateforme e-</a:t>
          </a:r>
          <a:r>
            <a:rPr lang="fr-FR" sz="1400" b="0" i="0" dirty="0" err="1">
              <a:latin typeface="Arial" panose="020B0604020202020204" pitchFamily="34" charset="0"/>
              <a:cs typeface="Arial" panose="020B0604020202020204" pitchFamily="34" charset="0"/>
            </a:rPr>
            <a:t>Tax</a:t>
          </a:r>
          <a:r>
            <a:rPr lang="fr-FR" sz="1400" b="0" i="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E297BAEA-F583-426B-A1BD-A60E894DC9AA}" type="parTrans" cxnId="{0EDB8A16-BCAD-4D21-BCDD-AB0958E735AC}">
      <dgm:prSet/>
      <dgm:spPr/>
      <dgm:t>
        <a:bodyPr/>
        <a:lstStyle/>
        <a:p>
          <a:endParaRPr lang="en-US"/>
        </a:p>
      </dgm:t>
    </dgm:pt>
    <dgm:pt modelId="{BF644B0F-201C-41EF-9C29-AE7670705707}" type="sibTrans" cxnId="{0EDB8A16-BCAD-4D21-BCDD-AB0958E735AC}">
      <dgm:prSet/>
      <dgm:spPr/>
      <dgm:t>
        <a:bodyPr/>
        <a:lstStyle/>
        <a:p>
          <a:endParaRPr lang="en-US"/>
        </a:p>
      </dgm:t>
    </dgm:pt>
    <dgm:pt modelId="{A1FE94AE-47EC-41FF-BE46-26BA3AFC5ADA}">
      <dgm:prSet custT="1"/>
      <dgm:spPr/>
      <dgm:t>
        <a:bodyPr/>
        <a:lstStyle/>
        <a:p>
          <a:r>
            <a:rPr lang="en-US" sz="1400" dirty="0">
              <a:latin typeface="Arial" panose="020B0604020202020204" pitchFamily="34" charset="0"/>
              <a:cs typeface="Arial" panose="020B0604020202020204" pitchFamily="34" charset="0"/>
            </a:rPr>
            <a:t>Adoption d’un budget citoyen.</a:t>
          </a:r>
        </a:p>
      </dgm:t>
    </dgm:pt>
    <dgm:pt modelId="{04D95C60-93F2-4A42-97A3-67D97BFF4C44}" type="parTrans" cxnId="{60442B44-55E8-48FA-9A70-4268917BF6FB}">
      <dgm:prSet/>
      <dgm:spPr/>
      <dgm:t>
        <a:bodyPr/>
        <a:lstStyle/>
        <a:p>
          <a:endParaRPr lang="en-US"/>
        </a:p>
      </dgm:t>
    </dgm:pt>
    <dgm:pt modelId="{563A8DB9-0344-4CA7-B6B1-4381000F0A39}" type="sibTrans" cxnId="{60442B44-55E8-48FA-9A70-4268917BF6FB}">
      <dgm:prSet/>
      <dgm:spPr/>
      <dgm:t>
        <a:bodyPr/>
        <a:lstStyle/>
        <a:p>
          <a:endParaRPr lang="en-US"/>
        </a:p>
      </dgm:t>
    </dgm:pt>
    <dgm:pt modelId="{6ECEC215-DC1B-473E-AEA8-960E8176BB57}" type="pres">
      <dgm:prSet presAssocID="{7B675DD6-4758-43D1-968F-3C409A45CABE}" presName="diagram" presStyleCnt="0">
        <dgm:presLayoutVars>
          <dgm:chPref val="1"/>
          <dgm:dir/>
          <dgm:animOne val="branch"/>
          <dgm:animLvl val="lvl"/>
          <dgm:resizeHandles/>
        </dgm:presLayoutVars>
      </dgm:prSet>
      <dgm:spPr/>
    </dgm:pt>
    <dgm:pt modelId="{8B638707-DB67-4BBE-BF06-1FBA2553A2F2}" type="pres">
      <dgm:prSet presAssocID="{F0A85626-7ED1-487C-B34E-581C46D4C84E}" presName="root" presStyleCnt="0"/>
      <dgm:spPr/>
    </dgm:pt>
    <dgm:pt modelId="{54EE564C-A774-48E1-AC38-FE313F827353}" type="pres">
      <dgm:prSet presAssocID="{F0A85626-7ED1-487C-B34E-581C46D4C84E}" presName="rootComposite" presStyleCnt="0"/>
      <dgm:spPr/>
    </dgm:pt>
    <dgm:pt modelId="{E9B3D953-E4E7-4816-8FF8-E9591F9042DA}" type="pres">
      <dgm:prSet presAssocID="{F0A85626-7ED1-487C-B34E-581C46D4C84E}" presName="rootText" presStyleLbl="node1" presStyleIdx="0" presStyleCnt="2" custScaleX="109313" custScaleY="80882" custLinFactNeighborX="2575" custLinFactNeighborY="1087"/>
      <dgm:spPr/>
    </dgm:pt>
    <dgm:pt modelId="{84345B59-68A8-4C11-8128-2AD824D1B091}" type="pres">
      <dgm:prSet presAssocID="{F0A85626-7ED1-487C-B34E-581C46D4C84E}" presName="rootConnector" presStyleLbl="node1" presStyleIdx="0" presStyleCnt="2"/>
      <dgm:spPr/>
    </dgm:pt>
    <dgm:pt modelId="{297A6CEB-1B70-4C82-91F6-B33D804E649D}" type="pres">
      <dgm:prSet presAssocID="{F0A85626-7ED1-487C-B34E-581C46D4C84E}" presName="childShape" presStyleCnt="0"/>
      <dgm:spPr/>
    </dgm:pt>
    <dgm:pt modelId="{E7E10413-AD86-4CCD-BE23-5735585609B8}" type="pres">
      <dgm:prSet presAssocID="{2DAC2C77-77F7-4265-B4B2-BABC45AA2762}" presName="Name13" presStyleLbl="parChTrans1D2" presStyleIdx="0" presStyleCnt="6"/>
      <dgm:spPr/>
    </dgm:pt>
    <dgm:pt modelId="{30CFD4FA-C831-458D-B820-A763DE892B30}" type="pres">
      <dgm:prSet presAssocID="{259A01AC-6232-49E8-973D-973C06D4DC44}" presName="childText" presStyleLbl="bgAcc1" presStyleIdx="0" presStyleCnt="6" custScaleX="160621">
        <dgm:presLayoutVars>
          <dgm:bulletEnabled val="1"/>
        </dgm:presLayoutVars>
      </dgm:prSet>
      <dgm:spPr/>
    </dgm:pt>
    <dgm:pt modelId="{A90D75EC-DCB6-4AF0-A11B-85293F9B222B}" type="pres">
      <dgm:prSet presAssocID="{04D95C60-93F2-4A42-97A3-67D97BFF4C44}" presName="Name13" presStyleLbl="parChTrans1D2" presStyleIdx="1" presStyleCnt="6"/>
      <dgm:spPr/>
    </dgm:pt>
    <dgm:pt modelId="{A5330AD8-6FC6-405F-9799-4C20B44EA695}" type="pres">
      <dgm:prSet presAssocID="{A1FE94AE-47EC-41FF-BE46-26BA3AFC5ADA}" presName="childText" presStyleLbl="bgAcc1" presStyleIdx="1" presStyleCnt="6">
        <dgm:presLayoutVars>
          <dgm:bulletEnabled val="1"/>
        </dgm:presLayoutVars>
      </dgm:prSet>
      <dgm:spPr/>
    </dgm:pt>
    <dgm:pt modelId="{0964C282-A899-4A22-B81F-AFAB42612DE0}" type="pres">
      <dgm:prSet presAssocID="{7B0893C0-B546-4FA7-A746-A011A97BC538}" presName="Name13" presStyleLbl="parChTrans1D2" presStyleIdx="2" presStyleCnt="6"/>
      <dgm:spPr/>
    </dgm:pt>
    <dgm:pt modelId="{638CBE86-46F3-48AC-AD77-E8C4714E1A0D}" type="pres">
      <dgm:prSet presAssocID="{96D6AEE2-14B4-4550-8199-AEA131929182}" presName="childText" presStyleLbl="bgAcc1" presStyleIdx="2" presStyleCnt="6">
        <dgm:presLayoutVars>
          <dgm:bulletEnabled val="1"/>
        </dgm:presLayoutVars>
      </dgm:prSet>
      <dgm:spPr/>
    </dgm:pt>
    <dgm:pt modelId="{54F76DF3-3574-4691-B279-32559F85A6D6}" type="pres">
      <dgm:prSet presAssocID="{30D43351-51CD-4FF5-A2A3-441497A2E43D}" presName="Name13" presStyleLbl="parChTrans1D2" presStyleIdx="3" presStyleCnt="6"/>
      <dgm:spPr/>
    </dgm:pt>
    <dgm:pt modelId="{2954970B-FA71-4F19-BAB0-6481F5BA73DF}" type="pres">
      <dgm:prSet presAssocID="{3E7ED0A5-915E-4C29-A63F-92079C4BCD6C}" presName="childText" presStyleLbl="bgAcc1" presStyleIdx="3" presStyleCnt="6" custScaleX="245474">
        <dgm:presLayoutVars>
          <dgm:bulletEnabled val="1"/>
        </dgm:presLayoutVars>
      </dgm:prSet>
      <dgm:spPr/>
    </dgm:pt>
    <dgm:pt modelId="{8CE4CBF4-FC3F-4EE7-8932-4EDA70F0BCF2}" type="pres">
      <dgm:prSet presAssocID="{6A233606-BA8E-4F2D-A17D-2BC64E1D630B}" presName="root" presStyleCnt="0"/>
      <dgm:spPr/>
    </dgm:pt>
    <dgm:pt modelId="{80FE2A87-3F54-4683-951B-D56D6F276A87}" type="pres">
      <dgm:prSet presAssocID="{6A233606-BA8E-4F2D-A17D-2BC64E1D630B}" presName="rootComposite" presStyleCnt="0"/>
      <dgm:spPr/>
    </dgm:pt>
    <dgm:pt modelId="{C6117F05-D4CE-4A5C-8195-B0FDFEB98844}" type="pres">
      <dgm:prSet presAssocID="{6A233606-BA8E-4F2D-A17D-2BC64E1D630B}" presName="rootText" presStyleLbl="node1" presStyleIdx="1" presStyleCnt="2"/>
      <dgm:spPr/>
    </dgm:pt>
    <dgm:pt modelId="{36E5DD07-0852-4A00-84FE-47546F708DE2}" type="pres">
      <dgm:prSet presAssocID="{6A233606-BA8E-4F2D-A17D-2BC64E1D630B}" presName="rootConnector" presStyleLbl="node1" presStyleIdx="1" presStyleCnt="2"/>
      <dgm:spPr/>
    </dgm:pt>
    <dgm:pt modelId="{BD17B101-C8F7-481E-9575-50C6AAEADBCE}" type="pres">
      <dgm:prSet presAssocID="{6A233606-BA8E-4F2D-A17D-2BC64E1D630B}" presName="childShape" presStyleCnt="0"/>
      <dgm:spPr/>
    </dgm:pt>
    <dgm:pt modelId="{795A6594-ED6F-44A9-9381-222C8F9EBBC2}" type="pres">
      <dgm:prSet presAssocID="{E297BAEA-F583-426B-A1BD-A60E894DC9AA}" presName="Name13" presStyleLbl="parChTrans1D2" presStyleIdx="4" presStyleCnt="6"/>
      <dgm:spPr/>
    </dgm:pt>
    <dgm:pt modelId="{0D0D226C-3A17-4B40-A3AE-2DF8B3C88F1F}" type="pres">
      <dgm:prSet presAssocID="{349BBCD7-B0E5-4B5E-9DD3-FD35E8C21F2F}" presName="childText" presStyleLbl="bgAcc1" presStyleIdx="4" presStyleCnt="6" custScaleX="203189">
        <dgm:presLayoutVars>
          <dgm:bulletEnabled val="1"/>
        </dgm:presLayoutVars>
      </dgm:prSet>
      <dgm:spPr/>
    </dgm:pt>
    <dgm:pt modelId="{9E08B384-F877-4C8C-9335-3EE72DEF48AA}" type="pres">
      <dgm:prSet presAssocID="{F6854060-8E75-48D0-B31F-12632C8D7E2C}" presName="Name13" presStyleLbl="parChTrans1D2" presStyleIdx="5" presStyleCnt="6"/>
      <dgm:spPr/>
    </dgm:pt>
    <dgm:pt modelId="{21DC1FA6-4FAB-4A20-8815-66C2418DCDF6}" type="pres">
      <dgm:prSet presAssocID="{7ABE45CF-A228-4B30-BC63-485824C7F6DE}" presName="childText" presStyleLbl="bgAcc1" presStyleIdx="5" presStyleCnt="6" custScaleX="197719">
        <dgm:presLayoutVars>
          <dgm:bulletEnabled val="1"/>
        </dgm:presLayoutVars>
      </dgm:prSet>
      <dgm:spPr/>
    </dgm:pt>
  </dgm:ptLst>
  <dgm:cxnLst>
    <dgm:cxn modelId="{94B8210F-9141-4D6A-AA3A-5018D9033E3D}" type="presOf" srcId="{6A233606-BA8E-4F2D-A17D-2BC64E1D630B}" destId="{36E5DD07-0852-4A00-84FE-47546F708DE2}" srcOrd="1" destOrd="0" presId="urn:microsoft.com/office/officeart/2005/8/layout/hierarchy3"/>
    <dgm:cxn modelId="{0EDB8A16-BCAD-4D21-BCDD-AB0958E735AC}" srcId="{6A233606-BA8E-4F2D-A17D-2BC64E1D630B}" destId="{349BBCD7-B0E5-4B5E-9DD3-FD35E8C21F2F}" srcOrd="0" destOrd="0" parTransId="{E297BAEA-F583-426B-A1BD-A60E894DC9AA}" sibTransId="{BF644B0F-201C-41EF-9C29-AE7670705707}"/>
    <dgm:cxn modelId="{7CEA3A18-9423-4C61-BEE2-513F6C753A87}" type="presOf" srcId="{259A01AC-6232-49E8-973D-973C06D4DC44}" destId="{30CFD4FA-C831-458D-B820-A763DE892B30}" srcOrd="0" destOrd="0" presId="urn:microsoft.com/office/officeart/2005/8/layout/hierarchy3"/>
    <dgm:cxn modelId="{F68A221E-BBB1-4C6F-BC02-C7666F842278}" type="presOf" srcId="{F6854060-8E75-48D0-B31F-12632C8D7E2C}" destId="{9E08B384-F877-4C8C-9335-3EE72DEF48AA}" srcOrd="0" destOrd="0" presId="urn:microsoft.com/office/officeart/2005/8/layout/hierarchy3"/>
    <dgm:cxn modelId="{81C6FF33-D842-4002-9CD4-7F92F41137B7}" type="presOf" srcId="{F0A85626-7ED1-487C-B34E-581C46D4C84E}" destId="{84345B59-68A8-4C11-8128-2AD824D1B091}" srcOrd="1" destOrd="0" presId="urn:microsoft.com/office/officeart/2005/8/layout/hierarchy3"/>
    <dgm:cxn modelId="{279F4E37-1EBD-4CFE-8FCE-FC823CFA84B1}" type="presOf" srcId="{F0A85626-7ED1-487C-B34E-581C46D4C84E}" destId="{E9B3D953-E4E7-4816-8FF8-E9591F9042DA}" srcOrd="0" destOrd="0" presId="urn:microsoft.com/office/officeart/2005/8/layout/hierarchy3"/>
    <dgm:cxn modelId="{60442B44-55E8-48FA-9A70-4268917BF6FB}" srcId="{F0A85626-7ED1-487C-B34E-581C46D4C84E}" destId="{A1FE94AE-47EC-41FF-BE46-26BA3AFC5ADA}" srcOrd="1" destOrd="0" parTransId="{04D95C60-93F2-4A42-97A3-67D97BFF4C44}" sibTransId="{563A8DB9-0344-4CA7-B6B1-4381000F0A39}"/>
    <dgm:cxn modelId="{6F895951-2551-4E37-978D-1CF2DF5F718A}" type="presOf" srcId="{30D43351-51CD-4FF5-A2A3-441497A2E43D}" destId="{54F76DF3-3574-4691-B279-32559F85A6D6}" srcOrd="0" destOrd="0" presId="urn:microsoft.com/office/officeart/2005/8/layout/hierarchy3"/>
    <dgm:cxn modelId="{9E59995A-329E-454F-AFDC-39D18E6D8967}" type="presOf" srcId="{04D95C60-93F2-4A42-97A3-67D97BFF4C44}" destId="{A90D75EC-DCB6-4AF0-A11B-85293F9B222B}" srcOrd="0" destOrd="0" presId="urn:microsoft.com/office/officeart/2005/8/layout/hierarchy3"/>
    <dgm:cxn modelId="{23DF375F-91D0-4D7B-A5C9-62A45C6F260E}" type="presOf" srcId="{3E7ED0A5-915E-4C29-A63F-92079C4BCD6C}" destId="{2954970B-FA71-4F19-BAB0-6481F5BA73DF}" srcOrd="0" destOrd="0" presId="urn:microsoft.com/office/officeart/2005/8/layout/hierarchy3"/>
    <dgm:cxn modelId="{CCA9987C-E97C-417D-83F6-C56E76F80D5B}" type="presOf" srcId="{96D6AEE2-14B4-4550-8199-AEA131929182}" destId="{638CBE86-46F3-48AC-AD77-E8C4714E1A0D}" srcOrd="0" destOrd="0" presId="urn:microsoft.com/office/officeart/2005/8/layout/hierarchy3"/>
    <dgm:cxn modelId="{81D3ED87-9B04-41F1-A739-10FE7FA22CCB}" srcId="{F0A85626-7ED1-487C-B34E-581C46D4C84E}" destId="{96D6AEE2-14B4-4550-8199-AEA131929182}" srcOrd="2" destOrd="0" parTransId="{7B0893C0-B546-4FA7-A746-A011A97BC538}" sibTransId="{C22B1F19-6998-43EF-B2CD-F4521A3DC82C}"/>
    <dgm:cxn modelId="{493AE688-DF48-44B6-8763-F9F590F46313}" type="presOf" srcId="{7B675DD6-4758-43D1-968F-3C409A45CABE}" destId="{6ECEC215-DC1B-473E-AEA8-960E8176BB57}" srcOrd="0" destOrd="0" presId="urn:microsoft.com/office/officeart/2005/8/layout/hierarchy3"/>
    <dgm:cxn modelId="{7A0CC589-B135-432D-A965-783BE02A0302}" srcId="{F0A85626-7ED1-487C-B34E-581C46D4C84E}" destId="{3E7ED0A5-915E-4C29-A63F-92079C4BCD6C}" srcOrd="3" destOrd="0" parTransId="{30D43351-51CD-4FF5-A2A3-441497A2E43D}" sibTransId="{E4A4702D-4658-41DA-B2DC-1F6F50E9B48D}"/>
    <dgm:cxn modelId="{CA47518B-6E13-4E78-A3CF-0B21D3B8D8DD}" type="presOf" srcId="{2DAC2C77-77F7-4265-B4B2-BABC45AA2762}" destId="{E7E10413-AD86-4CCD-BE23-5735585609B8}" srcOrd="0" destOrd="0" presId="urn:microsoft.com/office/officeart/2005/8/layout/hierarchy3"/>
    <dgm:cxn modelId="{D1D3DF8F-65AD-4E4C-A0D1-6C409140B86A}" srcId="{7B675DD6-4758-43D1-968F-3C409A45CABE}" destId="{6A233606-BA8E-4F2D-A17D-2BC64E1D630B}" srcOrd="1" destOrd="0" parTransId="{A07C4ADA-4AFC-484A-BD2C-7277C333BCF7}" sibTransId="{6B91EFA1-8D64-48BA-908E-F5DD1C8F8D75}"/>
    <dgm:cxn modelId="{3742B2A2-3EAC-4177-8461-0E8DC0805227}" type="presOf" srcId="{7ABE45CF-A228-4B30-BC63-485824C7F6DE}" destId="{21DC1FA6-4FAB-4A20-8815-66C2418DCDF6}" srcOrd="0" destOrd="0" presId="urn:microsoft.com/office/officeart/2005/8/layout/hierarchy3"/>
    <dgm:cxn modelId="{1C09D9A2-EE5B-4CD0-B195-8AF52BF0262C}" type="presOf" srcId="{E297BAEA-F583-426B-A1BD-A60E894DC9AA}" destId="{795A6594-ED6F-44A9-9381-222C8F9EBBC2}" srcOrd="0" destOrd="0" presId="urn:microsoft.com/office/officeart/2005/8/layout/hierarchy3"/>
    <dgm:cxn modelId="{4ACADAA9-67CD-4D9B-A78D-294389E190E9}" type="presOf" srcId="{7B0893C0-B546-4FA7-A746-A011A97BC538}" destId="{0964C282-A899-4A22-B81F-AFAB42612DE0}" srcOrd="0" destOrd="0" presId="urn:microsoft.com/office/officeart/2005/8/layout/hierarchy3"/>
    <dgm:cxn modelId="{59D6A8AC-A9CB-4964-8B0E-8DA8E5248A92}" type="presOf" srcId="{A1FE94AE-47EC-41FF-BE46-26BA3AFC5ADA}" destId="{A5330AD8-6FC6-405F-9799-4C20B44EA695}" srcOrd="0" destOrd="0" presId="urn:microsoft.com/office/officeart/2005/8/layout/hierarchy3"/>
    <dgm:cxn modelId="{15424ABC-4C77-41E2-827B-62ED5C8DFFC4}" type="presOf" srcId="{349BBCD7-B0E5-4B5E-9DD3-FD35E8C21F2F}" destId="{0D0D226C-3A17-4B40-A3AE-2DF8B3C88F1F}" srcOrd="0" destOrd="0" presId="urn:microsoft.com/office/officeart/2005/8/layout/hierarchy3"/>
    <dgm:cxn modelId="{1B4597BF-7274-41FF-91E8-3AF90D44BBC3}" srcId="{F0A85626-7ED1-487C-B34E-581C46D4C84E}" destId="{259A01AC-6232-49E8-973D-973C06D4DC44}" srcOrd="0" destOrd="0" parTransId="{2DAC2C77-77F7-4265-B4B2-BABC45AA2762}" sibTransId="{25C8C8FD-97A8-46A4-AF1A-5ADE7A03B319}"/>
    <dgm:cxn modelId="{80C34BCD-7708-42E6-BB3E-65C6297E8725}" srcId="{6A233606-BA8E-4F2D-A17D-2BC64E1D630B}" destId="{7ABE45CF-A228-4B30-BC63-485824C7F6DE}" srcOrd="1" destOrd="0" parTransId="{F6854060-8E75-48D0-B31F-12632C8D7E2C}" sibTransId="{BC3D02D5-BDE4-4F94-A6FB-81C6751DEA5E}"/>
    <dgm:cxn modelId="{996101D5-3DA9-4590-9068-3ADFDC234EBC}" srcId="{7B675DD6-4758-43D1-968F-3C409A45CABE}" destId="{F0A85626-7ED1-487C-B34E-581C46D4C84E}" srcOrd="0" destOrd="0" parTransId="{5F52F995-2853-497C-8A20-6C6B776DB9FB}" sibTransId="{387887B7-78DB-48E8-9CF3-EA05E1E5B5B1}"/>
    <dgm:cxn modelId="{E8C839E7-516E-4025-AD4E-238C097E59BB}" type="presOf" srcId="{6A233606-BA8E-4F2D-A17D-2BC64E1D630B}" destId="{C6117F05-D4CE-4A5C-8195-B0FDFEB98844}" srcOrd="0" destOrd="0" presId="urn:microsoft.com/office/officeart/2005/8/layout/hierarchy3"/>
    <dgm:cxn modelId="{8374BFD8-92ED-4EEE-863C-340019A32159}" type="presParOf" srcId="{6ECEC215-DC1B-473E-AEA8-960E8176BB57}" destId="{8B638707-DB67-4BBE-BF06-1FBA2553A2F2}" srcOrd="0" destOrd="0" presId="urn:microsoft.com/office/officeart/2005/8/layout/hierarchy3"/>
    <dgm:cxn modelId="{0EEBBFE5-DF36-4ED6-B375-F9157BE1E571}" type="presParOf" srcId="{8B638707-DB67-4BBE-BF06-1FBA2553A2F2}" destId="{54EE564C-A774-48E1-AC38-FE313F827353}" srcOrd="0" destOrd="0" presId="urn:microsoft.com/office/officeart/2005/8/layout/hierarchy3"/>
    <dgm:cxn modelId="{9A37BCC7-DCC9-4DCD-9CD6-8CFEF84435AD}" type="presParOf" srcId="{54EE564C-A774-48E1-AC38-FE313F827353}" destId="{E9B3D953-E4E7-4816-8FF8-E9591F9042DA}" srcOrd="0" destOrd="0" presId="urn:microsoft.com/office/officeart/2005/8/layout/hierarchy3"/>
    <dgm:cxn modelId="{B673B87B-2008-44E8-92DA-56D3A075267E}" type="presParOf" srcId="{54EE564C-A774-48E1-AC38-FE313F827353}" destId="{84345B59-68A8-4C11-8128-2AD824D1B091}" srcOrd="1" destOrd="0" presId="urn:microsoft.com/office/officeart/2005/8/layout/hierarchy3"/>
    <dgm:cxn modelId="{44598996-85D2-4F61-A225-62A673EFA645}" type="presParOf" srcId="{8B638707-DB67-4BBE-BF06-1FBA2553A2F2}" destId="{297A6CEB-1B70-4C82-91F6-B33D804E649D}" srcOrd="1" destOrd="0" presId="urn:microsoft.com/office/officeart/2005/8/layout/hierarchy3"/>
    <dgm:cxn modelId="{7AFF27E3-B4E8-485B-8B02-10CD891C6C59}" type="presParOf" srcId="{297A6CEB-1B70-4C82-91F6-B33D804E649D}" destId="{E7E10413-AD86-4CCD-BE23-5735585609B8}" srcOrd="0" destOrd="0" presId="urn:microsoft.com/office/officeart/2005/8/layout/hierarchy3"/>
    <dgm:cxn modelId="{0B2A1A6D-032D-4B5C-8901-37D0E96ABDC3}" type="presParOf" srcId="{297A6CEB-1B70-4C82-91F6-B33D804E649D}" destId="{30CFD4FA-C831-458D-B820-A763DE892B30}" srcOrd="1" destOrd="0" presId="urn:microsoft.com/office/officeart/2005/8/layout/hierarchy3"/>
    <dgm:cxn modelId="{1217806D-C2DC-4023-9242-7235FABDAC00}" type="presParOf" srcId="{297A6CEB-1B70-4C82-91F6-B33D804E649D}" destId="{A90D75EC-DCB6-4AF0-A11B-85293F9B222B}" srcOrd="2" destOrd="0" presId="urn:microsoft.com/office/officeart/2005/8/layout/hierarchy3"/>
    <dgm:cxn modelId="{76056D45-6B6E-4822-90EC-08484CD222EF}" type="presParOf" srcId="{297A6CEB-1B70-4C82-91F6-B33D804E649D}" destId="{A5330AD8-6FC6-405F-9799-4C20B44EA695}" srcOrd="3" destOrd="0" presId="urn:microsoft.com/office/officeart/2005/8/layout/hierarchy3"/>
    <dgm:cxn modelId="{F9D94D63-1715-447B-934E-E9DB5A523583}" type="presParOf" srcId="{297A6CEB-1B70-4C82-91F6-B33D804E649D}" destId="{0964C282-A899-4A22-B81F-AFAB42612DE0}" srcOrd="4" destOrd="0" presId="urn:microsoft.com/office/officeart/2005/8/layout/hierarchy3"/>
    <dgm:cxn modelId="{ED8F4BFC-03FD-4D01-A501-AA2554F6735E}" type="presParOf" srcId="{297A6CEB-1B70-4C82-91F6-B33D804E649D}" destId="{638CBE86-46F3-48AC-AD77-E8C4714E1A0D}" srcOrd="5" destOrd="0" presId="urn:microsoft.com/office/officeart/2005/8/layout/hierarchy3"/>
    <dgm:cxn modelId="{BF43D73A-4B50-4BF0-A0CE-677667E24957}" type="presParOf" srcId="{297A6CEB-1B70-4C82-91F6-B33D804E649D}" destId="{54F76DF3-3574-4691-B279-32559F85A6D6}" srcOrd="6" destOrd="0" presId="urn:microsoft.com/office/officeart/2005/8/layout/hierarchy3"/>
    <dgm:cxn modelId="{77B525E7-86EF-4E6C-A652-1AF28B3B557C}" type="presParOf" srcId="{297A6CEB-1B70-4C82-91F6-B33D804E649D}" destId="{2954970B-FA71-4F19-BAB0-6481F5BA73DF}" srcOrd="7" destOrd="0" presId="urn:microsoft.com/office/officeart/2005/8/layout/hierarchy3"/>
    <dgm:cxn modelId="{692C251F-29C1-4618-900A-E4E20567A01D}" type="presParOf" srcId="{6ECEC215-DC1B-473E-AEA8-960E8176BB57}" destId="{8CE4CBF4-FC3F-4EE7-8932-4EDA70F0BCF2}" srcOrd="1" destOrd="0" presId="urn:microsoft.com/office/officeart/2005/8/layout/hierarchy3"/>
    <dgm:cxn modelId="{9AAB705C-2CFE-4B8B-980C-67128E3D767E}" type="presParOf" srcId="{8CE4CBF4-FC3F-4EE7-8932-4EDA70F0BCF2}" destId="{80FE2A87-3F54-4683-951B-D56D6F276A87}" srcOrd="0" destOrd="0" presId="urn:microsoft.com/office/officeart/2005/8/layout/hierarchy3"/>
    <dgm:cxn modelId="{BB0329C6-A625-484C-AD13-EB8F47DC5DC8}" type="presParOf" srcId="{80FE2A87-3F54-4683-951B-D56D6F276A87}" destId="{C6117F05-D4CE-4A5C-8195-B0FDFEB98844}" srcOrd="0" destOrd="0" presId="urn:microsoft.com/office/officeart/2005/8/layout/hierarchy3"/>
    <dgm:cxn modelId="{4A6CA6EF-7629-4234-B5B4-F5AD17B9C9E2}" type="presParOf" srcId="{80FE2A87-3F54-4683-951B-D56D6F276A87}" destId="{36E5DD07-0852-4A00-84FE-47546F708DE2}" srcOrd="1" destOrd="0" presId="urn:microsoft.com/office/officeart/2005/8/layout/hierarchy3"/>
    <dgm:cxn modelId="{1565CCDF-1354-4912-ABB5-C89936E4DB46}" type="presParOf" srcId="{8CE4CBF4-FC3F-4EE7-8932-4EDA70F0BCF2}" destId="{BD17B101-C8F7-481E-9575-50C6AAEADBCE}" srcOrd="1" destOrd="0" presId="urn:microsoft.com/office/officeart/2005/8/layout/hierarchy3"/>
    <dgm:cxn modelId="{B6C82F06-7A92-46EB-B991-D96DAC091F60}" type="presParOf" srcId="{BD17B101-C8F7-481E-9575-50C6AAEADBCE}" destId="{795A6594-ED6F-44A9-9381-222C8F9EBBC2}" srcOrd="0" destOrd="0" presId="urn:microsoft.com/office/officeart/2005/8/layout/hierarchy3"/>
    <dgm:cxn modelId="{E0E5D1DB-3183-41E7-80B2-0992A8967B9C}" type="presParOf" srcId="{BD17B101-C8F7-481E-9575-50C6AAEADBCE}" destId="{0D0D226C-3A17-4B40-A3AE-2DF8B3C88F1F}" srcOrd="1" destOrd="0" presId="urn:microsoft.com/office/officeart/2005/8/layout/hierarchy3"/>
    <dgm:cxn modelId="{00B7EC06-B612-4AFC-8D7F-A4A9BB457D1C}" type="presParOf" srcId="{BD17B101-C8F7-481E-9575-50C6AAEADBCE}" destId="{9E08B384-F877-4C8C-9335-3EE72DEF48AA}" srcOrd="2" destOrd="0" presId="urn:microsoft.com/office/officeart/2005/8/layout/hierarchy3"/>
    <dgm:cxn modelId="{BC27B0C4-F4CC-466D-8242-01124BEFF006}" type="presParOf" srcId="{BD17B101-C8F7-481E-9575-50C6AAEADBCE}" destId="{21DC1FA6-4FAB-4A20-8815-66C2418DCDF6}"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67D5E-AE92-41C1-9441-20908EB985B7}" type="doc">
      <dgm:prSet loTypeId="urn:microsoft.com/office/officeart/2005/8/layout/hProcess9" loCatId="process" qsTypeId="urn:microsoft.com/office/officeart/2005/8/quickstyle/simple1" qsCatId="simple" csTypeId="urn:microsoft.com/office/officeart/2005/8/colors/accent1_2" csCatId="accent1" phldr="1"/>
      <dgm:spPr/>
    </dgm:pt>
    <dgm:pt modelId="{5BA3E52B-A324-4703-B63F-3AD27B61C7A8}">
      <dgm:prSet phldrT="[Text]" custT="1"/>
      <dgm:spPr>
        <a:solidFill>
          <a:srgbClr val="002244"/>
        </a:solidFill>
      </dgm:spPr>
      <dgm:t>
        <a:bodyPr/>
        <a:lstStyle/>
        <a:p>
          <a:r>
            <a:rPr lang="fr-FR" sz="1200" b="1" dirty="0">
              <a:latin typeface="Arial" panose="020B0604020202020204" pitchFamily="34" charset="0"/>
              <a:cs typeface="Arial" panose="020B0604020202020204" pitchFamily="34" charset="0"/>
            </a:rPr>
            <a:t>L'efficacité limitée de la politique fiscale et les capacités restreintes des administrations fiscales et douanières</a:t>
          </a:r>
          <a:endParaRPr lang="en-US" sz="1200" b="1" dirty="0">
            <a:latin typeface="Arial" panose="020B0604020202020204" pitchFamily="34" charset="0"/>
            <a:cs typeface="Arial" panose="020B0604020202020204" pitchFamily="34" charset="0"/>
          </a:endParaRPr>
        </a:p>
      </dgm:t>
    </dgm:pt>
    <dgm:pt modelId="{EE1B6136-5A0F-4B72-94D0-CBF4B25D5BC1}" type="parTrans" cxnId="{37B543C6-4715-44AC-A8C9-0A4A22C88F1A}">
      <dgm:prSet/>
      <dgm:spPr/>
      <dgm:t>
        <a:bodyPr/>
        <a:lstStyle/>
        <a:p>
          <a:endParaRPr lang="en-US" b="1">
            <a:latin typeface="Franklin Gothic Book" panose="020B0503020102020204" pitchFamily="34" charset="0"/>
          </a:endParaRPr>
        </a:p>
      </dgm:t>
    </dgm:pt>
    <dgm:pt modelId="{557543E9-8DC7-4113-A340-562DC0B24946}" type="sibTrans" cxnId="{37B543C6-4715-44AC-A8C9-0A4A22C88F1A}">
      <dgm:prSet/>
      <dgm:spPr/>
      <dgm:t>
        <a:bodyPr/>
        <a:lstStyle/>
        <a:p>
          <a:endParaRPr lang="en-US" b="1">
            <a:latin typeface="Franklin Gothic Book" panose="020B0503020102020204" pitchFamily="34" charset="0"/>
          </a:endParaRPr>
        </a:p>
      </dgm:t>
    </dgm:pt>
    <dgm:pt modelId="{B46DA9D6-B75A-4C70-A8EA-D0FBFE82305F}">
      <dgm:prSet phldrT="[Text]" custT="1"/>
      <dgm:spPr>
        <a:solidFill>
          <a:srgbClr val="002244"/>
        </a:solidFill>
      </dgm:spPr>
      <dgm:t>
        <a:bodyPr/>
        <a:lstStyle/>
        <a:p>
          <a:r>
            <a:rPr lang="fr-FR" sz="1200" b="1" dirty="0">
              <a:latin typeface="Arial" panose="020B0604020202020204" pitchFamily="34" charset="0"/>
              <a:cs typeface="Arial" panose="020B0604020202020204" pitchFamily="34" charset="0"/>
            </a:rPr>
            <a:t>Le déséquilibre entre les capacités de l'État sur le territoire national, exacerbé par la fragilité et la violence</a:t>
          </a:r>
          <a:endParaRPr lang="en-US" sz="1200" b="1" dirty="0">
            <a:latin typeface="Arial" panose="020B0604020202020204" pitchFamily="34" charset="0"/>
            <a:cs typeface="Arial" panose="020B0604020202020204" pitchFamily="34" charset="0"/>
          </a:endParaRPr>
        </a:p>
      </dgm:t>
    </dgm:pt>
    <dgm:pt modelId="{B4E9A8E0-DD4B-437D-AD64-F54DA398BA16}" type="parTrans" cxnId="{01985CB5-5C3D-4B6A-9C25-1911727CDC73}">
      <dgm:prSet/>
      <dgm:spPr/>
      <dgm:t>
        <a:bodyPr/>
        <a:lstStyle/>
        <a:p>
          <a:endParaRPr lang="en-US" b="1">
            <a:latin typeface="Franklin Gothic Book" panose="020B0503020102020204" pitchFamily="34" charset="0"/>
          </a:endParaRPr>
        </a:p>
      </dgm:t>
    </dgm:pt>
    <dgm:pt modelId="{BEE20A16-1C7A-45D0-98A7-8AB9C73DD491}" type="sibTrans" cxnId="{01985CB5-5C3D-4B6A-9C25-1911727CDC73}">
      <dgm:prSet/>
      <dgm:spPr/>
      <dgm:t>
        <a:bodyPr/>
        <a:lstStyle/>
        <a:p>
          <a:endParaRPr lang="en-US" b="1">
            <a:latin typeface="Franklin Gothic Book" panose="020B0503020102020204" pitchFamily="34" charset="0"/>
          </a:endParaRPr>
        </a:p>
      </dgm:t>
    </dgm:pt>
    <dgm:pt modelId="{1E36A692-CA1F-4354-B85C-0DC4800F56AE}">
      <dgm:prSet phldrT="[Text]" custT="1"/>
      <dgm:spPr>
        <a:solidFill>
          <a:srgbClr val="002244"/>
        </a:solidFill>
      </dgm:spPr>
      <dgm:t>
        <a:bodyPr/>
        <a:lstStyle/>
        <a:p>
          <a:r>
            <a:rPr lang="fr-FR" sz="1200" b="1" noProof="0" dirty="0">
              <a:latin typeface="Arial" panose="020B0604020202020204" pitchFamily="34" charset="0"/>
              <a:cs typeface="Arial" panose="020B0604020202020204" pitchFamily="34" charset="0"/>
            </a:rPr>
            <a:t>La faible mise en œuvre de processus de budgétisation en temps de crise</a:t>
          </a:r>
        </a:p>
      </dgm:t>
    </dgm:pt>
    <dgm:pt modelId="{2ABC1579-5C8C-451E-BE0A-778BDD597A62}" type="parTrans" cxnId="{1E1E7250-46FE-406B-A3C7-9C0A0749D068}">
      <dgm:prSet/>
      <dgm:spPr/>
      <dgm:t>
        <a:bodyPr/>
        <a:lstStyle/>
        <a:p>
          <a:endParaRPr lang="en-US" b="1">
            <a:latin typeface="Franklin Gothic Book" panose="020B0503020102020204" pitchFamily="34" charset="0"/>
          </a:endParaRPr>
        </a:p>
      </dgm:t>
    </dgm:pt>
    <dgm:pt modelId="{1E9B2C27-D5A4-4BB0-8B50-889532611192}" type="sibTrans" cxnId="{1E1E7250-46FE-406B-A3C7-9C0A0749D068}">
      <dgm:prSet/>
      <dgm:spPr/>
      <dgm:t>
        <a:bodyPr/>
        <a:lstStyle/>
        <a:p>
          <a:endParaRPr lang="en-US" b="1">
            <a:latin typeface="Franklin Gothic Book" panose="020B0503020102020204" pitchFamily="34" charset="0"/>
          </a:endParaRPr>
        </a:p>
      </dgm:t>
    </dgm:pt>
    <dgm:pt modelId="{C52C6E77-9EED-4AF1-9965-DA57AAFF6CA3}">
      <dgm:prSet custT="1"/>
      <dgm:spPr>
        <a:solidFill>
          <a:srgbClr val="002244"/>
        </a:solidFill>
      </dgm:spPr>
      <dgm:t>
        <a:bodyPr/>
        <a:lstStyle/>
        <a:p>
          <a:r>
            <a:rPr lang="fr-FR" sz="1200" b="1" dirty="0">
              <a:latin typeface="Arial" panose="020B0604020202020204" pitchFamily="34" charset="0"/>
              <a:cs typeface="Arial" panose="020B0604020202020204" pitchFamily="34" charset="0"/>
            </a:rPr>
            <a:t>La faiblesse du niveau d’appropriation de la </a:t>
          </a:r>
          <a:r>
            <a:rPr lang="fr-FR" sz="1200" b="1" dirty="0" err="1">
              <a:latin typeface="Arial" panose="020B0604020202020204" pitchFamily="34" charset="0"/>
              <a:cs typeface="Arial" panose="020B0604020202020204" pitchFamily="34" charset="0"/>
            </a:rPr>
            <a:t>GovTech</a:t>
          </a:r>
          <a:r>
            <a:rPr lang="fr-FR" sz="1200" b="1" dirty="0">
              <a:latin typeface="Arial" panose="020B0604020202020204" pitchFamily="34" charset="0"/>
              <a:cs typeface="Arial" panose="020B0604020202020204" pitchFamily="34" charset="0"/>
            </a:rPr>
            <a:t> par les acteurs </a:t>
          </a:r>
        </a:p>
      </dgm:t>
    </dgm:pt>
    <dgm:pt modelId="{CFC68F72-6B9C-470E-9296-CD03136EC148}" type="parTrans" cxnId="{DF6058AE-5657-4A4D-900A-C1CE36499309}">
      <dgm:prSet/>
      <dgm:spPr/>
      <dgm:t>
        <a:bodyPr/>
        <a:lstStyle/>
        <a:p>
          <a:endParaRPr lang="en-US" b="1">
            <a:latin typeface="Franklin Gothic Book" panose="020B0503020102020204" pitchFamily="34" charset="0"/>
          </a:endParaRPr>
        </a:p>
      </dgm:t>
    </dgm:pt>
    <dgm:pt modelId="{483BE6D0-6B07-443A-805C-BD54AC7E75D4}" type="sibTrans" cxnId="{DF6058AE-5657-4A4D-900A-C1CE36499309}">
      <dgm:prSet/>
      <dgm:spPr/>
      <dgm:t>
        <a:bodyPr/>
        <a:lstStyle/>
        <a:p>
          <a:endParaRPr lang="en-US" b="1">
            <a:latin typeface="Franklin Gothic Book" panose="020B0503020102020204" pitchFamily="34" charset="0"/>
          </a:endParaRPr>
        </a:p>
      </dgm:t>
    </dgm:pt>
    <dgm:pt modelId="{9A202B3B-93EF-4D1F-AD29-45E639CC28F2}">
      <dgm:prSet custT="1"/>
      <dgm:spPr>
        <a:solidFill>
          <a:srgbClr val="002244"/>
        </a:solidFill>
      </dgm:spPr>
      <dgm:t>
        <a:bodyPr/>
        <a:lstStyle/>
        <a:p>
          <a:r>
            <a:rPr lang="en-US" sz="1200" b="1" dirty="0">
              <a:latin typeface="Arial" panose="020B0604020202020204" pitchFamily="34" charset="0"/>
              <a:cs typeface="Arial" panose="020B0604020202020204" pitchFamily="34" charset="0"/>
            </a:rPr>
            <a:t>La faiblesse des capacités des ressources humaines</a:t>
          </a:r>
        </a:p>
      </dgm:t>
    </dgm:pt>
    <dgm:pt modelId="{A3F50263-2A27-469F-BFFA-A98E9A075F13}" type="parTrans" cxnId="{B152BB87-E717-4CAC-AFAF-A27C6F8DA413}">
      <dgm:prSet/>
      <dgm:spPr/>
      <dgm:t>
        <a:bodyPr/>
        <a:lstStyle/>
        <a:p>
          <a:endParaRPr lang="en-US" b="1">
            <a:latin typeface="Franklin Gothic Book" panose="020B0503020102020204" pitchFamily="34" charset="0"/>
          </a:endParaRPr>
        </a:p>
      </dgm:t>
    </dgm:pt>
    <dgm:pt modelId="{97846C8D-F345-472C-B551-59C779B1F9AB}" type="sibTrans" cxnId="{B152BB87-E717-4CAC-AFAF-A27C6F8DA413}">
      <dgm:prSet/>
      <dgm:spPr/>
      <dgm:t>
        <a:bodyPr/>
        <a:lstStyle/>
        <a:p>
          <a:endParaRPr lang="en-US" b="1">
            <a:latin typeface="Franklin Gothic Book" panose="020B0503020102020204" pitchFamily="34" charset="0"/>
          </a:endParaRPr>
        </a:p>
      </dgm:t>
    </dgm:pt>
    <dgm:pt modelId="{059EAEE6-AF09-4D95-A1ED-C9D792CBBA24}">
      <dgm:prSet custT="1"/>
      <dgm:spPr>
        <a:solidFill>
          <a:srgbClr val="002244"/>
        </a:solidFill>
      </dgm:spPr>
      <dgm:t>
        <a:bodyPr/>
        <a:lstStyle/>
        <a:p>
          <a:r>
            <a:rPr lang="fr-FR" sz="1200" b="1" noProof="0" dirty="0">
              <a:latin typeface="Arial" panose="020B0604020202020204" pitchFamily="34" charset="0"/>
              <a:cs typeface="Arial" panose="020B0604020202020204" pitchFamily="34" charset="0"/>
            </a:rPr>
            <a:t>Faible performance en </a:t>
          </a:r>
          <a:r>
            <a:rPr lang="fr-FR" sz="1200" b="1" baseline="0" noProof="0" dirty="0">
              <a:latin typeface="Arial" panose="020B0604020202020204" pitchFamily="34" charset="0"/>
              <a:cs typeface="Arial" panose="020B0604020202020204" pitchFamily="34" charset="0"/>
            </a:rPr>
            <a:t>gestion des finances publiques</a:t>
          </a:r>
          <a:endParaRPr lang="fr-FR" sz="1200" b="1" noProof="0" dirty="0">
            <a:latin typeface="Arial" panose="020B0604020202020204" pitchFamily="34" charset="0"/>
            <a:cs typeface="Arial" panose="020B0604020202020204" pitchFamily="34" charset="0"/>
          </a:endParaRPr>
        </a:p>
      </dgm:t>
    </dgm:pt>
    <dgm:pt modelId="{DDDDEC6F-FF85-4FE4-9CD3-563C9A1C433B}" type="parTrans" cxnId="{52E269CC-BC10-4187-A018-89F0FC369BD0}">
      <dgm:prSet/>
      <dgm:spPr/>
      <dgm:t>
        <a:bodyPr/>
        <a:lstStyle/>
        <a:p>
          <a:endParaRPr lang="en-US" b="1">
            <a:latin typeface="Franklin Gothic Book" panose="020B0503020102020204" pitchFamily="34" charset="0"/>
          </a:endParaRPr>
        </a:p>
      </dgm:t>
    </dgm:pt>
    <dgm:pt modelId="{B1B0705B-D5F7-46F5-B87B-41579F3A2DBA}" type="sibTrans" cxnId="{52E269CC-BC10-4187-A018-89F0FC369BD0}">
      <dgm:prSet/>
      <dgm:spPr/>
      <dgm:t>
        <a:bodyPr/>
        <a:lstStyle/>
        <a:p>
          <a:endParaRPr lang="en-US" b="1">
            <a:latin typeface="Franklin Gothic Book" panose="020B0503020102020204" pitchFamily="34" charset="0"/>
          </a:endParaRPr>
        </a:p>
      </dgm:t>
    </dgm:pt>
    <dgm:pt modelId="{4822C08F-CF9E-4091-8849-CCC8B446D67C}" type="pres">
      <dgm:prSet presAssocID="{8EF67D5E-AE92-41C1-9441-20908EB985B7}" presName="CompostProcess" presStyleCnt="0">
        <dgm:presLayoutVars>
          <dgm:dir/>
          <dgm:resizeHandles val="exact"/>
        </dgm:presLayoutVars>
      </dgm:prSet>
      <dgm:spPr/>
    </dgm:pt>
    <dgm:pt modelId="{9337C6EB-0012-4974-AC7D-C92D23F80078}" type="pres">
      <dgm:prSet presAssocID="{8EF67D5E-AE92-41C1-9441-20908EB985B7}" presName="arrow" presStyleLbl="bgShp" presStyleIdx="0" presStyleCnt="1"/>
      <dgm:spPr/>
    </dgm:pt>
    <dgm:pt modelId="{A37E8BF0-6362-4CC6-A5D4-03D2D17D94CF}" type="pres">
      <dgm:prSet presAssocID="{8EF67D5E-AE92-41C1-9441-20908EB985B7}" presName="linearProcess" presStyleCnt="0"/>
      <dgm:spPr/>
    </dgm:pt>
    <dgm:pt modelId="{B4B49E98-6761-45F3-89E4-FE8485D01D5F}" type="pres">
      <dgm:prSet presAssocID="{5BA3E52B-A324-4703-B63F-3AD27B61C7A8}" presName="textNode" presStyleLbl="node1" presStyleIdx="0" presStyleCnt="6" custScaleY="126305">
        <dgm:presLayoutVars>
          <dgm:bulletEnabled val="1"/>
        </dgm:presLayoutVars>
      </dgm:prSet>
      <dgm:spPr/>
    </dgm:pt>
    <dgm:pt modelId="{736EC823-1BDD-4953-B4BB-FCFFE3FD3009}" type="pres">
      <dgm:prSet presAssocID="{557543E9-8DC7-4113-A340-562DC0B24946}" presName="sibTrans" presStyleCnt="0"/>
      <dgm:spPr/>
    </dgm:pt>
    <dgm:pt modelId="{10A60655-3C45-4188-BDD3-897CD58343D6}" type="pres">
      <dgm:prSet presAssocID="{B46DA9D6-B75A-4C70-A8EA-D0FBFE82305F}" presName="textNode" presStyleLbl="node1" presStyleIdx="1" presStyleCnt="6" custScaleY="123102">
        <dgm:presLayoutVars>
          <dgm:bulletEnabled val="1"/>
        </dgm:presLayoutVars>
      </dgm:prSet>
      <dgm:spPr/>
    </dgm:pt>
    <dgm:pt modelId="{FCCD1F3D-EFCC-4918-9D32-55E50CBA8339}" type="pres">
      <dgm:prSet presAssocID="{BEE20A16-1C7A-45D0-98A7-8AB9C73DD491}" presName="sibTrans" presStyleCnt="0"/>
      <dgm:spPr/>
    </dgm:pt>
    <dgm:pt modelId="{D9FDAC15-90B0-403A-8322-EB09C99BD6ED}" type="pres">
      <dgm:prSet presAssocID="{1E36A692-CA1F-4354-B85C-0DC4800F56AE}" presName="textNode" presStyleLbl="node1" presStyleIdx="2" presStyleCnt="6">
        <dgm:presLayoutVars>
          <dgm:bulletEnabled val="1"/>
        </dgm:presLayoutVars>
      </dgm:prSet>
      <dgm:spPr/>
    </dgm:pt>
    <dgm:pt modelId="{9C4516DC-5717-4E8E-A862-8F36D70F873E}" type="pres">
      <dgm:prSet presAssocID="{1E9B2C27-D5A4-4BB0-8B50-889532611192}" presName="sibTrans" presStyleCnt="0"/>
      <dgm:spPr/>
    </dgm:pt>
    <dgm:pt modelId="{84ABEB3C-45E2-4272-8E84-FC3C1778B7C0}" type="pres">
      <dgm:prSet presAssocID="{C52C6E77-9EED-4AF1-9965-DA57AAFF6CA3}" presName="textNode" presStyleLbl="node1" presStyleIdx="3" presStyleCnt="6">
        <dgm:presLayoutVars>
          <dgm:bulletEnabled val="1"/>
        </dgm:presLayoutVars>
      </dgm:prSet>
      <dgm:spPr/>
    </dgm:pt>
    <dgm:pt modelId="{E6C9BF16-5DFD-4720-979F-3B35289AEF5B}" type="pres">
      <dgm:prSet presAssocID="{483BE6D0-6B07-443A-805C-BD54AC7E75D4}" presName="sibTrans" presStyleCnt="0"/>
      <dgm:spPr/>
    </dgm:pt>
    <dgm:pt modelId="{73439CA5-CADC-42ED-9A1A-E11085CDBF64}" type="pres">
      <dgm:prSet presAssocID="{9A202B3B-93EF-4D1F-AD29-45E639CC28F2}" presName="textNode" presStyleLbl="node1" presStyleIdx="4" presStyleCnt="6" custLinFactNeighborX="51549" custLinFactNeighborY="-5838">
        <dgm:presLayoutVars>
          <dgm:bulletEnabled val="1"/>
        </dgm:presLayoutVars>
      </dgm:prSet>
      <dgm:spPr/>
    </dgm:pt>
    <dgm:pt modelId="{9D1C7A9E-7A25-42F4-97DB-4F5603BBF098}" type="pres">
      <dgm:prSet presAssocID="{97846C8D-F345-472C-B551-59C779B1F9AB}" presName="sibTrans" presStyleCnt="0"/>
      <dgm:spPr/>
    </dgm:pt>
    <dgm:pt modelId="{B26F0312-55FB-4DB2-95DE-515906621A91}" type="pres">
      <dgm:prSet presAssocID="{059EAEE6-AF09-4D95-A1ED-C9D792CBBA24}" presName="textNode" presStyleLbl="node1" presStyleIdx="5" presStyleCnt="6">
        <dgm:presLayoutVars>
          <dgm:bulletEnabled val="1"/>
        </dgm:presLayoutVars>
      </dgm:prSet>
      <dgm:spPr/>
    </dgm:pt>
  </dgm:ptLst>
  <dgm:cxnLst>
    <dgm:cxn modelId="{F2608020-ABF3-4CFA-8022-E52819F99766}" type="presOf" srcId="{1E36A692-CA1F-4354-B85C-0DC4800F56AE}" destId="{D9FDAC15-90B0-403A-8322-EB09C99BD6ED}" srcOrd="0" destOrd="0" presId="urn:microsoft.com/office/officeart/2005/8/layout/hProcess9"/>
    <dgm:cxn modelId="{34490B27-C561-442A-BC84-00975008BDD5}" type="presOf" srcId="{059EAEE6-AF09-4D95-A1ED-C9D792CBBA24}" destId="{B26F0312-55FB-4DB2-95DE-515906621A91}" srcOrd="0" destOrd="0" presId="urn:microsoft.com/office/officeart/2005/8/layout/hProcess9"/>
    <dgm:cxn modelId="{1E1E7250-46FE-406B-A3C7-9C0A0749D068}" srcId="{8EF67D5E-AE92-41C1-9441-20908EB985B7}" destId="{1E36A692-CA1F-4354-B85C-0DC4800F56AE}" srcOrd="2" destOrd="0" parTransId="{2ABC1579-5C8C-451E-BE0A-778BDD597A62}" sibTransId="{1E9B2C27-D5A4-4BB0-8B50-889532611192}"/>
    <dgm:cxn modelId="{D9B8F777-E966-4413-A645-9753511F2858}" type="presOf" srcId="{8EF67D5E-AE92-41C1-9441-20908EB985B7}" destId="{4822C08F-CF9E-4091-8849-CCC8B446D67C}" srcOrd="0" destOrd="0" presId="urn:microsoft.com/office/officeart/2005/8/layout/hProcess9"/>
    <dgm:cxn modelId="{B152BB87-E717-4CAC-AFAF-A27C6F8DA413}" srcId="{8EF67D5E-AE92-41C1-9441-20908EB985B7}" destId="{9A202B3B-93EF-4D1F-AD29-45E639CC28F2}" srcOrd="4" destOrd="0" parTransId="{A3F50263-2A27-469F-BFFA-A98E9A075F13}" sibTransId="{97846C8D-F345-472C-B551-59C779B1F9AB}"/>
    <dgm:cxn modelId="{858C8EA2-5B2C-47E2-A88D-5ADCAFB2CD19}" type="presOf" srcId="{C52C6E77-9EED-4AF1-9965-DA57AAFF6CA3}" destId="{84ABEB3C-45E2-4272-8E84-FC3C1778B7C0}" srcOrd="0" destOrd="0" presId="urn:microsoft.com/office/officeart/2005/8/layout/hProcess9"/>
    <dgm:cxn modelId="{0FA9DFA6-EA31-4CA1-BB7A-89F04113D19A}" type="presOf" srcId="{5BA3E52B-A324-4703-B63F-3AD27B61C7A8}" destId="{B4B49E98-6761-45F3-89E4-FE8485D01D5F}" srcOrd="0" destOrd="0" presId="urn:microsoft.com/office/officeart/2005/8/layout/hProcess9"/>
    <dgm:cxn modelId="{58C304AE-3B7A-4B6A-A923-4A1714C8C19D}" type="presOf" srcId="{9A202B3B-93EF-4D1F-AD29-45E639CC28F2}" destId="{73439CA5-CADC-42ED-9A1A-E11085CDBF64}" srcOrd="0" destOrd="0" presId="urn:microsoft.com/office/officeart/2005/8/layout/hProcess9"/>
    <dgm:cxn modelId="{DF6058AE-5657-4A4D-900A-C1CE36499309}" srcId="{8EF67D5E-AE92-41C1-9441-20908EB985B7}" destId="{C52C6E77-9EED-4AF1-9965-DA57AAFF6CA3}" srcOrd="3" destOrd="0" parTransId="{CFC68F72-6B9C-470E-9296-CD03136EC148}" sibTransId="{483BE6D0-6B07-443A-805C-BD54AC7E75D4}"/>
    <dgm:cxn modelId="{01985CB5-5C3D-4B6A-9C25-1911727CDC73}" srcId="{8EF67D5E-AE92-41C1-9441-20908EB985B7}" destId="{B46DA9D6-B75A-4C70-A8EA-D0FBFE82305F}" srcOrd="1" destOrd="0" parTransId="{B4E9A8E0-DD4B-437D-AD64-F54DA398BA16}" sibTransId="{BEE20A16-1C7A-45D0-98A7-8AB9C73DD491}"/>
    <dgm:cxn modelId="{804F75C2-5B41-4793-9D3B-6C82BC4FFD67}" type="presOf" srcId="{B46DA9D6-B75A-4C70-A8EA-D0FBFE82305F}" destId="{10A60655-3C45-4188-BDD3-897CD58343D6}" srcOrd="0" destOrd="0" presId="urn:microsoft.com/office/officeart/2005/8/layout/hProcess9"/>
    <dgm:cxn modelId="{37B543C6-4715-44AC-A8C9-0A4A22C88F1A}" srcId="{8EF67D5E-AE92-41C1-9441-20908EB985B7}" destId="{5BA3E52B-A324-4703-B63F-3AD27B61C7A8}" srcOrd="0" destOrd="0" parTransId="{EE1B6136-5A0F-4B72-94D0-CBF4B25D5BC1}" sibTransId="{557543E9-8DC7-4113-A340-562DC0B24946}"/>
    <dgm:cxn modelId="{52E269CC-BC10-4187-A018-89F0FC369BD0}" srcId="{8EF67D5E-AE92-41C1-9441-20908EB985B7}" destId="{059EAEE6-AF09-4D95-A1ED-C9D792CBBA24}" srcOrd="5" destOrd="0" parTransId="{DDDDEC6F-FF85-4FE4-9CD3-563C9A1C433B}" sibTransId="{B1B0705B-D5F7-46F5-B87B-41579F3A2DBA}"/>
    <dgm:cxn modelId="{0057BA96-451F-4CDA-903C-96E9F5B6B267}" type="presParOf" srcId="{4822C08F-CF9E-4091-8849-CCC8B446D67C}" destId="{9337C6EB-0012-4974-AC7D-C92D23F80078}" srcOrd="0" destOrd="0" presId="urn:microsoft.com/office/officeart/2005/8/layout/hProcess9"/>
    <dgm:cxn modelId="{46BED916-7C6C-4A07-9539-8BC838AF5F99}" type="presParOf" srcId="{4822C08F-CF9E-4091-8849-CCC8B446D67C}" destId="{A37E8BF0-6362-4CC6-A5D4-03D2D17D94CF}" srcOrd="1" destOrd="0" presId="urn:microsoft.com/office/officeart/2005/8/layout/hProcess9"/>
    <dgm:cxn modelId="{7C6C2D96-8947-4C22-AB55-262F4E820C22}" type="presParOf" srcId="{A37E8BF0-6362-4CC6-A5D4-03D2D17D94CF}" destId="{B4B49E98-6761-45F3-89E4-FE8485D01D5F}" srcOrd="0" destOrd="0" presId="urn:microsoft.com/office/officeart/2005/8/layout/hProcess9"/>
    <dgm:cxn modelId="{D881D493-39BF-4902-98E7-6DE4D399E149}" type="presParOf" srcId="{A37E8BF0-6362-4CC6-A5D4-03D2D17D94CF}" destId="{736EC823-1BDD-4953-B4BB-FCFFE3FD3009}" srcOrd="1" destOrd="0" presId="urn:microsoft.com/office/officeart/2005/8/layout/hProcess9"/>
    <dgm:cxn modelId="{B2871E80-53EA-4D8F-8397-F3A291C36BB7}" type="presParOf" srcId="{A37E8BF0-6362-4CC6-A5D4-03D2D17D94CF}" destId="{10A60655-3C45-4188-BDD3-897CD58343D6}" srcOrd="2" destOrd="0" presId="urn:microsoft.com/office/officeart/2005/8/layout/hProcess9"/>
    <dgm:cxn modelId="{16A42C1F-4B16-4FB2-99CB-92BB458468F5}" type="presParOf" srcId="{A37E8BF0-6362-4CC6-A5D4-03D2D17D94CF}" destId="{FCCD1F3D-EFCC-4918-9D32-55E50CBA8339}" srcOrd="3" destOrd="0" presId="urn:microsoft.com/office/officeart/2005/8/layout/hProcess9"/>
    <dgm:cxn modelId="{31C76B2B-AD2E-4E25-971B-5703ECD1FE80}" type="presParOf" srcId="{A37E8BF0-6362-4CC6-A5D4-03D2D17D94CF}" destId="{D9FDAC15-90B0-403A-8322-EB09C99BD6ED}" srcOrd="4" destOrd="0" presId="urn:microsoft.com/office/officeart/2005/8/layout/hProcess9"/>
    <dgm:cxn modelId="{D1140637-AABF-4203-A0A8-39B12A7159AD}" type="presParOf" srcId="{A37E8BF0-6362-4CC6-A5D4-03D2D17D94CF}" destId="{9C4516DC-5717-4E8E-A862-8F36D70F873E}" srcOrd="5" destOrd="0" presId="urn:microsoft.com/office/officeart/2005/8/layout/hProcess9"/>
    <dgm:cxn modelId="{B0E91A11-F665-4430-8C5B-E63C5AC14204}" type="presParOf" srcId="{A37E8BF0-6362-4CC6-A5D4-03D2D17D94CF}" destId="{84ABEB3C-45E2-4272-8E84-FC3C1778B7C0}" srcOrd="6" destOrd="0" presId="urn:microsoft.com/office/officeart/2005/8/layout/hProcess9"/>
    <dgm:cxn modelId="{F3714092-B1B0-4E10-9C16-42DD1038A223}" type="presParOf" srcId="{A37E8BF0-6362-4CC6-A5D4-03D2D17D94CF}" destId="{E6C9BF16-5DFD-4720-979F-3B35289AEF5B}" srcOrd="7" destOrd="0" presId="urn:microsoft.com/office/officeart/2005/8/layout/hProcess9"/>
    <dgm:cxn modelId="{58D43F3C-3700-4517-B377-4A223C03A606}" type="presParOf" srcId="{A37E8BF0-6362-4CC6-A5D4-03D2D17D94CF}" destId="{73439CA5-CADC-42ED-9A1A-E11085CDBF64}" srcOrd="8" destOrd="0" presId="urn:microsoft.com/office/officeart/2005/8/layout/hProcess9"/>
    <dgm:cxn modelId="{88880B99-514B-47CE-A1E2-FDEA69E6DD2E}" type="presParOf" srcId="{A37E8BF0-6362-4CC6-A5D4-03D2D17D94CF}" destId="{9D1C7A9E-7A25-42F4-97DB-4F5603BBF098}" srcOrd="9" destOrd="0" presId="urn:microsoft.com/office/officeart/2005/8/layout/hProcess9"/>
    <dgm:cxn modelId="{28A30CAF-084B-4190-8ABC-15E610D24AA3}" type="presParOf" srcId="{A37E8BF0-6362-4CC6-A5D4-03D2D17D94CF}" destId="{B26F0312-55FB-4DB2-95DE-515906621A9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75DD6-4758-43D1-968F-3C409A45CABE}" type="doc">
      <dgm:prSet loTypeId="urn:microsoft.com/office/officeart/2005/8/layout/hierarchy3" loCatId="relationship" qsTypeId="urn:microsoft.com/office/officeart/2005/8/quickstyle/simple5" qsCatId="simple" csTypeId="urn:microsoft.com/office/officeart/2005/8/colors/accent0_1" csCatId="mainScheme" phldr="1"/>
      <dgm:spPr/>
      <dgm:t>
        <a:bodyPr/>
        <a:lstStyle/>
        <a:p>
          <a:endParaRPr lang="en-US"/>
        </a:p>
      </dgm:t>
    </dgm:pt>
    <dgm:pt modelId="{F0A85626-7ED1-487C-B34E-581C46D4C84E}">
      <dgm:prSet phldrT="[Text]" custT="1"/>
      <dgm:spPr>
        <a:solidFill>
          <a:srgbClr val="002060"/>
        </a:solidFill>
      </dgm:spPr>
      <dgm:t>
        <a:bodyPr/>
        <a:lstStyle/>
        <a:p>
          <a:r>
            <a:rPr lang="en-US" sz="1400" b="1" dirty="0">
              <a:solidFill>
                <a:schemeClr val="bg1"/>
              </a:solidFill>
              <a:latin typeface="Arial" panose="020B0604020202020204" pitchFamily="34" charset="0"/>
              <a:cs typeface="Arial" panose="020B0604020202020204" pitchFamily="34" charset="0"/>
            </a:rPr>
            <a:t>Cadre règlementaire</a:t>
          </a:r>
        </a:p>
      </dgm:t>
    </dgm:pt>
    <dgm:pt modelId="{5F52F995-2853-497C-8A20-6C6B776DB9FB}" type="parTrans" cxnId="{996101D5-3DA9-4590-9068-3ADFDC234EBC}">
      <dgm:prSet/>
      <dgm:spPr/>
      <dgm:t>
        <a:bodyPr/>
        <a:lstStyle/>
        <a:p>
          <a:endParaRPr lang="en-US"/>
        </a:p>
      </dgm:t>
    </dgm:pt>
    <dgm:pt modelId="{387887B7-78DB-48E8-9CF3-EA05E1E5B5B1}" type="sibTrans" cxnId="{996101D5-3DA9-4590-9068-3ADFDC234EBC}">
      <dgm:prSet/>
      <dgm:spPr/>
      <dgm:t>
        <a:bodyPr/>
        <a:lstStyle/>
        <a:p>
          <a:endParaRPr lang="en-US"/>
        </a:p>
      </dgm:t>
    </dgm:pt>
    <dgm:pt modelId="{259A01AC-6232-49E8-973D-973C06D4DC44}">
      <dgm:prSet phldrT="[Text]" custT="1"/>
      <dgm:spPr/>
      <dgm:t>
        <a:bodyPr/>
        <a:lstStyle/>
        <a:p>
          <a:r>
            <a:rPr lang="fr-FR" sz="1400" dirty="0">
              <a:solidFill>
                <a:srgbClr val="002060"/>
              </a:solidFill>
              <a:latin typeface="Arial" panose="020B0604020202020204" pitchFamily="34" charset="0"/>
              <a:cs typeface="Arial" panose="020B0604020202020204" pitchFamily="34" charset="0"/>
            </a:rPr>
            <a:t>Le cadre harmonisé de GFP de l'UEMOA a été mis en œuvre. </a:t>
          </a:r>
          <a:endParaRPr lang="en-US" sz="1400" dirty="0">
            <a:latin typeface="Arial" panose="020B0604020202020204" pitchFamily="34" charset="0"/>
            <a:cs typeface="Arial" panose="020B0604020202020204" pitchFamily="34" charset="0"/>
          </a:endParaRPr>
        </a:p>
      </dgm:t>
    </dgm:pt>
    <dgm:pt modelId="{2DAC2C77-77F7-4265-B4B2-BABC45AA2762}" type="parTrans" cxnId="{1B4597BF-7274-41FF-91E8-3AF90D44BBC3}">
      <dgm:prSet/>
      <dgm:spPr/>
      <dgm:t>
        <a:bodyPr/>
        <a:lstStyle/>
        <a:p>
          <a:endParaRPr lang="en-US"/>
        </a:p>
      </dgm:t>
    </dgm:pt>
    <dgm:pt modelId="{25C8C8FD-97A8-46A4-AF1A-5ADE7A03B319}" type="sibTrans" cxnId="{1B4597BF-7274-41FF-91E8-3AF90D44BBC3}">
      <dgm:prSet/>
      <dgm:spPr/>
      <dgm:t>
        <a:bodyPr/>
        <a:lstStyle/>
        <a:p>
          <a:endParaRPr lang="en-US"/>
        </a:p>
      </dgm:t>
    </dgm:pt>
    <dgm:pt modelId="{96D6AEE2-14B4-4550-8199-AEA131929182}">
      <dgm:prSet phldrT="[Text]" custT="1"/>
      <dgm:spPr/>
      <dgm:t>
        <a:bodyPr/>
        <a:lstStyle/>
        <a:p>
          <a:r>
            <a:rPr lang="fr-FR" sz="1400" dirty="0">
              <a:solidFill>
                <a:srgbClr val="002060"/>
              </a:solidFill>
              <a:latin typeface="Arial" panose="020B0604020202020204" pitchFamily="34" charset="0"/>
              <a:cs typeface="Arial" panose="020B0604020202020204" pitchFamily="34" charset="0"/>
            </a:rPr>
            <a:t>Adoption du budget basée sur la performance et du budget programme. </a:t>
          </a:r>
          <a:endParaRPr lang="fr-FR" sz="1400" dirty="0">
            <a:latin typeface="Arial" panose="020B0604020202020204" pitchFamily="34" charset="0"/>
            <a:cs typeface="Arial" panose="020B0604020202020204" pitchFamily="34" charset="0"/>
          </a:endParaRPr>
        </a:p>
      </dgm:t>
    </dgm:pt>
    <dgm:pt modelId="{7B0893C0-B546-4FA7-A746-A011A97BC538}" type="parTrans" cxnId="{81D3ED87-9B04-41F1-A739-10FE7FA22CCB}">
      <dgm:prSet/>
      <dgm:spPr/>
      <dgm:t>
        <a:bodyPr/>
        <a:lstStyle/>
        <a:p>
          <a:endParaRPr lang="en-US"/>
        </a:p>
      </dgm:t>
    </dgm:pt>
    <dgm:pt modelId="{C22B1F19-6998-43EF-B2CD-F4521A3DC82C}" type="sibTrans" cxnId="{81D3ED87-9B04-41F1-A739-10FE7FA22CCB}">
      <dgm:prSet/>
      <dgm:spPr/>
      <dgm:t>
        <a:bodyPr/>
        <a:lstStyle/>
        <a:p>
          <a:endParaRPr lang="en-US"/>
        </a:p>
      </dgm:t>
    </dgm:pt>
    <dgm:pt modelId="{46F2E044-C024-4357-8CE6-81EAED372087}">
      <dgm:prSet phldrT="[Text]" custT="1"/>
      <dgm:spPr>
        <a:solidFill>
          <a:srgbClr val="002060"/>
        </a:solidFill>
      </dgm:spPr>
      <dgm:t>
        <a:bodyPr/>
        <a:lstStyle/>
        <a:p>
          <a:r>
            <a:rPr lang="en-US" sz="1400" b="1" dirty="0">
              <a:solidFill>
                <a:schemeClr val="bg1"/>
              </a:solidFill>
              <a:latin typeface="Arial" panose="020B0604020202020204" pitchFamily="34" charset="0"/>
              <a:cs typeface="Arial" panose="020B0604020202020204" pitchFamily="34" charset="0"/>
            </a:rPr>
            <a:t>Gestion des marchés publics</a:t>
          </a:r>
        </a:p>
      </dgm:t>
    </dgm:pt>
    <dgm:pt modelId="{06A287C8-854C-4101-8A5B-DE488BF1628B}" type="parTrans" cxnId="{B20E2EE4-980C-426A-8FAC-0B933C5B3955}">
      <dgm:prSet/>
      <dgm:spPr/>
      <dgm:t>
        <a:bodyPr/>
        <a:lstStyle/>
        <a:p>
          <a:endParaRPr lang="en-US"/>
        </a:p>
      </dgm:t>
    </dgm:pt>
    <dgm:pt modelId="{0BEE7D18-4D91-4420-A37D-70E3FA848467}" type="sibTrans" cxnId="{B20E2EE4-980C-426A-8FAC-0B933C5B3955}">
      <dgm:prSet/>
      <dgm:spPr/>
      <dgm:t>
        <a:bodyPr/>
        <a:lstStyle/>
        <a:p>
          <a:endParaRPr lang="en-US"/>
        </a:p>
      </dgm:t>
    </dgm:pt>
    <dgm:pt modelId="{61F894F4-8A3D-46FF-BE95-C29F5473FEEA}">
      <dgm:prSet phldrT="[Text]" custT="1"/>
      <dgm:spPr/>
      <dgm:t>
        <a:bodyPr/>
        <a:lstStyle/>
        <a:p>
          <a:r>
            <a:rPr lang="fr-FR" sz="1400" dirty="0">
              <a:solidFill>
                <a:srgbClr val="002060"/>
              </a:solidFill>
              <a:latin typeface="Arial" panose="020B0604020202020204" pitchFamily="34" charset="0"/>
              <a:cs typeface="Arial" panose="020B0604020202020204" pitchFamily="34" charset="0"/>
            </a:rPr>
            <a:t>Adoption d’un nouveau code des marchés publics afin d’introduire la passation électronique des marchés.</a:t>
          </a:r>
          <a:endParaRPr lang="en-US" sz="1400" dirty="0">
            <a:latin typeface="Arial" panose="020B0604020202020204" pitchFamily="34" charset="0"/>
            <a:cs typeface="Arial" panose="020B0604020202020204" pitchFamily="34" charset="0"/>
          </a:endParaRPr>
        </a:p>
      </dgm:t>
    </dgm:pt>
    <dgm:pt modelId="{4731C58B-2EE3-49EA-91E3-5019D2BCE8EA}" type="parTrans" cxnId="{2EC7DA16-5AAA-46F0-AF41-09FC9AD534F1}">
      <dgm:prSet/>
      <dgm:spPr/>
      <dgm:t>
        <a:bodyPr/>
        <a:lstStyle/>
        <a:p>
          <a:endParaRPr lang="en-US"/>
        </a:p>
      </dgm:t>
    </dgm:pt>
    <dgm:pt modelId="{00D07783-9FAB-483E-815D-01A81A9A2E13}" type="sibTrans" cxnId="{2EC7DA16-5AAA-46F0-AF41-09FC9AD534F1}">
      <dgm:prSet/>
      <dgm:spPr/>
      <dgm:t>
        <a:bodyPr/>
        <a:lstStyle/>
        <a:p>
          <a:endParaRPr lang="en-US"/>
        </a:p>
      </dgm:t>
    </dgm:pt>
    <dgm:pt modelId="{6B59B1B4-F5BB-44A2-A37D-EAF733614763}">
      <dgm:prSet phldrT="[Text]" custT="1"/>
      <dgm:spPr/>
      <dgm:t>
        <a:bodyPr/>
        <a:lstStyle/>
        <a:p>
          <a:r>
            <a:rPr lang="fr-FR" sz="1400" dirty="0">
              <a:solidFill>
                <a:srgbClr val="002060"/>
              </a:solidFill>
              <a:latin typeface="Arial" panose="020B0604020202020204" pitchFamily="34" charset="0"/>
              <a:cs typeface="Arial" panose="020B0604020202020204" pitchFamily="34" charset="0"/>
            </a:rPr>
            <a:t>Réduction du délai moyen de passation des marchés publics.</a:t>
          </a:r>
          <a:endParaRPr lang="en-US" sz="1400" dirty="0">
            <a:latin typeface="Arial" panose="020B0604020202020204" pitchFamily="34" charset="0"/>
            <a:cs typeface="Arial" panose="020B0604020202020204" pitchFamily="34" charset="0"/>
          </a:endParaRPr>
        </a:p>
      </dgm:t>
    </dgm:pt>
    <dgm:pt modelId="{00377375-38AA-4766-8423-A2F9D78DF0ED}" type="parTrans" cxnId="{F9E851B4-E0B9-4C98-A77A-D19394CBA733}">
      <dgm:prSet/>
      <dgm:spPr/>
      <dgm:t>
        <a:bodyPr/>
        <a:lstStyle/>
        <a:p>
          <a:endParaRPr lang="en-US"/>
        </a:p>
      </dgm:t>
    </dgm:pt>
    <dgm:pt modelId="{6A4844D6-BEBC-4097-9E0B-4F588B2F3443}" type="sibTrans" cxnId="{F9E851B4-E0B9-4C98-A77A-D19394CBA733}">
      <dgm:prSet/>
      <dgm:spPr/>
      <dgm:t>
        <a:bodyPr/>
        <a:lstStyle/>
        <a:p>
          <a:endParaRPr lang="en-US"/>
        </a:p>
      </dgm:t>
    </dgm:pt>
    <dgm:pt modelId="{3E7ED0A5-915E-4C29-A63F-92079C4BCD6C}">
      <dgm:prSet phldrT="[Text]" custT="1"/>
      <dgm:spPr/>
      <dgm:t>
        <a:bodyPr/>
        <a:lstStyle/>
        <a:p>
          <a:r>
            <a:rPr lang="fr-FR" sz="1400" dirty="0">
              <a:solidFill>
                <a:srgbClr val="002060"/>
              </a:solidFill>
              <a:latin typeface="Arial" panose="020B0604020202020204" pitchFamily="34" charset="0"/>
              <a:cs typeface="Arial" panose="020B0604020202020204" pitchFamily="34" charset="0"/>
            </a:rPr>
            <a:t>Elaboration d’un budget citoyen,</a:t>
          </a:r>
          <a:endParaRPr lang="fr-FR" sz="1400" dirty="0">
            <a:latin typeface="Arial" panose="020B0604020202020204" pitchFamily="34" charset="0"/>
            <a:cs typeface="Arial" panose="020B0604020202020204" pitchFamily="34" charset="0"/>
          </a:endParaRPr>
        </a:p>
      </dgm:t>
    </dgm:pt>
    <dgm:pt modelId="{30D43351-51CD-4FF5-A2A3-441497A2E43D}" type="parTrans" cxnId="{7A0CC589-B135-432D-A965-783BE02A0302}">
      <dgm:prSet/>
      <dgm:spPr/>
      <dgm:t>
        <a:bodyPr/>
        <a:lstStyle/>
        <a:p>
          <a:endParaRPr lang="en-US"/>
        </a:p>
      </dgm:t>
    </dgm:pt>
    <dgm:pt modelId="{E4A4702D-4658-41DA-B2DC-1F6F50E9B48D}" type="sibTrans" cxnId="{7A0CC589-B135-432D-A965-783BE02A0302}">
      <dgm:prSet/>
      <dgm:spPr/>
      <dgm:t>
        <a:bodyPr/>
        <a:lstStyle/>
        <a:p>
          <a:endParaRPr lang="en-US"/>
        </a:p>
      </dgm:t>
    </dgm:pt>
    <dgm:pt modelId="{6A233606-BA8E-4F2D-A17D-2BC64E1D630B}">
      <dgm:prSet phldrT="[Text]" custT="1"/>
      <dgm:spPr>
        <a:solidFill>
          <a:srgbClr val="002060"/>
        </a:solidFill>
      </dgm:spPr>
      <dgm:t>
        <a:bodyPr/>
        <a:lstStyle/>
        <a:p>
          <a:r>
            <a:rPr lang="en-US" sz="1400" b="1" dirty="0">
              <a:solidFill>
                <a:schemeClr val="bg1"/>
              </a:solidFill>
              <a:latin typeface="Arial" panose="020B0604020202020204" pitchFamily="34" charset="0"/>
              <a:cs typeface="Arial" panose="020B0604020202020204" pitchFamily="34" charset="0"/>
            </a:rPr>
            <a:t>Mobilisation des ressources internes</a:t>
          </a:r>
        </a:p>
      </dgm:t>
    </dgm:pt>
    <dgm:pt modelId="{A07C4ADA-4AFC-484A-BD2C-7277C333BCF7}" type="parTrans" cxnId="{D1D3DF8F-65AD-4E4C-A0D1-6C409140B86A}">
      <dgm:prSet/>
      <dgm:spPr/>
      <dgm:t>
        <a:bodyPr/>
        <a:lstStyle/>
        <a:p>
          <a:endParaRPr lang="en-US"/>
        </a:p>
      </dgm:t>
    </dgm:pt>
    <dgm:pt modelId="{6B91EFA1-8D64-48BA-908E-F5DD1C8F8D75}" type="sibTrans" cxnId="{D1D3DF8F-65AD-4E4C-A0D1-6C409140B86A}">
      <dgm:prSet/>
      <dgm:spPr/>
      <dgm:t>
        <a:bodyPr/>
        <a:lstStyle/>
        <a:p>
          <a:endParaRPr lang="en-US"/>
        </a:p>
      </dgm:t>
    </dgm:pt>
    <dgm:pt modelId="{7ABE45CF-A228-4B30-BC63-485824C7F6DE}">
      <dgm:prSet custT="1"/>
      <dgm:spPr/>
      <dgm:t>
        <a:bodyPr/>
        <a:lstStyle/>
        <a:p>
          <a:r>
            <a:rPr lang="fr-FR" sz="1400" dirty="0">
              <a:solidFill>
                <a:srgbClr val="002060"/>
              </a:solidFill>
              <a:latin typeface="Arial" panose="020B0604020202020204" pitchFamily="34" charset="0"/>
              <a:cs typeface="Arial" panose="020B0604020202020204" pitchFamily="34" charset="0"/>
            </a:rPr>
            <a:t>La suppression des exonérations de TVA sur les importations de téléphones portables et de tablettes. </a:t>
          </a:r>
          <a:endParaRPr lang="en-US" sz="1400" dirty="0">
            <a:latin typeface="Arial" panose="020B0604020202020204" pitchFamily="34" charset="0"/>
            <a:cs typeface="Arial" panose="020B0604020202020204" pitchFamily="34" charset="0"/>
          </a:endParaRPr>
        </a:p>
      </dgm:t>
    </dgm:pt>
    <dgm:pt modelId="{F6854060-8E75-48D0-B31F-12632C8D7E2C}" type="parTrans" cxnId="{80C34BCD-7708-42E6-BB3E-65C6297E8725}">
      <dgm:prSet/>
      <dgm:spPr/>
      <dgm:t>
        <a:bodyPr/>
        <a:lstStyle/>
        <a:p>
          <a:endParaRPr lang="en-US"/>
        </a:p>
      </dgm:t>
    </dgm:pt>
    <dgm:pt modelId="{BC3D02D5-BDE4-4F94-A6FB-81C6751DEA5E}" type="sibTrans" cxnId="{80C34BCD-7708-42E6-BB3E-65C6297E8725}">
      <dgm:prSet/>
      <dgm:spPr/>
      <dgm:t>
        <a:bodyPr/>
        <a:lstStyle/>
        <a:p>
          <a:endParaRPr lang="en-US"/>
        </a:p>
      </dgm:t>
    </dgm:pt>
    <dgm:pt modelId="{349BBCD7-B0E5-4B5E-9DD3-FD35E8C21F2F}">
      <dgm:prSet custT="1"/>
      <dgm:spPr/>
      <dgm:t>
        <a:bodyPr/>
        <a:lstStyle/>
        <a:p>
          <a:r>
            <a:rPr lang="fr-FR" sz="1400" dirty="0">
              <a:solidFill>
                <a:srgbClr val="002060"/>
              </a:solidFill>
              <a:latin typeface="Arial" panose="020B0604020202020204" pitchFamily="34" charset="0"/>
              <a:cs typeface="Arial" panose="020B0604020202020204" pitchFamily="34" charset="0"/>
            </a:rPr>
            <a:t>Amélioration de la mobilisation des ressources internes.</a:t>
          </a:r>
          <a:endParaRPr lang="en-US" sz="1400" dirty="0">
            <a:latin typeface="Arial" panose="020B0604020202020204" pitchFamily="34" charset="0"/>
            <a:cs typeface="Arial" panose="020B0604020202020204" pitchFamily="34" charset="0"/>
          </a:endParaRPr>
        </a:p>
      </dgm:t>
    </dgm:pt>
    <dgm:pt modelId="{E297BAEA-F583-426B-A1BD-A60E894DC9AA}" type="parTrans" cxnId="{0EDB8A16-BCAD-4D21-BCDD-AB0958E735AC}">
      <dgm:prSet/>
      <dgm:spPr/>
      <dgm:t>
        <a:bodyPr/>
        <a:lstStyle/>
        <a:p>
          <a:endParaRPr lang="en-US"/>
        </a:p>
      </dgm:t>
    </dgm:pt>
    <dgm:pt modelId="{BF644B0F-201C-41EF-9C29-AE7670705707}" type="sibTrans" cxnId="{0EDB8A16-BCAD-4D21-BCDD-AB0958E735AC}">
      <dgm:prSet/>
      <dgm:spPr/>
      <dgm:t>
        <a:bodyPr/>
        <a:lstStyle/>
        <a:p>
          <a:endParaRPr lang="en-US"/>
        </a:p>
      </dgm:t>
    </dgm:pt>
    <dgm:pt modelId="{70521D68-8A5F-48EB-82E9-95AE47BF75D7}">
      <dgm:prSet phldrT="[Text]" custT="1"/>
      <dgm:spPr/>
      <dgm:t>
        <a:bodyPr/>
        <a:lstStyle/>
        <a:p>
          <a:r>
            <a:rPr lang="fr-FR" sz="1400" dirty="0">
              <a:solidFill>
                <a:srgbClr val="002060"/>
              </a:solidFill>
              <a:latin typeface="Arial" panose="020B0604020202020204" pitchFamily="34" charset="0"/>
              <a:cs typeface="Arial" panose="020B0604020202020204" pitchFamily="34" charset="0"/>
            </a:rPr>
            <a:t>La Mise en œuvre du compte unique du trésor. </a:t>
          </a:r>
          <a:endParaRPr lang="fr-FR" sz="1400" dirty="0">
            <a:latin typeface="Arial" panose="020B0604020202020204" pitchFamily="34" charset="0"/>
            <a:cs typeface="Arial" panose="020B0604020202020204" pitchFamily="34" charset="0"/>
          </a:endParaRPr>
        </a:p>
      </dgm:t>
    </dgm:pt>
    <dgm:pt modelId="{6F361CE2-2EBB-4C32-86B4-3139F0C72760}" type="parTrans" cxnId="{E242B774-BF1A-43C1-8576-599C63A2FA69}">
      <dgm:prSet/>
      <dgm:spPr/>
      <dgm:t>
        <a:bodyPr/>
        <a:lstStyle/>
        <a:p>
          <a:endParaRPr lang="en-US"/>
        </a:p>
      </dgm:t>
    </dgm:pt>
    <dgm:pt modelId="{416734FD-7993-49FF-B7A7-2C1596B7222C}" type="sibTrans" cxnId="{E242B774-BF1A-43C1-8576-599C63A2FA69}">
      <dgm:prSet/>
      <dgm:spPr/>
      <dgm:t>
        <a:bodyPr/>
        <a:lstStyle/>
        <a:p>
          <a:endParaRPr lang="en-US"/>
        </a:p>
      </dgm:t>
    </dgm:pt>
    <dgm:pt modelId="{90864F45-B59F-4CFD-9E98-6AF35AF479D9}">
      <dgm:prSet custT="1"/>
      <dgm:spPr/>
      <dgm:t>
        <a:bodyPr/>
        <a:lstStyle/>
        <a:p>
          <a:r>
            <a:rPr lang="fr-FR" sz="1400" dirty="0">
              <a:solidFill>
                <a:srgbClr val="002060"/>
              </a:solidFill>
              <a:latin typeface="Arial" panose="020B0604020202020204" pitchFamily="34" charset="0"/>
              <a:cs typeface="Arial" panose="020B0604020202020204" pitchFamily="34" charset="0"/>
            </a:rPr>
            <a:t>Digitalisation de l’administration fiscale et douanière.</a:t>
          </a:r>
          <a:endParaRPr lang="en-US" sz="1400" dirty="0">
            <a:latin typeface="Arial" panose="020B0604020202020204" pitchFamily="34" charset="0"/>
            <a:cs typeface="Arial" panose="020B0604020202020204" pitchFamily="34" charset="0"/>
          </a:endParaRPr>
        </a:p>
      </dgm:t>
    </dgm:pt>
    <dgm:pt modelId="{4369519F-18E9-4628-8B82-65E960728FDF}" type="parTrans" cxnId="{625CFC2C-8521-4126-BC44-A38D16CCBC89}">
      <dgm:prSet/>
      <dgm:spPr/>
      <dgm:t>
        <a:bodyPr/>
        <a:lstStyle/>
        <a:p>
          <a:endParaRPr lang="en-US"/>
        </a:p>
      </dgm:t>
    </dgm:pt>
    <dgm:pt modelId="{7BCAD231-81FA-45C4-B1A6-285786AA5905}" type="sibTrans" cxnId="{625CFC2C-8521-4126-BC44-A38D16CCBC89}">
      <dgm:prSet/>
      <dgm:spPr/>
      <dgm:t>
        <a:bodyPr/>
        <a:lstStyle/>
        <a:p>
          <a:endParaRPr lang="en-US"/>
        </a:p>
      </dgm:t>
    </dgm:pt>
    <dgm:pt modelId="{823A1A7C-1A65-493C-B731-3CF0EA298FF3}">
      <dgm:prSet custT="1"/>
      <dgm:spPr>
        <a:solidFill>
          <a:srgbClr val="002060"/>
        </a:solidFill>
      </dgm:spPr>
      <dgm:t>
        <a:bodyPr/>
        <a:lstStyle/>
        <a:p>
          <a:r>
            <a:rPr lang="en-US" sz="1400" b="1" dirty="0">
              <a:solidFill>
                <a:schemeClr val="bg1"/>
              </a:solidFill>
              <a:latin typeface="Arial" panose="020B0604020202020204" pitchFamily="34" charset="0"/>
              <a:cs typeface="Arial" panose="020B0604020202020204" pitchFamily="34" charset="0"/>
            </a:rPr>
            <a:t>Govtech</a:t>
          </a:r>
        </a:p>
      </dgm:t>
    </dgm:pt>
    <dgm:pt modelId="{CB6CDD08-7B9B-49E2-A84C-FD482B3BF62E}" type="parTrans" cxnId="{4C12E363-925B-4FBC-8AE5-364E1CF7E115}">
      <dgm:prSet/>
      <dgm:spPr/>
      <dgm:t>
        <a:bodyPr/>
        <a:lstStyle/>
        <a:p>
          <a:endParaRPr lang="en-US"/>
        </a:p>
      </dgm:t>
    </dgm:pt>
    <dgm:pt modelId="{063E03A2-7756-47DF-80E6-2DDFD54A4F6E}" type="sibTrans" cxnId="{4C12E363-925B-4FBC-8AE5-364E1CF7E115}">
      <dgm:prSet/>
      <dgm:spPr/>
      <dgm:t>
        <a:bodyPr/>
        <a:lstStyle/>
        <a:p>
          <a:endParaRPr lang="en-US"/>
        </a:p>
      </dgm:t>
    </dgm:pt>
    <dgm:pt modelId="{C137B530-8148-464F-AB51-A53E09FB5584}">
      <dgm:prSet custT="1"/>
      <dgm:spPr/>
      <dgm:t>
        <a:bodyPr/>
        <a:lstStyle/>
        <a:p>
          <a:r>
            <a:rPr lang="en-US" sz="1400" dirty="0">
              <a:solidFill>
                <a:srgbClr val="002060"/>
              </a:solidFill>
              <a:latin typeface="Arial" panose="020B0604020202020204" pitchFamily="34" charset="0"/>
              <a:cs typeface="Arial" panose="020B0604020202020204" pitchFamily="34" charset="0"/>
            </a:rPr>
            <a:t>Mise en oeuvre de TresorPay/TresorMoney.</a:t>
          </a:r>
        </a:p>
      </dgm:t>
    </dgm:pt>
    <dgm:pt modelId="{B871C799-7202-419B-903C-27B0E410B8A0}" type="parTrans" cxnId="{EA007F11-671B-44DC-80A4-DB0759C46F04}">
      <dgm:prSet/>
      <dgm:spPr/>
      <dgm:t>
        <a:bodyPr/>
        <a:lstStyle/>
        <a:p>
          <a:endParaRPr lang="en-US"/>
        </a:p>
      </dgm:t>
    </dgm:pt>
    <dgm:pt modelId="{767D2B6C-E7A4-4789-BC91-8BFFCCC3DA6E}" type="sibTrans" cxnId="{EA007F11-671B-44DC-80A4-DB0759C46F04}">
      <dgm:prSet/>
      <dgm:spPr/>
      <dgm:t>
        <a:bodyPr/>
        <a:lstStyle/>
        <a:p>
          <a:endParaRPr lang="en-US"/>
        </a:p>
      </dgm:t>
    </dgm:pt>
    <dgm:pt modelId="{A051175D-B037-4762-8FEB-9813DAEB7DD8}">
      <dgm:prSet custT="1"/>
      <dgm:spPr/>
      <dgm:t>
        <a:bodyPr/>
        <a:lstStyle/>
        <a:p>
          <a:r>
            <a:rPr lang="fr-FR" sz="1400" dirty="0">
              <a:solidFill>
                <a:srgbClr val="002060"/>
              </a:solidFill>
              <a:latin typeface="Arial" panose="020B0604020202020204" pitchFamily="34" charset="0"/>
              <a:cs typeface="Arial" panose="020B0604020202020204" pitchFamily="34" charset="0"/>
            </a:rPr>
            <a:t>L'augmentation du taux d'accise sur le tabac.</a:t>
          </a:r>
          <a:endParaRPr lang="en-US" sz="1400" dirty="0">
            <a:latin typeface="Arial" panose="020B0604020202020204" pitchFamily="34" charset="0"/>
            <a:cs typeface="Arial" panose="020B0604020202020204" pitchFamily="34" charset="0"/>
          </a:endParaRPr>
        </a:p>
      </dgm:t>
    </dgm:pt>
    <dgm:pt modelId="{F9904E11-E24F-4D33-BD91-A8CD3C1208B9}" type="parTrans" cxnId="{14784BD1-3E43-49C3-B802-7021E5E595DE}">
      <dgm:prSet/>
      <dgm:spPr/>
      <dgm:t>
        <a:bodyPr/>
        <a:lstStyle/>
        <a:p>
          <a:endParaRPr lang="en-US"/>
        </a:p>
      </dgm:t>
    </dgm:pt>
    <dgm:pt modelId="{5C361C7C-A261-43ED-AA31-F0AD1FC66420}" type="sibTrans" cxnId="{14784BD1-3E43-49C3-B802-7021E5E595DE}">
      <dgm:prSet/>
      <dgm:spPr/>
      <dgm:t>
        <a:bodyPr/>
        <a:lstStyle/>
        <a:p>
          <a:endParaRPr lang="en-US"/>
        </a:p>
      </dgm:t>
    </dgm:pt>
    <dgm:pt modelId="{8C0EB5A0-A523-477D-8CB7-103AE1F68705}">
      <dgm:prSet custT="1"/>
      <dgm:spPr/>
      <dgm:t>
        <a:bodyPr/>
        <a:lstStyle/>
        <a:p>
          <a:r>
            <a:rPr lang="fr-FR" sz="1400" dirty="0">
              <a:solidFill>
                <a:srgbClr val="002060"/>
              </a:solidFill>
              <a:latin typeface="Arial" panose="020B0604020202020204" pitchFamily="34" charset="0"/>
              <a:cs typeface="Arial" panose="020B0604020202020204" pitchFamily="34" charset="0"/>
            </a:rPr>
            <a:t>L'augmentation du taux de l'impôt sur les sociétés de 20 à 25 pour cent.</a:t>
          </a:r>
          <a:endParaRPr lang="en-US" sz="1400" dirty="0">
            <a:latin typeface="Arial" panose="020B0604020202020204" pitchFamily="34" charset="0"/>
            <a:cs typeface="Arial" panose="020B0604020202020204" pitchFamily="34" charset="0"/>
          </a:endParaRPr>
        </a:p>
      </dgm:t>
    </dgm:pt>
    <dgm:pt modelId="{FDB57EEB-1F9C-4AB1-A8E5-88AF1A4AE5BA}" type="parTrans" cxnId="{1F90C2CB-15C3-455D-92AD-494C6596243A}">
      <dgm:prSet/>
      <dgm:spPr/>
      <dgm:t>
        <a:bodyPr/>
        <a:lstStyle/>
        <a:p>
          <a:endParaRPr lang="en-US"/>
        </a:p>
      </dgm:t>
    </dgm:pt>
    <dgm:pt modelId="{0D3CC0AD-F589-41D9-8B46-4D1237D852E2}" type="sibTrans" cxnId="{1F90C2CB-15C3-455D-92AD-494C6596243A}">
      <dgm:prSet/>
      <dgm:spPr/>
      <dgm:t>
        <a:bodyPr/>
        <a:lstStyle/>
        <a:p>
          <a:endParaRPr lang="en-US"/>
        </a:p>
      </dgm:t>
    </dgm:pt>
    <dgm:pt modelId="{BD1E903C-B400-4471-B2FA-6D9FEAAB56F1}">
      <dgm:prSet custT="1"/>
      <dgm:spPr/>
      <dgm:t>
        <a:bodyPr/>
        <a:lstStyle/>
        <a:p>
          <a:r>
            <a:rPr lang="fr-FR" sz="1400" dirty="0">
              <a:solidFill>
                <a:srgbClr val="002060"/>
              </a:solidFill>
              <a:latin typeface="Arial" panose="020B0604020202020204" pitchFamily="34" charset="0"/>
              <a:cs typeface="Arial" panose="020B0604020202020204" pitchFamily="34" charset="0"/>
            </a:rPr>
            <a:t>Mise en place d’un nouveau système de budgétisation basé sur la performance (SIGOBE-Système Intégré de Gestion des Opérations Budgétaires de l'Etat).</a:t>
          </a:r>
          <a:endParaRPr lang="en-US" sz="1400" dirty="0">
            <a:solidFill>
              <a:srgbClr val="002060"/>
            </a:solidFill>
            <a:latin typeface="Arial" panose="020B0604020202020204" pitchFamily="34" charset="0"/>
            <a:cs typeface="Arial" panose="020B0604020202020204" pitchFamily="34" charset="0"/>
          </a:endParaRPr>
        </a:p>
      </dgm:t>
    </dgm:pt>
    <dgm:pt modelId="{D690C029-8595-4806-B502-084ED8B35C71}" type="parTrans" cxnId="{D6A42958-502C-4E07-A732-B381CF5415E9}">
      <dgm:prSet/>
      <dgm:spPr/>
      <dgm:t>
        <a:bodyPr/>
        <a:lstStyle/>
        <a:p>
          <a:endParaRPr lang="en-US"/>
        </a:p>
      </dgm:t>
    </dgm:pt>
    <dgm:pt modelId="{A53AABAF-4007-4332-B7C8-6F9BBEE494EC}" type="sibTrans" cxnId="{D6A42958-502C-4E07-A732-B381CF5415E9}">
      <dgm:prSet/>
      <dgm:spPr/>
      <dgm:t>
        <a:bodyPr/>
        <a:lstStyle/>
        <a:p>
          <a:endParaRPr lang="en-US"/>
        </a:p>
      </dgm:t>
    </dgm:pt>
    <dgm:pt modelId="{6ECEC215-DC1B-473E-AEA8-960E8176BB57}" type="pres">
      <dgm:prSet presAssocID="{7B675DD6-4758-43D1-968F-3C409A45CABE}" presName="diagram" presStyleCnt="0">
        <dgm:presLayoutVars>
          <dgm:chPref val="1"/>
          <dgm:dir/>
          <dgm:animOne val="branch"/>
          <dgm:animLvl val="lvl"/>
          <dgm:resizeHandles/>
        </dgm:presLayoutVars>
      </dgm:prSet>
      <dgm:spPr/>
    </dgm:pt>
    <dgm:pt modelId="{8B638707-DB67-4BBE-BF06-1FBA2553A2F2}" type="pres">
      <dgm:prSet presAssocID="{F0A85626-7ED1-487C-B34E-581C46D4C84E}" presName="root" presStyleCnt="0"/>
      <dgm:spPr/>
    </dgm:pt>
    <dgm:pt modelId="{54EE564C-A774-48E1-AC38-FE313F827353}" type="pres">
      <dgm:prSet presAssocID="{F0A85626-7ED1-487C-B34E-581C46D4C84E}" presName="rootComposite" presStyleCnt="0"/>
      <dgm:spPr/>
    </dgm:pt>
    <dgm:pt modelId="{E9B3D953-E4E7-4816-8FF8-E9591F9042DA}" type="pres">
      <dgm:prSet presAssocID="{F0A85626-7ED1-487C-B34E-581C46D4C84E}" presName="rootText" presStyleLbl="node1" presStyleIdx="0" presStyleCnt="4" custScaleX="109313" custScaleY="80882" custLinFactNeighborX="-138" custLinFactNeighborY="-525"/>
      <dgm:spPr/>
    </dgm:pt>
    <dgm:pt modelId="{84345B59-68A8-4C11-8128-2AD824D1B091}" type="pres">
      <dgm:prSet presAssocID="{F0A85626-7ED1-487C-B34E-581C46D4C84E}" presName="rootConnector" presStyleLbl="node1" presStyleIdx="0" presStyleCnt="4"/>
      <dgm:spPr/>
    </dgm:pt>
    <dgm:pt modelId="{297A6CEB-1B70-4C82-91F6-B33D804E649D}" type="pres">
      <dgm:prSet presAssocID="{F0A85626-7ED1-487C-B34E-581C46D4C84E}" presName="childShape" presStyleCnt="0"/>
      <dgm:spPr/>
    </dgm:pt>
    <dgm:pt modelId="{E7E10413-AD86-4CCD-BE23-5735585609B8}" type="pres">
      <dgm:prSet presAssocID="{2DAC2C77-77F7-4265-B4B2-BABC45AA2762}" presName="Name13" presStyleLbl="parChTrans1D2" presStyleIdx="0" presStyleCnt="13"/>
      <dgm:spPr/>
    </dgm:pt>
    <dgm:pt modelId="{30CFD4FA-C831-458D-B820-A763DE892B30}" type="pres">
      <dgm:prSet presAssocID="{259A01AC-6232-49E8-973D-973C06D4DC44}" presName="childText" presStyleLbl="bgAcc1" presStyleIdx="0" presStyleCnt="13" custScaleX="128362">
        <dgm:presLayoutVars>
          <dgm:bulletEnabled val="1"/>
        </dgm:presLayoutVars>
      </dgm:prSet>
      <dgm:spPr/>
    </dgm:pt>
    <dgm:pt modelId="{0964C282-A899-4A22-B81F-AFAB42612DE0}" type="pres">
      <dgm:prSet presAssocID="{7B0893C0-B546-4FA7-A746-A011A97BC538}" presName="Name13" presStyleLbl="parChTrans1D2" presStyleIdx="1" presStyleCnt="13"/>
      <dgm:spPr/>
    </dgm:pt>
    <dgm:pt modelId="{638CBE86-46F3-48AC-AD77-E8C4714E1A0D}" type="pres">
      <dgm:prSet presAssocID="{96D6AEE2-14B4-4550-8199-AEA131929182}" presName="childText" presStyleLbl="bgAcc1" presStyleIdx="1" presStyleCnt="13" custScaleX="121529" custScaleY="123914">
        <dgm:presLayoutVars>
          <dgm:bulletEnabled val="1"/>
        </dgm:presLayoutVars>
      </dgm:prSet>
      <dgm:spPr/>
    </dgm:pt>
    <dgm:pt modelId="{54F76DF3-3574-4691-B279-32559F85A6D6}" type="pres">
      <dgm:prSet presAssocID="{30D43351-51CD-4FF5-A2A3-441497A2E43D}" presName="Name13" presStyleLbl="parChTrans1D2" presStyleIdx="2" presStyleCnt="13"/>
      <dgm:spPr/>
    </dgm:pt>
    <dgm:pt modelId="{2954970B-FA71-4F19-BAB0-6481F5BA73DF}" type="pres">
      <dgm:prSet presAssocID="{3E7ED0A5-915E-4C29-A63F-92079C4BCD6C}" presName="childText" presStyleLbl="bgAcc1" presStyleIdx="2" presStyleCnt="13">
        <dgm:presLayoutVars>
          <dgm:bulletEnabled val="1"/>
        </dgm:presLayoutVars>
      </dgm:prSet>
      <dgm:spPr/>
    </dgm:pt>
    <dgm:pt modelId="{9F7898BA-E385-4AA3-AE4C-0A8D9534D11B}" type="pres">
      <dgm:prSet presAssocID="{6F361CE2-2EBB-4C32-86B4-3139F0C72760}" presName="Name13" presStyleLbl="parChTrans1D2" presStyleIdx="3" presStyleCnt="13"/>
      <dgm:spPr/>
    </dgm:pt>
    <dgm:pt modelId="{F8BCA6CF-FEAA-4E44-8326-A5D462EB969D}" type="pres">
      <dgm:prSet presAssocID="{70521D68-8A5F-48EB-82E9-95AE47BF75D7}" presName="childText" presStyleLbl="bgAcc1" presStyleIdx="3" presStyleCnt="13">
        <dgm:presLayoutVars>
          <dgm:bulletEnabled val="1"/>
        </dgm:presLayoutVars>
      </dgm:prSet>
      <dgm:spPr/>
    </dgm:pt>
    <dgm:pt modelId="{CC42B94D-1EB8-4FA3-80CB-E13E0A0702FB}" type="pres">
      <dgm:prSet presAssocID="{46F2E044-C024-4357-8CE6-81EAED372087}" presName="root" presStyleCnt="0"/>
      <dgm:spPr/>
    </dgm:pt>
    <dgm:pt modelId="{CCAFBF62-EB64-4CEB-8B0A-851A57F7E674}" type="pres">
      <dgm:prSet presAssocID="{46F2E044-C024-4357-8CE6-81EAED372087}" presName="rootComposite" presStyleCnt="0"/>
      <dgm:spPr/>
    </dgm:pt>
    <dgm:pt modelId="{75FC8B40-5627-46B2-9B8F-894695D645FF}" type="pres">
      <dgm:prSet presAssocID="{46F2E044-C024-4357-8CE6-81EAED372087}" presName="rootText" presStyleLbl="node1" presStyleIdx="1" presStyleCnt="4" custScaleX="107471" custScaleY="94296"/>
      <dgm:spPr/>
    </dgm:pt>
    <dgm:pt modelId="{0A5F4854-DAAB-41F3-A7EF-205436558060}" type="pres">
      <dgm:prSet presAssocID="{46F2E044-C024-4357-8CE6-81EAED372087}" presName="rootConnector" presStyleLbl="node1" presStyleIdx="1" presStyleCnt="4"/>
      <dgm:spPr/>
    </dgm:pt>
    <dgm:pt modelId="{F75FCB87-F645-48AB-9346-F99F13F96A19}" type="pres">
      <dgm:prSet presAssocID="{46F2E044-C024-4357-8CE6-81EAED372087}" presName="childShape" presStyleCnt="0"/>
      <dgm:spPr/>
    </dgm:pt>
    <dgm:pt modelId="{40C38635-B7C7-4EED-B42B-15F6450962DF}" type="pres">
      <dgm:prSet presAssocID="{4731C58B-2EE3-49EA-91E3-5019D2BCE8EA}" presName="Name13" presStyleLbl="parChTrans1D2" presStyleIdx="4" presStyleCnt="13"/>
      <dgm:spPr/>
    </dgm:pt>
    <dgm:pt modelId="{89704BA4-5512-4ED8-A7B2-ECBC3397368E}" type="pres">
      <dgm:prSet presAssocID="{61F894F4-8A3D-46FF-BE95-C29F5473FEEA}" presName="childText" presStyleLbl="bgAcc1" presStyleIdx="4" presStyleCnt="13" custScaleX="123840" custScaleY="193776">
        <dgm:presLayoutVars>
          <dgm:bulletEnabled val="1"/>
        </dgm:presLayoutVars>
      </dgm:prSet>
      <dgm:spPr/>
    </dgm:pt>
    <dgm:pt modelId="{72C45946-B8F3-4D9F-A83C-9522A292F3FA}" type="pres">
      <dgm:prSet presAssocID="{00377375-38AA-4766-8423-A2F9D78DF0ED}" presName="Name13" presStyleLbl="parChTrans1D2" presStyleIdx="5" presStyleCnt="13"/>
      <dgm:spPr/>
    </dgm:pt>
    <dgm:pt modelId="{10FC54DA-F2DD-4B1F-A3A6-1694FC9CD091}" type="pres">
      <dgm:prSet presAssocID="{6B59B1B4-F5BB-44A2-A37D-EAF733614763}" presName="childText" presStyleLbl="bgAcc1" presStyleIdx="5" presStyleCnt="13" custScaleX="129723">
        <dgm:presLayoutVars>
          <dgm:bulletEnabled val="1"/>
        </dgm:presLayoutVars>
      </dgm:prSet>
      <dgm:spPr/>
    </dgm:pt>
    <dgm:pt modelId="{8CE4CBF4-FC3F-4EE7-8932-4EDA70F0BCF2}" type="pres">
      <dgm:prSet presAssocID="{6A233606-BA8E-4F2D-A17D-2BC64E1D630B}" presName="root" presStyleCnt="0"/>
      <dgm:spPr/>
    </dgm:pt>
    <dgm:pt modelId="{80FE2A87-3F54-4683-951B-D56D6F276A87}" type="pres">
      <dgm:prSet presAssocID="{6A233606-BA8E-4F2D-A17D-2BC64E1D630B}" presName="rootComposite" presStyleCnt="0"/>
      <dgm:spPr/>
    </dgm:pt>
    <dgm:pt modelId="{C6117F05-D4CE-4A5C-8195-B0FDFEB98844}" type="pres">
      <dgm:prSet presAssocID="{6A233606-BA8E-4F2D-A17D-2BC64E1D630B}" presName="rootText" presStyleLbl="node1" presStyleIdx="2" presStyleCnt="4" custLinFactNeighborX="510"/>
      <dgm:spPr/>
    </dgm:pt>
    <dgm:pt modelId="{36E5DD07-0852-4A00-84FE-47546F708DE2}" type="pres">
      <dgm:prSet presAssocID="{6A233606-BA8E-4F2D-A17D-2BC64E1D630B}" presName="rootConnector" presStyleLbl="node1" presStyleIdx="2" presStyleCnt="4"/>
      <dgm:spPr/>
    </dgm:pt>
    <dgm:pt modelId="{BD17B101-C8F7-481E-9575-50C6AAEADBCE}" type="pres">
      <dgm:prSet presAssocID="{6A233606-BA8E-4F2D-A17D-2BC64E1D630B}" presName="childShape" presStyleCnt="0"/>
      <dgm:spPr/>
    </dgm:pt>
    <dgm:pt modelId="{795A6594-ED6F-44A9-9381-222C8F9EBBC2}" type="pres">
      <dgm:prSet presAssocID="{E297BAEA-F583-426B-A1BD-A60E894DC9AA}" presName="Name13" presStyleLbl="parChTrans1D2" presStyleIdx="6" presStyleCnt="13"/>
      <dgm:spPr/>
    </dgm:pt>
    <dgm:pt modelId="{0D0D226C-3A17-4B40-A3AE-2DF8B3C88F1F}" type="pres">
      <dgm:prSet presAssocID="{349BBCD7-B0E5-4B5E-9DD3-FD35E8C21F2F}" presName="childText" presStyleLbl="bgAcc1" presStyleIdx="6" presStyleCnt="13" custScaleX="144647">
        <dgm:presLayoutVars>
          <dgm:bulletEnabled val="1"/>
        </dgm:presLayoutVars>
      </dgm:prSet>
      <dgm:spPr/>
    </dgm:pt>
    <dgm:pt modelId="{9E08B384-F877-4C8C-9335-3EE72DEF48AA}" type="pres">
      <dgm:prSet presAssocID="{F6854060-8E75-48D0-B31F-12632C8D7E2C}" presName="Name13" presStyleLbl="parChTrans1D2" presStyleIdx="7" presStyleCnt="13"/>
      <dgm:spPr/>
    </dgm:pt>
    <dgm:pt modelId="{21DC1FA6-4FAB-4A20-8815-66C2418DCDF6}" type="pres">
      <dgm:prSet presAssocID="{7ABE45CF-A228-4B30-BC63-485824C7F6DE}" presName="childText" presStyleLbl="bgAcc1" presStyleIdx="7" presStyleCnt="13" custScaleX="145736" custScaleY="147571">
        <dgm:presLayoutVars>
          <dgm:bulletEnabled val="1"/>
        </dgm:presLayoutVars>
      </dgm:prSet>
      <dgm:spPr/>
    </dgm:pt>
    <dgm:pt modelId="{100EAC3A-87D3-4414-A77B-4C5EF185A7E8}" type="pres">
      <dgm:prSet presAssocID="{F9904E11-E24F-4D33-BD91-A8CD3C1208B9}" presName="Name13" presStyleLbl="parChTrans1D2" presStyleIdx="8" presStyleCnt="13"/>
      <dgm:spPr/>
    </dgm:pt>
    <dgm:pt modelId="{BB4A7E5D-9B5F-4EE8-93B7-1272A4030A28}" type="pres">
      <dgm:prSet presAssocID="{A051175D-B037-4762-8FEB-9813DAEB7DD8}" presName="childText" presStyleLbl="bgAcc1" presStyleIdx="8" presStyleCnt="13" custScaleX="151219">
        <dgm:presLayoutVars>
          <dgm:bulletEnabled val="1"/>
        </dgm:presLayoutVars>
      </dgm:prSet>
      <dgm:spPr/>
    </dgm:pt>
    <dgm:pt modelId="{419BB0AC-86E5-4DF1-A532-457B24DFE1FE}" type="pres">
      <dgm:prSet presAssocID="{FDB57EEB-1F9C-4AB1-A8E5-88AF1A4AE5BA}" presName="Name13" presStyleLbl="parChTrans1D2" presStyleIdx="9" presStyleCnt="13"/>
      <dgm:spPr/>
    </dgm:pt>
    <dgm:pt modelId="{8AE78BA5-F2BE-4811-B58B-F1984CD3AF95}" type="pres">
      <dgm:prSet presAssocID="{8C0EB5A0-A523-477D-8CB7-103AE1F68705}" presName="childText" presStyleLbl="bgAcc1" presStyleIdx="9" presStyleCnt="13" custScaleX="157018">
        <dgm:presLayoutVars>
          <dgm:bulletEnabled val="1"/>
        </dgm:presLayoutVars>
      </dgm:prSet>
      <dgm:spPr/>
    </dgm:pt>
    <dgm:pt modelId="{A3A94DEE-EFC6-406C-B489-39A41537DE29}" type="pres">
      <dgm:prSet presAssocID="{823A1A7C-1A65-493C-B731-3CF0EA298FF3}" presName="root" presStyleCnt="0"/>
      <dgm:spPr/>
    </dgm:pt>
    <dgm:pt modelId="{93D8D30D-EAC1-4120-A1DC-29B5FC6E84DA}" type="pres">
      <dgm:prSet presAssocID="{823A1A7C-1A65-493C-B731-3CF0EA298FF3}" presName="rootComposite" presStyleCnt="0"/>
      <dgm:spPr/>
    </dgm:pt>
    <dgm:pt modelId="{BE3906FF-C919-4243-9C98-1A51577E2757}" type="pres">
      <dgm:prSet presAssocID="{823A1A7C-1A65-493C-B731-3CF0EA298FF3}" presName="rootText" presStyleLbl="node1" presStyleIdx="3" presStyleCnt="4" custLinFactNeighborX="-1531"/>
      <dgm:spPr/>
    </dgm:pt>
    <dgm:pt modelId="{7F9202F3-7B47-4F1E-9249-DEF7D63DBD01}" type="pres">
      <dgm:prSet presAssocID="{823A1A7C-1A65-493C-B731-3CF0EA298FF3}" presName="rootConnector" presStyleLbl="node1" presStyleIdx="3" presStyleCnt="4"/>
      <dgm:spPr/>
    </dgm:pt>
    <dgm:pt modelId="{45167DF9-0E1C-4D0C-B726-74BCEF1B728A}" type="pres">
      <dgm:prSet presAssocID="{823A1A7C-1A65-493C-B731-3CF0EA298FF3}" presName="childShape" presStyleCnt="0"/>
      <dgm:spPr/>
    </dgm:pt>
    <dgm:pt modelId="{A40F0CF3-B8D7-4804-B3E7-CBC2760908F7}" type="pres">
      <dgm:prSet presAssocID="{4369519F-18E9-4628-8B82-65E960728FDF}" presName="Name13" presStyleLbl="parChTrans1D2" presStyleIdx="10" presStyleCnt="13"/>
      <dgm:spPr/>
    </dgm:pt>
    <dgm:pt modelId="{C0525C3A-23B9-463C-8C39-06FAD2744F3D}" type="pres">
      <dgm:prSet presAssocID="{90864F45-B59F-4CFD-9E98-6AF35AF479D9}" presName="childText" presStyleLbl="bgAcc1" presStyleIdx="10" presStyleCnt="13" custScaleX="189051">
        <dgm:presLayoutVars>
          <dgm:bulletEnabled val="1"/>
        </dgm:presLayoutVars>
      </dgm:prSet>
      <dgm:spPr/>
    </dgm:pt>
    <dgm:pt modelId="{74FD8692-5C96-4A32-8D4E-C12F8FCBE5E3}" type="pres">
      <dgm:prSet presAssocID="{B871C799-7202-419B-903C-27B0E410B8A0}" presName="Name13" presStyleLbl="parChTrans1D2" presStyleIdx="11" presStyleCnt="13"/>
      <dgm:spPr/>
    </dgm:pt>
    <dgm:pt modelId="{91DF664E-141F-4201-A402-79ED4B3652D9}" type="pres">
      <dgm:prSet presAssocID="{C137B530-8148-464F-AB51-A53E09FB5584}" presName="childText" presStyleLbl="bgAcc1" presStyleIdx="11" presStyleCnt="13" custScaleX="195175">
        <dgm:presLayoutVars>
          <dgm:bulletEnabled val="1"/>
        </dgm:presLayoutVars>
      </dgm:prSet>
      <dgm:spPr/>
    </dgm:pt>
    <dgm:pt modelId="{0B5BB0BF-2485-4851-82FA-93A8FE2982E3}" type="pres">
      <dgm:prSet presAssocID="{D690C029-8595-4806-B502-084ED8B35C71}" presName="Name13" presStyleLbl="parChTrans1D2" presStyleIdx="12" presStyleCnt="13"/>
      <dgm:spPr/>
    </dgm:pt>
    <dgm:pt modelId="{186D0381-EDE3-4768-895E-7FF311CE950E}" type="pres">
      <dgm:prSet presAssocID="{BD1E903C-B400-4471-B2FA-6D9FEAAB56F1}" presName="childText" presStyleLbl="bgAcc1" presStyleIdx="12" presStyleCnt="13" custScaleX="199309" custScaleY="152921">
        <dgm:presLayoutVars>
          <dgm:bulletEnabled val="1"/>
        </dgm:presLayoutVars>
      </dgm:prSet>
      <dgm:spPr/>
    </dgm:pt>
  </dgm:ptLst>
  <dgm:cxnLst>
    <dgm:cxn modelId="{F4FF4400-33A4-4DC2-8117-5B61EC830AEE}" type="presOf" srcId="{8C0EB5A0-A523-477D-8CB7-103AE1F68705}" destId="{8AE78BA5-F2BE-4811-B58B-F1984CD3AF95}" srcOrd="0" destOrd="0" presId="urn:microsoft.com/office/officeart/2005/8/layout/hierarchy3"/>
    <dgm:cxn modelId="{1A909E01-2381-46E7-A03C-27AB336CFA5F}" type="presOf" srcId="{823A1A7C-1A65-493C-B731-3CF0EA298FF3}" destId="{BE3906FF-C919-4243-9C98-1A51577E2757}" srcOrd="0" destOrd="0" presId="urn:microsoft.com/office/officeart/2005/8/layout/hierarchy3"/>
    <dgm:cxn modelId="{94B8210F-9141-4D6A-AA3A-5018D9033E3D}" type="presOf" srcId="{6A233606-BA8E-4F2D-A17D-2BC64E1D630B}" destId="{36E5DD07-0852-4A00-84FE-47546F708DE2}" srcOrd="1" destOrd="0" presId="urn:microsoft.com/office/officeart/2005/8/layout/hierarchy3"/>
    <dgm:cxn modelId="{EA007F11-671B-44DC-80A4-DB0759C46F04}" srcId="{823A1A7C-1A65-493C-B731-3CF0EA298FF3}" destId="{C137B530-8148-464F-AB51-A53E09FB5584}" srcOrd="1" destOrd="0" parTransId="{B871C799-7202-419B-903C-27B0E410B8A0}" sibTransId="{767D2B6C-E7A4-4789-BC91-8BFFCCC3DA6E}"/>
    <dgm:cxn modelId="{0EDB8A16-BCAD-4D21-BCDD-AB0958E735AC}" srcId="{6A233606-BA8E-4F2D-A17D-2BC64E1D630B}" destId="{349BBCD7-B0E5-4B5E-9DD3-FD35E8C21F2F}" srcOrd="0" destOrd="0" parTransId="{E297BAEA-F583-426B-A1BD-A60E894DC9AA}" sibTransId="{BF644B0F-201C-41EF-9C29-AE7670705707}"/>
    <dgm:cxn modelId="{2EC7DA16-5AAA-46F0-AF41-09FC9AD534F1}" srcId="{46F2E044-C024-4357-8CE6-81EAED372087}" destId="{61F894F4-8A3D-46FF-BE95-C29F5473FEEA}" srcOrd="0" destOrd="0" parTransId="{4731C58B-2EE3-49EA-91E3-5019D2BCE8EA}" sibTransId="{00D07783-9FAB-483E-815D-01A81A9A2E13}"/>
    <dgm:cxn modelId="{7CEA3A18-9423-4C61-BEE2-513F6C753A87}" type="presOf" srcId="{259A01AC-6232-49E8-973D-973C06D4DC44}" destId="{30CFD4FA-C831-458D-B820-A763DE892B30}" srcOrd="0" destOrd="0" presId="urn:microsoft.com/office/officeart/2005/8/layout/hierarchy3"/>
    <dgm:cxn modelId="{F68A221E-BBB1-4C6F-BC02-C7666F842278}" type="presOf" srcId="{F6854060-8E75-48D0-B31F-12632C8D7E2C}" destId="{9E08B384-F877-4C8C-9335-3EE72DEF48AA}" srcOrd="0" destOrd="0" presId="urn:microsoft.com/office/officeart/2005/8/layout/hierarchy3"/>
    <dgm:cxn modelId="{AA074B27-D75D-4E48-9A77-4CEA3E98354D}" type="presOf" srcId="{C137B530-8148-464F-AB51-A53E09FB5584}" destId="{91DF664E-141F-4201-A402-79ED4B3652D9}" srcOrd="0" destOrd="0" presId="urn:microsoft.com/office/officeart/2005/8/layout/hierarchy3"/>
    <dgm:cxn modelId="{F674042A-6FC5-43B0-8488-8C1A7812AC66}" type="presOf" srcId="{BD1E903C-B400-4471-B2FA-6D9FEAAB56F1}" destId="{186D0381-EDE3-4768-895E-7FF311CE950E}" srcOrd="0" destOrd="0" presId="urn:microsoft.com/office/officeart/2005/8/layout/hierarchy3"/>
    <dgm:cxn modelId="{625CFC2C-8521-4126-BC44-A38D16CCBC89}" srcId="{823A1A7C-1A65-493C-B731-3CF0EA298FF3}" destId="{90864F45-B59F-4CFD-9E98-6AF35AF479D9}" srcOrd="0" destOrd="0" parTransId="{4369519F-18E9-4628-8B82-65E960728FDF}" sibTransId="{7BCAD231-81FA-45C4-B1A6-285786AA5905}"/>
    <dgm:cxn modelId="{81C6FF33-D842-4002-9CD4-7F92F41137B7}" type="presOf" srcId="{F0A85626-7ED1-487C-B34E-581C46D4C84E}" destId="{84345B59-68A8-4C11-8128-2AD824D1B091}" srcOrd="1" destOrd="0" presId="urn:microsoft.com/office/officeart/2005/8/layout/hierarchy3"/>
    <dgm:cxn modelId="{279F4E37-1EBD-4CFE-8FCE-FC823CFA84B1}" type="presOf" srcId="{F0A85626-7ED1-487C-B34E-581C46D4C84E}" destId="{E9B3D953-E4E7-4816-8FF8-E9591F9042DA}" srcOrd="0" destOrd="0" presId="urn:microsoft.com/office/officeart/2005/8/layout/hierarchy3"/>
    <dgm:cxn modelId="{994A5A43-2199-4955-A9C5-0FD9E012DA0A}" type="presOf" srcId="{B871C799-7202-419B-903C-27B0E410B8A0}" destId="{74FD8692-5C96-4A32-8D4E-C12F8FCBE5E3}" srcOrd="0" destOrd="0" presId="urn:microsoft.com/office/officeart/2005/8/layout/hierarchy3"/>
    <dgm:cxn modelId="{6F895951-2551-4E37-978D-1CF2DF5F718A}" type="presOf" srcId="{30D43351-51CD-4FF5-A2A3-441497A2E43D}" destId="{54F76DF3-3574-4691-B279-32559F85A6D6}" srcOrd="0" destOrd="0" presId="urn:microsoft.com/office/officeart/2005/8/layout/hierarchy3"/>
    <dgm:cxn modelId="{D6A42958-502C-4E07-A732-B381CF5415E9}" srcId="{823A1A7C-1A65-493C-B731-3CF0EA298FF3}" destId="{BD1E903C-B400-4471-B2FA-6D9FEAAB56F1}" srcOrd="2" destOrd="0" parTransId="{D690C029-8595-4806-B502-084ED8B35C71}" sibTransId="{A53AABAF-4007-4332-B7C8-6F9BBEE494EC}"/>
    <dgm:cxn modelId="{23DF375F-91D0-4D7B-A5C9-62A45C6F260E}" type="presOf" srcId="{3E7ED0A5-915E-4C29-A63F-92079C4BCD6C}" destId="{2954970B-FA71-4F19-BAB0-6481F5BA73DF}" srcOrd="0" destOrd="0" presId="urn:microsoft.com/office/officeart/2005/8/layout/hierarchy3"/>
    <dgm:cxn modelId="{4C12E363-925B-4FBC-8AE5-364E1CF7E115}" srcId="{7B675DD6-4758-43D1-968F-3C409A45CABE}" destId="{823A1A7C-1A65-493C-B731-3CF0EA298FF3}" srcOrd="3" destOrd="0" parTransId="{CB6CDD08-7B9B-49E2-A84C-FD482B3BF62E}" sibTransId="{063E03A2-7756-47DF-80E6-2DDFD54A4F6E}"/>
    <dgm:cxn modelId="{C7625E68-6EEF-4FE7-A3C6-E0F9EF62C6F1}" type="presOf" srcId="{46F2E044-C024-4357-8CE6-81EAED372087}" destId="{0A5F4854-DAAB-41F3-A7EF-205436558060}" srcOrd="1" destOrd="0" presId="urn:microsoft.com/office/officeart/2005/8/layout/hierarchy3"/>
    <dgm:cxn modelId="{E242B774-BF1A-43C1-8576-599C63A2FA69}" srcId="{F0A85626-7ED1-487C-B34E-581C46D4C84E}" destId="{70521D68-8A5F-48EB-82E9-95AE47BF75D7}" srcOrd="3" destOrd="0" parTransId="{6F361CE2-2EBB-4C32-86B4-3139F0C72760}" sibTransId="{416734FD-7993-49FF-B7A7-2C1596B7222C}"/>
    <dgm:cxn modelId="{EC499D7B-CBEF-49DE-AD6E-9DD785B3DFD4}" type="presOf" srcId="{823A1A7C-1A65-493C-B731-3CF0EA298FF3}" destId="{7F9202F3-7B47-4F1E-9249-DEF7D63DBD01}" srcOrd="1" destOrd="0" presId="urn:microsoft.com/office/officeart/2005/8/layout/hierarchy3"/>
    <dgm:cxn modelId="{CCA9987C-E97C-417D-83F6-C56E76F80D5B}" type="presOf" srcId="{96D6AEE2-14B4-4550-8199-AEA131929182}" destId="{638CBE86-46F3-48AC-AD77-E8C4714E1A0D}" srcOrd="0" destOrd="0" presId="urn:microsoft.com/office/officeart/2005/8/layout/hierarchy3"/>
    <dgm:cxn modelId="{E97D3183-4B85-4DC2-A481-CB5723B6F43A}" type="presOf" srcId="{FDB57EEB-1F9C-4AB1-A8E5-88AF1A4AE5BA}" destId="{419BB0AC-86E5-4DF1-A532-457B24DFE1FE}" srcOrd="0" destOrd="0" presId="urn:microsoft.com/office/officeart/2005/8/layout/hierarchy3"/>
    <dgm:cxn modelId="{81D3ED87-9B04-41F1-A739-10FE7FA22CCB}" srcId="{F0A85626-7ED1-487C-B34E-581C46D4C84E}" destId="{96D6AEE2-14B4-4550-8199-AEA131929182}" srcOrd="1" destOrd="0" parTransId="{7B0893C0-B546-4FA7-A746-A011A97BC538}" sibTransId="{C22B1F19-6998-43EF-B2CD-F4521A3DC82C}"/>
    <dgm:cxn modelId="{493AE688-DF48-44B6-8763-F9F590F46313}" type="presOf" srcId="{7B675DD6-4758-43D1-968F-3C409A45CABE}" destId="{6ECEC215-DC1B-473E-AEA8-960E8176BB57}" srcOrd="0" destOrd="0" presId="urn:microsoft.com/office/officeart/2005/8/layout/hierarchy3"/>
    <dgm:cxn modelId="{46B5F188-8284-45CD-A68B-B44D860D84F6}" type="presOf" srcId="{46F2E044-C024-4357-8CE6-81EAED372087}" destId="{75FC8B40-5627-46B2-9B8F-894695D645FF}" srcOrd="0" destOrd="0" presId="urn:microsoft.com/office/officeart/2005/8/layout/hierarchy3"/>
    <dgm:cxn modelId="{7A0CC589-B135-432D-A965-783BE02A0302}" srcId="{F0A85626-7ED1-487C-B34E-581C46D4C84E}" destId="{3E7ED0A5-915E-4C29-A63F-92079C4BCD6C}" srcOrd="2" destOrd="0" parTransId="{30D43351-51CD-4FF5-A2A3-441497A2E43D}" sibTransId="{E4A4702D-4658-41DA-B2DC-1F6F50E9B48D}"/>
    <dgm:cxn modelId="{148CEC8A-33D5-4E56-B2D4-1C83862880BB}" type="presOf" srcId="{00377375-38AA-4766-8423-A2F9D78DF0ED}" destId="{72C45946-B8F3-4D9F-A83C-9522A292F3FA}" srcOrd="0" destOrd="0" presId="urn:microsoft.com/office/officeart/2005/8/layout/hierarchy3"/>
    <dgm:cxn modelId="{CA47518B-6E13-4E78-A3CF-0B21D3B8D8DD}" type="presOf" srcId="{2DAC2C77-77F7-4265-B4B2-BABC45AA2762}" destId="{E7E10413-AD86-4CCD-BE23-5735585609B8}" srcOrd="0" destOrd="0" presId="urn:microsoft.com/office/officeart/2005/8/layout/hierarchy3"/>
    <dgm:cxn modelId="{D1D3DF8F-65AD-4E4C-A0D1-6C409140B86A}" srcId="{7B675DD6-4758-43D1-968F-3C409A45CABE}" destId="{6A233606-BA8E-4F2D-A17D-2BC64E1D630B}" srcOrd="2" destOrd="0" parTransId="{A07C4ADA-4AFC-484A-BD2C-7277C333BCF7}" sibTransId="{6B91EFA1-8D64-48BA-908E-F5DD1C8F8D75}"/>
    <dgm:cxn modelId="{8AF9AF9D-F5ED-4776-A190-57A5166C900C}" type="presOf" srcId="{D690C029-8595-4806-B502-084ED8B35C71}" destId="{0B5BB0BF-2485-4851-82FA-93A8FE2982E3}" srcOrd="0" destOrd="0" presId="urn:microsoft.com/office/officeart/2005/8/layout/hierarchy3"/>
    <dgm:cxn modelId="{3742B2A2-3EAC-4177-8461-0E8DC0805227}" type="presOf" srcId="{7ABE45CF-A228-4B30-BC63-485824C7F6DE}" destId="{21DC1FA6-4FAB-4A20-8815-66C2418DCDF6}" srcOrd="0" destOrd="0" presId="urn:microsoft.com/office/officeart/2005/8/layout/hierarchy3"/>
    <dgm:cxn modelId="{1C09D9A2-EE5B-4CD0-B195-8AF52BF0262C}" type="presOf" srcId="{E297BAEA-F583-426B-A1BD-A60E894DC9AA}" destId="{795A6594-ED6F-44A9-9381-222C8F9EBBC2}" srcOrd="0" destOrd="0" presId="urn:microsoft.com/office/officeart/2005/8/layout/hierarchy3"/>
    <dgm:cxn modelId="{DE8AD9A4-786B-4F2D-A4A1-A9BBC6F54BEF}" type="presOf" srcId="{F9904E11-E24F-4D33-BD91-A8CD3C1208B9}" destId="{100EAC3A-87D3-4414-A77B-4C5EF185A7E8}" srcOrd="0" destOrd="0" presId="urn:microsoft.com/office/officeart/2005/8/layout/hierarchy3"/>
    <dgm:cxn modelId="{4ACADAA9-67CD-4D9B-A78D-294389E190E9}" type="presOf" srcId="{7B0893C0-B546-4FA7-A746-A011A97BC538}" destId="{0964C282-A899-4A22-B81F-AFAB42612DE0}" srcOrd="0" destOrd="0" presId="urn:microsoft.com/office/officeart/2005/8/layout/hierarchy3"/>
    <dgm:cxn modelId="{F9E851B4-E0B9-4C98-A77A-D19394CBA733}" srcId="{46F2E044-C024-4357-8CE6-81EAED372087}" destId="{6B59B1B4-F5BB-44A2-A37D-EAF733614763}" srcOrd="1" destOrd="0" parTransId="{00377375-38AA-4766-8423-A2F9D78DF0ED}" sibTransId="{6A4844D6-BEBC-4097-9E0B-4F588B2F3443}"/>
    <dgm:cxn modelId="{6AFF4FBA-EA68-4D0E-8259-D7ADD1041FC1}" type="presOf" srcId="{4369519F-18E9-4628-8B82-65E960728FDF}" destId="{A40F0CF3-B8D7-4804-B3E7-CBC2760908F7}" srcOrd="0" destOrd="0" presId="urn:microsoft.com/office/officeart/2005/8/layout/hierarchy3"/>
    <dgm:cxn modelId="{04B08ABA-6603-4B35-8016-5F46FD984BFB}" type="presOf" srcId="{4731C58B-2EE3-49EA-91E3-5019D2BCE8EA}" destId="{40C38635-B7C7-4EED-B42B-15F6450962DF}" srcOrd="0" destOrd="0" presId="urn:microsoft.com/office/officeart/2005/8/layout/hierarchy3"/>
    <dgm:cxn modelId="{15424ABC-4C77-41E2-827B-62ED5C8DFFC4}" type="presOf" srcId="{349BBCD7-B0E5-4B5E-9DD3-FD35E8C21F2F}" destId="{0D0D226C-3A17-4B40-A3AE-2DF8B3C88F1F}" srcOrd="0" destOrd="0" presId="urn:microsoft.com/office/officeart/2005/8/layout/hierarchy3"/>
    <dgm:cxn modelId="{1B4597BF-7274-41FF-91E8-3AF90D44BBC3}" srcId="{F0A85626-7ED1-487C-B34E-581C46D4C84E}" destId="{259A01AC-6232-49E8-973D-973C06D4DC44}" srcOrd="0" destOrd="0" parTransId="{2DAC2C77-77F7-4265-B4B2-BABC45AA2762}" sibTransId="{25C8C8FD-97A8-46A4-AF1A-5ADE7A03B319}"/>
    <dgm:cxn modelId="{1F90C2CB-15C3-455D-92AD-494C6596243A}" srcId="{6A233606-BA8E-4F2D-A17D-2BC64E1D630B}" destId="{8C0EB5A0-A523-477D-8CB7-103AE1F68705}" srcOrd="3" destOrd="0" parTransId="{FDB57EEB-1F9C-4AB1-A8E5-88AF1A4AE5BA}" sibTransId="{0D3CC0AD-F589-41D9-8B46-4D1237D852E2}"/>
    <dgm:cxn modelId="{80C34BCD-7708-42E6-BB3E-65C6297E8725}" srcId="{6A233606-BA8E-4F2D-A17D-2BC64E1D630B}" destId="{7ABE45CF-A228-4B30-BC63-485824C7F6DE}" srcOrd="1" destOrd="0" parTransId="{F6854060-8E75-48D0-B31F-12632C8D7E2C}" sibTransId="{BC3D02D5-BDE4-4F94-A6FB-81C6751DEA5E}"/>
    <dgm:cxn modelId="{14784BD1-3E43-49C3-B802-7021E5E595DE}" srcId="{6A233606-BA8E-4F2D-A17D-2BC64E1D630B}" destId="{A051175D-B037-4762-8FEB-9813DAEB7DD8}" srcOrd="2" destOrd="0" parTransId="{F9904E11-E24F-4D33-BD91-A8CD3C1208B9}" sibTransId="{5C361C7C-A261-43ED-AA31-F0AD1FC66420}"/>
    <dgm:cxn modelId="{996101D5-3DA9-4590-9068-3ADFDC234EBC}" srcId="{7B675DD6-4758-43D1-968F-3C409A45CABE}" destId="{F0A85626-7ED1-487C-B34E-581C46D4C84E}" srcOrd="0" destOrd="0" parTransId="{5F52F995-2853-497C-8A20-6C6B776DB9FB}" sibTransId="{387887B7-78DB-48E8-9CF3-EA05E1E5B5B1}"/>
    <dgm:cxn modelId="{C735E9D5-1FAB-4E3A-813F-C77D765C0AF8}" type="presOf" srcId="{A051175D-B037-4762-8FEB-9813DAEB7DD8}" destId="{BB4A7E5D-9B5F-4EE8-93B7-1272A4030A28}" srcOrd="0" destOrd="0" presId="urn:microsoft.com/office/officeart/2005/8/layout/hierarchy3"/>
    <dgm:cxn modelId="{5211E8D7-5AFF-4E95-9836-B70ACE4B5268}" type="presOf" srcId="{61F894F4-8A3D-46FF-BE95-C29F5473FEEA}" destId="{89704BA4-5512-4ED8-A7B2-ECBC3397368E}" srcOrd="0" destOrd="0" presId="urn:microsoft.com/office/officeart/2005/8/layout/hierarchy3"/>
    <dgm:cxn modelId="{27C16EE3-7B3F-49D3-8EAA-A4EB8EEAEC09}" type="presOf" srcId="{6B59B1B4-F5BB-44A2-A37D-EAF733614763}" destId="{10FC54DA-F2DD-4B1F-A3A6-1694FC9CD091}" srcOrd="0" destOrd="0" presId="urn:microsoft.com/office/officeart/2005/8/layout/hierarchy3"/>
    <dgm:cxn modelId="{B20E2EE4-980C-426A-8FAC-0B933C5B3955}" srcId="{7B675DD6-4758-43D1-968F-3C409A45CABE}" destId="{46F2E044-C024-4357-8CE6-81EAED372087}" srcOrd="1" destOrd="0" parTransId="{06A287C8-854C-4101-8A5B-DE488BF1628B}" sibTransId="{0BEE7D18-4D91-4420-A37D-70E3FA848467}"/>
    <dgm:cxn modelId="{AD8A6BE5-16BA-4C2B-BB01-8C60F1063E2E}" type="presOf" srcId="{90864F45-B59F-4CFD-9E98-6AF35AF479D9}" destId="{C0525C3A-23B9-463C-8C39-06FAD2744F3D}" srcOrd="0" destOrd="0" presId="urn:microsoft.com/office/officeart/2005/8/layout/hierarchy3"/>
    <dgm:cxn modelId="{E8C839E7-516E-4025-AD4E-238C097E59BB}" type="presOf" srcId="{6A233606-BA8E-4F2D-A17D-2BC64E1D630B}" destId="{C6117F05-D4CE-4A5C-8195-B0FDFEB98844}" srcOrd="0" destOrd="0" presId="urn:microsoft.com/office/officeart/2005/8/layout/hierarchy3"/>
    <dgm:cxn modelId="{3C8E75ED-BFE2-4D70-99CA-9CE9502A3361}" type="presOf" srcId="{6F361CE2-2EBB-4C32-86B4-3139F0C72760}" destId="{9F7898BA-E385-4AA3-AE4C-0A8D9534D11B}" srcOrd="0" destOrd="0" presId="urn:microsoft.com/office/officeart/2005/8/layout/hierarchy3"/>
    <dgm:cxn modelId="{B7AFD2F1-C642-47C9-A2D9-9F93276B71E0}" type="presOf" srcId="{70521D68-8A5F-48EB-82E9-95AE47BF75D7}" destId="{F8BCA6CF-FEAA-4E44-8326-A5D462EB969D}" srcOrd="0" destOrd="0" presId="urn:microsoft.com/office/officeart/2005/8/layout/hierarchy3"/>
    <dgm:cxn modelId="{8374BFD8-92ED-4EEE-863C-340019A32159}" type="presParOf" srcId="{6ECEC215-DC1B-473E-AEA8-960E8176BB57}" destId="{8B638707-DB67-4BBE-BF06-1FBA2553A2F2}" srcOrd="0" destOrd="0" presId="urn:microsoft.com/office/officeart/2005/8/layout/hierarchy3"/>
    <dgm:cxn modelId="{0EEBBFE5-DF36-4ED6-B375-F9157BE1E571}" type="presParOf" srcId="{8B638707-DB67-4BBE-BF06-1FBA2553A2F2}" destId="{54EE564C-A774-48E1-AC38-FE313F827353}" srcOrd="0" destOrd="0" presId="urn:microsoft.com/office/officeart/2005/8/layout/hierarchy3"/>
    <dgm:cxn modelId="{9A37BCC7-DCC9-4DCD-9CD6-8CFEF84435AD}" type="presParOf" srcId="{54EE564C-A774-48E1-AC38-FE313F827353}" destId="{E9B3D953-E4E7-4816-8FF8-E9591F9042DA}" srcOrd="0" destOrd="0" presId="urn:microsoft.com/office/officeart/2005/8/layout/hierarchy3"/>
    <dgm:cxn modelId="{B673B87B-2008-44E8-92DA-56D3A075267E}" type="presParOf" srcId="{54EE564C-A774-48E1-AC38-FE313F827353}" destId="{84345B59-68A8-4C11-8128-2AD824D1B091}" srcOrd="1" destOrd="0" presId="urn:microsoft.com/office/officeart/2005/8/layout/hierarchy3"/>
    <dgm:cxn modelId="{44598996-85D2-4F61-A225-62A673EFA645}" type="presParOf" srcId="{8B638707-DB67-4BBE-BF06-1FBA2553A2F2}" destId="{297A6CEB-1B70-4C82-91F6-B33D804E649D}" srcOrd="1" destOrd="0" presId="urn:microsoft.com/office/officeart/2005/8/layout/hierarchy3"/>
    <dgm:cxn modelId="{7AFF27E3-B4E8-485B-8B02-10CD891C6C59}" type="presParOf" srcId="{297A6CEB-1B70-4C82-91F6-B33D804E649D}" destId="{E7E10413-AD86-4CCD-BE23-5735585609B8}" srcOrd="0" destOrd="0" presId="urn:microsoft.com/office/officeart/2005/8/layout/hierarchy3"/>
    <dgm:cxn modelId="{0B2A1A6D-032D-4B5C-8901-37D0E96ABDC3}" type="presParOf" srcId="{297A6CEB-1B70-4C82-91F6-B33D804E649D}" destId="{30CFD4FA-C831-458D-B820-A763DE892B30}" srcOrd="1" destOrd="0" presId="urn:microsoft.com/office/officeart/2005/8/layout/hierarchy3"/>
    <dgm:cxn modelId="{F9D94D63-1715-447B-934E-E9DB5A523583}" type="presParOf" srcId="{297A6CEB-1B70-4C82-91F6-B33D804E649D}" destId="{0964C282-A899-4A22-B81F-AFAB42612DE0}" srcOrd="2" destOrd="0" presId="urn:microsoft.com/office/officeart/2005/8/layout/hierarchy3"/>
    <dgm:cxn modelId="{ED8F4BFC-03FD-4D01-A501-AA2554F6735E}" type="presParOf" srcId="{297A6CEB-1B70-4C82-91F6-B33D804E649D}" destId="{638CBE86-46F3-48AC-AD77-E8C4714E1A0D}" srcOrd="3" destOrd="0" presId="urn:microsoft.com/office/officeart/2005/8/layout/hierarchy3"/>
    <dgm:cxn modelId="{BF43D73A-4B50-4BF0-A0CE-677667E24957}" type="presParOf" srcId="{297A6CEB-1B70-4C82-91F6-B33D804E649D}" destId="{54F76DF3-3574-4691-B279-32559F85A6D6}" srcOrd="4" destOrd="0" presId="urn:microsoft.com/office/officeart/2005/8/layout/hierarchy3"/>
    <dgm:cxn modelId="{77B525E7-86EF-4E6C-A652-1AF28B3B557C}" type="presParOf" srcId="{297A6CEB-1B70-4C82-91F6-B33D804E649D}" destId="{2954970B-FA71-4F19-BAB0-6481F5BA73DF}" srcOrd="5" destOrd="0" presId="urn:microsoft.com/office/officeart/2005/8/layout/hierarchy3"/>
    <dgm:cxn modelId="{C0460B93-4F66-49C2-97C2-3DF56FDE2516}" type="presParOf" srcId="{297A6CEB-1B70-4C82-91F6-B33D804E649D}" destId="{9F7898BA-E385-4AA3-AE4C-0A8D9534D11B}" srcOrd="6" destOrd="0" presId="urn:microsoft.com/office/officeart/2005/8/layout/hierarchy3"/>
    <dgm:cxn modelId="{F75DA6A6-2072-43AE-8B18-7C97AC67FF9E}" type="presParOf" srcId="{297A6CEB-1B70-4C82-91F6-B33D804E649D}" destId="{F8BCA6CF-FEAA-4E44-8326-A5D462EB969D}" srcOrd="7" destOrd="0" presId="urn:microsoft.com/office/officeart/2005/8/layout/hierarchy3"/>
    <dgm:cxn modelId="{D99F2469-1B60-4892-8034-01EF16BC38E7}" type="presParOf" srcId="{6ECEC215-DC1B-473E-AEA8-960E8176BB57}" destId="{CC42B94D-1EB8-4FA3-80CB-E13E0A0702FB}" srcOrd="1" destOrd="0" presId="urn:microsoft.com/office/officeart/2005/8/layout/hierarchy3"/>
    <dgm:cxn modelId="{DAB9D963-11CA-425C-BCCB-62EE1DEC5D76}" type="presParOf" srcId="{CC42B94D-1EB8-4FA3-80CB-E13E0A0702FB}" destId="{CCAFBF62-EB64-4CEB-8B0A-851A57F7E674}" srcOrd="0" destOrd="0" presId="urn:microsoft.com/office/officeart/2005/8/layout/hierarchy3"/>
    <dgm:cxn modelId="{D282331B-6653-4994-913E-AAA084A773F6}" type="presParOf" srcId="{CCAFBF62-EB64-4CEB-8B0A-851A57F7E674}" destId="{75FC8B40-5627-46B2-9B8F-894695D645FF}" srcOrd="0" destOrd="0" presId="urn:microsoft.com/office/officeart/2005/8/layout/hierarchy3"/>
    <dgm:cxn modelId="{61A6EFA6-F2B3-4F01-81E3-32AED2A08E1A}" type="presParOf" srcId="{CCAFBF62-EB64-4CEB-8B0A-851A57F7E674}" destId="{0A5F4854-DAAB-41F3-A7EF-205436558060}" srcOrd="1" destOrd="0" presId="urn:microsoft.com/office/officeart/2005/8/layout/hierarchy3"/>
    <dgm:cxn modelId="{0B9EF5FF-E14D-4F06-B3D8-04906EA4C3A2}" type="presParOf" srcId="{CC42B94D-1EB8-4FA3-80CB-E13E0A0702FB}" destId="{F75FCB87-F645-48AB-9346-F99F13F96A19}" srcOrd="1" destOrd="0" presId="urn:microsoft.com/office/officeart/2005/8/layout/hierarchy3"/>
    <dgm:cxn modelId="{8A496858-D8D1-4155-B37D-1E8B7C5C75B6}" type="presParOf" srcId="{F75FCB87-F645-48AB-9346-F99F13F96A19}" destId="{40C38635-B7C7-4EED-B42B-15F6450962DF}" srcOrd="0" destOrd="0" presId="urn:microsoft.com/office/officeart/2005/8/layout/hierarchy3"/>
    <dgm:cxn modelId="{6E3FF862-82B6-4D9F-B7A4-BCA176C71C25}" type="presParOf" srcId="{F75FCB87-F645-48AB-9346-F99F13F96A19}" destId="{89704BA4-5512-4ED8-A7B2-ECBC3397368E}" srcOrd="1" destOrd="0" presId="urn:microsoft.com/office/officeart/2005/8/layout/hierarchy3"/>
    <dgm:cxn modelId="{6A213751-04A1-49C7-8F61-E4BD0190EDD2}" type="presParOf" srcId="{F75FCB87-F645-48AB-9346-F99F13F96A19}" destId="{72C45946-B8F3-4D9F-A83C-9522A292F3FA}" srcOrd="2" destOrd="0" presId="urn:microsoft.com/office/officeart/2005/8/layout/hierarchy3"/>
    <dgm:cxn modelId="{AC59F55E-1268-4273-900C-63622CF3F9DF}" type="presParOf" srcId="{F75FCB87-F645-48AB-9346-F99F13F96A19}" destId="{10FC54DA-F2DD-4B1F-A3A6-1694FC9CD091}" srcOrd="3" destOrd="0" presId="urn:microsoft.com/office/officeart/2005/8/layout/hierarchy3"/>
    <dgm:cxn modelId="{692C251F-29C1-4618-900A-E4E20567A01D}" type="presParOf" srcId="{6ECEC215-DC1B-473E-AEA8-960E8176BB57}" destId="{8CE4CBF4-FC3F-4EE7-8932-4EDA70F0BCF2}" srcOrd="2" destOrd="0" presId="urn:microsoft.com/office/officeart/2005/8/layout/hierarchy3"/>
    <dgm:cxn modelId="{9AAB705C-2CFE-4B8B-980C-67128E3D767E}" type="presParOf" srcId="{8CE4CBF4-FC3F-4EE7-8932-4EDA70F0BCF2}" destId="{80FE2A87-3F54-4683-951B-D56D6F276A87}" srcOrd="0" destOrd="0" presId="urn:microsoft.com/office/officeart/2005/8/layout/hierarchy3"/>
    <dgm:cxn modelId="{BB0329C6-A625-484C-AD13-EB8F47DC5DC8}" type="presParOf" srcId="{80FE2A87-3F54-4683-951B-D56D6F276A87}" destId="{C6117F05-D4CE-4A5C-8195-B0FDFEB98844}" srcOrd="0" destOrd="0" presId="urn:microsoft.com/office/officeart/2005/8/layout/hierarchy3"/>
    <dgm:cxn modelId="{4A6CA6EF-7629-4234-B5B4-F5AD17B9C9E2}" type="presParOf" srcId="{80FE2A87-3F54-4683-951B-D56D6F276A87}" destId="{36E5DD07-0852-4A00-84FE-47546F708DE2}" srcOrd="1" destOrd="0" presId="urn:microsoft.com/office/officeart/2005/8/layout/hierarchy3"/>
    <dgm:cxn modelId="{1565CCDF-1354-4912-ABB5-C89936E4DB46}" type="presParOf" srcId="{8CE4CBF4-FC3F-4EE7-8932-4EDA70F0BCF2}" destId="{BD17B101-C8F7-481E-9575-50C6AAEADBCE}" srcOrd="1" destOrd="0" presId="urn:microsoft.com/office/officeart/2005/8/layout/hierarchy3"/>
    <dgm:cxn modelId="{B6C82F06-7A92-46EB-B991-D96DAC091F60}" type="presParOf" srcId="{BD17B101-C8F7-481E-9575-50C6AAEADBCE}" destId="{795A6594-ED6F-44A9-9381-222C8F9EBBC2}" srcOrd="0" destOrd="0" presId="urn:microsoft.com/office/officeart/2005/8/layout/hierarchy3"/>
    <dgm:cxn modelId="{E0E5D1DB-3183-41E7-80B2-0992A8967B9C}" type="presParOf" srcId="{BD17B101-C8F7-481E-9575-50C6AAEADBCE}" destId="{0D0D226C-3A17-4B40-A3AE-2DF8B3C88F1F}" srcOrd="1" destOrd="0" presId="urn:microsoft.com/office/officeart/2005/8/layout/hierarchy3"/>
    <dgm:cxn modelId="{00B7EC06-B612-4AFC-8D7F-A4A9BB457D1C}" type="presParOf" srcId="{BD17B101-C8F7-481E-9575-50C6AAEADBCE}" destId="{9E08B384-F877-4C8C-9335-3EE72DEF48AA}" srcOrd="2" destOrd="0" presId="urn:microsoft.com/office/officeart/2005/8/layout/hierarchy3"/>
    <dgm:cxn modelId="{BC27B0C4-F4CC-466D-8242-01124BEFF006}" type="presParOf" srcId="{BD17B101-C8F7-481E-9575-50C6AAEADBCE}" destId="{21DC1FA6-4FAB-4A20-8815-66C2418DCDF6}" srcOrd="3" destOrd="0" presId="urn:microsoft.com/office/officeart/2005/8/layout/hierarchy3"/>
    <dgm:cxn modelId="{AFEBC9B9-7499-44C5-86DB-AA054C3F296E}" type="presParOf" srcId="{BD17B101-C8F7-481E-9575-50C6AAEADBCE}" destId="{100EAC3A-87D3-4414-A77B-4C5EF185A7E8}" srcOrd="4" destOrd="0" presId="urn:microsoft.com/office/officeart/2005/8/layout/hierarchy3"/>
    <dgm:cxn modelId="{2E598C84-F17E-43F4-9FB4-7E9398BEE3E7}" type="presParOf" srcId="{BD17B101-C8F7-481E-9575-50C6AAEADBCE}" destId="{BB4A7E5D-9B5F-4EE8-93B7-1272A4030A28}" srcOrd="5" destOrd="0" presId="urn:microsoft.com/office/officeart/2005/8/layout/hierarchy3"/>
    <dgm:cxn modelId="{AB4ABFCF-C457-4921-9D40-5FD5ECF5CCFF}" type="presParOf" srcId="{BD17B101-C8F7-481E-9575-50C6AAEADBCE}" destId="{419BB0AC-86E5-4DF1-A532-457B24DFE1FE}" srcOrd="6" destOrd="0" presId="urn:microsoft.com/office/officeart/2005/8/layout/hierarchy3"/>
    <dgm:cxn modelId="{2E0C399F-EAA8-486B-9C91-639138B246A8}" type="presParOf" srcId="{BD17B101-C8F7-481E-9575-50C6AAEADBCE}" destId="{8AE78BA5-F2BE-4811-B58B-F1984CD3AF95}" srcOrd="7" destOrd="0" presId="urn:microsoft.com/office/officeart/2005/8/layout/hierarchy3"/>
    <dgm:cxn modelId="{9B9A71F6-2C70-4C43-B1C5-BEE87BDF0216}" type="presParOf" srcId="{6ECEC215-DC1B-473E-AEA8-960E8176BB57}" destId="{A3A94DEE-EFC6-406C-B489-39A41537DE29}" srcOrd="3" destOrd="0" presId="urn:microsoft.com/office/officeart/2005/8/layout/hierarchy3"/>
    <dgm:cxn modelId="{F059A9D6-421B-448C-B9A5-8BF2B35E8D71}" type="presParOf" srcId="{A3A94DEE-EFC6-406C-B489-39A41537DE29}" destId="{93D8D30D-EAC1-4120-A1DC-29B5FC6E84DA}" srcOrd="0" destOrd="0" presId="urn:microsoft.com/office/officeart/2005/8/layout/hierarchy3"/>
    <dgm:cxn modelId="{D37B72BF-C4D2-4E35-9815-4283D6117BE0}" type="presParOf" srcId="{93D8D30D-EAC1-4120-A1DC-29B5FC6E84DA}" destId="{BE3906FF-C919-4243-9C98-1A51577E2757}" srcOrd="0" destOrd="0" presId="urn:microsoft.com/office/officeart/2005/8/layout/hierarchy3"/>
    <dgm:cxn modelId="{31807594-29AB-4F7B-A21E-E01C80D0C9E5}" type="presParOf" srcId="{93D8D30D-EAC1-4120-A1DC-29B5FC6E84DA}" destId="{7F9202F3-7B47-4F1E-9249-DEF7D63DBD01}" srcOrd="1" destOrd="0" presId="urn:microsoft.com/office/officeart/2005/8/layout/hierarchy3"/>
    <dgm:cxn modelId="{7382C439-F4F8-4CD4-A904-5F857D7C4EA8}" type="presParOf" srcId="{A3A94DEE-EFC6-406C-B489-39A41537DE29}" destId="{45167DF9-0E1C-4D0C-B726-74BCEF1B728A}" srcOrd="1" destOrd="0" presId="urn:microsoft.com/office/officeart/2005/8/layout/hierarchy3"/>
    <dgm:cxn modelId="{0138BFB4-4E15-4AFA-9DB2-4CC0996BD176}" type="presParOf" srcId="{45167DF9-0E1C-4D0C-B726-74BCEF1B728A}" destId="{A40F0CF3-B8D7-4804-B3E7-CBC2760908F7}" srcOrd="0" destOrd="0" presId="urn:microsoft.com/office/officeart/2005/8/layout/hierarchy3"/>
    <dgm:cxn modelId="{AE7F2264-918B-46C5-8BB8-5ED5B268159D}" type="presParOf" srcId="{45167DF9-0E1C-4D0C-B726-74BCEF1B728A}" destId="{C0525C3A-23B9-463C-8C39-06FAD2744F3D}" srcOrd="1" destOrd="0" presId="urn:microsoft.com/office/officeart/2005/8/layout/hierarchy3"/>
    <dgm:cxn modelId="{75EF072F-E557-4090-8D3B-09F1BE7811B8}" type="presParOf" srcId="{45167DF9-0E1C-4D0C-B726-74BCEF1B728A}" destId="{74FD8692-5C96-4A32-8D4E-C12F8FCBE5E3}" srcOrd="2" destOrd="0" presId="urn:microsoft.com/office/officeart/2005/8/layout/hierarchy3"/>
    <dgm:cxn modelId="{69633C9D-C5A8-465A-B3E3-A8598E54DAB2}" type="presParOf" srcId="{45167DF9-0E1C-4D0C-B726-74BCEF1B728A}" destId="{91DF664E-141F-4201-A402-79ED4B3652D9}" srcOrd="3" destOrd="0" presId="urn:microsoft.com/office/officeart/2005/8/layout/hierarchy3"/>
    <dgm:cxn modelId="{33216FCE-04C6-4B02-A052-9B013168B4CD}" type="presParOf" srcId="{45167DF9-0E1C-4D0C-B726-74BCEF1B728A}" destId="{0B5BB0BF-2485-4851-82FA-93A8FE2982E3}" srcOrd="4" destOrd="0" presId="urn:microsoft.com/office/officeart/2005/8/layout/hierarchy3"/>
    <dgm:cxn modelId="{80A9679F-026F-40E7-BB65-E976BCBB4242}" type="presParOf" srcId="{45167DF9-0E1C-4D0C-B726-74BCEF1B728A}" destId="{186D0381-EDE3-4768-895E-7FF311CE950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675DD6-4758-43D1-968F-3C409A45CABE}" type="doc">
      <dgm:prSet loTypeId="urn:microsoft.com/office/officeart/2005/8/layout/hierarchy3" loCatId="relationship" qsTypeId="urn:microsoft.com/office/officeart/2005/8/quickstyle/simple5" qsCatId="simple" csTypeId="urn:microsoft.com/office/officeart/2005/8/colors/accent0_1" csCatId="mainScheme" phldr="1"/>
      <dgm:spPr/>
      <dgm:t>
        <a:bodyPr/>
        <a:lstStyle/>
        <a:p>
          <a:endParaRPr lang="en-US"/>
        </a:p>
      </dgm:t>
    </dgm:pt>
    <dgm:pt modelId="{F0A85626-7ED1-487C-B34E-581C46D4C84E}">
      <dgm:prSet phldrT="[Text]" custT="1"/>
      <dgm:spPr>
        <a:solidFill>
          <a:srgbClr val="002060"/>
        </a:solidFill>
      </dgm:spPr>
      <dgm:t>
        <a:bodyPr/>
        <a:lstStyle/>
        <a:p>
          <a:r>
            <a:rPr lang="en-US" sz="1600" b="1" dirty="0">
              <a:solidFill>
                <a:schemeClr val="bg1"/>
              </a:solidFill>
              <a:latin typeface="Arial" panose="020B0604020202020204" pitchFamily="34" charset="0"/>
              <a:cs typeface="Arial" panose="020B0604020202020204" pitchFamily="34" charset="0"/>
            </a:rPr>
            <a:t>Cadre législatif et </a:t>
          </a:r>
          <a:r>
            <a:rPr lang="en-US" sz="1600" b="1" dirty="0" err="1">
              <a:solidFill>
                <a:schemeClr val="bg1"/>
              </a:solidFill>
              <a:latin typeface="Arial" panose="020B0604020202020204" pitchFamily="34" charset="0"/>
              <a:cs typeface="Arial" panose="020B0604020202020204" pitchFamily="34" charset="0"/>
            </a:rPr>
            <a:t>règlementaire</a:t>
          </a:r>
          <a:r>
            <a:rPr lang="en-US" sz="1600" b="1" dirty="0">
              <a:solidFill>
                <a:schemeClr val="bg1"/>
              </a:solidFill>
              <a:latin typeface="Arial" panose="020B0604020202020204" pitchFamily="34" charset="0"/>
              <a:cs typeface="Arial" panose="020B0604020202020204" pitchFamily="34" charset="0"/>
            </a:rPr>
            <a:t> (PIP)</a:t>
          </a:r>
        </a:p>
      </dgm:t>
    </dgm:pt>
    <dgm:pt modelId="{5F52F995-2853-497C-8A20-6C6B776DB9FB}" type="parTrans" cxnId="{996101D5-3DA9-4590-9068-3ADFDC234EBC}">
      <dgm:prSet/>
      <dgm:spPr/>
      <dgm:t>
        <a:bodyPr/>
        <a:lstStyle/>
        <a:p>
          <a:endParaRPr lang="en-US"/>
        </a:p>
      </dgm:t>
    </dgm:pt>
    <dgm:pt modelId="{387887B7-78DB-48E8-9CF3-EA05E1E5B5B1}" type="sibTrans" cxnId="{996101D5-3DA9-4590-9068-3ADFDC234EBC}">
      <dgm:prSet/>
      <dgm:spPr/>
      <dgm:t>
        <a:bodyPr/>
        <a:lstStyle/>
        <a:p>
          <a:endParaRPr lang="en-US"/>
        </a:p>
      </dgm:t>
    </dgm:pt>
    <dgm:pt modelId="{259A01AC-6232-49E8-973D-973C06D4DC44}">
      <dgm:prSet phldrT="[Text]" custT="1"/>
      <dgm:spPr/>
      <dgm:t>
        <a:bodyPr/>
        <a:lstStyle/>
        <a:p>
          <a:r>
            <a:rPr lang="fr-FR" sz="1400" dirty="0">
              <a:latin typeface="Arial" panose="020B0604020202020204" pitchFamily="34" charset="0"/>
              <a:cs typeface="Arial" panose="020B0604020202020204" pitchFamily="34" charset="0"/>
            </a:rPr>
            <a:t>La loi de finances organique de 2013 (LOLF) a introduit la budgétisation axée sur la performance.</a:t>
          </a:r>
          <a:endParaRPr lang="en-US" sz="1400" dirty="0">
            <a:latin typeface="Arial" panose="020B0604020202020204" pitchFamily="34" charset="0"/>
            <a:cs typeface="Arial" panose="020B0604020202020204" pitchFamily="34" charset="0"/>
          </a:endParaRPr>
        </a:p>
      </dgm:t>
    </dgm:pt>
    <dgm:pt modelId="{2DAC2C77-77F7-4265-B4B2-BABC45AA2762}" type="parTrans" cxnId="{1B4597BF-7274-41FF-91E8-3AF90D44BBC3}">
      <dgm:prSet/>
      <dgm:spPr/>
      <dgm:t>
        <a:bodyPr/>
        <a:lstStyle/>
        <a:p>
          <a:endParaRPr lang="en-US"/>
        </a:p>
      </dgm:t>
    </dgm:pt>
    <dgm:pt modelId="{25C8C8FD-97A8-46A4-AF1A-5ADE7A03B319}" type="sibTrans" cxnId="{1B4597BF-7274-41FF-91E8-3AF90D44BBC3}">
      <dgm:prSet/>
      <dgm:spPr/>
      <dgm:t>
        <a:bodyPr/>
        <a:lstStyle/>
        <a:p>
          <a:endParaRPr lang="en-US"/>
        </a:p>
      </dgm:t>
    </dgm:pt>
    <dgm:pt modelId="{96D6AEE2-14B4-4550-8199-AEA131929182}">
      <dgm:prSet phldrT="[Text]" custT="1"/>
      <dgm:spPr/>
      <dgm:t>
        <a:bodyPr/>
        <a:lstStyle/>
        <a:p>
          <a:r>
            <a:rPr lang="fr-FR" sz="1400" dirty="0">
              <a:latin typeface="Arial" panose="020B0604020202020204" pitchFamily="34" charset="0"/>
              <a:cs typeface="Arial" panose="020B0604020202020204" pitchFamily="34" charset="0"/>
            </a:rPr>
            <a:t>Les documents de programmation pluriannuelle des dépenses (conformes aux directives GFP de l'UEMOA) facilitent l'allocation du budget aux secteurs prioritaires et la budgétisation par programme a été mise en œuvre depuis 2020.</a:t>
          </a:r>
        </a:p>
      </dgm:t>
    </dgm:pt>
    <dgm:pt modelId="{7B0893C0-B546-4FA7-A746-A011A97BC538}" type="parTrans" cxnId="{81D3ED87-9B04-41F1-A739-10FE7FA22CCB}">
      <dgm:prSet/>
      <dgm:spPr/>
      <dgm:t>
        <a:bodyPr/>
        <a:lstStyle/>
        <a:p>
          <a:endParaRPr lang="en-US"/>
        </a:p>
      </dgm:t>
    </dgm:pt>
    <dgm:pt modelId="{C22B1F19-6998-43EF-B2CD-F4521A3DC82C}" type="sibTrans" cxnId="{81D3ED87-9B04-41F1-A739-10FE7FA22CCB}">
      <dgm:prSet/>
      <dgm:spPr/>
      <dgm:t>
        <a:bodyPr/>
        <a:lstStyle/>
        <a:p>
          <a:endParaRPr lang="en-US"/>
        </a:p>
      </dgm:t>
    </dgm:pt>
    <dgm:pt modelId="{46F2E044-C024-4357-8CE6-81EAED372087}">
      <dgm:prSet phldrT="[Text]" custT="1"/>
      <dgm:spPr>
        <a:solidFill>
          <a:srgbClr val="002060"/>
        </a:solidFill>
      </dgm:spPr>
      <dgm:t>
        <a:bodyPr/>
        <a:lstStyle/>
        <a:p>
          <a:r>
            <a:rPr lang="en-US" sz="1600" b="1" dirty="0">
              <a:solidFill>
                <a:schemeClr val="bg1"/>
              </a:solidFill>
              <a:latin typeface="Arial" panose="020B0604020202020204" pitchFamily="34" charset="0"/>
              <a:cs typeface="Arial" panose="020B0604020202020204" pitchFamily="34" charset="0"/>
            </a:rPr>
            <a:t>Décentralisation des ressources publiques</a:t>
          </a:r>
        </a:p>
      </dgm:t>
    </dgm:pt>
    <dgm:pt modelId="{06A287C8-854C-4101-8A5B-DE488BF1628B}" type="parTrans" cxnId="{B20E2EE4-980C-426A-8FAC-0B933C5B3955}">
      <dgm:prSet/>
      <dgm:spPr/>
      <dgm:t>
        <a:bodyPr/>
        <a:lstStyle/>
        <a:p>
          <a:endParaRPr lang="en-US"/>
        </a:p>
      </dgm:t>
    </dgm:pt>
    <dgm:pt modelId="{0BEE7D18-4D91-4420-A37D-70E3FA848467}" type="sibTrans" cxnId="{B20E2EE4-980C-426A-8FAC-0B933C5B3955}">
      <dgm:prSet/>
      <dgm:spPr/>
      <dgm:t>
        <a:bodyPr/>
        <a:lstStyle/>
        <a:p>
          <a:endParaRPr lang="en-US"/>
        </a:p>
      </dgm:t>
    </dgm:pt>
    <dgm:pt modelId="{61F894F4-8A3D-46FF-BE95-C29F5473FEEA}">
      <dgm:prSet phldrT="[Text]" custT="1"/>
      <dgm:spPr/>
      <dgm:t>
        <a:bodyPr/>
        <a:lstStyle/>
        <a:p>
          <a:r>
            <a:rPr lang="fr-FR" sz="1400" dirty="0">
              <a:latin typeface="Arial" panose="020B0604020202020204" pitchFamily="34" charset="0"/>
              <a:cs typeface="Arial" panose="020B0604020202020204" pitchFamily="34" charset="0"/>
            </a:rPr>
            <a:t>Depuis 2016, un programme de transformation de l'administration fiscale a été mis en œuvre avec la numérisation des procédures fiscales et la mise en place d'un système intégré de gestion fiscale</a:t>
          </a:r>
          <a:endParaRPr lang="en-US" sz="1400" dirty="0">
            <a:latin typeface="Arial" panose="020B0604020202020204" pitchFamily="34" charset="0"/>
            <a:cs typeface="Arial" panose="020B0604020202020204" pitchFamily="34" charset="0"/>
          </a:endParaRPr>
        </a:p>
      </dgm:t>
    </dgm:pt>
    <dgm:pt modelId="{4731C58B-2EE3-49EA-91E3-5019D2BCE8EA}" type="parTrans" cxnId="{2EC7DA16-5AAA-46F0-AF41-09FC9AD534F1}">
      <dgm:prSet/>
      <dgm:spPr/>
      <dgm:t>
        <a:bodyPr/>
        <a:lstStyle/>
        <a:p>
          <a:endParaRPr lang="en-US"/>
        </a:p>
      </dgm:t>
    </dgm:pt>
    <dgm:pt modelId="{00D07783-9FAB-483E-815D-01A81A9A2E13}" type="sibTrans" cxnId="{2EC7DA16-5AAA-46F0-AF41-09FC9AD534F1}">
      <dgm:prSet/>
      <dgm:spPr/>
      <dgm:t>
        <a:bodyPr/>
        <a:lstStyle/>
        <a:p>
          <a:endParaRPr lang="en-US"/>
        </a:p>
      </dgm:t>
    </dgm:pt>
    <dgm:pt modelId="{6B59B1B4-F5BB-44A2-A37D-EAF733614763}">
      <dgm:prSet phldrT="[Text]" custT="1"/>
      <dgm:spPr/>
      <dgm:t>
        <a:bodyPr/>
        <a:lstStyle/>
        <a:p>
          <a:r>
            <a:rPr lang="en-US" sz="1400" dirty="0">
              <a:latin typeface="Arial" panose="020B0604020202020204" pitchFamily="34" charset="0"/>
              <a:cs typeface="Arial" panose="020B0604020202020204" pitchFamily="34" charset="0"/>
            </a:rPr>
            <a:t>En 2020, l 'administration fiscale électronique a été développée et un portail de services électroniques lié au système fiscal a été mis en place pour les paiements en ligne des contribuables. Une unité pour les grands contribuables et une unité pour les petits et moyens contribuables ont été mises en place.</a:t>
          </a:r>
        </a:p>
      </dgm:t>
    </dgm:pt>
    <dgm:pt modelId="{00377375-38AA-4766-8423-A2F9D78DF0ED}" type="parTrans" cxnId="{F9E851B4-E0B9-4C98-A77A-D19394CBA733}">
      <dgm:prSet/>
      <dgm:spPr/>
      <dgm:t>
        <a:bodyPr/>
        <a:lstStyle/>
        <a:p>
          <a:endParaRPr lang="en-US"/>
        </a:p>
      </dgm:t>
    </dgm:pt>
    <dgm:pt modelId="{6A4844D6-BEBC-4097-9E0B-4F588B2F3443}" type="sibTrans" cxnId="{F9E851B4-E0B9-4C98-A77A-D19394CBA733}">
      <dgm:prSet/>
      <dgm:spPr/>
      <dgm:t>
        <a:bodyPr/>
        <a:lstStyle/>
        <a:p>
          <a:endParaRPr lang="en-US"/>
        </a:p>
      </dgm:t>
    </dgm:pt>
    <dgm:pt modelId="{4F23BC94-EB89-4907-8C10-50C6FE65D298}">
      <dgm:prSet phldrT="[Text]" custT="1"/>
      <dgm:spPr/>
      <dgm:t>
        <a:bodyPr/>
        <a:lstStyle/>
        <a:p>
          <a:r>
            <a:rPr lang="en-US" sz="1400" dirty="0">
              <a:latin typeface="Arial" panose="020B0604020202020204" pitchFamily="34" charset="0"/>
              <a:cs typeface="Arial" panose="020B0604020202020204" pitchFamily="34" charset="0"/>
            </a:rPr>
            <a:t>La société civile est consultée lors de la préparation du budget et des examens semestriels.</a:t>
          </a:r>
          <a:endParaRPr lang="fr-FR" sz="1400" dirty="0">
            <a:latin typeface="Arial" panose="020B0604020202020204" pitchFamily="34" charset="0"/>
            <a:cs typeface="Arial" panose="020B0604020202020204" pitchFamily="34" charset="0"/>
          </a:endParaRPr>
        </a:p>
      </dgm:t>
    </dgm:pt>
    <dgm:pt modelId="{E2CAFCDB-9215-45FC-AC80-1E234D3FF369}" type="parTrans" cxnId="{99798BCE-9FB1-4417-A4A4-CF4CC71C8B60}">
      <dgm:prSet/>
      <dgm:spPr/>
      <dgm:t>
        <a:bodyPr/>
        <a:lstStyle/>
        <a:p>
          <a:endParaRPr lang="en-US"/>
        </a:p>
      </dgm:t>
    </dgm:pt>
    <dgm:pt modelId="{AADA933C-AA11-48E5-B5D8-F6ABDE72CAB8}" type="sibTrans" cxnId="{99798BCE-9FB1-4417-A4A4-CF4CC71C8B60}">
      <dgm:prSet/>
      <dgm:spPr/>
      <dgm:t>
        <a:bodyPr/>
        <a:lstStyle/>
        <a:p>
          <a:endParaRPr lang="en-US"/>
        </a:p>
      </dgm:t>
    </dgm:pt>
    <dgm:pt modelId="{6ECEC215-DC1B-473E-AEA8-960E8176BB57}" type="pres">
      <dgm:prSet presAssocID="{7B675DD6-4758-43D1-968F-3C409A45CABE}" presName="diagram" presStyleCnt="0">
        <dgm:presLayoutVars>
          <dgm:chPref val="1"/>
          <dgm:dir/>
          <dgm:animOne val="branch"/>
          <dgm:animLvl val="lvl"/>
          <dgm:resizeHandles/>
        </dgm:presLayoutVars>
      </dgm:prSet>
      <dgm:spPr/>
    </dgm:pt>
    <dgm:pt modelId="{8B638707-DB67-4BBE-BF06-1FBA2553A2F2}" type="pres">
      <dgm:prSet presAssocID="{F0A85626-7ED1-487C-B34E-581C46D4C84E}" presName="root" presStyleCnt="0"/>
      <dgm:spPr/>
    </dgm:pt>
    <dgm:pt modelId="{54EE564C-A774-48E1-AC38-FE313F827353}" type="pres">
      <dgm:prSet presAssocID="{F0A85626-7ED1-487C-B34E-581C46D4C84E}" presName="rootComposite" presStyleCnt="0"/>
      <dgm:spPr/>
    </dgm:pt>
    <dgm:pt modelId="{E9B3D953-E4E7-4816-8FF8-E9591F9042DA}" type="pres">
      <dgm:prSet presAssocID="{F0A85626-7ED1-487C-B34E-581C46D4C84E}" presName="rootText" presStyleLbl="node1" presStyleIdx="0" presStyleCnt="2" custScaleX="109313" custScaleY="80882" custLinFactNeighborX="-138" custLinFactNeighborY="-525"/>
      <dgm:spPr/>
    </dgm:pt>
    <dgm:pt modelId="{84345B59-68A8-4C11-8128-2AD824D1B091}" type="pres">
      <dgm:prSet presAssocID="{F0A85626-7ED1-487C-B34E-581C46D4C84E}" presName="rootConnector" presStyleLbl="node1" presStyleIdx="0" presStyleCnt="2"/>
      <dgm:spPr/>
    </dgm:pt>
    <dgm:pt modelId="{297A6CEB-1B70-4C82-91F6-B33D804E649D}" type="pres">
      <dgm:prSet presAssocID="{F0A85626-7ED1-487C-B34E-581C46D4C84E}" presName="childShape" presStyleCnt="0"/>
      <dgm:spPr/>
    </dgm:pt>
    <dgm:pt modelId="{E7E10413-AD86-4CCD-BE23-5735585609B8}" type="pres">
      <dgm:prSet presAssocID="{2DAC2C77-77F7-4265-B4B2-BABC45AA2762}" presName="Name13" presStyleLbl="parChTrans1D2" presStyleIdx="0" presStyleCnt="5"/>
      <dgm:spPr/>
    </dgm:pt>
    <dgm:pt modelId="{30CFD4FA-C831-458D-B820-A763DE892B30}" type="pres">
      <dgm:prSet presAssocID="{259A01AC-6232-49E8-973D-973C06D4DC44}" presName="childText" presStyleLbl="bgAcc1" presStyleIdx="0" presStyleCnt="5">
        <dgm:presLayoutVars>
          <dgm:bulletEnabled val="1"/>
        </dgm:presLayoutVars>
      </dgm:prSet>
      <dgm:spPr/>
    </dgm:pt>
    <dgm:pt modelId="{0964C282-A899-4A22-B81F-AFAB42612DE0}" type="pres">
      <dgm:prSet presAssocID="{7B0893C0-B546-4FA7-A746-A011A97BC538}" presName="Name13" presStyleLbl="parChTrans1D2" presStyleIdx="1" presStyleCnt="5"/>
      <dgm:spPr/>
    </dgm:pt>
    <dgm:pt modelId="{638CBE86-46F3-48AC-AD77-E8C4714E1A0D}" type="pres">
      <dgm:prSet presAssocID="{96D6AEE2-14B4-4550-8199-AEA131929182}" presName="childText" presStyleLbl="bgAcc1" presStyleIdx="1" presStyleCnt="5" custScaleX="212466">
        <dgm:presLayoutVars>
          <dgm:bulletEnabled val="1"/>
        </dgm:presLayoutVars>
      </dgm:prSet>
      <dgm:spPr/>
    </dgm:pt>
    <dgm:pt modelId="{5D89EB66-33ED-4489-95B1-0DEC4CF58108}" type="pres">
      <dgm:prSet presAssocID="{E2CAFCDB-9215-45FC-AC80-1E234D3FF369}" presName="Name13" presStyleLbl="parChTrans1D2" presStyleIdx="2" presStyleCnt="5"/>
      <dgm:spPr/>
    </dgm:pt>
    <dgm:pt modelId="{4DE3CEF2-8621-40A7-8E81-F3E99E01903C}" type="pres">
      <dgm:prSet presAssocID="{4F23BC94-EB89-4907-8C10-50C6FE65D298}" presName="childText" presStyleLbl="bgAcc1" presStyleIdx="2" presStyleCnt="5" custScaleX="143671">
        <dgm:presLayoutVars>
          <dgm:bulletEnabled val="1"/>
        </dgm:presLayoutVars>
      </dgm:prSet>
      <dgm:spPr/>
    </dgm:pt>
    <dgm:pt modelId="{CC42B94D-1EB8-4FA3-80CB-E13E0A0702FB}" type="pres">
      <dgm:prSet presAssocID="{46F2E044-C024-4357-8CE6-81EAED372087}" presName="root" presStyleCnt="0"/>
      <dgm:spPr/>
    </dgm:pt>
    <dgm:pt modelId="{CCAFBF62-EB64-4CEB-8B0A-851A57F7E674}" type="pres">
      <dgm:prSet presAssocID="{46F2E044-C024-4357-8CE6-81EAED372087}" presName="rootComposite" presStyleCnt="0"/>
      <dgm:spPr/>
    </dgm:pt>
    <dgm:pt modelId="{75FC8B40-5627-46B2-9B8F-894695D645FF}" type="pres">
      <dgm:prSet presAssocID="{46F2E044-C024-4357-8CE6-81EAED372087}" presName="rootText" presStyleLbl="node1" presStyleIdx="1" presStyleCnt="2" custScaleX="107471" custScaleY="94296"/>
      <dgm:spPr/>
    </dgm:pt>
    <dgm:pt modelId="{0A5F4854-DAAB-41F3-A7EF-205436558060}" type="pres">
      <dgm:prSet presAssocID="{46F2E044-C024-4357-8CE6-81EAED372087}" presName="rootConnector" presStyleLbl="node1" presStyleIdx="1" presStyleCnt="2"/>
      <dgm:spPr/>
    </dgm:pt>
    <dgm:pt modelId="{F75FCB87-F645-48AB-9346-F99F13F96A19}" type="pres">
      <dgm:prSet presAssocID="{46F2E044-C024-4357-8CE6-81EAED372087}" presName="childShape" presStyleCnt="0"/>
      <dgm:spPr/>
    </dgm:pt>
    <dgm:pt modelId="{40C38635-B7C7-4EED-B42B-15F6450962DF}" type="pres">
      <dgm:prSet presAssocID="{4731C58B-2EE3-49EA-91E3-5019D2BCE8EA}" presName="Name13" presStyleLbl="parChTrans1D2" presStyleIdx="3" presStyleCnt="5"/>
      <dgm:spPr/>
    </dgm:pt>
    <dgm:pt modelId="{89704BA4-5512-4ED8-A7B2-ECBC3397368E}" type="pres">
      <dgm:prSet presAssocID="{61F894F4-8A3D-46FF-BE95-C29F5473FEEA}" presName="childText" presStyleLbl="bgAcc1" presStyleIdx="3" presStyleCnt="5" custScaleX="228053" custScaleY="104920">
        <dgm:presLayoutVars>
          <dgm:bulletEnabled val="1"/>
        </dgm:presLayoutVars>
      </dgm:prSet>
      <dgm:spPr/>
    </dgm:pt>
    <dgm:pt modelId="{72C45946-B8F3-4D9F-A83C-9522A292F3FA}" type="pres">
      <dgm:prSet presAssocID="{00377375-38AA-4766-8423-A2F9D78DF0ED}" presName="Name13" presStyleLbl="parChTrans1D2" presStyleIdx="4" presStyleCnt="5"/>
      <dgm:spPr/>
    </dgm:pt>
    <dgm:pt modelId="{10FC54DA-F2DD-4B1F-A3A6-1694FC9CD091}" type="pres">
      <dgm:prSet presAssocID="{6B59B1B4-F5BB-44A2-A37D-EAF733614763}" presName="childText" presStyleLbl="bgAcc1" presStyleIdx="4" presStyleCnt="5" custScaleX="272617">
        <dgm:presLayoutVars>
          <dgm:bulletEnabled val="1"/>
        </dgm:presLayoutVars>
      </dgm:prSet>
      <dgm:spPr/>
    </dgm:pt>
  </dgm:ptLst>
  <dgm:cxnLst>
    <dgm:cxn modelId="{2EC7DA16-5AAA-46F0-AF41-09FC9AD534F1}" srcId="{46F2E044-C024-4357-8CE6-81EAED372087}" destId="{61F894F4-8A3D-46FF-BE95-C29F5473FEEA}" srcOrd="0" destOrd="0" parTransId="{4731C58B-2EE3-49EA-91E3-5019D2BCE8EA}" sibTransId="{00D07783-9FAB-483E-815D-01A81A9A2E13}"/>
    <dgm:cxn modelId="{7CEA3A18-9423-4C61-BEE2-513F6C753A87}" type="presOf" srcId="{259A01AC-6232-49E8-973D-973C06D4DC44}" destId="{30CFD4FA-C831-458D-B820-A763DE892B30}" srcOrd="0" destOrd="0" presId="urn:microsoft.com/office/officeart/2005/8/layout/hierarchy3"/>
    <dgm:cxn modelId="{81C6FF33-D842-4002-9CD4-7F92F41137B7}" type="presOf" srcId="{F0A85626-7ED1-487C-B34E-581C46D4C84E}" destId="{84345B59-68A8-4C11-8128-2AD824D1B091}" srcOrd="1" destOrd="0" presId="urn:microsoft.com/office/officeart/2005/8/layout/hierarchy3"/>
    <dgm:cxn modelId="{279F4E37-1EBD-4CFE-8FCE-FC823CFA84B1}" type="presOf" srcId="{F0A85626-7ED1-487C-B34E-581C46D4C84E}" destId="{E9B3D953-E4E7-4816-8FF8-E9591F9042DA}" srcOrd="0" destOrd="0" presId="urn:microsoft.com/office/officeart/2005/8/layout/hierarchy3"/>
    <dgm:cxn modelId="{C7625E68-6EEF-4FE7-A3C6-E0F9EF62C6F1}" type="presOf" srcId="{46F2E044-C024-4357-8CE6-81EAED372087}" destId="{0A5F4854-DAAB-41F3-A7EF-205436558060}" srcOrd="1" destOrd="0" presId="urn:microsoft.com/office/officeart/2005/8/layout/hierarchy3"/>
    <dgm:cxn modelId="{CCA9987C-E97C-417D-83F6-C56E76F80D5B}" type="presOf" srcId="{96D6AEE2-14B4-4550-8199-AEA131929182}" destId="{638CBE86-46F3-48AC-AD77-E8C4714E1A0D}" srcOrd="0" destOrd="0" presId="urn:microsoft.com/office/officeart/2005/8/layout/hierarchy3"/>
    <dgm:cxn modelId="{81D3ED87-9B04-41F1-A739-10FE7FA22CCB}" srcId="{F0A85626-7ED1-487C-B34E-581C46D4C84E}" destId="{96D6AEE2-14B4-4550-8199-AEA131929182}" srcOrd="1" destOrd="0" parTransId="{7B0893C0-B546-4FA7-A746-A011A97BC538}" sibTransId="{C22B1F19-6998-43EF-B2CD-F4521A3DC82C}"/>
    <dgm:cxn modelId="{493AE688-DF48-44B6-8763-F9F590F46313}" type="presOf" srcId="{7B675DD6-4758-43D1-968F-3C409A45CABE}" destId="{6ECEC215-DC1B-473E-AEA8-960E8176BB57}" srcOrd="0" destOrd="0" presId="urn:microsoft.com/office/officeart/2005/8/layout/hierarchy3"/>
    <dgm:cxn modelId="{46B5F188-8284-45CD-A68B-B44D860D84F6}" type="presOf" srcId="{46F2E044-C024-4357-8CE6-81EAED372087}" destId="{75FC8B40-5627-46B2-9B8F-894695D645FF}" srcOrd="0" destOrd="0" presId="urn:microsoft.com/office/officeart/2005/8/layout/hierarchy3"/>
    <dgm:cxn modelId="{148CEC8A-33D5-4E56-B2D4-1C83862880BB}" type="presOf" srcId="{00377375-38AA-4766-8423-A2F9D78DF0ED}" destId="{72C45946-B8F3-4D9F-A83C-9522A292F3FA}" srcOrd="0" destOrd="0" presId="urn:microsoft.com/office/officeart/2005/8/layout/hierarchy3"/>
    <dgm:cxn modelId="{CA47518B-6E13-4E78-A3CF-0B21D3B8D8DD}" type="presOf" srcId="{2DAC2C77-77F7-4265-B4B2-BABC45AA2762}" destId="{E7E10413-AD86-4CCD-BE23-5735585609B8}" srcOrd="0" destOrd="0" presId="urn:microsoft.com/office/officeart/2005/8/layout/hierarchy3"/>
    <dgm:cxn modelId="{29385499-0FF0-4648-A7FA-522B695CDA52}" type="presOf" srcId="{4F23BC94-EB89-4907-8C10-50C6FE65D298}" destId="{4DE3CEF2-8621-40A7-8E81-F3E99E01903C}" srcOrd="0" destOrd="0" presId="urn:microsoft.com/office/officeart/2005/8/layout/hierarchy3"/>
    <dgm:cxn modelId="{4ACADAA9-67CD-4D9B-A78D-294389E190E9}" type="presOf" srcId="{7B0893C0-B546-4FA7-A746-A011A97BC538}" destId="{0964C282-A899-4A22-B81F-AFAB42612DE0}" srcOrd="0" destOrd="0" presId="urn:microsoft.com/office/officeart/2005/8/layout/hierarchy3"/>
    <dgm:cxn modelId="{F9E851B4-E0B9-4C98-A77A-D19394CBA733}" srcId="{46F2E044-C024-4357-8CE6-81EAED372087}" destId="{6B59B1B4-F5BB-44A2-A37D-EAF733614763}" srcOrd="1" destOrd="0" parTransId="{00377375-38AA-4766-8423-A2F9D78DF0ED}" sibTransId="{6A4844D6-BEBC-4097-9E0B-4F588B2F3443}"/>
    <dgm:cxn modelId="{04B08ABA-6603-4B35-8016-5F46FD984BFB}" type="presOf" srcId="{4731C58B-2EE3-49EA-91E3-5019D2BCE8EA}" destId="{40C38635-B7C7-4EED-B42B-15F6450962DF}" srcOrd="0" destOrd="0" presId="urn:microsoft.com/office/officeart/2005/8/layout/hierarchy3"/>
    <dgm:cxn modelId="{1B4597BF-7274-41FF-91E8-3AF90D44BBC3}" srcId="{F0A85626-7ED1-487C-B34E-581C46D4C84E}" destId="{259A01AC-6232-49E8-973D-973C06D4DC44}" srcOrd="0" destOrd="0" parTransId="{2DAC2C77-77F7-4265-B4B2-BABC45AA2762}" sibTransId="{25C8C8FD-97A8-46A4-AF1A-5ADE7A03B319}"/>
    <dgm:cxn modelId="{99798BCE-9FB1-4417-A4A4-CF4CC71C8B60}" srcId="{F0A85626-7ED1-487C-B34E-581C46D4C84E}" destId="{4F23BC94-EB89-4907-8C10-50C6FE65D298}" srcOrd="2" destOrd="0" parTransId="{E2CAFCDB-9215-45FC-AC80-1E234D3FF369}" sibTransId="{AADA933C-AA11-48E5-B5D8-F6ABDE72CAB8}"/>
    <dgm:cxn modelId="{996101D5-3DA9-4590-9068-3ADFDC234EBC}" srcId="{7B675DD6-4758-43D1-968F-3C409A45CABE}" destId="{F0A85626-7ED1-487C-B34E-581C46D4C84E}" srcOrd="0" destOrd="0" parTransId="{5F52F995-2853-497C-8A20-6C6B776DB9FB}" sibTransId="{387887B7-78DB-48E8-9CF3-EA05E1E5B5B1}"/>
    <dgm:cxn modelId="{5211E8D7-5AFF-4E95-9836-B70ACE4B5268}" type="presOf" srcId="{61F894F4-8A3D-46FF-BE95-C29F5473FEEA}" destId="{89704BA4-5512-4ED8-A7B2-ECBC3397368E}" srcOrd="0" destOrd="0" presId="urn:microsoft.com/office/officeart/2005/8/layout/hierarchy3"/>
    <dgm:cxn modelId="{27C16EE3-7B3F-49D3-8EAA-A4EB8EEAEC09}" type="presOf" srcId="{6B59B1B4-F5BB-44A2-A37D-EAF733614763}" destId="{10FC54DA-F2DD-4B1F-A3A6-1694FC9CD091}" srcOrd="0" destOrd="0" presId="urn:microsoft.com/office/officeart/2005/8/layout/hierarchy3"/>
    <dgm:cxn modelId="{B20E2EE4-980C-426A-8FAC-0B933C5B3955}" srcId="{7B675DD6-4758-43D1-968F-3C409A45CABE}" destId="{46F2E044-C024-4357-8CE6-81EAED372087}" srcOrd="1" destOrd="0" parTransId="{06A287C8-854C-4101-8A5B-DE488BF1628B}" sibTransId="{0BEE7D18-4D91-4420-A37D-70E3FA848467}"/>
    <dgm:cxn modelId="{7E8EE2F3-FEB1-4720-996A-51C9CE7CE57A}" type="presOf" srcId="{E2CAFCDB-9215-45FC-AC80-1E234D3FF369}" destId="{5D89EB66-33ED-4489-95B1-0DEC4CF58108}" srcOrd="0" destOrd="0" presId="urn:microsoft.com/office/officeart/2005/8/layout/hierarchy3"/>
    <dgm:cxn modelId="{8374BFD8-92ED-4EEE-863C-340019A32159}" type="presParOf" srcId="{6ECEC215-DC1B-473E-AEA8-960E8176BB57}" destId="{8B638707-DB67-4BBE-BF06-1FBA2553A2F2}" srcOrd="0" destOrd="0" presId="urn:microsoft.com/office/officeart/2005/8/layout/hierarchy3"/>
    <dgm:cxn modelId="{0EEBBFE5-DF36-4ED6-B375-F9157BE1E571}" type="presParOf" srcId="{8B638707-DB67-4BBE-BF06-1FBA2553A2F2}" destId="{54EE564C-A774-48E1-AC38-FE313F827353}" srcOrd="0" destOrd="0" presId="urn:microsoft.com/office/officeart/2005/8/layout/hierarchy3"/>
    <dgm:cxn modelId="{9A37BCC7-DCC9-4DCD-9CD6-8CFEF84435AD}" type="presParOf" srcId="{54EE564C-A774-48E1-AC38-FE313F827353}" destId="{E9B3D953-E4E7-4816-8FF8-E9591F9042DA}" srcOrd="0" destOrd="0" presId="urn:microsoft.com/office/officeart/2005/8/layout/hierarchy3"/>
    <dgm:cxn modelId="{B673B87B-2008-44E8-92DA-56D3A075267E}" type="presParOf" srcId="{54EE564C-A774-48E1-AC38-FE313F827353}" destId="{84345B59-68A8-4C11-8128-2AD824D1B091}" srcOrd="1" destOrd="0" presId="urn:microsoft.com/office/officeart/2005/8/layout/hierarchy3"/>
    <dgm:cxn modelId="{44598996-85D2-4F61-A225-62A673EFA645}" type="presParOf" srcId="{8B638707-DB67-4BBE-BF06-1FBA2553A2F2}" destId="{297A6CEB-1B70-4C82-91F6-B33D804E649D}" srcOrd="1" destOrd="0" presId="urn:microsoft.com/office/officeart/2005/8/layout/hierarchy3"/>
    <dgm:cxn modelId="{7AFF27E3-B4E8-485B-8B02-10CD891C6C59}" type="presParOf" srcId="{297A6CEB-1B70-4C82-91F6-B33D804E649D}" destId="{E7E10413-AD86-4CCD-BE23-5735585609B8}" srcOrd="0" destOrd="0" presId="urn:microsoft.com/office/officeart/2005/8/layout/hierarchy3"/>
    <dgm:cxn modelId="{0B2A1A6D-032D-4B5C-8901-37D0E96ABDC3}" type="presParOf" srcId="{297A6CEB-1B70-4C82-91F6-B33D804E649D}" destId="{30CFD4FA-C831-458D-B820-A763DE892B30}" srcOrd="1" destOrd="0" presId="urn:microsoft.com/office/officeart/2005/8/layout/hierarchy3"/>
    <dgm:cxn modelId="{F9D94D63-1715-447B-934E-E9DB5A523583}" type="presParOf" srcId="{297A6CEB-1B70-4C82-91F6-B33D804E649D}" destId="{0964C282-A899-4A22-B81F-AFAB42612DE0}" srcOrd="2" destOrd="0" presId="urn:microsoft.com/office/officeart/2005/8/layout/hierarchy3"/>
    <dgm:cxn modelId="{ED8F4BFC-03FD-4D01-A501-AA2554F6735E}" type="presParOf" srcId="{297A6CEB-1B70-4C82-91F6-B33D804E649D}" destId="{638CBE86-46F3-48AC-AD77-E8C4714E1A0D}" srcOrd="3" destOrd="0" presId="urn:microsoft.com/office/officeart/2005/8/layout/hierarchy3"/>
    <dgm:cxn modelId="{A0F71C02-4306-4821-BB83-6D72165511CC}" type="presParOf" srcId="{297A6CEB-1B70-4C82-91F6-B33D804E649D}" destId="{5D89EB66-33ED-4489-95B1-0DEC4CF58108}" srcOrd="4" destOrd="0" presId="urn:microsoft.com/office/officeart/2005/8/layout/hierarchy3"/>
    <dgm:cxn modelId="{45DDA9D7-F7D8-4224-AA7D-317AC11070F6}" type="presParOf" srcId="{297A6CEB-1B70-4C82-91F6-B33D804E649D}" destId="{4DE3CEF2-8621-40A7-8E81-F3E99E01903C}" srcOrd="5" destOrd="0" presId="urn:microsoft.com/office/officeart/2005/8/layout/hierarchy3"/>
    <dgm:cxn modelId="{D99F2469-1B60-4892-8034-01EF16BC38E7}" type="presParOf" srcId="{6ECEC215-DC1B-473E-AEA8-960E8176BB57}" destId="{CC42B94D-1EB8-4FA3-80CB-E13E0A0702FB}" srcOrd="1" destOrd="0" presId="urn:microsoft.com/office/officeart/2005/8/layout/hierarchy3"/>
    <dgm:cxn modelId="{DAB9D963-11CA-425C-BCCB-62EE1DEC5D76}" type="presParOf" srcId="{CC42B94D-1EB8-4FA3-80CB-E13E0A0702FB}" destId="{CCAFBF62-EB64-4CEB-8B0A-851A57F7E674}" srcOrd="0" destOrd="0" presId="urn:microsoft.com/office/officeart/2005/8/layout/hierarchy3"/>
    <dgm:cxn modelId="{D282331B-6653-4994-913E-AAA084A773F6}" type="presParOf" srcId="{CCAFBF62-EB64-4CEB-8B0A-851A57F7E674}" destId="{75FC8B40-5627-46B2-9B8F-894695D645FF}" srcOrd="0" destOrd="0" presId="urn:microsoft.com/office/officeart/2005/8/layout/hierarchy3"/>
    <dgm:cxn modelId="{61A6EFA6-F2B3-4F01-81E3-32AED2A08E1A}" type="presParOf" srcId="{CCAFBF62-EB64-4CEB-8B0A-851A57F7E674}" destId="{0A5F4854-DAAB-41F3-A7EF-205436558060}" srcOrd="1" destOrd="0" presId="urn:microsoft.com/office/officeart/2005/8/layout/hierarchy3"/>
    <dgm:cxn modelId="{0B9EF5FF-E14D-4F06-B3D8-04906EA4C3A2}" type="presParOf" srcId="{CC42B94D-1EB8-4FA3-80CB-E13E0A0702FB}" destId="{F75FCB87-F645-48AB-9346-F99F13F96A19}" srcOrd="1" destOrd="0" presId="urn:microsoft.com/office/officeart/2005/8/layout/hierarchy3"/>
    <dgm:cxn modelId="{8A496858-D8D1-4155-B37D-1E8B7C5C75B6}" type="presParOf" srcId="{F75FCB87-F645-48AB-9346-F99F13F96A19}" destId="{40C38635-B7C7-4EED-B42B-15F6450962DF}" srcOrd="0" destOrd="0" presId="urn:microsoft.com/office/officeart/2005/8/layout/hierarchy3"/>
    <dgm:cxn modelId="{6E3FF862-82B6-4D9F-B7A4-BCA176C71C25}" type="presParOf" srcId="{F75FCB87-F645-48AB-9346-F99F13F96A19}" destId="{89704BA4-5512-4ED8-A7B2-ECBC3397368E}" srcOrd="1" destOrd="0" presId="urn:microsoft.com/office/officeart/2005/8/layout/hierarchy3"/>
    <dgm:cxn modelId="{6A213751-04A1-49C7-8F61-E4BD0190EDD2}" type="presParOf" srcId="{F75FCB87-F645-48AB-9346-F99F13F96A19}" destId="{72C45946-B8F3-4D9F-A83C-9522A292F3FA}" srcOrd="2" destOrd="0" presId="urn:microsoft.com/office/officeart/2005/8/layout/hierarchy3"/>
    <dgm:cxn modelId="{AC59F55E-1268-4273-900C-63622CF3F9DF}" type="presParOf" srcId="{F75FCB87-F645-48AB-9346-F99F13F96A19}" destId="{10FC54DA-F2DD-4B1F-A3A6-1694FC9CD091}" srcOrd="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F67D5E-AE92-41C1-9441-20908EB985B7}" type="doc">
      <dgm:prSet loTypeId="urn:microsoft.com/office/officeart/2005/8/layout/hProcess9" loCatId="process" qsTypeId="urn:microsoft.com/office/officeart/2005/8/quickstyle/simple1" qsCatId="simple" csTypeId="urn:microsoft.com/office/officeart/2005/8/colors/accent1_2" csCatId="accent1" phldr="1"/>
      <dgm:spPr/>
    </dgm:pt>
    <dgm:pt modelId="{5BA3E52B-A324-4703-B63F-3AD27B61C7A8}">
      <dgm:prSet phldrT="[Text]" custT="1"/>
      <dgm:spPr>
        <a:solidFill>
          <a:srgbClr val="002244"/>
        </a:solidFill>
      </dgm:spPr>
      <dgm:t>
        <a:bodyPr/>
        <a:lstStyle/>
        <a:p>
          <a:r>
            <a:rPr lang="en-US" sz="1200" b="1" dirty="0">
              <a:latin typeface="Arial" panose="020B0604020202020204" pitchFamily="34" charset="0"/>
              <a:cs typeface="Arial" panose="020B0604020202020204" pitchFamily="34" charset="0"/>
            </a:rPr>
            <a:t> coordination dans la mise en oeuvre des politiques de finances publiques.</a:t>
          </a:r>
        </a:p>
      </dgm:t>
    </dgm:pt>
    <dgm:pt modelId="{EE1B6136-5A0F-4B72-94D0-CBF4B25D5BC1}" type="parTrans" cxnId="{37B543C6-4715-44AC-A8C9-0A4A22C88F1A}">
      <dgm:prSet/>
      <dgm:spPr/>
      <dgm:t>
        <a:bodyPr/>
        <a:lstStyle/>
        <a:p>
          <a:endParaRPr lang="en-US" b="1">
            <a:latin typeface="Franklin Gothic Book" panose="020B0503020102020204" pitchFamily="34" charset="0"/>
          </a:endParaRPr>
        </a:p>
      </dgm:t>
    </dgm:pt>
    <dgm:pt modelId="{557543E9-8DC7-4113-A340-562DC0B24946}" type="sibTrans" cxnId="{37B543C6-4715-44AC-A8C9-0A4A22C88F1A}">
      <dgm:prSet/>
      <dgm:spPr/>
      <dgm:t>
        <a:bodyPr/>
        <a:lstStyle/>
        <a:p>
          <a:endParaRPr lang="en-US" b="1">
            <a:latin typeface="Franklin Gothic Book" panose="020B0503020102020204" pitchFamily="34" charset="0"/>
          </a:endParaRPr>
        </a:p>
      </dgm:t>
    </dgm:pt>
    <dgm:pt modelId="{B46DA9D6-B75A-4C70-A8EA-D0FBFE82305F}">
      <dgm:prSet phldrT="[Text]" custT="1"/>
      <dgm:spPr>
        <a:solidFill>
          <a:srgbClr val="002244"/>
        </a:solidFill>
      </dgm:spPr>
      <dgm:t>
        <a:bodyPr/>
        <a:lstStyle/>
        <a:p>
          <a:r>
            <a:rPr lang="fr-FR" sz="1200" b="1" dirty="0">
              <a:latin typeface="Arial" panose="020B0604020202020204" pitchFamily="34" charset="0"/>
              <a:cs typeface="Arial" panose="020B0604020202020204" pitchFamily="34" charset="0"/>
            </a:rPr>
            <a:t> Allocation stratégique des budgets dans les secteurs sociaux.</a:t>
          </a:r>
          <a:endParaRPr lang="en-US" sz="1200" b="1" dirty="0">
            <a:latin typeface="Arial" panose="020B0604020202020204" pitchFamily="34" charset="0"/>
            <a:cs typeface="Arial" panose="020B0604020202020204" pitchFamily="34" charset="0"/>
          </a:endParaRPr>
        </a:p>
      </dgm:t>
    </dgm:pt>
    <dgm:pt modelId="{B4E9A8E0-DD4B-437D-AD64-F54DA398BA16}" type="parTrans" cxnId="{01985CB5-5C3D-4B6A-9C25-1911727CDC73}">
      <dgm:prSet/>
      <dgm:spPr/>
      <dgm:t>
        <a:bodyPr/>
        <a:lstStyle/>
        <a:p>
          <a:endParaRPr lang="en-US" b="1">
            <a:latin typeface="Franklin Gothic Book" panose="020B0503020102020204" pitchFamily="34" charset="0"/>
          </a:endParaRPr>
        </a:p>
      </dgm:t>
    </dgm:pt>
    <dgm:pt modelId="{BEE20A16-1C7A-45D0-98A7-8AB9C73DD491}" type="sibTrans" cxnId="{01985CB5-5C3D-4B6A-9C25-1911727CDC73}">
      <dgm:prSet/>
      <dgm:spPr/>
      <dgm:t>
        <a:bodyPr/>
        <a:lstStyle/>
        <a:p>
          <a:endParaRPr lang="en-US" b="1">
            <a:latin typeface="Franklin Gothic Book" panose="020B0503020102020204" pitchFamily="34" charset="0"/>
          </a:endParaRPr>
        </a:p>
      </dgm:t>
    </dgm:pt>
    <dgm:pt modelId="{1E36A692-CA1F-4354-B85C-0DC4800F56AE}">
      <dgm:prSet phldrT="[Text]" custT="1"/>
      <dgm:spPr>
        <a:solidFill>
          <a:srgbClr val="002244"/>
        </a:solidFill>
      </dgm:spPr>
      <dgm:t>
        <a:bodyPr/>
        <a:lstStyle/>
        <a:p>
          <a:r>
            <a:rPr lang="fr-FR" sz="1100" b="1" noProof="0" dirty="0">
              <a:latin typeface="Arial" panose="020B0604020202020204" pitchFamily="34" charset="0"/>
              <a:cs typeface="Arial" panose="020B0604020202020204" pitchFamily="34" charset="0"/>
            </a:rPr>
            <a:t>La collecte des recettes est entravée par l'importance du secteur informel, les capacités limitées des administrations fiscales et douanières et des politiques fiscales non optimales.</a:t>
          </a:r>
        </a:p>
      </dgm:t>
    </dgm:pt>
    <dgm:pt modelId="{2ABC1579-5C8C-451E-BE0A-778BDD597A62}" type="parTrans" cxnId="{1E1E7250-46FE-406B-A3C7-9C0A0749D068}">
      <dgm:prSet/>
      <dgm:spPr/>
      <dgm:t>
        <a:bodyPr/>
        <a:lstStyle/>
        <a:p>
          <a:endParaRPr lang="en-US" b="1">
            <a:latin typeface="Franklin Gothic Book" panose="020B0503020102020204" pitchFamily="34" charset="0"/>
          </a:endParaRPr>
        </a:p>
      </dgm:t>
    </dgm:pt>
    <dgm:pt modelId="{1E9B2C27-D5A4-4BB0-8B50-889532611192}" type="sibTrans" cxnId="{1E1E7250-46FE-406B-A3C7-9C0A0749D068}">
      <dgm:prSet/>
      <dgm:spPr/>
      <dgm:t>
        <a:bodyPr/>
        <a:lstStyle/>
        <a:p>
          <a:endParaRPr lang="en-US" b="1">
            <a:latin typeface="Franklin Gothic Book" panose="020B0503020102020204" pitchFamily="34" charset="0"/>
          </a:endParaRPr>
        </a:p>
      </dgm:t>
    </dgm:pt>
    <dgm:pt modelId="{C52C6E77-9EED-4AF1-9965-DA57AAFF6CA3}">
      <dgm:prSet custT="1"/>
      <dgm:spPr>
        <a:solidFill>
          <a:srgbClr val="002244"/>
        </a:solidFill>
      </dgm:spPr>
      <dgm:t>
        <a:bodyPr/>
        <a:lstStyle/>
        <a:p>
          <a:r>
            <a:rPr lang="fr-FR" sz="1200" b="1" dirty="0">
              <a:latin typeface="Arial" panose="020B0604020202020204" pitchFamily="34" charset="0"/>
              <a:cs typeface="Arial" panose="020B0604020202020204" pitchFamily="34" charset="0"/>
            </a:rPr>
            <a:t>Faiblesse du niveau d’appropriation de la GovTech par les acteurs.</a:t>
          </a:r>
        </a:p>
      </dgm:t>
    </dgm:pt>
    <dgm:pt modelId="{CFC68F72-6B9C-470E-9296-CD03136EC148}" type="parTrans" cxnId="{DF6058AE-5657-4A4D-900A-C1CE36499309}">
      <dgm:prSet/>
      <dgm:spPr/>
      <dgm:t>
        <a:bodyPr/>
        <a:lstStyle/>
        <a:p>
          <a:endParaRPr lang="en-US" b="1">
            <a:latin typeface="Franklin Gothic Book" panose="020B0503020102020204" pitchFamily="34" charset="0"/>
          </a:endParaRPr>
        </a:p>
      </dgm:t>
    </dgm:pt>
    <dgm:pt modelId="{483BE6D0-6B07-443A-805C-BD54AC7E75D4}" type="sibTrans" cxnId="{DF6058AE-5657-4A4D-900A-C1CE36499309}">
      <dgm:prSet/>
      <dgm:spPr/>
      <dgm:t>
        <a:bodyPr/>
        <a:lstStyle/>
        <a:p>
          <a:endParaRPr lang="en-US" b="1">
            <a:latin typeface="Franklin Gothic Book" panose="020B0503020102020204" pitchFamily="34" charset="0"/>
          </a:endParaRPr>
        </a:p>
      </dgm:t>
    </dgm:pt>
    <dgm:pt modelId="{9A202B3B-93EF-4D1F-AD29-45E639CC28F2}">
      <dgm:prSet custT="1"/>
      <dgm:spPr>
        <a:solidFill>
          <a:srgbClr val="002244"/>
        </a:solidFill>
      </dgm:spPr>
      <dgm:t>
        <a:bodyPr/>
        <a:lstStyle/>
        <a:p>
          <a:r>
            <a:rPr lang="en-US" sz="1200" b="1" dirty="0">
              <a:latin typeface="Arial" panose="020B0604020202020204" pitchFamily="34" charset="0"/>
              <a:cs typeface="Arial" panose="020B0604020202020204" pitchFamily="34" charset="0"/>
            </a:rPr>
            <a:t>Adequation </a:t>
          </a:r>
          <a:r>
            <a:rPr lang="en-US" sz="1200" b="1" dirty="0" err="1">
              <a:latin typeface="Arial" panose="020B0604020202020204" pitchFamily="34" charset="0"/>
              <a:cs typeface="Arial" panose="020B0604020202020204" pitchFamily="34" charset="0"/>
            </a:rPr>
            <a:t>Emploi</a:t>
          </a:r>
          <a:r>
            <a:rPr lang="en-US" sz="1200" b="1" dirty="0">
              <a:latin typeface="Arial" panose="020B0604020202020204" pitchFamily="34" charset="0"/>
              <a:cs typeface="Arial" panose="020B0604020202020204" pitchFamily="34" charset="0"/>
            </a:rPr>
            <a:t>/Competence.</a:t>
          </a:r>
        </a:p>
      </dgm:t>
    </dgm:pt>
    <dgm:pt modelId="{A3F50263-2A27-469F-BFFA-A98E9A075F13}" type="parTrans" cxnId="{B152BB87-E717-4CAC-AFAF-A27C6F8DA413}">
      <dgm:prSet/>
      <dgm:spPr/>
      <dgm:t>
        <a:bodyPr/>
        <a:lstStyle/>
        <a:p>
          <a:endParaRPr lang="en-US" b="1">
            <a:latin typeface="Franklin Gothic Book" panose="020B0503020102020204" pitchFamily="34" charset="0"/>
          </a:endParaRPr>
        </a:p>
      </dgm:t>
    </dgm:pt>
    <dgm:pt modelId="{97846C8D-F345-472C-B551-59C779B1F9AB}" type="sibTrans" cxnId="{B152BB87-E717-4CAC-AFAF-A27C6F8DA413}">
      <dgm:prSet/>
      <dgm:spPr/>
      <dgm:t>
        <a:bodyPr/>
        <a:lstStyle/>
        <a:p>
          <a:endParaRPr lang="en-US" b="1">
            <a:latin typeface="Franklin Gothic Book" panose="020B0503020102020204" pitchFamily="34" charset="0"/>
          </a:endParaRPr>
        </a:p>
      </dgm:t>
    </dgm:pt>
    <dgm:pt modelId="{059EAEE6-AF09-4D95-A1ED-C9D792CBBA24}">
      <dgm:prSet custT="1"/>
      <dgm:spPr>
        <a:solidFill>
          <a:srgbClr val="002244"/>
        </a:solidFill>
      </dgm:spPr>
      <dgm:t>
        <a:bodyPr/>
        <a:lstStyle/>
        <a:p>
          <a:r>
            <a:rPr lang="fr-FR" sz="1400" b="1" noProof="0" dirty="0">
              <a:latin typeface="Franklin Gothic Book" panose="020B0503020102020204" pitchFamily="34" charset="0"/>
            </a:rPr>
            <a:t>Performance limitée dans la délivrance des services de bases</a:t>
          </a:r>
        </a:p>
      </dgm:t>
    </dgm:pt>
    <dgm:pt modelId="{DDDDEC6F-FF85-4FE4-9CD3-563C9A1C433B}" type="parTrans" cxnId="{52E269CC-BC10-4187-A018-89F0FC369BD0}">
      <dgm:prSet/>
      <dgm:spPr/>
      <dgm:t>
        <a:bodyPr/>
        <a:lstStyle/>
        <a:p>
          <a:endParaRPr lang="en-US" b="1">
            <a:latin typeface="Franklin Gothic Book" panose="020B0503020102020204" pitchFamily="34" charset="0"/>
          </a:endParaRPr>
        </a:p>
      </dgm:t>
    </dgm:pt>
    <dgm:pt modelId="{B1B0705B-D5F7-46F5-B87B-41579F3A2DBA}" type="sibTrans" cxnId="{52E269CC-BC10-4187-A018-89F0FC369BD0}">
      <dgm:prSet/>
      <dgm:spPr/>
      <dgm:t>
        <a:bodyPr/>
        <a:lstStyle/>
        <a:p>
          <a:endParaRPr lang="en-US" b="1">
            <a:latin typeface="Franklin Gothic Book" panose="020B0503020102020204" pitchFamily="34" charset="0"/>
          </a:endParaRPr>
        </a:p>
      </dgm:t>
    </dgm:pt>
    <dgm:pt modelId="{4822C08F-CF9E-4091-8849-CCC8B446D67C}" type="pres">
      <dgm:prSet presAssocID="{8EF67D5E-AE92-41C1-9441-20908EB985B7}" presName="CompostProcess" presStyleCnt="0">
        <dgm:presLayoutVars>
          <dgm:dir/>
          <dgm:resizeHandles val="exact"/>
        </dgm:presLayoutVars>
      </dgm:prSet>
      <dgm:spPr/>
    </dgm:pt>
    <dgm:pt modelId="{9337C6EB-0012-4974-AC7D-C92D23F80078}" type="pres">
      <dgm:prSet presAssocID="{8EF67D5E-AE92-41C1-9441-20908EB985B7}" presName="arrow" presStyleLbl="bgShp" presStyleIdx="0" presStyleCnt="1"/>
      <dgm:spPr/>
    </dgm:pt>
    <dgm:pt modelId="{A37E8BF0-6362-4CC6-A5D4-03D2D17D94CF}" type="pres">
      <dgm:prSet presAssocID="{8EF67D5E-AE92-41C1-9441-20908EB985B7}" presName="linearProcess" presStyleCnt="0"/>
      <dgm:spPr/>
    </dgm:pt>
    <dgm:pt modelId="{B4B49E98-6761-45F3-89E4-FE8485D01D5F}" type="pres">
      <dgm:prSet presAssocID="{5BA3E52B-A324-4703-B63F-3AD27B61C7A8}" presName="textNode" presStyleLbl="node1" presStyleIdx="0" presStyleCnt="6" custScaleY="126305">
        <dgm:presLayoutVars>
          <dgm:bulletEnabled val="1"/>
        </dgm:presLayoutVars>
      </dgm:prSet>
      <dgm:spPr/>
    </dgm:pt>
    <dgm:pt modelId="{736EC823-1BDD-4953-B4BB-FCFFE3FD3009}" type="pres">
      <dgm:prSet presAssocID="{557543E9-8DC7-4113-A340-562DC0B24946}" presName="sibTrans" presStyleCnt="0"/>
      <dgm:spPr/>
    </dgm:pt>
    <dgm:pt modelId="{10A60655-3C45-4188-BDD3-897CD58343D6}" type="pres">
      <dgm:prSet presAssocID="{B46DA9D6-B75A-4C70-A8EA-D0FBFE82305F}" presName="textNode" presStyleLbl="node1" presStyleIdx="1" presStyleCnt="6" custScaleY="123102">
        <dgm:presLayoutVars>
          <dgm:bulletEnabled val="1"/>
        </dgm:presLayoutVars>
      </dgm:prSet>
      <dgm:spPr/>
    </dgm:pt>
    <dgm:pt modelId="{FCCD1F3D-EFCC-4918-9D32-55E50CBA8339}" type="pres">
      <dgm:prSet presAssocID="{BEE20A16-1C7A-45D0-98A7-8AB9C73DD491}" presName="sibTrans" presStyleCnt="0"/>
      <dgm:spPr/>
    </dgm:pt>
    <dgm:pt modelId="{D9FDAC15-90B0-403A-8322-EB09C99BD6ED}" type="pres">
      <dgm:prSet presAssocID="{1E36A692-CA1F-4354-B85C-0DC4800F56AE}" presName="textNode" presStyleLbl="node1" presStyleIdx="2" presStyleCnt="6" custScaleY="153150">
        <dgm:presLayoutVars>
          <dgm:bulletEnabled val="1"/>
        </dgm:presLayoutVars>
      </dgm:prSet>
      <dgm:spPr/>
    </dgm:pt>
    <dgm:pt modelId="{9C4516DC-5717-4E8E-A862-8F36D70F873E}" type="pres">
      <dgm:prSet presAssocID="{1E9B2C27-D5A4-4BB0-8B50-889532611192}" presName="sibTrans" presStyleCnt="0"/>
      <dgm:spPr/>
    </dgm:pt>
    <dgm:pt modelId="{84ABEB3C-45E2-4272-8E84-FC3C1778B7C0}" type="pres">
      <dgm:prSet presAssocID="{C52C6E77-9EED-4AF1-9965-DA57AAFF6CA3}" presName="textNode" presStyleLbl="node1" presStyleIdx="3" presStyleCnt="6">
        <dgm:presLayoutVars>
          <dgm:bulletEnabled val="1"/>
        </dgm:presLayoutVars>
      </dgm:prSet>
      <dgm:spPr/>
    </dgm:pt>
    <dgm:pt modelId="{E6C9BF16-5DFD-4720-979F-3B35289AEF5B}" type="pres">
      <dgm:prSet presAssocID="{483BE6D0-6B07-443A-805C-BD54AC7E75D4}" presName="sibTrans" presStyleCnt="0"/>
      <dgm:spPr/>
    </dgm:pt>
    <dgm:pt modelId="{73439CA5-CADC-42ED-9A1A-E11085CDBF64}" type="pres">
      <dgm:prSet presAssocID="{9A202B3B-93EF-4D1F-AD29-45E639CC28F2}" presName="textNode" presStyleLbl="node1" presStyleIdx="4" presStyleCnt="6" custScaleX="107140" custLinFactNeighborY="-975">
        <dgm:presLayoutVars>
          <dgm:bulletEnabled val="1"/>
        </dgm:presLayoutVars>
      </dgm:prSet>
      <dgm:spPr/>
    </dgm:pt>
    <dgm:pt modelId="{9D1C7A9E-7A25-42F4-97DB-4F5603BBF098}" type="pres">
      <dgm:prSet presAssocID="{97846C8D-F345-472C-B551-59C779B1F9AB}" presName="sibTrans" presStyleCnt="0"/>
      <dgm:spPr/>
    </dgm:pt>
    <dgm:pt modelId="{B26F0312-55FB-4DB2-95DE-515906621A91}" type="pres">
      <dgm:prSet presAssocID="{059EAEE6-AF09-4D95-A1ED-C9D792CBBA24}" presName="textNode" presStyleLbl="node1" presStyleIdx="5" presStyleCnt="6">
        <dgm:presLayoutVars>
          <dgm:bulletEnabled val="1"/>
        </dgm:presLayoutVars>
      </dgm:prSet>
      <dgm:spPr/>
    </dgm:pt>
  </dgm:ptLst>
  <dgm:cxnLst>
    <dgm:cxn modelId="{F2608020-ABF3-4CFA-8022-E52819F99766}" type="presOf" srcId="{1E36A692-CA1F-4354-B85C-0DC4800F56AE}" destId="{D9FDAC15-90B0-403A-8322-EB09C99BD6ED}" srcOrd="0" destOrd="0" presId="urn:microsoft.com/office/officeart/2005/8/layout/hProcess9"/>
    <dgm:cxn modelId="{34490B27-C561-442A-BC84-00975008BDD5}" type="presOf" srcId="{059EAEE6-AF09-4D95-A1ED-C9D792CBBA24}" destId="{B26F0312-55FB-4DB2-95DE-515906621A91}" srcOrd="0" destOrd="0" presId="urn:microsoft.com/office/officeart/2005/8/layout/hProcess9"/>
    <dgm:cxn modelId="{1E1E7250-46FE-406B-A3C7-9C0A0749D068}" srcId="{8EF67D5E-AE92-41C1-9441-20908EB985B7}" destId="{1E36A692-CA1F-4354-B85C-0DC4800F56AE}" srcOrd="2" destOrd="0" parTransId="{2ABC1579-5C8C-451E-BE0A-778BDD597A62}" sibTransId="{1E9B2C27-D5A4-4BB0-8B50-889532611192}"/>
    <dgm:cxn modelId="{D9B8F777-E966-4413-A645-9753511F2858}" type="presOf" srcId="{8EF67D5E-AE92-41C1-9441-20908EB985B7}" destId="{4822C08F-CF9E-4091-8849-CCC8B446D67C}" srcOrd="0" destOrd="0" presId="urn:microsoft.com/office/officeart/2005/8/layout/hProcess9"/>
    <dgm:cxn modelId="{B152BB87-E717-4CAC-AFAF-A27C6F8DA413}" srcId="{8EF67D5E-AE92-41C1-9441-20908EB985B7}" destId="{9A202B3B-93EF-4D1F-AD29-45E639CC28F2}" srcOrd="4" destOrd="0" parTransId="{A3F50263-2A27-469F-BFFA-A98E9A075F13}" sibTransId="{97846C8D-F345-472C-B551-59C779B1F9AB}"/>
    <dgm:cxn modelId="{858C8EA2-5B2C-47E2-A88D-5ADCAFB2CD19}" type="presOf" srcId="{C52C6E77-9EED-4AF1-9965-DA57AAFF6CA3}" destId="{84ABEB3C-45E2-4272-8E84-FC3C1778B7C0}" srcOrd="0" destOrd="0" presId="urn:microsoft.com/office/officeart/2005/8/layout/hProcess9"/>
    <dgm:cxn modelId="{0FA9DFA6-EA31-4CA1-BB7A-89F04113D19A}" type="presOf" srcId="{5BA3E52B-A324-4703-B63F-3AD27B61C7A8}" destId="{B4B49E98-6761-45F3-89E4-FE8485D01D5F}" srcOrd="0" destOrd="0" presId="urn:microsoft.com/office/officeart/2005/8/layout/hProcess9"/>
    <dgm:cxn modelId="{58C304AE-3B7A-4B6A-A923-4A1714C8C19D}" type="presOf" srcId="{9A202B3B-93EF-4D1F-AD29-45E639CC28F2}" destId="{73439CA5-CADC-42ED-9A1A-E11085CDBF64}" srcOrd="0" destOrd="0" presId="urn:microsoft.com/office/officeart/2005/8/layout/hProcess9"/>
    <dgm:cxn modelId="{DF6058AE-5657-4A4D-900A-C1CE36499309}" srcId="{8EF67D5E-AE92-41C1-9441-20908EB985B7}" destId="{C52C6E77-9EED-4AF1-9965-DA57AAFF6CA3}" srcOrd="3" destOrd="0" parTransId="{CFC68F72-6B9C-470E-9296-CD03136EC148}" sibTransId="{483BE6D0-6B07-443A-805C-BD54AC7E75D4}"/>
    <dgm:cxn modelId="{01985CB5-5C3D-4B6A-9C25-1911727CDC73}" srcId="{8EF67D5E-AE92-41C1-9441-20908EB985B7}" destId="{B46DA9D6-B75A-4C70-A8EA-D0FBFE82305F}" srcOrd="1" destOrd="0" parTransId="{B4E9A8E0-DD4B-437D-AD64-F54DA398BA16}" sibTransId="{BEE20A16-1C7A-45D0-98A7-8AB9C73DD491}"/>
    <dgm:cxn modelId="{804F75C2-5B41-4793-9D3B-6C82BC4FFD67}" type="presOf" srcId="{B46DA9D6-B75A-4C70-A8EA-D0FBFE82305F}" destId="{10A60655-3C45-4188-BDD3-897CD58343D6}" srcOrd="0" destOrd="0" presId="urn:microsoft.com/office/officeart/2005/8/layout/hProcess9"/>
    <dgm:cxn modelId="{37B543C6-4715-44AC-A8C9-0A4A22C88F1A}" srcId="{8EF67D5E-AE92-41C1-9441-20908EB985B7}" destId="{5BA3E52B-A324-4703-B63F-3AD27B61C7A8}" srcOrd="0" destOrd="0" parTransId="{EE1B6136-5A0F-4B72-94D0-CBF4B25D5BC1}" sibTransId="{557543E9-8DC7-4113-A340-562DC0B24946}"/>
    <dgm:cxn modelId="{52E269CC-BC10-4187-A018-89F0FC369BD0}" srcId="{8EF67D5E-AE92-41C1-9441-20908EB985B7}" destId="{059EAEE6-AF09-4D95-A1ED-C9D792CBBA24}" srcOrd="5" destOrd="0" parTransId="{DDDDEC6F-FF85-4FE4-9CD3-563C9A1C433B}" sibTransId="{B1B0705B-D5F7-46F5-B87B-41579F3A2DBA}"/>
    <dgm:cxn modelId="{0057BA96-451F-4CDA-903C-96E9F5B6B267}" type="presParOf" srcId="{4822C08F-CF9E-4091-8849-CCC8B446D67C}" destId="{9337C6EB-0012-4974-AC7D-C92D23F80078}" srcOrd="0" destOrd="0" presId="urn:microsoft.com/office/officeart/2005/8/layout/hProcess9"/>
    <dgm:cxn modelId="{46BED916-7C6C-4A07-9539-8BC838AF5F99}" type="presParOf" srcId="{4822C08F-CF9E-4091-8849-CCC8B446D67C}" destId="{A37E8BF0-6362-4CC6-A5D4-03D2D17D94CF}" srcOrd="1" destOrd="0" presId="urn:microsoft.com/office/officeart/2005/8/layout/hProcess9"/>
    <dgm:cxn modelId="{7C6C2D96-8947-4C22-AB55-262F4E820C22}" type="presParOf" srcId="{A37E8BF0-6362-4CC6-A5D4-03D2D17D94CF}" destId="{B4B49E98-6761-45F3-89E4-FE8485D01D5F}" srcOrd="0" destOrd="0" presId="urn:microsoft.com/office/officeart/2005/8/layout/hProcess9"/>
    <dgm:cxn modelId="{D881D493-39BF-4902-98E7-6DE4D399E149}" type="presParOf" srcId="{A37E8BF0-6362-4CC6-A5D4-03D2D17D94CF}" destId="{736EC823-1BDD-4953-B4BB-FCFFE3FD3009}" srcOrd="1" destOrd="0" presId="urn:microsoft.com/office/officeart/2005/8/layout/hProcess9"/>
    <dgm:cxn modelId="{B2871E80-53EA-4D8F-8397-F3A291C36BB7}" type="presParOf" srcId="{A37E8BF0-6362-4CC6-A5D4-03D2D17D94CF}" destId="{10A60655-3C45-4188-BDD3-897CD58343D6}" srcOrd="2" destOrd="0" presId="urn:microsoft.com/office/officeart/2005/8/layout/hProcess9"/>
    <dgm:cxn modelId="{16A42C1F-4B16-4FB2-99CB-92BB458468F5}" type="presParOf" srcId="{A37E8BF0-6362-4CC6-A5D4-03D2D17D94CF}" destId="{FCCD1F3D-EFCC-4918-9D32-55E50CBA8339}" srcOrd="3" destOrd="0" presId="urn:microsoft.com/office/officeart/2005/8/layout/hProcess9"/>
    <dgm:cxn modelId="{31C76B2B-AD2E-4E25-971B-5703ECD1FE80}" type="presParOf" srcId="{A37E8BF0-6362-4CC6-A5D4-03D2D17D94CF}" destId="{D9FDAC15-90B0-403A-8322-EB09C99BD6ED}" srcOrd="4" destOrd="0" presId="urn:microsoft.com/office/officeart/2005/8/layout/hProcess9"/>
    <dgm:cxn modelId="{D1140637-AABF-4203-A0A8-39B12A7159AD}" type="presParOf" srcId="{A37E8BF0-6362-4CC6-A5D4-03D2D17D94CF}" destId="{9C4516DC-5717-4E8E-A862-8F36D70F873E}" srcOrd="5" destOrd="0" presId="urn:microsoft.com/office/officeart/2005/8/layout/hProcess9"/>
    <dgm:cxn modelId="{B0E91A11-F665-4430-8C5B-E63C5AC14204}" type="presParOf" srcId="{A37E8BF0-6362-4CC6-A5D4-03D2D17D94CF}" destId="{84ABEB3C-45E2-4272-8E84-FC3C1778B7C0}" srcOrd="6" destOrd="0" presId="urn:microsoft.com/office/officeart/2005/8/layout/hProcess9"/>
    <dgm:cxn modelId="{F3714092-B1B0-4E10-9C16-42DD1038A223}" type="presParOf" srcId="{A37E8BF0-6362-4CC6-A5D4-03D2D17D94CF}" destId="{E6C9BF16-5DFD-4720-979F-3B35289AEF5B}" srcOrd="7" destOrd="0" presId="urn:microsoft.com/office/officeart/2005/8/layout/hProcess9"/>
    <dgm:cxn modelId="{58D43F3C-3700-4517-B377-4A223C03A606}" type="presParOf" srcId="{A37E8BF0-6362-4CC6-A5D4-03D2D17D94CF}" destId="{73439CA5-CADC-42ED-9A1A-E11085CDBF64}" srcOrd="8" destOrd="0" presId="urn:microsoft.com/office/officeart/2005/8/layout/hProcess9"/>
    <dgm:cxn modelId="{88880B99-514B-47CE-A1E2-FDEA69E6DD2E}" type="presParOf" srcId="{A37E8BF0-6362-4CC6-A5D4-03D2D17D94CF}" destId="{9D1C7A9E-7A25-42F4-97DB-4F5603BBF098}" srcOrd="9" destOrd="0" presId="urn:microsoft.com/office/officeart/2005/8/layout/hProcess9"/>
    <dgm:cxn modelId="{28A30CAF-084B-4190-8ABC-15E610D24AA3}" type="presParOf" srcId="{A37E8BF0-6362-4CC6-A5D4-03D2D17D94CF}" destId="{B26F0312-55FB-4DB2-95DE-515906621A91}"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3D953-E4E7-4816-8FF8-E9591F9042DA}">
      <dsp:nvSpPr>
        <dsp:cNvPr id="0" name=""/>
        <dsp:cNvSpPr/>
      </dsp:nvSpPr>
      <dsp:spPr>
        <a:xfrm>
          <a:off x="1249593" y="0"/>
          <a:ext cx="2377974" cy="879745"/>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Cadre</a:t>
          </a:r>
          <a:r>
            <a:rPr lang="en-US" sz="1600" b="1" kern="1200" baseline="0" dirty="0">
              <a:solidFill>
                <a:schemeClr val="bg1"/>
              </a:solidFill>
              <a:latin typeface="Arial" panose="020B0604020202020204" pitchFamily="34" charset="0"/>
              <a:cs typeface="Arial" panose="020B0604020202020204" pitchFamily="34" charset="0"/>
            </a:rPr>
            <a:t> règlementaire</a:t>
          </a:r>
          <a:endParaRPr lang="en-US" sz="1600" b="1" kern="1200" dirty="0">
            <a:solidFill>
              <a:schemeClr val="bg1"/>
            </a:solidFill>
            <a:latin typeface="Arial" panose="020B0604020202020204" pitchFamily="34" charset="0"/>
            <a:cs typeface="Arial" panose="020B0604020202020204" pitchFamily="34" charset="0"/>
          </a:endParaRPr>
        </a:p>
      </dsp:txBody>
      <dsp:txXfrm>
        <a:off x="1275360" y="25767"/>
        <a:ext cx="2326440" cy="828211"/>
      </dsp:txXfrm>
    </dsp:sp>
    <dsp:sp modelId="{E7E10413-AD86-4CCD-BE23-5735585609B8}">
      <dsp:nvSpPr>
        <dsp:cNvPr id="0" name=""/>
        <dsp:cNvSpPr/>
      </dsp:nvSpPr>
      <dsp:spPr>
        <a:xfrm>
          <a:off x="1487390" y="879745"/>
          <a:ext cx="198640" cy="817631"/>
        </a:xfrm>
        <a:custGeom>
          <a:avLst/>
          <a:gdLst/>
          <a:ahLst/>
          <a:cxnLst/>
          <a:rect l="0" t="0" r="0" b="0"/>
          <a:pathLst>
            <a:path>
              <a:moveTo>
                <a:pt x="0" y="0"/>
              </a:moveTo>
              <a:lnTo>
                <a:pt x="0" y="817631"/>
              </a:lnTo>
              <a:lnTo>
                <a:pt x="198640" y="8176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FD4FA-C831-458D-B820-A763DE892B30}">
      <dsp:nvSpPr>
        <dsp:cNvPr id="0" name=""/>
        <dsp:cNvSpPr/>
      </dsp:nvSpPr>
      <dsp:spPr>
        <a:xfrm>
          <a:off x="1686031" y="1153531"/>
          <a:ext cx="1740304" cy="1087690"/>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Entre 2009 et 2016, toutes les directives de l'UEMOA ont été transposées en droit national.</a:t>
          </a:r>
          <a:endParaRPr lang="en-US" sz="1200" kern="1200" dirty="0">
            <a:latin typeface="Arial" panose="020B0604020202020204" pitchFamily="34" charset="0"/>
            <a:cs typeface="Arial" panose="020B0604020202020204" pitchFamily="34" charset="0"/>
          </a:endParaRPr>
        </a:p>
      </dsp:txBody>
      <dsp:txXfrm>
        <a:off x="1717888" y="1185388"/>
        <a:ext cx="1676590" cy="1023976"/>
      </dsp:txXfrm>
    </dsp:sp>
    <dsp:sp modelId="{0964C282-A899-4A22-B81F-AFAB42612DE0}">
      <dsp:nvSpPr>
        <dsp:cNvPr id="0" name=""/>
        <dsp:cNvSpPr/>
      </dsp:nvSpPr>
      <dsp:spPr>
        <a:xfrm>
          <a:off x="1487390" y="879745"/>
          <a:ext cx="198640" cy="2177244"/>
        </a:xfrm>
        <a:custGeom>
          <a:avLst/>
          <a:gdLst/>
          <a:ahLst/>
          <a:cxnLst/>
          <a:rect l="0" t="0" r="0" b="0"/>
          <a:pathLst>
            <a:path>
              <a:moveTo>
                <a:pt x="0" y="0"/>
              </a:moveTo>
              <a:lnTo>
                <a:pt x="0" y="2177244"/>
              </a:lnTo>
              <a:lnTo>
                <a:pt x="198640" y="217724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CBE86-46F3-48AC-AD77-E8C4714E1A0D}">
      <dsp:nvSpPr>
        <dsp:cNvPr id="0" name=""/>
        <dsp:cNvSpPr/>
      </dsp:nvSpPr>
      <dsp:spPr>
        <a:xfrm>
          <a:off x="1686031" y="2513145"/>
          <a:ext cx="1740304" cy="1087690"/>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La loi organique relative aux lois de finances (LOLF) a été adoptée en 2015 et la budgétisation par programme a été introduite en 2017.</a:t>
          </a:r>
        </a:p>
      </dsp:txBody>
      <dsp:txXfrm>
        <a:off x="1717888" y="2545002"/>
        <a:ext cx="1676590" cy="1023976"/>
      </dsp:txXfrm>
    </dsp:sp>
    <dsp:sp modelId="{54F76DF3-3574-4691-B279-32559F85A6D6}">
      <dsp:nvSpPr>
        <dsp:cNvPr id="0" name=""/>
        <dsp:cNvSpPr/>
      </dsp:nvSpPr>
      <dsp:spPr>
        <a:xfrm>
          <a:off x="1487390" y="879745"/>
          <a:ext cx="198640" cy="3536857"/>
        </a:xfrm>
        <a:custGeom>
          <a:avLst/>
          <a:gdLst/>
          <a:ahLst/>
          <a:cxnLst/>
          <a:rect l="0" t="0" r="0" b="0"/>
          <a:pathLst>
            <a:path>
              <a:moveTo>
                <a:pt x="0" y="0"/>
              </a:moveTo>
              <a:lnTo>
                <a:pt x="0" y="3536857"/>
              </a:lnTo>
              <a:lnTo>
                <a:pt x="198640" y="353685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4970B-FA71-4F19-BAB0-6481F5BA73DF}">
      <dsp:nvSpPr>
        <dsp:cNvPr id="0" name=""/>
        <dsp:cNvSpPr/>
      </dsp:nvSpPr>
      <dsp:spPr>
        <a:xfrm>
          <a:off x="1686031" y="3872758"/>
          <a:ext cx="1740304" cy="1087690"/>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En 2019, la législation relative au compte unique du Trésor a été adoptée.</a:t>
          </a:r>
        </a:p>
      </dsp:txBody>
      <dsp:txXfrm>
        <a:off x="1717888" y="3904615"/>
        <a:ext cx="1676590" cy="1023976"/>
      </dsp:txXfrm>
    </dsp:sp>
    <dsp:sp modelId="{75FC8B40-5627-46B2-9B8F-894695D645FF}">
      <dsp:nvSpPr>
        <dsp:cNvPr id="0" name=""/>
        <dsp:cNvSpPr/>
      </dsp:nvSpPr>
      <dsp:spPr>
        <a:xfrm>
          <a:off x="4132256" y="1863"/>
          <a:ext cx="2337903" cy="1025648"/>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Gestion des marchés publics</a:t>
          </a:r>
        </a:p>
      </dsp:txBody>
      <dsp:txXfrm>
        <a:off x="4162296" y="31903"/>
        <a:ext cx="2277823" cy="965568"/>
      </dsp:txXfrm>
    </dsp:sp>
    <dsp:sp modelId="{40C38635-B7C7-4EED-B42B-15F6450962DF}">
      <dsp:nvSpPr>
        <dsp:cNvPr id="0" name=""/>
        <dsp:cNvSpPr/>
      </dsp:nvSpPr>
      <dsp:spPr>
        <a:xfrm>
          <a:off x="4366046" y="1027512"/>
          <a:ext cx="233790" cy="1000876"/>
        </a:xfrm>
        <a:custGeom>
          <a:avLst/>
          <a:gdLst/>
          <a:ahLst/>
          <a:cxnLst/>
          <a:rect l="0" t="0" r="0" b="0"/>
          <a:pathLst>
            <a:path>
              <a:moveTo>
                <a:pt x="0" y="0"/>
              </a:moveTo>
              <a:lnTo>
                <a:pt x="0" y="1000876"/>
              </a:lnTo>
              <a:lnTo>
                <a:pt x="233790" y="100087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04BA4-5512-4ED8-A7B2-ECBC3397368E}">
      <dsp:nvSpPr>
        <dsp:cNvPr id="0" name=""/>
        <dsp:cNvSpPr/>
      </dsp:nvSpPr>
      <dsp:spPr>
        <a:xfrm>
          <a:off x="4599836" y="1299434"/>
          <a:ext cx="2205209" cy="1457907"/>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En 2008, le Burkina Faso a transposé les directives de l'UEMOA sur les marchés publics dans son système de passation des marchés publics, qui consacre notamment la séparation des fonctions de contrôle et de régulation</a:t>
          </a:r>
          <a:r>
            <a:rPr lang="fr-FR" sz="1000" kern="1200" dirty="0">
              <a:latin typeface="Arial" panose="020B0604020202020204" pitchFamily="34" charset="0"/>
              <a:cs typeface="Arial" panose="020B0604020202020204" pitchFamily="34" charset="0"/>
            </a:rPr>
            <a:t>.</a:t>
          </a:r>
          <a:endParaRPr lang="en-US" sz="1000" kern="1200" dirty="0">
            <a:latin typeface="Arial" panose="020B0604020202020204" pitchFamily="34" charset="0"/>
            <a:cs typeface="Arial" panose="020B0604020202020204" pitchFamily="34" charset="0"/>
          </a:endParaRPr>
        </a:p>
      </dsp:txBody>
      <dsp:txXfrm>
        <a:off x="4642537" y="1342135"/>
        <a:ext cx="2119807" cy="1372505"/>
      </dsp:txXfrm>
    </dsp:sp>
    <dsp:sp modelId="{72C45946-B8F3-4D9F-A83C-9522A292F3FA}">
      <dsp:nvSpPr>
        <dsp:cNvPr id="0" name=""/>
        <dsp:cNvSpPr/>
      </dsp:nvSpPr>
      <dsp:spPr>
        <a:xfrm>
          <a:off x="4366046" y="1027512"/>
          <a:ext cx="233790" cy="2683696"/>
        </a:xfrm>
        <a:custGeom>
          <a:avLst/>
          <a:gdLst/>
          <a:ahLst/>
          <a:cxnLst/>
          <a:rect l="0" t="0" r="0" b="0"/>
          <a:pathLst>
            <a:path>
              <a:moveTo>
                <a:pt x="0" y="0"/>
              </a:moveTo>
              <a:lnTo>
                <a:pt x="0" y="2683696"/>
              </a:lnTo>
              <a:lnTo>
                <a:pt x="233790" y="268369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C54DA-F2DD-4B1F-A3A6-1694FC9CD091}">
      <dsp:nvSpPr>
        <dsp:cNvPr id="0" name=""/>
        <dsp:cNvSpPr/>
      </dsp:nvSpPr>
      <dsp:spPr>
        <a:xfrm>
          <a:off x="4599836" y="3029265"/>
          <a:ext cx="2300474" cy="1363887"/>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En 2019, le Burkina Faso a évalué ses systèmes de marchés publics sur la base de la Méthodologie d'évaluation des systèmes de passation des marchés (MAPS II).</a:t>
          </a:r>
          <a:endParaRPr lang="en-US" sz="1200" kern="1200" dirty="0">
            <a:latin typeface="Arial" panose="020B0604020202020204" pitchFamily="34" charset="0"/>
            <a:cs typeface="Arial" panose="020B0604020202020204" pitchFamily="34" charset="0"/>
          </a:endParaRPr>
        </a:p>
      </dsp:txBody>
      <dsp:txXfrm>
        <a:off x="4639783" y="3069212"/>
        <a:ext cx="2220580" cy="1283993"/>
      </dsp:txXfrm>
    </dsp:sp>
    <dsp:sp modelId="{C6117F05-D4CE-4A5C-8195-B0FDFEB98844}">
      <dsp:nvSpPr>
        <dsp:cNvPr id="0" name=""/>
        <dsp:cNvSpPr/>
      </dsp:nvSpPr>
      <dsp:spPr>
        <a:xfrm>
          <a:off x="7014005" y="1863"/>
          <a:ext cx="2175381" cy="1087690"/>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Govtech</a:t>
          </a:r>
        </a:p>
      </dsp:txBody>
      <dsp:txXfrm>
        <a:off x="7045862" y="33720"/>
        <a:ext cx="2111667" cy="1023976"/>
      </dsp:txXfrm>
    </dsp:sp>
    <dsp:sp modelId="{795A6594-ED6F-44A9-9381-222C8F9EBBC2}">
      <dsp:nvSpPr>
        <dsp:cNvPr id="0" name=""/>
        <dsp:cNvSpPr/>
      </dsp:nvSpPr>
      <dsp:spPr>
        <a:xfrm>
          <a:off x="7231543" y="1089553"/>
          <a:ext cx="217538" cy="815767"/>
        </a:xfrm>
        <a:custGeom>
          <a:avLst/>
          <a:gdLst/>
          <a:ahLst/>
          <a:cxnLst/>
          <a:rect l="0" t="0" r="0" b="0"/>
          <a:pathLst>
            <a:path>
              <a:moveTo>
                <a:pt x="0" y="0"/>
              </a:moveTo>
              <a:lnTo>
                <a:pt x="0" y="815767"/>
              </a:lnTo>
              <a:lnTo>
                <a:pt x="217538" y="81576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D226C-3A17-4B40-A3AE-2DF8B3C88F1F}">
      <dsp:nvSpPr>
        <dsp:cNvPr id="0" name=""/>
        <dsp:cNvSpPr/>
      </dsp:nvSpPr>
      <dsp:spPr>
        <a:xfrm>
          <a:off x="7449081" y="1361476"/>
          <a:ext cx="2122458" cy="1087690"/>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Une plateforme pour la déclaration et le paiement électroniques des impôts (</a:t>
          </a:r>
          <a:r>
            <a:rPr lang="fr-FR" sz="1200" kern="1200" dirty="0" err="1">
              <a:latin typeface="Arial" panose="020B0604020202020204" pitchFamily="34" charset="0"/>
              <a:cs typeface="Arial" panose="020B0604020202020204" pitchFamily="34" charset="0"/>
            </a:rPr>
            <a:t>eSINTAX</a:t>
          </a:r>
          <a:r>
            <a:rPr lang="fr-FR" sz="1200" kern="1200" dirty="0">
              <a:latin typeface="Arial" panose="020B0604020202020204" pitchFamily="34" charset="0"/>
              <a:cs typeface="Arial" panose="020B0604020202020204" pitchFamily="34" charset="0"/>
            </a:rPr>
            <a:t>) a été développée et déployée.</a:t>
          </a:r>
          <a:endParaRPr lang="en-US" sz="1200" kern="1200" dirty="0">
            <a:latin typeface="Arial" panose="020B0604020202020204" pitchFamily="34" charset="0"/>
            <a:cs typeface="Arial" panose="020B0604020202020204" pitchFamily="34" charset="0"/>
          </a:endParaRPr>
        </a:p>
      </dsp:txBody>
      <dsp:txXfrm>
        <a:off x="7480938" y="1393333"/>
        <a:ext cx="2058744" cy="1023976"/>
      </dsp:txXfrm>
    </dsp:sp>
    <dsp:sp modelId="{9E08B384-F877-4C8C-9335-3EE72DEF48AA}">
      <dsp:nvSpPr>
        <dsp:cNvPr id="0" name=""/>
        <dsp:cNvSpPr/>
      </dsp:nvSpPr>
      <dsp:spPr>
        <a:xfrm>
          <a:off x="7231543" y="1089553"/>
          <a:ext cx="217538" cy="2175381"/>
        </a:xfrm>
        <a:custGeom>
          <a:avLst/>
          <a:gdLst/>
          <a:ahLst/>
          <a:cxnLst/>
          <a:rect l="0" t="0" r="0" b="0"/>
          <a:pathLst>
            <a:path>
              <a:moveTo>
                <a:pt x="0" y="0"/>
              </a:moveTo>
              <a:lnTo>
                <a:pt x="0" y="2175381"/>
              </a:lnTo>
              <a:lnTo>
                <a:pt x="217538" y="217538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C1FA6-4FAB-4A20-8815-66C2418DCDF6}">
      <dsp:nvSpPr>
        <dsp:cNvPr id="0" name=""/>
        <dsp:cNvSpPr/>
      </dsp:nvSpPr>
      <dsp:spPr>
        <a:xfrm>
          <a:off x="7449081" y="2721089"/>
          <a:ext cx="2206776" cy="1087690"/>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Le système SYDONIA a également été mis à niveau dans l'administration douanière, ouvrant la voie à la numérisation des procédures de dédouanement.</a:t>
          </a:r>
          <a:endParaRPr lang="en-US" sz="1200" kern="1200" dirty="0">
            <a:latin typeface="Arial" panose="020B0604020202020204" pitchFamily="34" charset="0"/>
            <a:cs typeface="Arial" panose="020B0604020202020204" pitchFamily="34" charset="0"/>
          </a:endParaRPr>
        </a:p>
      </dsp:txBody>
      <dsp:txXfrm>
        <a:off x="7480938" y="2752946"/>
        <a:ext cx="2143062" cy="1023976"/>
      </dsp:txXfrm>
    </dsp:sp>
    <dsp:sp modelId="{387A8136-B19F-4680-B7F7-0EE5CBA9CDED}">
      <dsp:nvSpPr>
        <dsp:cNvPr id="0" name=""/>
        <dsp:cNvSpPr/>
      </dsp:nvSpPr>
      <dsp:spPr>
        <a:xfrm>
          <a:off x="7231543" y="1089553"/>
          <a:ext cx="217538" cy="3534994"/>
        </a:xfrm>
        <a:custGeom>
          <a:avLst/>
          <a:gdLst/>
          <a:ahLst/>
          <a:cxnLst/>
          <a:rect l="0" t="0" r="0" b="0"/>
          <a:pathLst>
            <a:path>
              <a:moveTo>
                <a:pt x="0" y="0"/>
              </a:moveTo>
              <a:lnTo>
                <a:pt x="0" y="3534994"/>
              </a:lnTo>
              <a:lnTo>
                <a:pt x="217538" y="353499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4C56BF-E295-4936-9C1F-6656A70E51DF}">
      <dsp:nvSpPr>
        <dsp:cNvPr id="0" name=""/>
        <dsp:cNvSpPr/>
      </dsp:nvSpPr>
      <dsp:spPr>
        <a:xfrm>
          <a:off x="7449081" y="4080703"/>
          <a:ext cx="2134727" cy="1087690"/>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Connexion aux systèmes STAR et SICA UEMOA.</a:t>
          </a:r>
          <a:endParaRPr lang="en-US" sz="1200" kern="1200" dirty="0"/>
        </a:p>
      </dsp:txBody>
      <dsp:txXfrm>
        <a:off x="7480938" y="4112560"/>
        <a:ext cx="2071013" cy="102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3D953-E4E7-4816-8FF8-E9591F9042DA}">
      <dsp:nvSpPr>
        <dsp:cNvPr id="0" name=""/>
        <dsp:cNvSpPr/>
      </dsp:nvSpPr>
      <dsp:spPr>
        <a:xfrm>
          <a:off x="2471413" y="9735"/>
          <a:ext cx="1945879" cy="719889"/>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Cadre</a:t>
          </a:r>
          <a:r>
            <a:rPr lang="en-US" sz="1600" b="1" kern="1200" baseline="0" dirty="0">
              <a:solidFill>
                <a:schemeClr val="bg1"/>
              </a:solidFill>
              <a:latin typeface="Arial" panose="020B0604020202020204" pitchFamily="34" charset="0"/>
              <a:cs typeface="Arial" panose="020B0604020202020204" pitchFamily="34" charset="0"/>
            </a:rPr>
            <a:t> règlementaire</a:t>
          </a:r>
          <a:endParaRPr lang="en-US" sz="1600" b="1" kern="1200" dirty="0">
            <a:solidFill>
              <a:schemeClr val="bg1"/>
            </a:solidFill>
            <a:latin typeface="Arial" panose="020B0604020202020204" pitchFamily="34" charset="0"/>
            <a:cs typeface="Arial" panose="020B0604020202020204" pitchFamily="34" charset="0"/>
          </a:endParaRPr>
        </a:p>
      </dsp:txBody>
      <dsp:txXfrm>
        <a:off x="2492498" y="30820"/>
        <a:ext cx="1903709" cy="677719"/>
      </dsp:txXfrm>
    </dsp:sp>
    <dsp:sp modelId="{E7E10413-AD86-4CCD-BE23-5735585609B8}">
      <dsp:nvSpPr>
        <dsp:cNvPr id="0" name=""/>
        <dsp:cNvSpPr/>
      </dsp:nvSpPr>
      <dsp:spPr>
        <a:xfrm>
          <a:off x="2666001" y="729625"/>
          <a:ext cx="148750" cy="657862"/>
        </a:xfrm>
        <a:custGeom>
          <a:avLst/>
          <a:gdLst/>
          <a:ahLst/>
          <a:cxnLst/>
          <a:rect l="0" t="0" r="0" b="0"/>
          <a:pathLst>
            <a:path>
              <a:moveTo>
                <a:pt x="0" y="0"/>
              </a:moveTo>
              <a:lnTo>
                <a:pt x="0" y="657862"/>
              </a:lnTo>
              <a:lnTo>
                <a:pt x="148750" y="65786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FD4FA-C831-458D-B820-A763DE892B30}">
      <dsp:nvSpPr>
        <dsp:cNvPr id="0" name=""/>
        <dsp:cNvSpPr/>
      </dsp:nvSpPr>
      <dsp:spPr>
        <a:xfrm>
          <a:off x="2814752" y="942462"/>
          <a:ext cx="2287369" cy="890049"/>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Transposition des directives de la CEMAC en matière de GFP dans la législation nationale. </a:t>
          </a:r>
          <a:endParaRPr lang="en-US" sz="1400" kern="1200" dirty="0">
            <a:latin typeface="Arial" panose="020B0604020202020204" pitchFamily="34" charset="0"/>
            <a:cs typeface="Arial" panose="020B0604020202020204" pitchFamily="34" charset="0"/>
          </a:endParaRPr>
        </a:p>
      </dsp:txBody>
      <dsp:txXfrm>
        <a:off x="2840821" y="968531"/>
        <a:ext cx="2235231" cy="837911"/>
      </dsp:txXfrm>
    </dsp:sp>
    <dsp:sp modelId="{A90D75EC-DCB6-4AF0-A11B-85293F9B222B}">
      <dsp:nvSpPr>
        <dsp:cNvPr id="0" name=""/>
        <dsp:cNvSpPr/>
      </dsp:nvSpPr>
      <dsp:spPr>
        <a:xfrm>
          <a:off x="2666001" y="729625"/>
          <a:ext cx="148750" cy="1770423"/>
        </a:xfrm>
        <a:custGeom>
          <a:avLst/>
          <a:gdLst/>
          <a:ahLst/>
          <a:cxnLst/>
          <a:rect l="0" t="0" r="0" b="0"/>
          <a:pathLst>
            <a:path>
              <a:moveTo>
                <a:pt x="0" y="0"/>
              </a:moveTo>
              <a:lnTo>
                <a:pt x="0" y="1770423"/>
              </a:lnTo>
              <a:lnTo>
                <a:pt x="148750" y="17704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30AD8-6FC6-405F-9799-4C20B44EA695}">
      <dsp:nvSpPr>
        <dsp:cNvPr id="0" name=""/>
        <dsp:cNvSpPr/>
      </dsp:nvSpPr>
      <dsp:spPr>
        <a:xfrm>
          <a:off x="2814752" y="2055024"/>
          <a:ext cx="1424078" cy="890049"/>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Adoption d’un budget citoyen.</a:t>
          </a:r>
        </a:p>
      </dsp:txBody>
      <dsp:txXfrm>
        <a:off x="2840821" y="2081093"/>
        <a:ext cx="1371940" cy="837911"/>
      </dsp:txXfrm>
    </dsp:sp>
    <dsp:sp modelId="{0964C282-A899-4A22-B81F-AFAB42612DE0}">
      <dsp:nvSpPr>
        <dsp:cNvPr id="0" name=""/>
        <dsp:cNvSpPr/>
      </dsp:nvSpPr>
      <dsp:spPr>
        <a:xfrm>
          <a:off x="2666001" y="729625"/>
          <a:ext cx="148750" cy="2882985"/>
        </a:xfrm>
        <a:custGeom>
          <a:avLst/>
          <a:gdLst/>
          <a:ahLst/>
          <a:cxnLst/>
          <a:rect l="0" t="0" r="0" b="0"/>
          <a:pathLst>
            <a:path>
              <a:moveTo>
                <a:pt x="0" y="0"/>
              </a:moveTo>
              <a:lnTo>
                <a:pt x="0" y="2882985"/>
              </a:lnTo>
              <a:lnTo>
                <a:pt x="148750" y="288298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CBE86-46F3-48AC-AD77-E8C4714E1A0D}">
      <dsp:nvSpPr>
        <dsp:cNvPr id="0" name=""/>
        <dsp:cNvSpPr/>
      </dsp:nvSpPr>
      <dsp:spPr>
        <a:xfrm>
          <a:off x="2814752" y="3167585"/>
          <a:ext cx="1424078" cy="890049"/>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Adoption d’une loi organique des finances.</a:t>
          </a:r>
        </a:p>
      </dsp:txBody>
      <dsp:txXfrm>
        <a:off x="2840821" y="3193654"/>
        <a:ext cx="1371940" cy="837911"/>
      </dsp:txXfrm>
    </dsp:sp>
    <dsp:sp modelId="{54F76DF3-3574-4691-B279-32559F85A6D6}">
      <dsp:nvSpPr>
        <dsp:cNvPr id="0" name=""/>
        <dsp:cNvSpPr/>
      </dsp:nvSpPr>
      <dsp:spPr>
        <a:xfrm>
          <a:off x="2666001" y="729625"/>
          <a:ext cx="148750" cy="3995546"/>
        </a:xfrm>
        <a:custGeom>
          <a:avLst/>
          <a:gdLst/>
          <a:ahLst/>
          <a:cxnLst/>
          <a:rect l="0" t="0" r="0" b="0"/>
          <a:pathLst>
            <a:path>
              <a:moveTo>
                <a:pt x="0" y="0"/>
              </a:moveTo>
              <a:lnTo>
                <a:pt x="0" y="3995546"/>
              </a:lnTo>
              <a:lnTo>
                <a:pt x="148750" y="399554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4970B-FA71-4F19-BAB0-6481F5BA73DF}">
      <dsp:nvSpPr>
        <dsp:cNvPr id="0" name=""/>
        <dsp:cNvSpPr/>
      </dsp:nvSpPr>
      <dsp:spPr>
        <a:xfrm>
          <a:off x="2814752" y="4280147"/>
          <a:ext cx="3495743" cy="890049"/>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Amélioration du processus budgétaire, de la gestion de l’information, des rapports financiers et des contrôles externes.</a:t>
          </a:r>
        </a:p>
      </dsp:txBody>
      <dsp:txXfrm>
        <a:off x="2840821" y="4306216"/>
        <a:ext cx="3443605" cy="837911"/>
      </dsp:txXfrm>
    </dsp:sp>
    <dsp:sp modelId="{C6117F05-D4CE-4A5C-8195-B0FDFEB98844}">
      <dsp:nvSpPr>
        <dsp:cNvPr id="0" name=""/>
        <dsp:cNvSpPr/>
      </dsp:nvSpPr>
      <dsp:spPr>
        <a:xfrm>
          <a:off x="5191126" y="60"/>
          <a:ext cx="1780098" cy="890049"/>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Govtech</a:t>
          </a:r>
        </a:p>
      </dsp:txBody>
      <dsp:txXfrm>
        <a:off x="5217195" y="26129"/>
        <a:ext cx="1727960" cy="837911"/>
      </dsp:txXfrm>
    </dsp:sp>
    <dsp:sp modelId="{795A6594-ED6F-44A9-9381-222C8F9EBBC2}">
      <dsp:nvSpPr>
        <dsp:cNvPr id="0" name=""/>
        <dsp:cNvSpPr/>
      </dsp:nvSpPr>
      <dsp:spPr>
        <a:xfrm>
          <a:off x="5369136" y="890109"/>
          <a:ext cx="178009" cy="667536"/>
        </a:xfrm>
        <a:custGeom>
          <a:avLst/>
          <a:gdLst/>
          <a:ahLst/>
          <a:cxnLst/>
          <a:rect l="0" t="0" r="0" b="0"/>
          <a:pathLst>
            <a:path>
              <a:moveTo>
                <a:pt x="0" y="0"/>
              </a:moveTo>
              <a:lnTo>
                <a:pt x="0" y="667536"/>
              </a:lnTo>
              <a:lnTo>
                <a:pt x="178009" y="66753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D226C-3A17-4B40-A3AE-2DF8B3C88F1F}">
      <dsp:nvSpPr>
        <dsp:cNvPr id="0" name=""/>
        <dsp:cNvSpPr/>
      </dsp:nvSpPr>
      <dsp:spPr>
        <a:xfrm>
          <a:off x="5547146" y="1112622"/>
          <a:ext cx="2893571" cy="890049"/>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0" i="0" kern="1200" dirty="0">
              <a:latin typeface="Arial" panose="020B0604020202020204" pitchFamily="34" charset="0"/>
              <a:cs typeface="Arial" panose="020B0604020202020204" pitchFamily="34" charset="0"/>
            </a:rPr>
            <a:t>Mise en place du système de télédéclaration, de télépaiement des impôts et taxes, à travers la plateforme e-</a:t>
          </a:r>
          <a:r>
            <a:rPr lang="fr-FR" sz="1400" b="0" i="0" kern="1200" dirty="0" err="1">
              <a:latin typeface="Arial" panose="020B0604020202020204" pitchFamily="34" charset="0"/>
              <a:cs typeface="Arial" panose="020B0604020202020204" pitchFamily="34" charset="0"/>
            </a:rPr>
            <a:t>Tax</a:t>
          </a:r>
          <a:r>
            <a:rPr lang="fr-FR" sz="1400" b="0" i="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a:off x="5573215" y="1138691"/>
        <a:ext cx="2841433" cy="837911"/>
      </dsp:txXfrm>
    </dsp:sp>
    <dsp:sp modelId="{9E08B384-F877-4C8C-9335-3EE72DEF48AA}">
      <dsp:nvSpPr>
        <dsp:cNvPr id="0" name=""/>
        <dsp:cNvSpPr/>
      </dsp:nvSpPr>
      <dsp:spPr>
        <a:xfrm>
          <a:off x="5369136" y="890109"/>
          <a:ext cx="178009" cy="1780098"/>
        </a:xfrm>
        <a:custGeom>
          <a:avLst/>
          <a:gdLst/>
          <a:ahLst/>
          <a:cxnLst/>
          <a:rect l="0" t="0" r="0" b="0"/>
          <a:pathLst>
            <a:path>
              <a:moveTo>
                <a:pt x="0" y="0"/>
              </a:moveTo>
              <a:lnTo>
                <a:pt x="0" y="1780098"/>
              </a:lnTo>
              <a:lnTo>
                <a:pt x="178009" y="178009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C1FA6-4FAB-4A20-8815-66C2418DCDF6}">
      <dsp:nvSpPr>
        <dsp:cNvPr id="0" name=""/>
        <dsp:cNvSpPr/>
      </dsp:nvSpPr>
      <dsp:spPr>
        <a:xfrm>
          <a:off x="5547146" y="2225183"/>
          <a:ext cx="2815674" cy="890049"/>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Mise en place d’un système int</a:t>
          </a:r>
          <a:r>
            <a:rPr lang="fr-FR" sz="1400" kern="1200" dirty="0">
              <a:latin typeface="Arial" panose="020B0604020202020204" pitchFamily="34" charset="0"/>
              <a:cs typeface="Arial" panose="020B0604020202020204" pitchFamily="34" charset="0"/>
            </a:rPr>
            <a:t>é</a:t>
          </a:r>
          <a:r>
            <a:rPr lang="en-US" sz="1400" kern="1200" dirty="0">
              <a:latin typeface="Arial" panose="020B0604020202020204" pitchFamily="34" charset="0"/>
              <a:cs typeface="Arial" panose="020B0604020202020204" pitchFamily="34" charset="0"/>
            </a:rPr>
            <a:t>gr</a:t>
          </a:r>
          <a:r>
            <a:rPr lang="fr-FR" sz="1400" kern="1200" dirty="0">
              <a:latin typeface="Arial" panose="020B0604020202020204" pitchFamily="34" charset="0"/>
              <a:cs typeface="Arial" panose="020B0604020202020204" pitchFamily="34" charset="0"/>
            </a:rPr>
            <a:t>é</a:t>
          </a:r>
          <a:r>
            <a:rPr lang="en-US" sz="1400" kern="1200" dirty="0">
              <a:latin typeface="Arial" panose="020B0604020202020204" pitchFamily="34" charset="0"/>
              <a:cs typeface="Arial" panose="020B0604020202020204" pitchFamily="34" charset="0"/>
            </a:rPr>
            <a:t> de gestion financi</a:t>
          </a:r>
          <a:r>
            <a:rPr lang="fr-FR" sz="1400" b="0" i="0" kern="1200" dirty="0">
              <a:latin typeface="Arial" panose="020B0604020202020204" pitchFamily="34" charset="0"/>
              <a:cs typeface="Arial" panose="020B0604020202020204" pitchFamily="34" charset="0"/>
            </a:rPr>
            <a:t>è</a:t>
          </a:r>
          <a:r>
            <a:rPr lang="en-US" sz="1400" kern="1200" dirty="0">
              <a:latin typeface="Arial" panose="020B0604020202020204" pitchFamily="34" charset="0"/>
              <a:cs typeface="Arial" panose="020B0604020202020204" pitchFamily="34" charset="0"/>
            </a:rPr>
            <a:t>re.</a:t>
          </a:r>
        </a:p>
      </dsp:txBody>
      <dsp:txXfrm>
        <a:off x="5573215" y="2251252"/>
        <a:ext cx="2763536" cy="837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7C6EB-0012-4974-AC7D-C92D23F80078}">
      <dsp:nvSpPr>
        <dsp:cNvPr id="0" name=""/>
        <dsp:cNvSpPr/>
      </dsp:nvSpPr>
      <dsp:spPr>
        <a:xfrm>
          <a:off x="831176" y="0"/>
          <a:ext cx="9419997" cy="274537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49E98-6761-45F3-89E4-FE8485D01D5F}">
      <dsp:nvSpPr>
        <dsp:cNvPr id="0" name=""/>
        <dsp:cNvSpPr/>
      </dsp:nvSpPr>
      <dsp:spPr>
        <a:xfrm>
          <a:off x="135" y="679177"/>
          <a:ext cx="1621767" cy="1387015"/>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L'efficacité limitée de la politique fiscale et les capacités restreintes des administrations fiscales et douanières</a:t>
          </a:r>
          <a:endParaRPr lang="en-US" sz="1200" b="1" kern="1200" dirty="0">
            <a:latin typeface="Arial" panose="020B0604020202020204" pitchFamily="34" charset="0"/>
            <a:cs typeface="Arial" panose="020B0604020202020204" pitchFamily="34" charset="0"/>
          </a:endParaRPr>
        </a:p>
      </dsp:txBody>
      <dsp:txXfrm>
        <a:off x="67843" y="746885"/>
        <a:ext cx="1486351" cy="1251599"/>
      </dsp:txXfrm>
    </dsp:sp>
    <dsp:sp modelId="{10A60655-3C45-4188-BDD3-897CD58343D6}">
      <dsp:nvSpPr>
        <dsp:cNvPr id="0" name=""/>
        <dsp:cNvSpPr/>
      </dsp:nvSpPr>
      <dsp:spPr>
        <a:xfrm>
          <a:off x="1892197" y="696763"/>
          <a:ext cx="1621767" cy="1351842"/>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Le déséquilibre entre les capacités de l'État sur le territoire national, exacerbé par la fragilité et la violence</a:t>
          </a:r>
          <a:endParaRPr lang="en-US" sz="1200" b="1" kern="1200" dirty="0">
            <a:latin typeface="Arial" panose="020B0604020202020204" pitchFamily="34" charset="0"/>
            <a:cs typeface="Arial" panose="020B0604020202020204" pitchFamily="34" charset="0"/>
          </a:endParaRPr>
        </a:p>
      </dsp:txBody>
      <dsp:txXfrm>
        <a:off x="1958188" y="762754"/>
        <a:ext cx="1489785" cy="1219860"/>
      </dsp:txXfrm>
    </dsp:sp>
    <dsp:sp modelId="{D9FDAC15-90B0-403A-8322-EB09C99BD6ED}">
      <dsp:nvSpPr>
        <dsp:cNvPr id="0" name=""/>
        <dsp:cNvSpPr/>
      </dsp:nvSpPr>
      <dsp:spPr>
        <a:xfrm>
          <a:off x="3784259" y="823610"/>
          <a:ext cx="1621767" cy="109814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latin typeface="Arial" panose="020B0604020202020204" pitchFamily="34" charset="0"/>
              <a:cs typeface="Arial" panose="020B0604020202020204" pitchFamily="34" charset="0"/>
            </a:rPr>
            <a:t>La faible mise en œuvre de processus de budgétisation en temps de crise</a:t>
          </a:r>
        </a:p>
      </dsp:txBody>
      <dsp:txXfrm>
        <a:off x="3837866" y="877217"/>
        <a:ext cx="1514553" cy="990934"/>
      </dsp:txXfrm>
    </dsp:sp>
    <dsp:sp modelId="{84ABEB3C-45E2-4272-8E84-FC3C1778B7C0}">
      <dsp:nvSpPr>
        <dsp:cNvPr id="0" name=""/>
        <dsp:cNvSpPr/>
      </dsp:nvSpPr>
      <dsp:spPr>
        <a:xfrm>
          <a:off x="5676322" y="823610"/>
          <a:ext cx="1621767" cy="109814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La faiblesse du niveau d’appropriation de la </a:t>
          </a:r>
          <a:r>
            <a:rPr lang="fr-FR" sz="1200" b="1" kern="1200" dirty="0" err="1">
              <a:latin typeface="Arial" panose="020B0604020202020204" pitchFamily="34" charset="0"/>
              <a:cs typeface="Arial" panose="020B0604020202020204" pitchFamily="34" charset="0"/>
            </a:rPr>
            <a:t>GovTech</a:t>
          </a:r>
          <a:r>
            <a:rPr lang="fr-FR" sz="1200" b="1" kern="1200" dirty="0">
              <a:latin typeface="Arial" panose="020B0604020202020204" pitchFamily="34" charset="0"/>
              <a:cs typeface="Arial" panose="020B0604020202020204" pitchFamily="34" charset="0"/>
            </a:rPr>
            <a:t> par les acteurs </a:t>
          </a:r>
        </a:p>
      </dsp:txBody>
      <dsp:txXfrm>
        <a:off x="5729929" y="877217"/>
        <a:ext cx="1514553" cy="990934"/>
      </dsp:txXfrm>
    </dsp:sp>
    <dsp:sp modelId="{73439CA5-CADC-42ED-9A1A-E11085CDBF64}">
      <dsp:nvSpPr>
        <dsp:cNvPr id="0" name=""/>
        <dsp:cNvSpPr/>
      </dsp:nvSpPr>
      <dsp:spPr>
        <a:xfrm>
          <a:off x="7707718" y="759501"/>
          <a:ext cx="1621767" cy="109814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La faiblesse des capacités des ressources humaines</a:t>
          </a:r>
        </a:p>
      </dsp:txBody>
      <dsp:txXfrm>
        <a:off x="7761325" y="813108"/>
        <a:ext cx="1514553" cy="990934"/>
      </dsp:txXfrm>
    </dsp:sp>
    <dsp:sp modelId="{B26F0312-55FB-4DB2-95DE-515906621A91}">
      <dsp:nvSpPr>
        <dsp:cNvPr id="0" name=""/>
        <dsp:cNvSpPr/>
      </dsp:nvSpPr>
      <dsp:spPr>
        <a:xfrm>
          <a:off x="9460446" y="823610"/>
          <a:ext cx="1621767" cy="109814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latin typeface="Arial" panose="020B0604020202020204" pitchFamily="34" charset="0"/>
              <a:cs typeface="Arial" panose="020B0604020202020204" pitchFamily="34" charset="0"/>
            </a:rPr>
            <a:t>Faible performance en </a:t>
          </a:r>
          <a:r>
            <a:rPr lang="fr-FR" sz="1200" b="1" kern="1200" baseline="0" noProof="0" dirty="0">
              <a:latin typeface="Arial" panose="020B0604020202020204" pitchFamily="34" charset="0"/>
              <a:cs typeface="Arial" panose="020B0604020202020204" pitchFamily="34" charset="0"/>
            </a:rPr>
            <a:t>gestion des finances publiques</a:t>
          </a:r>
          <a:endParaRPr lang="fr-FR" sz="1200" b="1" kern="1200" noProof="0" dirty="0">
            <a:latin typeface="Arial" panose="020B0604020202020204" pitchFamily="34" charset="0"/>
            <a:cs typeface="Arial" panose="020B0604020202020204" pitchFamily="34" charset="0"/>
          </a:endParaRPr>
        </a:p>
      </dsp:txBody>
      <dsp:txXfrm>
        <a:off x="9514053" y="877217"/>
        <a:ext cx="1514553" cy="990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3D953-E4E7-4816-8FF8-E9591F9042DA}">
      <dsp:nvSpPr>
        <dsp:cNvPr id="0" name=""/>
        <dsp:cNvSpPr/>
      </dsp:nvSpPr>
      <dsp:spPr>
        <a:xfrm>
          <a:off x="209324" y="0"/>
          <a:ext cx="1743467" cy="645006"/>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Cadre règlementaire</a:t>
          </a:r>
        </a:p>
      </dsp:txBody>
      <dsp:txXfrm>
        <a:off x="228216" y="18892"/>
        <a:ext cx="1705683" cy="607222"/>
      </dsp:txXfrm>
    </dsp:sp>
    <dsp:sp modelId="{E7E10413-AD86-4CCD-BE23-5735585609B8}">
      <dsp:nvSpPr>
        <dsp:cNvPr id="0" name=""/>
        <dsp:cNvSpPr/>
      </dsp:nvSpPr>
      <dsp:spPr>
        <a:xfrm>
          <a:off x="383671" y="645006"/>
          <a:ext cx="176547" cy="601149"/>
        </a:xfrm>
        <a:custGeom>
          <a:avLst/>
          <a:gdLst/>
          <a:ahLst/>
          <a:cxnLst/>
          <a:rect l="0" t="0" r="0" b="0"/>
          <a:pathLst>
            <a:path>
              <a:moveTo>
                <a:pt x="0" y="0"/>
              </a:moveTo>
              <a:lnTo>
                <a:pt x="0" y="601149"/>
              </a:lnTo>
              <a:lnTo>
                <a:pt x="176547" y="60114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FD4FA-C831-458D-B820-A763DE892B30}">
      <dsp:nvSpPr>
        <dsp:cNvPr id="0" name=""/>
        <dsp:cNvSpPr/>
      </dsp:nvSpPr>
      <dsp:spPr>
        <a:xfrm>
          <a:off x="560218" y="847423"/>
          <a:ext cx="1637828"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Le cadre harmonisé de GFP de l'UEMOA a été mis en œuvre. </a:t>
          </a:r>
          <a:endParaRPr lang="en-US" sz="1400" kern="1200" dirty="0">
            <a:latin typeface="Arial" panose="020B0604020202020204" pitchFamily="34" charset="0"/>
            <a:cs typeface="Arial" panose="020B0604020202020204" pitchFamily="34" charset="0"/>
          </a:endParaRPr>
        </a:p>
      </dsp:txBody>
      <dsp:txXfrm>
        <a:off x="583575" y="870780"/>
        <a:ext cx="1591114" cy="750751"/>
      </dsp:txXfrm>
    </dsp:sp>
    <dsp:sp modelId="{0964C282-A899-4A22-B81F-AFAB42612DE0}">
      <dsp:nvSpPr>
        <dsp:cNvPr id="0" name=""/>
        <dsp:cNvSpPr/>
      </dsp:nvSpPr>
      <dsp:spPr>
        <a:xfrm>
          <a:off x="383671" y="645006"/>
          <a:ext cx="176547" cy="1693334"/>
        </a:xfrm>
        <a:custGeom>
          <a:avLst/>
          <a:gdLst/>
          <a:ahLst/>
          <a:cxnLst/>
          <a:rect l="0" t="0" r="0" b="0"/>
          <a:pathLst>
            <a:path>
              <a:moveTo>
                <a:pt x="0" y="0"/>
              </a:moveTo>
              <a:lnTo>
                <a:pt x="0" y="1693334"/>
              </a:lnTo>
              <a:lnTo>
                <a:pt x="176547" y="16933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CBE86-46F3-48AC-AD77-E8C4714E1A0D}">
      <dsp:nvSpPr>
        <dsp:cNvPr id="0" name=""/>
        <dsp:cNvSpPr/>
      </dsp:nvSpPr>
      <dsp:spPr>
        <a:xfrm>
          <a:off x="560218" y="1844255"/>
          <a:ext cx="1550643" cy="988171"/>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Adoption du budget basée sur la performance et du budget programme. </a:t>
          </a:r>
          <a:endParaRPr lang="fr-FR" sz="1400" kern="1200" dirty="0">
            <a:latin typeface="Arial" panose="020B0604020202020204" pitchFamily="34" charset="0"/>
            <a:cs typeface="Arial" panose="020B0604020202020204" pitchFamily="34" charset="0"/>
          </a:endParaRPr>
        </a:p>
      </dsp:txBody>
      <dsp:txXfrm>
        <a:off x="589161" y="1873198"/>
        <a:ext cx="1492757" cy="930285"/>
      </dsp:txXfrm>
    </dsp:sp>
    <dsp:sp modelId="{54F76DF3-3574-4691-B279-32559F85A6D6}">
      <dsp:nvSpPr>
        <dsp:cNvPr id="0" name=""/>
        <dsp:cNvSpPr/>
      </dsp:nvSpPr>
      <dsp:spPr>
        <a:xfrm>
          <a:off x="383671" y="645006"/>
          <a:ext cx="176547" cy="2785519"/>
        </a:xfrm>
        <a:custGeom>
          <a:avLst/>
          <a:gdLst/>
          <a:ahLst/>
          <a:cxnLst/>
          <a:rect l="0" t="0" r="0" b="0"/>
          <a:pathLst>
            <a:path>
              <a:moveTo>
                <a:pt x="0" y="0"/>
              </a:moveTo>
              <a:lnTo>
                <a:pt x="0" y="2785519"/>
              </a:lnTo>
              <a:lnTo>
                <a:pt x="176547" y="278551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4970B-FA71-4F19-BAB0-6481F5BA73DF}">
      <dsp:nvSpPr>
        <dsp:cNvPr id="0" name=""/>
        <dsp:cNvSpPr/>
      </dsp:nvSpPr>
      <dsp:spPr>
        <a:xfrm>
          <a:off x="560218" y="3031792"/>
          <a:ext cx="1275944"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Elaboration d’un budget citoyen,</a:t>
          </a:r>
          <a:endParaRPr lang="fr-FR" sz="1400" kern="1200" dirty="0">
            <a:latin typeface="Arial" panose="020B0604020202020204" pitchFamily="34" charset="0"/>
            <a:cs typeface="Arial" panose="020B0604020202020204" pitchFamily="34" charset="0"/>
          </a:endParaRPr>
        </a:p>
      </dsp:txBody>
      <dsp:txXfrm>
        <a:off x="583575" y="3055149"/>
        <a:ext cx="1229230" cy="750751"/>
      </dsp:txXfrm>
    </dsp:sp>
    <dsp:sp modelId="{9F7898BA-E385-4AA3-AE4C-0A8D9534D11B}">
      <dsp:nvSpPr>
        <dsp:cNvPr id="0" name=""/>
        <dsp:cNvSpPr/>
      </dsp:nvSpPr>
      <dsp:spPr>
        <a:xfrm>
          <a:off x="383671" y="645006"/>
          <a:ext cx="176547" cy="3782351"/>
        </a:xfrm>
        <a:custGeom>
          <a:avLst/>
          <a:gdLst/>
          <a:ahLst/>
          <a:cxnLst/>
          <a:rect l="0" t="0" r="0" b="0"/>
          <a:pathLst>
            <a:path>
              <a:moveTo>
                <a:pt x="0" y="0"/>
              </a:moveTo>
              <a:lnTo>
                <a:pt x="0" y="3782351"/>
              </a:lnTo>
              <a:lnTo>
                <a:pt x="176547" y="378235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BCA6CF-FEAA-4E44-8326-A5D462EB969D}">
      <dsp:nvSpPr>
        <dsp:cNvPr id="0" name=""/>
        <dsp:cNvSpPr/>
      </dsp:nvSpPr>
      <dsp:spPr>
        <a:xfrm>
          <a:off x="560218" y="4028624"/>
          <a:ext cx="1275944"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La Mise en œuvre du compte unique du trésor. </a:t>
          </a:r>
          <a:endParaRPr lang="fr-FR" sz="1400" kern="1200" dirty="0">
            <a:latin typeface="Arial" panose="020B0604020202020204" pitchFamily="34" charset="0"/>
            <a:cs typeface="Arial" panose="020B0604020202020204" pitchFamily="34" charset="0"/>
          </a:endParaRPr>
        </a:p>
      </dsp:txBody>
      <dsp:txXfrm>
        <a:off x="583575" y="4051981"/>
        <a:ext cx="1229230" cy="750751"/>
      </dsp:txXfrm>
    </dsp:sp>
    <dsp:sp modelId="{75FC8B40-5627-46B2-9B8F-894695D645FF}">
      <dsp:nvSpPr>
        <dsp:cNvPr id="0" name=""/>
        <dsp:cNvSpPr/>
      </dsp:nvSpPr>
      <dsp:spPr>
        <a:xfrm>
          <a:off x="2353725" y="3050"/>
          <a:ext cx="1714088" cy="751978"/>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Gestion des marchés publics</a:t>
          </a:r>
        </a:p>
      </dsp:txBody>
      <dsp:txXfrm>
        <a:off x="2375750" y="25075"/>
        <a:ext cx="1670038" cy="707928"/>
      </dsp:txXfrm>
    </dsp:sp>
    <dsp:sp modelId="{40C38635-B7C7-4EED-B42B-15F6450962DF}">
      <dsp:nvSpPr>
        <dsp:cNvPr id="0" name=""/>
        <dsp:cNvSpPr/>
      </dsp:nvSpPr>
      <dsp:spPr>
        <a:xfrm>
          <a:off x="2525134" y="755028"/>
          <a:ext cx="171408" cy="972014"/>
        </a:xfrm>
        <a:custGeom>
          <a:avLst/>
          <a:gdLst/>
          <a:ahLst/>
          <a:cxnLst/>
          <a:rect l="0" t="0" r="0" b="0"/>
          <a:pathLst>
            <a:path>
              <a:moveTo>
                <a:pt x="0" y="0"/>
              </a:moveTo>
              <a:lnTo>
                <a:pt x="0" y="972014"/>
              </a:lnTo>
              <a:lnTo>
                <a:pt x="171408" y="97201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04BA4-5512-4ED8-A7B2-ECBC3397368E}">
      <dsp:nvSpPr>
        <dsp:cNvPr id="0" name=""/>
        <dsp:cNvSpPr/>
      </dsp:nvSpPr>
      <dsp:spPr>
        <a:xfrm>
          <a:off x="2696542" y="954395"/>
          <a:ext cx="1580130" cy="1545296"/>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Adoption d’un nouveau code des marchés publics afin d’introduire la passation électronique des marchés.</a:t>
          </a:r>
          <a:endParaRPr lang="en-US" sz="1400" kern="1200" dirty="0">
            <a:latin typeface="Arial" panose="020B0604020202020204" pitchFamily="34" charset="0"/>
            <a:cs typeface="Arial" panose="020B0604020202020204" pitchFamily="34" charset="0"/>
          </a:endParaRPr>
        </a:p>
      </dsp:txBody>
      <dsp:txXfrm>
        <a:off x="2741802" y="999655"/>
        <a:ext cx="1489610" cy="1454776"/>
      </dsp:txXfrm>
    </dsp:sp>
    <dsp:sp modelId="{72C45946-B8F3-4D9F-A83C-9522A292F3FA}">
      <dsp:nvSpPr>
        <dsp:cNvPr id="0" name=""/>
        <dsp:cNvSpPr/>
      </dsp:nvSpPr>
      <dsp:spPr>
        <a:xfrm>
          <a:off x="2525134" y="755028"/>
          <a:ext cx="171408" cy="2342762"/>
        </a:xfrm>
        <a:custGeom>
          <a:avLst/>
          <a:gdLst/>
          <a:ahLst/>
          <a:cxnLst/>
          <a:rect l="0" t="0" r="0" b="0"/>
          <a:pathLst>
            <a:path>
              <a:moveTo>
                <a:pt x="0" y="0"/>
              </a:moveTo>
              <a:lnTo>
                <a:pt x="0" y="2342762"/>
              </a:lnTo>
              <a:lnTo>
                <a:pt x="171408" y="234276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C54DA-F2DD-4B1F-A3A6-1694FC9CD091}">
      <dsp:nvSpPr>
        <dsp:cNvPr id="0" name=""/>
        <dsp:cNvSpPr/>
      </dsp:nvSpPr>
      <dsp:spPr>
        <a:xfrm>
          <a:off x="2696542" y="2699058"/>
          <a:ext cx="1655193"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Réduction du délai moyen de passation des marchés publics.</a:t>
          </a:r>
          <a:endParaRPr lang="en-US" sz="1400" kern="1200" dirty="0">
            <a:latin typeface="Arial" panose="020B0604020202020204" pitchFamily="34" charset="0"/>
            <a:cs typeface="Arial" panose="020B0604020202020204" pitchFamily="34" charset="0"/>
          </a:endParaRPr>
        </a:p>
      </dsp:txBody>
      <dsp:txXfrm>
        <a:off x="2719899" y="2722415"/>
        <a:ext cx="1608479" cy="750751"/>
      </dsp:txXfrm>
    </dsp:sp>
    <dsp:sp modelId="{C6117F05-D4CE-4A5C-8195-B0FDFEB98844}">
      <dsp:nvSpPr>
        <dsp:cNvPr id="0" name=""/>
        <dsp:cNvSpPr/>
      </dsp:nvSpPr>
      <dsp:spPr>
        <a:xfrm>
          <a:off x="4474680" y="3050"/>
          <a:ext cx="1594931" cy="797465"/>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Mobilisation des ressources internes</a:t>
          </a:r>
        </a:p>
      </dsp:txBody>
      <dsp:txXfrm>
        <a:off x="4498037" y="26407"/>
        <a:ext cx="1548217" cy="750751"/>
      </dsp:txXfrm>
    </dsp:sp>
    <dsp:sp modelId="{795A6594-ED6F-44A9-9381-222C8F9EBBC2}">
      <dsp:nvSpPr>
        <dsp:cNvPr id="0" name=""/>
        <dsp:cNvSpPr/>
      </dsp:nvSpPr>
      <dsp:spPr>
        <a:xfrm>
          <a:off x="4634173" y="800516"/>
          <a:ext cx="151358" cy="598099"/>
        </a:xfrm>
        <a:custGeom>
          <a:avLst/>
          <a:gdLst/>
          <a:ahLst/>
          <a:cxnLst/>
          <a:rect l="0" t="0" r="0" b="0"/>
          <a:pathLst>
            <a:path>
              <a:moveTo>
                <a:pt x="0" y="0"/>
              </a:moveTo>
              <a:lnTo>
                <a:pt x="0" y="598099"/>
              </a:lnTo>
              <a:lnTo>
                <a:pt x="151358" y="59809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D226C-3A17-4B40-A3AE-2DF8B3C88F1F}">
      <dsp:nvSpPr>
        <dsp:cNvPr id="0" name=""/>
        <dsp:cNvSpPr/>
      </dsp:nvSpPr>
      <dsp:spPr>
        <a:xfrm>
          <a:off x="4785532" y="999882"/>
          <a:ext cx="1845615"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Amélioration de la mobilisation des ressources internes.</a:t>
          </a:r>
          <a:endParaRPr lang="en-US" sz="1400" kern="1200" dirty="0">
            <a:latin typeface="Arial" panose="020B0604020202020204" pitchFamily="34" charset="0"/>
            <a:cs typeface="Arial" panose="020B0604020202020204" pitchFamily="34" charset="0"/>
          </a:endParaRPr>
        </a:p>
      </dsp:txBody>
      <dsp:txXfrm>
        <a:off x="4808889" y="1023239"/>
        <a:ext cx="1798901" cy="750751"/>
      </dsp:txXfrm>
    </dsp:sp>
    <dsp:sp modelId="{9E08B384-F877-4C8C-9335-3EE72DEF48AA}">
      <dsp:nvSpPr>
        <dsp:cNvPr id="0" name=""/>
        <dsp:cNvSpPr/>
      </dsp:nvSpPr>
      <dsp:spPr>
        <a:xfrm>
          <a:off x="4634173" y="800516"/>
          <a:ext cx="151358" cy="1784612"/>
        </a:xfrm>
        <a:custGeom>
          <a:avLst/>
          <a:gdLst/>
          <a:ahLst/>
          <a:cxnLst/>
          <a:rect l="0" t="0" r="0" b="0"/>
          <a:pathLst>
            <a:path>
              <a:moveTo>
                <a:pt x="0" y="0"/>
              </a:moveTo>
              <a:lnTo>
                <a:pt x="0" y="1784612"/>
              </a:lnTo>
              <a:lnTo>
                <a:pt x="151358" y="178461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C1FA6-4FAB-4A20-8815-66C2418DCDF6}">
      <dsp:nvSpPr>
        <dsp:cNvPr id="0" name=""/>
        <dsp:cNvSpPr/>
      </dsp:nvSpPr>
      <dsp:spPr>
        <a:xfrm>
          <a:off x="4785532" y="1996714"/>
          <a:ext cx="1859511" cy="1176827"/>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La suppression des exonérations de TVA sur les importations de téléphones portables et de tablettes. </a:t>
          </a:r>
          <a:endParaRPr lang="en-US" sz="1400" kern="1200" dirty="0">
            <a:latin typeface="Arial" panose="020B0604020202020204" pitchFamily="34" charset="0"/>
            <a:cs typeface="Arial" panose="020B0604020202020204" pitchFamily="34" charset="0"/>
          </a:endParaRPr>
        </a:p>
      </dsp:txBody>
      <dsp:txXfrm>
        <a:off x="4820000" y="2031182"/>
        <a:ext cx="1790575" cy="1107891"/>
      </dsp:txXfrm>
    </dsp:sp>
    <dsp:sp modelId="{100EAC3A-87D3-4414-A77B-4C5EF185A7E8}">
      <dsp:nvSpPr>
        <dsp:cNvPr id="0" name=""/>
        <dsp:cNvSpPr/>
      </dsp:nvSpPr>
      <dsp:spPr>
        <a:xfrm>
          <a:off x="4634173" y="800516"/>
          <a:ext cx="151358" cy="2971125"/>
        </a:xfrm>
        <a:custGeom>
          <a:avLst/>
          <a:gdLst/>
          <a:ahLst/>
          <a:cxnLst/>
          <a:rect l="0" t="0" r="0" b="0"/>
          <a:pathLst>
            <a:path>
              <a:moveTo>
                <a:pt x="0" y="0"/>
              </a:moveTo>
              <a:lnTo>
                <a:pt x="0" y="2971125"/>
              </a:lnTo>
              <a:lnTo>
                <a:pt x="151358" y="29711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4A7E5D-9B5F-4EE8-93B7-1272A4030A28}">
      <dsp:nvSpPr>
        <dsp:cNvPr id="0" name=""/>
        <dsp:cNvSpPr/>
      </dsp:nvSpPr>
      <dsp:spPr>
        <a:xfrm>
          <a:off x="4785532" y="3372908"/>
          <a:ext cx="1929471"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L'augmentation du taux d'accise sur le tabac.</a:t>
          </a:r>
          <a:endParaRPr lang="en-US" sz="1400" kern="1200" dirty="0">
            <a:latin typeface="Arial" panose="020B0604020202020204" pitchFamily="34" charset="0"/>
            <a:cs typeface="Arial" panose="020B0604020202020204" pitchFamily="34" charset="0"/>
          </a:endParaRPr>
        </a:p>
      </dsp:txBody>
      <dsp:txXfrm>
        <a:off x="4808889" y="3396265"/>
        <a:ext cx="1882757" cy="750751"/>
      </dsp:txXfrm>
    </dsp:sp>
    <dsp:sp modelId="{419BB0AC-86E5-4DF1-A532-457B24DFE1FE}">
      <dsp:nvSpPr>
        <dsp:cNvPr id="0" name=""/>
        <dsp:cNvSpPr/>
      </dsp:nvSpPr>
      <dsp:spPr>
        <a:xfrm>
          <a:off x="4634173" y="800516"/>
          <a:ext cx="151358" cy="3967957"/>
        </a:xfrm>
        <a:custGeom>
          <a:avLst/>
          <a:gdLst/>
          <a:ahLst/>
          <a:cxnLst/>
          <a:rect l="0" t="0" r="0" b="0"/>
          <a:pathLst>
            <a:path>
              <a:moveTo>
                <a:pt x="0" y="0"/>
              </a:moveTo>
              <a:lnTo>
                <a:pt x="0" y="3967957"/>
              </a:lnTo>
              <a:lnTo>
                <a:pt x="151358" y="396795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E78BA5-F2BE-4811-B58B-F1984CD3AF95}">
      <dsp:nvSpPr>
        <dsp:cNvPr id="0" name=""/>
        <dsp:cNvSpPr/>
      </dsp:nvSpPr>
      <dsp:spPr>
        <a:xfrm>
          <a:off x="4785532" y="4369740"/>
          <a:ext cx="2003463"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L'augmentation du taux de l'impôt sur les sociétés de 20 à 25 pour cent.</a:t>
          </a:r>
          <a:endParaRPr lang="en-US" sz="1400" kern="1200" dirty="0">
            <a:latin typeface="Arial" panose="020B0604020202020204" pitchFamily="34" charset="0"/>
            <a:cs typeface="Arial" panose="020B0604020202020204" pitchFamily="34" charset="0"/>
          </a:endParaRPr>
        </a:p>
      </dsp:txBody>
      <dsp:txXfrm>
        <a:off x="4808889" y="4393097"/>
        <a:ext cx="1956749" cy="750751"/>
      </dsp:txXfrm>
    </dsp:sp>
    <dsp:sp modelId="{BE3906FF-C919-4243-9C98-1A51577E2757}">
      <dsp:nvSpPr>
        <dsp:cNvPr id="0" name=""/>
        <dsp:cNvSpPr/>
      </dsp:nvSpPr>
      <dsp:spPr>
        <a:xfrm>
          <a:off x="6770331" y="3050"/>
          <a:ext cx="1594931" cy="797465"/>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Govtech</a:t>
          </a:r>
        </a:p>
      </dsp:txBody>
      <dsp:txXfrm>
        <a:off x="6793688" y="26407"/>
        <a:ext cx="1548217" cy="750751"/>
      </dsp:txXfrm>
    </dsp:sp>
    <dsp:sp modelId="{A40F0CF3-B8D7-4804-B3E7-CBC2760908F7}">
      <dsp:nvSpPr>
        <dsp:cNvPr id="0" name=""/>
        <dsp:cNvSpPr/>
      </dsp:nvSpPr>
      <dsp:spPr>
        <a:xfrm>
          <a:off x="6929825" y="800516"/>
          <a:ext cx="183911" cy="598099"/>
        </a:xfrm>
        <a:custGeom>
          <a:avLst/>
          <a:gdLst/>
          <a:ahLst/>
          <a:cxnLst/>
          <a:rect l="0" t="0" r="0" b="0"/>
          <a:pathLst>
            <a:path>
              <a:moveTo>
                <a:pt x="0" y="0"/>
              </a:moveTo>
              <a:lnTo>
                <a:pt x="0" y="598099"/>
              </a:lnTo>
              <a:lnTo>
                <a:pt x="183911" y="59809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525C3A-23B9-463C-8C39-06FAD2744F3D}">
      <dsp:nvSpPr>
        <dsp:cNvPr id="0" name=""/>
        <dsp:cNvSpPr/>
      </dsp:nvSpPr>
      <dsp:spPr>
        <a:xfrm>
          <a:off x="7113736" y="999882"/>
          <a:ext cx="2412186"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Digitalisation de l’administration fiscale et douanière.</a:t>
          </a:r>
          <a:endParaRPr lang="en-US" sz="1400" kern="1200" dirty="0">
            <a:latin typeface="Arial" panose="020B0604020202020204" pitchFamily="34" charset="0"/>
            <a:cs typeface="Arial" panose="020B0604020202020204" pitchFamily="34" charset="0"/>
          </a:endParaRPr>
        </a:p>
      </dsp:txBody>
      <dsp:txXfrm>
        <a:off x="7137093" y="1023239"/>
        <a:ext cx="2365472" cy="750751"/>
      </dsp:txXfrm>
    </dsp:sp>
    <dsp:sp modelId="{74FD8692-5C96-4A32-8D4E-C12F8FCBE5E3}">
      <dsp:nvSpPr>
        <dsp:cNvPr id="0" name=""/>
        <dsp:cNvSpPr/>
      </dsp:nvSpPr>
      <dsp:spPr>
        <a:xfrm>
          <a:off x="6929825" y="800516"/>
          <a:ext cx="183911" cy="1594931"/>
        </a:xfrm>
        <a:custGeom>
          <a:avLst/>
          <a:gdLst/>
          <a:ahLst/>
          <a:cxnLst/>
          <a:rect l="0" t="0" r="0" b="0"/>
          <a:pathLst>
            <a:path>
              <a:moveTo>
                <a:pt x="0" y="0"/>
              </a:moveTo>
              <a:lnTo>
                <a:pt x="0" y="1594931"/>
              </a:lnTo>
              <a:lnTo>
                <a:pt x="183911" y="159493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F664E-141F-4201-A402-79ED4B3652D9}">
      <dsp:nvSpPr>
        <dsp:cNvPr id="0" name=""/>
        <dsp:cNvSpPr/>
      </dsp:nvSpPr>
      <dsp:spPr>
        <a:xfrm>
          <a:off x="7113736" y="1996714"/>
          <a:ext cx="2490325" cy="797465"/>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2060"/>
              </a:solidFill>
              <a:latin typeface="Arial" panose="020B0604020202020204" pitchFamily="34" charset="0"/>
              <a:cs typeface="Arial" panose="020B0604020202020204" pitchFamily="34" charset="0"/>
            </a:rPr>
            <a:t>Mise en oeuvre de TresorPay/TresorMoney.</a:t>
          </a:r>
        </a:p>
      </dsp:txBody>
      <dsp:txXfrm>
        <a:off x="7137093" y="2020071"/>
        <a:ext cx="2443611" cy="750751"/>
      </dsp:txXfrm>
    </dsp:sp>
    <dsp:sp modelId="{0B5BB0BF-2485-4851-82FA-93A8FE2982E3}">
      <dsp:nvSpPr>
        <dsp:cNvPr id="0" name=""/>
        <dsp:cNvSpPr/>
      </dsp:nvSpPr>
      <dsp:spPr>
        <a:xfrm>
          <a:off x="6929825" y="800516"/>
          <a:ext cx="183911" cy="2802776"/>
        </a:xfrm>
        <a:custGeom>
          <a:avLst/>
          <a:gdLst/>
          <a:ahLst/>
          <a:cxnLst/>
          <a:rect l="0" t="0" r="0" b="0"/>
          <a:pathLst>
            <a:path>
              <a:moveTo>
                <a:pt x="0" y="0"/>
              </a:moveTo>
              <a:lnTo>
                <a:pt x="0" y="2802776"/>
              </a:lnTo>
              <a:lnTo>
                <a:pt x="183911" y="280277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6D0381-EDE3-4768-895E-7FF311CE950E}">
      <dsp:nvSpPr>
        <dsp:cNvPr id="0" name=""/>
        <dsp:cNvSpPr/>
      </dsp:nvSpPr>
      <dsp:spPr>
        <a:xfrm>
          <a:off x="7113736" y="2993546"/>
          <a:ext cx="2543072" cy="1219492"/>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002060"/>
              </a:solidFill>
              <a:latin typeface="Arial" panose="020B0604020202020204" pitchFamily="34" charset="0"/>
              <a:cs typeface="Arial" panose="020B0604020202020204" pitchFamily="34" charset="0"/>
            </a:rPr>
            <a:t>Mise en place d’un nouveau système de budgétisation basé sur la performance (SIGOBE-Système Intégré de Gestion des Opérations Budgétaires de l'Etat).</a:t>
          </a:r>
          <a:endParaRPr lang="en-US" sz="1400" kern="1200" dirty="0">
            <a:solidFill>
              <a:srgbClr val="002060"/>
            </a:solidFill>
            <a:latin typeface="Arial" panose="020B0604020202020204" pitchFamily="34" charset="0"/>
            <a:cs typeface="Arial" panose="020B0604020202020204" pitchFamily="34" charset="0"/>
          </a:endParaRPr>
        </a:p>
      </dsp:txBody>
      <dsp:txXfrm>
        <a:off x="7149454" y="3029264"/>
        <a:ext cx="2471636" cy="1148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3D953-E4E7-4816-8FF8-E9591F9042DA}">
      <dsp:nvSpPr>
        <dsp:cNvPr id="0" name=""/>
        <dsp:cNvSpPr/>
      </dsp:nvSpPr>
      <dsp:spPr>
        <a:xfrm>
          <a:off x="16653" y="0"/>
          <a:ext cx="2478862" cy="917069"/>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Cadre législatif et </a:t>
          </a:r>
          <a:r>
            <a:rPr lang="en-US" sz="1600" b="1" kern="1200" dirty="0" err="1">
              <a:solidFill>
                <a:schemeClr val="bg1"/>
              </a:solidFill>
              <a:latin typeface="Arial" panose="020B0604020202020204" pitchFamily="34" charset="0"/>
              <a:cs typeface="Arial" panose="020B0604020202020204" pitchFamily="34" charset="0"/>
            </a:rPr>
            <a:t>règlementaire</a:t>
          </a:r>
          <a:r>
            <a:rPr lang="en-US" sz="1600" b="1" kern="1200" dirty="0">
              <a:solidFill>
                <a:schemeClr val="bg1"/>
              </a:solidFill>
              <a:latin typeface="Arial" panose="020B0604020202020204" pitchFamily="34" charset="0"/>
              <a:cs typeface="Arial" panose="020B0604020202020204" pitchFamily="34" charset="0"/>
            </a:rPr>
            <a:t> (PIP)</a:t>
          </a:r>
        </a:p>
      </dsp:txBody>
      <dsp:txXfrm>
        <a:off x="43513" y="26860"/>
        <a:ext cx="2425142" cy="863349"/>
      </dsp:txXfrm>
    </dsp:sp>
    <dsp:sp modelId="{E7E10413-AD86-4CCD-BE23-5735585609B8}">
      <dsp:nvSpPr>
        <dsp:cNvPr id="0" name=""/>
        <dsp:cNvSpPr/>
      </dsp:nvSpPr>
      <dsp:spPr>
        <a:xfrm>
          <a:off x="264539" y="917069"/>
          <a:ext cx="251015" cy="851026"/>
        </a:xfrm>
        <a:custGeom>
          <a:avLst/>
          <a:gdLst/>
          <a:ahLst/>
          <a:cxnLst/>
          <a:rect l="0" t="0" r="0" b="0"/>
          <a:pathLst>
            <a:path>
              <a:moveTo>
                <a:pt x="0" y="0"/>
              </a:moveTo>
              <a:lnTo>
                <a:pt x="0" y="851026"/>
              </a:lnTo>
              <a:lnTo>
                <a:pt x="251015" y="85102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CFD4FA-C831-458D-B820-A763DE892B30}">
      <dsp:nvSpPr>
        <dsp:cNvPr id="0" name=""/>
        <dsp:cNvSpPr/>
      </dsp:nvSpPr>
      <dsp:spPr>
        <a:xfrm>
          <a:off x="515555" y="1201178"/>
          <a:ext cx="1814139" cy="1133836"/>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La loi de finances organique de 2013 (LOLF) a introduit la budgétisation axée sur la performance.</a:t>
          </a:r>
          <a:endParaRPr lang="en-US" sz="1400" kern="1200" dirty="0">
            <a:latin typeface="Arial" panose="020B0604020202020204" pitchFamily="34" charset="0"/>
            <a:cs typeface="Arial" panose="020B0604020202020204" pitchFamily="34" charset="0"/>
          </a:endParaRPr>
        </a:p>
      </dsp:txBody>
      <dsp:txXfrm>
        <a:off x="548764" y="1234387"/>
        <a:ext cx="1747721" cy="1067418"/>
      </dsp:txXfrm>
    </dsp:sp>
    <dsp:sp modelId="{0964C282-A899-4A22-B81F-AFAB42612DE0}">
      <dsp:nvSpPr>
        <dsp:cNvPr id="0" name=""/>
        <dsp:cNvSpPr/>
      </dsp:nvSpPr>
      <dsp:spPr>
        <a:xfrm>
          <a:off x="264539" y="917069"/>
          <a:ext cx="251015" cy="2268323"/>
        </a:xfrm>
        <a:custGeom>
          <a:avLst/>
          <a:gdLst/>
          <a:ahLst/>
          <a:cxnLst/>
          <a:rect l="0" t="0" r="0" b="0"/>
          <a:pathLst>
            <a:path>
              <a:moveTo>
                <a:pt x="0" y="0"/>
              </a:moveTo>
              <a:lnTo>
                <a:pt x="0" y="2268323"/>
              </a:lnTo>
              <a:lnTo>
                <a:pt x="251015" y="226832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CBE86-46F3-48AC-AD77-E8C4714E1A0D}">
      <dsp:nvSpPr>
        <dsp:cNvPr id="0" name=""/>
        <dsp:cNvSpPr/>
      </dsp:nvSpPr>
      <dsp:spPr>
        <a:xfrm>
          <a:off x="515555" y="2618474"/>
          <a:ext cx="3854428" cy="1133836"/>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Les documents de programmation pluriannuelle des dépenses (conformes aux directives GFP de l'UEMOA) facilitent l'allocation du budget aux secteurs prioritaires et la budgétisation par programme a été mise en œuvre depuis 2020.</a:t>
          </a:r>
        </a:p>
      </dsp:txBody>
      <dsp:txXfrm>
        <a:off x="548764" y="2651683"/>
        <a:ext cx="3788010" cy="1067418"/>
      </dsp:txXfrm>
    </dsp:sp>
    <dsp:sp modelId="{5D89EB66-33ED-4489-95B1-0DEC4CF58108}">
      <dsp:nvSpPr>
        <dsp:cNvPr id="0" name=""/>
        <dsp:cNvSpPr/>
      </dsp:nvSpPr>
      <dsp:spPr>
        <a:xfrm>
          <a:off x="264539" y="917069"/>
          <a:ext cx="251015" cy="3685619"/>
        </a:xfrm>
        <a:custGeom>
          <a:avLst/>
          <a:gdLst/>
          <a:ahLst/>
          <a:cxnLst/>
          <a:rect l="0" t="0" r="0" b="0"/>
          <a:pathLst>
            <a:path>
              <a:moveTo>
                <a:pt x="0" y="0"/>
              </a:moveTo>
              <a:lnTo>
                <a:pt x="0" y="3685619"/>
              </a:lnTo>
              <a:lnTo>
                <a:pt x="251015" y="368561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E3CEF2-8621-40A7-8E81-F3E99E01903C}">
      <dsp:nvSpPr>
        <dsp:cNvPr id="0" name=""/>
        <dsp:cNvSpPr/>
      </dsp:nvSpPr>
      <dsp:spPr>
        <a:xfrm>
          <a:off x="515555" y="4035770"/>
          <a:ext cx="2606391" cy="1133836"/>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La société civile est consultée lors de la préparation du budget et des examens semestriels.</a:t>
          </a:r>
          <a:endParaRPr lang="fr-FR" sz="1400" kern="1200" dirty="0">
            <a:latin typeface="Arial" panose="020B0604020202020204" pitchFamily="34" charset="0"/>
            <a:cs typeface="Arial" panose="020B0604020202020204" pitchFamily="34" charset="0"/>
          </a:endParaRPr>
        </a:p>
      </dsp:txBody>
      <dsp:txXfrm>
        <a:off x="548764" y="4068979"/>
        <a:ext cx="2539973" cy="1067418"/>
      </dsp:txXfrm>
    </dsp:sp>
    <dsp:sp modelId="{75FC8B40-5627-46B2-9B8F-894695D645FF}">
      <dsp:nvSpPr>
        <dsp:cNvPr id="0" name=""/>
        <dsp:cNvSpPr/>
      </dsp:nvSpPr>
      <dsp:spPr>
        <a:xfrm>
          <a:off x="4449484" y="649"/>
          <a:ext cx="2437091" cy="1069162"/>
        </a:xfrm>
        <a:prstGeom prst="roundRect">
          <a:avLst>
            <a:gd name="adj" fmla="val 10000"/>
          </a:avLst>
        </a:prstGeom>
        <a:solidFill>
          <a:srgbClr val="00206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Décentralisation des ressources publiques</a:t>
          </a:r>
        </a:p>
      </dsp:txBody>
      <dsp:txXfrm>
        <a:off x="4480799" y="31964"/>
        <a:ext cx="2374461" cy="1006532"/>
      </dsp:txXfrm>
    </dsp:sp>
    <dsp:sp modelId="{40C38635-B7C7-4EED-B42B-15F6450962DF}">
      <dsp:nvSpPr>
        <dsp:cNvPr id="0" name=""/>
        <dsp:cNvSpPr/>
      </dsp:nvSpPr>
      <dsp:spPr>
        <a:xfrm>
          <a:off x="4693193" y="1069812"/>
          <a:ext cx="243709" cy="878270"/>
        </a:xfrm>
        <a:custGeom>
          <a:avLst/>
          <a:gdLst/>
          <a:ahLst/>
          <a:cxnLst/>
          <a:rect l="0" t="0" r="0" b="0"/>
          <a:pathLst>
            <a:path>
              <a:moveTo>
                <a:pt x="0" y="0"/>
              </a:moveTo>
              <a:lnTo>
                <a:pt x="0" y="878270"/>
              </a:lnTo>
              <a:lnTo>
                <a:pt x="243709" y="8782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704BA4-5512-4ED8-A7B2-ECBC3397368E}">
      <dsp:nvSpPr>
        <dsp:cNvPr id="0" name=""/>
        <dsp:cNvSpPr/>
      </dsp:nvSpPr>
      <dsp:spPr>
        <a:xfrm>
          <a:off x="4936902" y="1353271"/>
          <a:ext cx="4137198" cy="1189621"/>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Depuis 2016, un programme de transformation de l'administration fiscale a été mis en œuvre avec la numérisation des procédures fiscales et la mise en place d'un système intégré de gestion fiscale</a:t>
          </a:r>
          <a:endParaRPr lang="en-US" sz="1400" kern="1200" dirty="0">
            <a:latin typeface="Arial" panose="020B0604020202020204" pitchFamily="34" charset="0"/>
            <a:cs typeface="Arial" panose="020B0604020202020204" pitchFamily="34" charset="0"/>
          </a:endParaRPr>
        </a:p>
      </dsp:txBody>
      <dsp:txXfrm>
        <a:off x="4971745" y="1388114"/>
        <a:ext cx="4067512" cy="1119935"/>
      </dsp:txXfrm>
    </dsp:sp>
    <dsp:sp modelId="{72C45946-B8F3-4D9F-A83C-9522A292F3FA}">
      <dsp:nvSpPr>
        <dsp:cNvPr id="0" name=""/>
        <dsp:cNvSpPr/>
      </dsp:nvSpPr>
      <dsp:spPr>
        <a:xfrm>
          <a:off x="4693193" y="1069812"/>
          <a:ext cx="243709" cy="2323458"/>
        </a:xfrm>
        <a:custGeom>
          <a:avLst/>
          <a:gdLst/>
          <a:ahLst/>
          <a:cxnLst/>
          <a:rect l="0" t="0" r="0" b="0"/>
          <a:pathLst>
            <a:path>
              <a:moveTo>
                <a:pt x="0" y="0"/>
              </a:moveTo>
              <a:lnTo>
                <a:pt x="0" y="2323458"/>
              </a:lnTo>
              <a:lnTo>
                <a:pt x="243709" y="232345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C54DA-F2DD-4B1F-A3A6-1694FC9CD091}">
      <dsp:nvSpPr>
        <dsp:cNvPr id="0" name=""/>
        <dsp:cNvSpPr/>
      </dsp:nvSpPr>
      <dsp:spPr>
        <a:xfrm>
          <a:off x="4936902" y="2826352"/>
          <a:ext cx="4945651" cy="1133836"/>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 2020, l 'administration fiscale électronique a été développée et un portail de services électroniques lié au système fiscal a été mis en place pour les paiements en ligne des contribuables. Une unité pour les grands contribuables et une unité pour les petits et moyens contribuables ont été mises en place.</a:t>
          </a:r>
        </a:p>
      </dsp:txBody>
      <dsp:txXfrm>
        <a:off x="4970111" y="2859561"/>
        <a:ext cx="4879233" cy="1067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7C6EB-0012-4974-AC7D-C92D23F80078}">
      <dsp:nvSpPr>
        <dsp:cNvPr id="0" name=""/>
        <dsp:cNvSpPr/>
      </dsp:nvSpPr>
      <dsp:spPr>
        <a:xfrm>
          <a:off x="831176" y="0"/>
          <a:ext cx="9419997" cy="28596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49E98-6761-45F3-89E4-FE8485D01D5F}">
      <dsp:nvSpPr>
        <dsp:cNvPr id="0" name=""/>
        <dsp:cNvSpPr/>
      </dsp:nvSpPr>
      <dsp:spPr>
        <a:xfrm>
          <a:off x="3888" y="707454"/>
          <a:ext cx="1603910" cy="1444762"/>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 coordination dans la mise en oeuvre des politiques de finances publiques.</a:t>
          </a:r>
        </a:p>
      </dsp:txBody>
      <dsp:txXfrm>
        <a:off x="74415" y="777981"/>
        <a:ext cx="1462856" cy="1303708"/>
      </dsp:txXfrm>
    </dsp:sp>
    <dsp:sp modelId="{10A60655-3C45-4188-BDD3-897CD58343D6}">
      <dsp:nvSpPr>
        <dsp:cNvPr id="0" name=""/>
        <dsp:cNvSpPr/>
      </dsp:nvSpPr>
      <dsp:spPr>
        <a:xfrm>
          <a:off x="1875116" y="725773"/>
          <a:ext cx="1603910" cy="1408124"/>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 Allocation stratégique des budgets dans les secteurs sociaux.</a:t>
          </a:r>
          <a:endParaRPr lang="en-US" sz="1200" b="1" kern="1200" dirty="0">
            <a:latin typeface="Arial" panose="020B0604020202020204" pitchFamily="34" charset="0"/>
            <a:cs typeface="Arial" panose="020B0604020202020204" pitchFamily="34" charset="0"/>
          </a:endParaRPr>
        </a:p>
      </dsp:txBody>
      <dsp:txXfrm>
        <a:off x="1943855" y="794512"/>
        <a:ext cx="1466432" cy="1270646"/>
      </dsp:txXfrm>
    </dsp:sp>
    <dsp:sp modelId="{D9FDAC15-90B0-403A-8322-EB09C99BD6ED}">
      <dsp:nvSpPr>
        <dsp:cNvPr id="0" name=""/>
        <dsp:cNvSpPr/>
      </dsp:nvSpPr>
      <dsp:spPr>
        <a:xfrm>
          <a:off x="3746345" y="553918"/>
          <a:ext cx="1603910" cy="1751834"/>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noProof="0" dirty="0">
              <a:latin typeface="Arial" panose="020B0604020202020204" pitchFamily="34" charset="0"/>
              <a:cs typeface="Arial" panose="020B0604020202020204" pitchFamily="34" charset="0"/>
            </a:rPr>
            <a:t>La collecte des recettes est entravée par l'importance du secteur informel, les capacités limitées des administrations fiscales et douanières et des politiques fiscales non optimales.</a:t>
          </a:r>
        </a:p>
      </dsp:txBody>
      <dsp:txXfrm>
        <a:off x="3824641" y="632214"/>
        <a:ext cx="1447318" cy="1595242"/>
      </dsp:txXfrm>
    </dsp:sp>
    <dsp:sp modelId="{84ABEB3C-45E2-4272-8E84-FC3C1778B7C0}">
      <dsp:nvSpPr>
        <dsp:cNvPr id="0" name=""/>
        <dsp:cNvSpPr/>
      </dsp:nvSpPr>
      <dsp:spPr>
        <a:xfrm>
          <a:off x="5617574" y="857901"/>
          <a:ext cx="1603910" cy="114386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Faiblesse du niveau d’appropriation de la GovTech par les acteurs.</a:t>
          </a:r>
        </a:p>
      </dsp:txBody>
      <dsp:txXfrm>
        <a:off x="5673413" y="913740"/>
        <a:ext cx="1492232" cy="1032190"/>
      </dsp:txXfrm>
    </dsp:sp>
    <dsp:sp modelId="{73439CA5-CADC-42ED-9A1A-E11085CDBF64}">
      <dsp:nvSpPr>
        <dsp:cNvPr id="0" name=""/>
        <dsp:cNvSpPr/>
      </dsp:nvSpPr>
      <dsp:spPr>
        <a:xfrm>
          <a:off x="7488803" y="846748"/>
          <a:ext cx="1718429" cy="114386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Adequation </a:t>
          </a:r>
          <a:r>
            <a:rPr lang="en-US" sz="1200" b="1" kern="1200" dirty="0" err="1">
              <a:latin typeface="Arial" panose="020B0604020202020204" pitchFamily="34" charset="0"/>
              <a:cs typeface="Arial" panose="020B0604020202020204" pitchFamily="34" charset="0"/>
            </a:rPr>
            <a:t>Emploi</a:t>
          </a:r>
          <a:r>
            <a:rPr lang="en-US" sz="1200" b="1" kern="1200" dirty="0">
              <a:latin typeface="Arial" panose="020B0604020202020204" pitchFamily="34" charset="0"/>
              <a:cs typeface="Arial" panose="020B0604020202020204" pitchFamily="34" charset="0"/>
            </a:rPr>
            <a:t>/Competence.</a:t>
          </a:r>
        </a:p>
      </dsp:txBody>
      <dsp:txXfrm>
        <a:off x="7544642" y="902587"/>
        <a:ext cx="1606751" cy="1032190"/>
      </dsp:txXfrm>
    </dsp:sp>
    <dsp:sp modelId="{B26F0312-55FB-4DB2-95DE-515906621A91}">
      <dsp:nvSpPr>
        <dsp:cNvPr id="0" name=""/>
        <dsp:cNvSpPr/>
      </dsp:nvSpPr>
      <dsp:spPr>
        <a:xfrm>
          <a:off x="9474551" y="857901"/>
          <a:ext cx="1603910" cy="1143868"/>
        </a:xfrm>
        <a:prstGeom prst="roundRect">
          <a:avLst/>
        </a:prstGeom>
        <a:solidFill>
          <a:srgbClr val="0022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latin typeface="Franklin Gothic Book" panose="020B0503020102020204" pitchFamily="34" charset="0"/>
            </a:rPr>
            <a:t>Performance limitée dans la délivrance des services de bases</a:t>
          </a:r>
        </a:p>
      </dsp:txBody>
      <dsp:txXfrm>
        <a:off x="9530390" y="913740"/>
        <a:ext cx="1492232" cy="10321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12DF-3530-91D4-F9FD-7A77ECC6E6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07D64D-3BAB-8089-A42F-1B0879848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DD9872-558A-46A6-5E58-30661C045305}"/>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5" name="Footer Placeholder 4">
            <a:extLst>
              <a:ext uri="{FF2B5EF4-FFF2-40B4-BE49-F238E27FC236}">
                <a16:creationId xmlns:a16="http://schemas.microsoft.com/office/drawing/2014/main" id="{F407AABF-040B-D57F-379D-17385668F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9F704-D108-3130-61BA-0366E1FC1011}"/>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174709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79C7-321A-57DC-41BD-16D36C640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0F5949-42CB-EEDF-2438-8896B92C81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95FA2-17EF-1F2C-CB81-1265125C70BE}"/>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5" name="Footer Placeholder 4">
            <a:extLst>
              <a:ext uri="{FF2B5EF4-FFF2-40B4-BE49-F238E27FC236}">
                <a16:creationId xmlns:a16="http://schemas.microsoft.com/office/drawing/2014/main" id="{CFC03950-1D01-8668-0FE8-41B62B2D6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1674C-F1BE-4A94-7D60-D95B92D6CFAA}"/>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231459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482CE-6937-C242-D775-F6BE5FBEC2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05E08E-A2BE-8212-6194-A2ABC1DD39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46D5C-3861-AF45-A139-CFCEC6CCE8E4}"/>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5" name="Footer Placeholder 4">
            <a:extLst>
              <a:ext uri="{FF2B5EF4-FFF2-40B4-BE49-F238E27FC236}">
                <a16:creationId xmlns:a16="http://schemas.microsoft.com/office/drawing/2014/main" id="{B3248CDC-AE80-4BA4-83FE-C5E8E3775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C9CA3-4671-69DD-0A38-1AE61FEF5191}"/>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21399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59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A140-8405-18EA-9DA3-2F9B84E51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F94CE-DB84-D854-5E55-D7014FB3A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7F535-1C91-7EB0-252F-9C82EFF92DDB}"/>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5" name="Footer Placeholder 4">
            <a:extLst>
              <a:ext uri="{FF2B5EF4-FFF2-40B4-BE49-F238E27FC236}">
                <a16:creationId xmlns:a16="http://schemas.microsoft.com/office/drawing/2014/main" id="{C23CBBBF-E4A9-878D-F231-CC9B7C289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AD323-5E61-0509-2CF0-076119037151}"/>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26146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747F-7E56-C05E-88D6-480574FCB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F7F6C5-86E9-B02D-4D40-B00815A77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7D57A-1714-D0F6-2E17-55EEE4D42A13}"/>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5" name="Footer Placeholder 4">
            <a:extLst>
              <a:ext uri="{FF2B5EF4-FFF2-40B4-BE49-F238E27FC236}">
                <a16:creationId xmlns:a16="http://schemas.microsoft.com/office/drawing/2014/main" id="{8C37588C-3B05-3933-672A-CF29E4221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2E2D6-B86E-A2ED-E307-A5E13A06DBAA}"/>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372866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DB11-4567-F2FD-EE43-E81C0AFDA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D0550-8BF4-935D-857F-2B1F799C45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003DD3-13E1-9B33-855F-2C8CC0AA1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0BAAF-93DE-C3A2-0C97-FFD844DF24AA}"/>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6" name="Footer Placeholder 5">
            <a:extLst>
              <a:ext uri="{FF2B5EF4-FFF2-40B4-BE49-F238E27FC236}">
                <a16:creationId xmlns:a16="http://schemas.microsoft.com/office/drawing/2014/main" id="{B68C4FA7-464E-2EB3-DE25-EFC468CB0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A74FDE-6EFA-6157-6F4C-1DBEBD9BA031}"/>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228502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9DA4-15BF-3AF0-7890-F50FAB9417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6524-268E-AADE-00E4-D20A57118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0A6B3B-E027-B1E5-5AA1-D42CF5DAA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3FEA6-4D0B-2588-A05F-E43BFBABB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8EF1-6761-CE7A-EA9E-B54014BDB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AA6B90-524F-3E3B-B64A-B0FD44A44483}"/>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8" name="Footer Placeholder 7">
            <a:extLst>
              <a:ext uri="{FF2B5EF4-FFF2-40B4-BE49-F238E27FC236}">
                <a16:creationId xmlns:a16="http://schemas.microsoft.com/office/drawing/2014/main" id="{8BEC6F24-B07D-4DDE-29D2-95312DF9CF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F6FD9-4DA2-0466-9607-E1729B1710F9}"/>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59106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0B5D-1D71-5656-99CD-EAF323153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49298-C9DA-B0B4-1789-B30F3179AA74}"/>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4" name="Footer Placeholder 3">
            <a:extLst>
              <a:ext uri="{FF2B5EF4-FFF2-40B4-BE49-F238E27FC236}">
                <a16:creationId xmlns:a16="http://schemas.microsoft.com/office/drawing/2014/main" id="{AAEDDF60-E1E7-2FD3-EAC1-6BECD3F162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666C5C-F3AA-E468-BA8C-23021E211FD2}"/>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56071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14A01-70D8-A9E0-D54F-AEA342B65394}"/>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3" name="Footer Placeholder 2">
            <a:extLst>
              <a:ext uri="{FF2B5EF4-FFF2-40B4-BE49-F238E27FC236}">
                <a16:creationId xmlns:a16="http://schemas.microsoft.com/office/drawing/2014/main" id="{EBB4B485-5D42-034E-C606-4CBCADEB8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CF94EF-C692-8C27-E12E-8CE8615E7B8E}"/>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23686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82AC-4EBE-476E-F5BF-B5E7397A0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24832C-C6FF-3CC0-DD15-2BF64E993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8DAC47-0231-43F8-CA46-1E635BDB1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CBF8E-B8FC-708E-FAC2-91CAA9E03403}"/>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6" name="Footer Placeholder 5">
            <a:extLst>
              <a:ext uri="{FF2B5EF4-FFF2-40B4-BE49-F238E27FC236}">
                <a16:creationId xmlns:a16="http://schemas.microsoft.com/office/drawing/2014/main" id="{BC419A9D-3C0E-118D-3305-0A976EB42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B69AD-8E4D-576A-BB31-929BC6E9E328}"/>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160339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8F10-2C22-B306-9994-2068F71CB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7B1494-14EC-E815-72E5-B133A41F3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A553F-C0E2-9C2C-7F15-250348490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AD6D1-A952-4567-ED38-8D43494A3735}"/>
              </a:ext>
            </a:extLst>
          </p:cNvPr>
          <p:cNvSpPr>
            <a:spLocks noGrp="1"/>
          </p:cNvSpPr>
          <p:nvPr>
            <p:ph type="dt" sz="half" idx="10"/>
          </p:nvPr>
        </p:nvSpPr>
        <p:spPr/>
        <p:txBody>
          <a:bodyPr/>
          <a:lstStyle/>
          <a:p>
            <a:fld id="{E8353B7C-F289-49D3-A52E-ED19F263A95B}" type="datetimeFigureOut">
              <a:rPr lang="en-US" smtClean="0"/>
              <a:t>11/16/23</a:t>
            </a:fld>
            <a:endParaRPr lang="en-US"/>
          </a:p>
        </p:txBody>
      </p:sp>
      <p:sp>
        <p:nvSpPr>
          <p:cNvPr id="6" name="Footer Placeholder 5">
            <a:extLst>
              <a:ext uri="{FF2B5EF4-FFF2-40B4-BE49-F238E27FC236}">
                <a16:creationId xmlns:a16="http://schemas.microsoft.com/office/drawing/2014/main" id="{83E1222B-DF00-07FA-6FC1-57CD4BF39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2F766-92DB-91C1-4F52-DE1F7A08AB61}"/>
              </a:ext>
            </a:extLst>
          </p:cNvPr>
          <p:cNvSpPr>
            <a:spLocks noGrp="1"/>
          </p:cNvSpPr>
          <p:nvPr>
            <p:ph type="sldNum" sz="quarter" idx="12"/>
          </p:nvPr>
        </p:nvSpPr>
        <p:spPr/>
        <p:txBody>
          <a:bodyPr/>
          <a:lstStyle/>
          <a:p>
            <a:fld id="{5AF67420-617B-4691-95F1-697E18B20129}" type="slidenum">
              <a:rPr lang="en-US" smtClean="0"/>
              <a:t>‹#›</a:t>
            </a:fld>
            <a:endParaRPr lang="en-US"/>
          </a:p>
        </p:txBody>
      </p:sp>
    </p:spTree>
    <p:extLst>
      <p:ext uri="{BB962C8B-B14F-4D97-AF65-F5344CB8AC3E}">
        <p14:creationId xmlns:p14="http://schemas.microsoft.com/office/powerpoint/2010/main" val="385527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AB9EE-5616-E7B1-B54A-B764492D3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67CF0B-44CD-25AF-EDFC-7E26CC20F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40172-5D20-605B-9555-2BD9A9486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53B7C-F289-49D3-A52E-ED19F263A95B}" type="datetimeFigureOut">
              <a:rPr lang="en-US" smtClean="0"/>
              <a:t>11/16/23</a:t>
            </a:fld>
            <a:endParaRPr lang="en-US"/>
          </a:p>
        </p:txBody>
      </p:sp>
      <p:sp>
        <p:nvSpPr>
          <p:cNvPr id="5" name="Footer Placeholder 4">
            <a:extLst>
              <a:ext uri="{FF2B5EF4-FFF2-40B4-BE49-F238E27FC236}">
                <a16:creationId xmlns:a16="http://schemas.microsoft.com/office/drawing/2014/main" id="{6B13698C-ADA3-F0C0-16C7-CE9454766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38CB62-1BD6-2B6F-A401-F9984B8C9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7420-617B-4691-95F1-697E18B20129}" type="slidenum">
              <a:rPr lang="en-US" smtClean="0"/>
              <a:t>‹#›</a:t>
            </a:fld>
            <a:endParaRPr lang="en-US"/>
          </a:p>
        </p:txBody>
      </p:sp>
    </p:spTree>
    <p:extLst>
      <p:ext uri="{BB962C8B-B14F-4D97-AF65-F5344CB8AC3E}">
        <p14:creationId xmlns:p14="http://schemas.microsoft.com/office/powerpoint/2010/main" val="163101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10FD8091-FBB5-086D-004D-206A283186BB}"/>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2ABA296-3E29-328C-AEDB-C731BE52A76A}"/>
              </a:ext>
            </a:extLst>
          </p:cNvPr>
          <p:cNvSpPr txBox="1"/>
          <p:nvPr/>
        </p:nvSpPr>
        <p:spPr>
          <a:xfrm>
            <a:off x="5503662" y="1609947"/>
            <a:ext cx="6573094" cy="3970318"/>
          </a:xfrm>
          <a:prstGeom prst="rect">
            <a:avLst/>
          </a:prstGeom>
          <a:noFill/>
        </p:spPr>
        <p:txBody>
          <a:bodyPr wrap="square" rtlCol="0">
            <a:spAutoFit/>
          </a:bodyPr>
          <a:lstStyle/>
          <a:p>
            <a:r>
              <a:rPr lang="en-US" sz="4400" b="1" dirty="0">
                <a:solidFill>
                  <a:schemeClr val="bg1"/>
                </a:solidFill>
                <a:latin typeface="Arial" panose="020B0604020202020204" pitchFamily="34" charset="0"/>
                <a:ea typeface="Times New Roman" panose="02020603050405020304" pitchFamily="18" charset="0"/>
                <a:cs typeface="Arial" panose="020B0604020202020204" pitchFamily="34" charset="0"/>
              </a:rPr>
              <a:t>A</a:t>
            </a:r>
            <a:r>
              <a:rPr lang="en-US"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ppui de la Banque Mondiale aux réformes des finances publiques en Afrique Francophone</a:t>
            </a:r>
          </a:p>
          <a:p>
            <a:endParaRPr lang="en-US" sz="3200" dirty="0">
              <a:solidFill>
                <a:schemeClr val="bg1"/>
              </a:solidFill>
              <a:latin typeface="Arial" panose="020B0604020202020204" pitchFamily="34" charset="0"/>
              <a:cs typeface="Arial" panose="020B0604020202020204" pitchFamily="34" charset="0"/>
            </a:endParaRPr>
          </a:p>
        </p:txBody>
      </p:sp>
      <p:pic>
        <p:nvPicPr>
          <p:cNvPr id="4" name="Picture 3" descr="A map of africa with white lines&#10;&#10;Description automatically generated">
            <a:extLst>
              <a:ext uri="{FF2B5EF4-FFF2-40B4-BE49-F238E27FC236}">
                <a16:creationId xmlns:a16="http://schemas.microsoft.com/office/drawing/2014/main" id="{7BE7F1F4-7693-D2F2-1AE2-50EAA0B14185}"/>
              </a:ext>
            </a:extLst>
          </p:cNvPr>
          <p:cNvPicPr>
            <a:picLocks noChangeAspect="1"/>
          </p:cNvPicPr>
          <p:nvPr/>
        </p:nvPicPr>
        <p:blipFill>
          <a:blip r:embed="rId3"/>
          <a:stretch>
            <a:fillRect/>
          </a:stretch>
        </p:blipFill>
        <p:spPr>
          <a:xfrm>
            <a:off x="3325091" y="1842098"/>
            <a:ext cx="1783497" cy="2067983"/>
          </a:xfrm>
          <a:prstGeom prst="rect">
            <a:avLst/>
          </a:prstGeom>
        </p:spPr>
      </p:pic>
      <p:sp>
        <p:nvSpPr>
          <p:cNvPr id="7" name="TextBox 6">
            <a:extLst>
              <a:ext uri="{FF2B5EF4-FFF2-40B4-BE49-F238E27FC236}">
                <a16:creationId xmlns:a16="http://schemas.microsoft.com/office/drawing/2014/main" id="{866757D2-600F-D320-BAAD-BD313AB6A8CE}"/>
              </a:ext>
            </a:extLst>
          </p:cNvPr>
          <p:cNvSpPr txBox="1"/>
          <p:nvPr/>
        </p:nvSpPr>
        <p:spPr>
          <a:xfrm>
            <a:off x="290145" y="5809626"/>
            <a:ext cx="11438793" cy="369332"/>
          </a:xfrm>
          <a:prstGeom prst="rect">
            <a:avLst/>
          </a:prstGeom>
          <a:noFill/>
        </p:spPr>
        <p:txBody>
          <a:bodyPr wrap="square" rtlCol="0">
            <a:spAutoFit/>
          </a:bodyPr>
          <a:lstStyle/>
          <a:p>
            <a:pPr algn="ctr"/>
            <a:r>
              <a:rPr lang="en-US" i="1" dirty="0">
                <a:solidFill>
                  <a:schemeClr val="bg1"/>
                </a:solidFill>
                <a:latin typeface="Arial" panose="020B0604020202020204" pitchFamily="34" charset="0"/>
                <a:cs typeface="Arial" panose="020B0604020202020204" pitchFamily="34" charset="0"/>
              </a:rPr>
              <a:t>Saidou DIOP, Chef de division du </a:t>
            </a:r>
            <a:r>
              <a:rPr lang="en-US" i="1" dirty="0" err="1">
                <a:solidFill>
                  <a:schemeClr val="bg1"/>
                </a:solidFill>
                <a:latin typeface="Arial" panose="020B0604020202020204" pitchFamily="34" charset="0"/>
                <a:cs typeface="Arial" panose="020B0604020202020204" pitchFamily="34" charset="0"/>
              </a:rPr>
              <a:t>pôle</a:t>
            </a:r>
            <a:r>
              <a:rPr lang="en-US" i="1" dirty="0">
                <a:solidFill>
                  <a:schemeClr val="bg1"/>
                </a:solidFill>
                <a:latin typeface="Arial" panose="020B0604020202020204" pitchFamily="34" charset="0"/>
                <a:cs typeface="Arial" panose="020B0604020202020204" pitchFamily="34" charset="0"/>
              </a:rPr>
              <a:t> Gouvernance pour la Côte d’Ivoire, la </a:t>
            </a:r>
            <a:r>
              <a:rPr lang="en-US" i="1" dirty="0" err="1">
                <a:solidFill>
                  <a:schemeClr val="bg1"/>
                </a:solidFill>
                <a:latin typeface="Arial" panose="020B0604020202020204" pitchFamily="34" charset="0"/>
                <a:cs typeface="Arial" panose="020B0604020202020204" pitchFamily="34" charset="0"/>
              </a:rPr>
              <a:t>Guinée</a:t>
            </a:r>
            <a:r>
              <a:rPr lang="en-US" i="1" dirty="0">
                <a:solidFill>
                  <a:schemeClr val="bg1"/>
                </a:solidFill>
                <a:latin typeface="Arial" panose="020B0604020202020204" pitchFamily="34" charset="0"/>
                <a:cs typeface="Arial" panose="020B0604020202020204" pitchFamily="34" charset="0"/>
              </a:rPr>
              <a:t>, le Togo et le Bénin </a:t>
            </a:r>
          </a:p>
        </p:txBody>
      </p:sp>
    </p:spTree>
    <p:extLst>
      <p:ext uri="{BB962C8B-B14F-4D97-AF65-F5344CB8AC3E}">
        <p14:creationId xmlns:p14="http://schemas.microsoft.com/office/powerpoint/2010/main" val="414170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C4C7D-5EBD-75FD-B5D8-75D932CC3E68}"/>
              </a:ext>
            </a:extLst>
          </p:cNvPr>
          <p:cNvPicPr>
            <a:picLocks noChangeAspect="1"/>
          </p:cNvPicPr>
          <p:nvPr/>
        </p:nvPicPr>
        <p:blipFill>
          <a:blip r:embed="rId2"/>
          <a:stretch>
            <a:fillRect/>
          </a:stretch>
        </p:blipFill>
        <p:spPr>
          <a:xfrm>
            <a:off x="1008265" y="643466"/>
            <a:ext cx="10175470" cy="5571067"/>
          </a:xfrm>
          <a:prstGeom prst="rect">
            <a:avLst/>
          </a:prstGeom>
        </p:spPr>
      </p:pic>
      <p:sp>
        <p:nvSpPr>
          <p:cNvPr id="4" name="TextBox 3">
            <a:extLst>
              <a:ext uri="{FF2B5EF4-FFF2-40B4-BE49-F238E27FC236}">
                <a16:creationId xmlns:a16="http://schemas.microsoft.com/office/drawing/2014/main" id="{0D2EF66D-E4BB-31B2-1B22-7E4CFFBD3CCD}"/>
              </a:ext>
            </a:extLst>
          </p:cNvPr>
          <p:cNvSpPr txBox="1"/>
          <p:nvPr/>
        </p:nvSpPr>
        <p:spPr>
          <a:xfrm>
            <a:off x="164856" y="174040"/>
            <a:ext cx="11476159" cy="707886"/>
          </a:xfrm>
          <a:prstGeom prst="rect">
            <a:avLst/>
          </a:prstGeom>
          <a:noFill/>
        </p:spPr>
        <p:txBody>
          <a:bodyPr wrap="square">
            <a:spAutoFit/>
          </a:bodyPr>
          <a:lstStyle/>
          <a:p>
            <a:pPr algn="ctr"/>
            <a:r>
              <a:rPr lang="en-US" sz="2000" b="1" dirty="0">
                <a:solidFill>
                  <a:srgbClr val="002060"/>
                </a:solidFill>
                <a:latin typeface="Arial" panose="020B0604020202020204" pitchFamily="34" charset="0"/>
                <a:cs typeface="Arial" panose="020B0604020202020204" pitchFamily="34" charset="0"/>
              </a:rPr>
              <a:t>Réalisations en matière de gouvernance et soutien de la Banque Mondiale au cours des dix dernières années</a:t>
            </a:r>
          </a:p>
        </p:txBody>
      </p:sp>
      <p:sp>
        <p:nvSpPr>
          <p:cNvPr id="5" name="TextBox 4">
            <a:extLst>
              <a:ext uri="{FF2B5EF4-FFF2-40B4-BE49-F238E27FC236}">
                <a16:creationId xmlns:a16="http://schemas.microsoft.com/office/drawing/2014/main" id="{3D243F0B-56C8-1D0B-78BF-8C34F62C5E95}"/>
              </a:ext>
            </a:extLst>
          </p:cNvPr>
          <p:cNvSpPr txBox="1"/>
          <p:nvPr/>
        </p:nvSpPr>
        <p:spPr>
          <a:xfrm>
            <a:off x="846442" y="849109"/>
            <a:ext cx="10499115" cy="338554"/>
          </a:xfrm>
          <a:prstGeom prst="rect">
            <a:avLst/>
          </a:prstGeom>
          <a:noFill/>
        </p:spPr>
        <p:txBody>
          <a:bodyPr wrap="square" rtlCol="0">
            <a:spAutoFit/>
          </a:bodyPr>
          <a:lstStyle/>
          <a:p>
            <a:pPr algn="ctr"/>
            <a:r>
              <a:rPr lang="fr-FR" sz="1600" dirty="0">
                <a:solidFill>
                  <a:srgbClr val="002060"/>
                </a:solidFill>
                <a:latin typeface="Arial" panose="020B0604020202020204" pitchFamily="34" charset="0"/>
                <a:cs typeface="Arial" panose="020B0604020202020204" pitchFamily="34" charset="0"/>
              </a:rPr>
              <a:t>La </a:t>
            </a:r>
            <a:r>
              <a:rPr lang="fr-FR" sz="1600" b="1" u="sng" dirty="0">
                <a:solidFill>
                  <a:srgbClr val="002060"/>
                </a:solidFill>
                <a:latin typeface="Arial" panose="020B0604020202020204" pitchFamily="34" charset="0"/>
                <a:cs typeface="Arial" panose="020B0604020202020204" pitchFamily="34" charset="0"/>
              </a:rPr>
              <a:t>Côte d’Ivoire </a:t>
            </a:r>
            <a:r>
              <a:rPr lang="fr-FR" sz="1600" dirty="0">
                <a:solidFill>
                  <a:srgbClr val="002060"/>
                </a:solidFill>
                <a:latin typeface="Arial" panose="020B0604020202020204" pitchFamily="34" charset="0"/>
                <a:cs typeface="Arial" panose="020B0604020202020204" pitchFamily="34" charset="0"/>
              </a:rPr>
              <a:t>a réalisé des réformes impressionnantes en matière de gestion des finances publiques</a:t>
            </a:r>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446C3461-4A3F-E205-7997-D228CEFAD0F1}"/>
              </a:ext>
            </a:extLst>
          </p:cNvPr>
          <p:cNvGraphicFramePr/>
          <p:nvPr>
            <p:extLst>
              <p:ext uri="{D42A27DB-BD31-4B8C-83A1-F6EECF244321}">
                <p14:modId xmlns:p14="http://schemas.microsoft.com/office/powerpoint/2010/main" val="3017180776"/>
              </p:ext>
            </p:extLst>
          </p:nvPr>
        </p:nvGraphicFramePr>
        <p:xfrm>
          <a:off x="447165" y="1396149"/>
          <a:ext cx="9868335" cy="517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a:extLst>
              <a:ext uri="{FF2B5EF4-FFF2-40B4-BE49-F238E27FC236}">
                <a16:creationId xmlns:a16="http://schemas.microsoft.com/office/drawing/2014/main" id="{132EEF98-C15B-A63C-CC34-286BB58DCD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7322" y="2227597"/>
            <a:ext cx="1606056" cy="1708883"/>
          </a:xfrm>
          <a:prstGeom prst="rect">
            <a:avLst/>
          </a:prstGeom>
        </p:spPr>
      </p:pic>
      <p:pic>
        <p:nvPicPr>
          <p:cNvPr id="8" name="Image 38">
            <a:extLst>
              <a:ext uri="{FF2B5EF4-FFF2-40B4-BE49-F238E27FC236}">
                <a16:creationId xmlns:a16="http://schemas.microsoft.com/office/drawing/2014/main" id="{0D4B0A67-F0BD-1AA5-A016-CE10113F72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26010" y="6430721"/>
            <a:ext cx="1308679" cy="271370"/>
          </a:xfrm>
          <a:prstGeom prst="rect">
            <a:avLst/>
          </a:prstGeom>
        </p:spPr>
      </p:pic>
      <p:sp>
        <p:nvSpPr>
          <p:cNvPr id="9" name="Rectangle 8">
            <a:extLst>
              <a:ext uri="{FF2B5EF4-FFF2-40B4-BE49-F238E27FC236}">
                <a16:creationId xmlns:a16="http://schemas.microsoft.com/office/drawing/2014/main" id="{1415EDE1-B85A-573D-F0F3-8BA0CF54FCF9}"/>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173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B4AA02-4754-7851-C50B-3A66B0DABF7F}"/>
              </a:ext>
            </a:extLst>
          </p:cNvPr>
          <p:cNvPicPr>
            <a:picLocks noChangeAspect="1"/>
          </p:cNvPicPr>
          <p:nvPr/>
        </p:nvPicPr>
        <p:blipFill>
          <a:blip r:embed="rId2"/>
          <a:stretch>
            <a:fillRect/>
          </a:stretch>
        </p:blipFill>
        <p:spPr>
          <a:xfrm>
            <a:off x="1121832" y="891644"/>
            <a:ext cx="9948336" cy="5571067"/>
          </a:xfrm>
          <a:prstGeom prst="rect">
            <a:avLst/>
          </a:prstGeom>
        </p:spPr>
      </p:pic>
      <p:sp>
        <p:nvSpPr>
          <p:cNvPr id="5" name="TextBox 4">
            <a:extLst>
              <a:ext uri="{FF2B5EF4-FFF2-40B4-BE49-F238E27FC236}">
                <a16:creationId xmlns:a16="http://schemas.microsoft.com/office/drawing/2014/main" id="{5C20CB9A-B494-D203-447F-981543113BD1}"/>
              </a:ext>
            </a:extLst>
          </p:cNvPr>
          <p:cNvSpPr txBox="1"/>
          <p:nvPr/>
        </p:nvSpPr>
        <p:spPr>
          <a:xfrm>
            <a:off x="466215" y="263026"/>
            <a:ext cx="10928838" cy="830997"/>
          </a:xfrm>
          <a:prstGeom prst="rect">
            <a:avLst/>
          </a:prstGeom>
          <a:noFill/>
        </p:spPr>
        <p:txBody>
          <a:bodyPr wrap="square" rtlCol="0">
            <a:spAutoFit/>
          </a:bodyPr>
          <a:lstStyle/>
          <a:p>
            <a:pPr algn="ctr"/>
            <a:r>
              <a:rPr lang="fr-FR" sz="2400" b="1" dirty="0">
                <a:solidFill>
                  <a:srgbClr val="002060"/>
                </a:solidFill>
                <a:latin typeface="Arial" panose="020B0604020202020204" pitchFamily="34" charset="0"/>
                <a:cs typeface="Arial" panose="020B0604020202020204" pitchFamily="34" charset="0"/>
              </a:rPr>
              <a:t>Le PAGDS est le premier projet à être financé sur la base d'un programme de résultats en Côte d'Ivoire</a:t>
            </a:r>
            <a:endParaRPr lang="en-US" sz="2400" b="1" dirty="0">
              <a:solidFill>
                <a:srgbClr val="002060"/>
              </a:solidFill>
              <a:latin typeface="Arial" panose="020B0604020202020204" pitchFamily="34" charset="0"/>
              <a:cs typeface="Arial" panose="020B0604020202020204" pitchFamily="34" charset="0"/>
            </a:endParaRPr>
          </a:p>
        </p:txBody>
      </p:sp>
      <p:pic>
        <p:nvPicPr>
          <p:cNvPr id="6" name="Image 7">
            <a:extLst>
              <a:ext uri="{FF2B5EF4-FFF2-40B4-BE49-F238E27FC236}">
                <a16:creationId xmlns:a16="http://schemas.microsoft.com/office/drawing/2014/main" id="{47AEFD15-9185-9979-8A0E-9765B42B04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313" y="2614418"/>
            <a:ext cx="1339912" cy="1211394"/>
          </a:xfrm>
          <a:prstGeom prst="rect">
            <a:avLst/>
          </a:prstGeom>
          <a:noFill/>
          <a:ln>
            <a:noFill/>
          </a:ln>
        </p:spPr>
      </p:pic>
      <p:sp>
        <p:nvSpPr>
          <p:cNvPr id="7" name="TextBox 6">
            <a:extLst>
              <a:ext uri="{FF2B5EF4-FFF2-40B4-BE49-F238E27FC236}">
                <a16:creationId xmlns:a16="http://schemas.microsoft.com/office/drawing/2014/main" id="{C1BE035F-87F8-A49B-B87A-03C80F7A33F7}"/>
              </a:ext>
            </a:extLst>
          </p:cNvPr>
          <p:cNvSpPr txBox="1"/>
          <p:nvPr/>
        </p:nvSpPr>
        <p:spPr>
          <a:xfrm>
            <a:off x="1220910" y="4336017"/>
            <a:ext cx="4941277" cy="1815882"/>
          </a:xfrm>
          <a:prstGeom prst="rect">
            <a:avLst/>
          </a:prstGeom>
          <a:noFill/>
        </p:spPr>
        <p:txBody>
          <a:bodyPr wrap="square" rtlCol="0">
            <a:spAutoFit/>
          </a:bodyPr>
          <a:lstStyle/>
          <a:p>
            <a:r>
              <a:rPr lang="fr-FR" sz="1600" b="1" dirty="0">
                <a:solidFill>
                  <a:srgbClr val="002060"/>
                </a:solidFill>
                <a:latin typeface="Arial" panose="020B0604020202020204" pitchFamily="34" charset="0"/>
                <a:cs typeface="Arial" panose="020B0604020202020204" pitchFamily="34" charset="0"/>
              </a:rPr>
              <a:t>Un nouveau système de budgétisation basé sur la performance (SIGOBE-Système Intégré de Gestion des Opérations Budgétaires de l'Etat) À la fin du mois de juin 2022, le délai moyen de passation des marchés était de 94 jours, ce qui constitue une bonne performance par rapport à l'objectif de 140 jours fixé pour 2022</a:t>
            </a:r>
            <a:r>
              <a:rPr lang="en-US" sz="1600" b="1" dirty="0">
                <a:solidFill>
                  <a:srgbClr val="002060"/>
                </a:solidFill>
                <a:latin typeface="Arial" panose="020B0604020202020204" pitchFamily="34" charset="0"/>
                <a:cs typeface="Arial" panose="020B0604020202020204" pitchFamily="34" charset="0"/>
              </a:rPr>
              <a:t>.</a:t>
            </a:r>
          </a:p>
        </p:txBody>
      </p:sp>
      <p:pic>
        <p:nvPicPr>
          <p:cNvPr id="8" name="Picture 7" descr="A computer monitor with a black screen&#10;&#10;Description automatically generated">
            <a:extLst>
              <a:ext uri="{FF2B5EF4-FFF2-40B4-BE49-F238E27FC236}">
                <a16:creationId xmlns:a16="http://schemas.microsoft.com/office/drawing/2014/main" id="{8A57AC29-4396-BA76-10E0-0A35A0DD7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71" y="4891879"/>
            <a:ext cx="716908" cy="646331"/>
          </a:xfrm>
          <a:prstGeom prst="rect">
            <a:avLst/>
          </a:prstGeom>
        </p:spPr>
      </p:pic>
      <p:grpSp>
        <p:nvGrpSpPr>
          <p:cNvPr id="9" name="Groupe 46">
            <a:extLst>
              <a:ext uri="{FF2B5EF4-FFF2-40B4-BE49-F238E27FC236}">
                <a16:creationId xmlns:a16="http://schemas.microsoft.com/office/drawing/2014/main" id="{92EA31E0-C1B2-677F-AE58-704A7D0A3022}"/>
              </a:ext>
            </a:extLst>
          </p:cNvPr>
          <p:cNvGrpSpPr/>
          <p:nvPr/>
        </p:nvGrpSpPr>
        <p:grpSpPr>
          <a:xfrm>
            <a:off x="389791" y="1295588"/>
            <a:ext cx="4602895" cy="1081828"/>
            <a:chOff x="654845" y="4582435"/>
            <a:chExt cx="4602895" cy="1081828"/>
          </a:xfrm>
        </p:grpSpPr>
        <p:grpSp>
          <p:nvGrpSpPr>
            <p:cNvPr id="10" name="Google Shape;12404;p96">
              <a:extLst>
                <a:ext uri="{FF2B5EF4-FFF2-40B4-BE49-F238E27FC236}">
                  <a16:creationId xmlns:a16="http://schemas.microsoft.com/office/drawing/2014/main" id="{0AE1B3BE-4114-C456-DF85-EE40912FB81F}"/>
                </a:ext>
              </a:extLst>
            </p:cNvPr>
            <p:cNvGrpSpPr/>
            <p:nvPr/>
          </p:nvGrpSpPr>
          <p:grpSpPr>
            <a:xfrm>
              <a:off x="654845" y="4582435"/>
              <a:ext cx="1087689" cy="1081828"/>
              <a:chOff x="-4211975" y="2046625"/>
              <a:chExt cx="292250" cy="290675"/>
            </a:xfrm>
            <a:solidFill>
              <a:srgbClr val="002244"/>
            </a:solidFill>
          </p:grpSpPr>
          <p:sp>
            <p:nvSpPr>
              <p:cNvPr id="13" name="Google Shape;12405;p96">
                <a:extLst>
                  <a:ext uri="{FF2B5EF4-FFF2-40B4-BE49-F238E27FC236}">
                    <a16:creationId xmlns:a16="http://schemas.microsoft.com/office/drawing/2014/main" id="{FA08DD9D-ACED-A7B4-5E36-FC249BE6A37C}"/>
                  </a:ext>
                </a:extLst>
              </p:cNvPr>
              <p:cNvSpPr/>
              <p:nvPr/>
            </p:nvSpPr>
            <p:spPr>
              <a:xfrm>
                <a:off x="-4211975" y="2081300"/>
                <a:ext cx="256025" cy="256000"/>
              </a:xfrm>
              <a:custGeom>
                <a:avLst/>
                <a:gdLst/>
                <a:ahLst/>
                <a:cxnLst/>
                <a:rect l="l" t="t" r="r" b="b"/>
                <a:pathLst>
                  <a:path w="10241" h="10240" extrusionOk="0">
                    <a:moveTo>
                      <a:pt x="4758" y="693"/>
                    </a:moveTo>
                    <a:lnTo>
                      <a:pt x="4758" y="5167"/>
                    </a:lnTo>
                    <a:cubicBezTo>
                      <a:pt x="4758" y="5356"/>
                      <a:pt x="4916" y="5513"/>
                      <a:pt x="5105" y="5513"/>
                    </a:cubicBezTo>
                    <a:lnTo>
                      <a:pt x="9578" y="5513"/>
                    </a:lnTo>
                    <a:cubicBezTo>
                      <a:pt x="9358" y="7813"/>
                      <a:pt x="7436" y="9609"/>
                      <a:pt x="5105" y="9609"/>
                    </a:cubicBezTo>
                    <a:cubicBezTo>
                      <a:pt x="2679" y="9609"/>
                      <a:pt x="663" y="7593"/>
                      <a:pt x="663" y="5167"/>
                    </a:cubicBezTo>
                    <a:cubicBezTo>
                      <a:pt x="663" y="2835"/>
                      <a:pt x="2490" y="914"/>
                      <a:pt x="4758" y="693"/>
                    </a:cubicBezTo>
                    <a:close/>
                    <a:moveTo>
                      <a:pt x="5105" y="0"/>
                    </a:moveTo>
                    <a:cubicBezTo>
                      <a:pt x="2269" y="0"/>
                      <a:pt x="1" y="2300"/>
                      <a:pt x="1" y="5104"/>
                    </a:cubicBezTo>
                    <a:cubicBezTo>
                      <a:pt x="1" y="7939"/>
                      <a:pt x="2269" y="10239"/>
                      <a:pt x="5105" y="10239"/>
                    </a:cubicBezTo>
                    <a:cubicBezTo>
                      <a:pt x="7940" y="10239"/>
                      <a:pt x="10240" y="7939"/>
                      <a:pt x="10240" y="5104"/>
                    </a:cubicBezTo>
                    <a:cubicBezTo>
                      <a:pt x="10240" y="4978"/>
                      <a:pt x="10083" y="4820"/>
                      <a:pt x="9925" y="4820"/>
                    </a:cubicBezTo>
                    <a:lnTo>
                      <a:pt x="5483" y="4820"/>
                    </a:lnTo>
                    <a:lnTo>
                      <a:pt x="5483" y="347"/>
                    </a:lnTo>
                    <a:cubicBezTo>
                      <a:pt x="5483" y="158"/>
                      <a:pt x="5325" y="0"/>
                      <a:pt x="5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406;p96">
                <a:extLst>
                  <a:ext uri="{FF2B5EF4-FFF2-40B4-BE49-F238E27FC236}">
                    <a16:creationId xmlns:a16="http://schemas.microsoft.com/office/drawing/2014/main" id="{128A3D1D-1E94-93DE-2B1A-15D6AE9A4D9F}"/>
                  </a:ext>
                </a:extLst>
              </p:cNvPr>
              <p:cNvSpPr/>
              <p:nvPr/>
            </p:nvSpPr>
            <p:spPr>
              <a:xfrm>
                <a:off x="-4057600" y="2046625"/>
                <a:ext cx="137875" cy="137875"/>
              </a:xfrm>
              <a:custGeom>
                <a:avLst/>
                <a:gdLst/>
                <a:ahLst/>
                <a:cxnLst/>
                <a:rect l="l" t="t" r="r" b="b"/>
                <a:pathLst>
                  <a:path w="5515" h="5515" extrusionOk="0">
                    <a:moveTo>
                      <a:pt x="663" y="694"/>
                    </a:moveTo>
                    <a:cubicBezTo>
                      <a:pt x="2836" y="851"/>
                      <a:pt x="4601" y="2616"/>
                      <a:pt x="4758" y="4790"/>
                    </a:cubicBezTo>
                    <a:lnTo>
                      <a:pt x="663" y="4790"/>
                    </a:lnTo>
                    <a:lnTo>
                      <a:pt x="663" y="694"/>
                    </a:lnTo>
                    <a:close/>
                    <a:moveTo>
                      <a:pt x="348" y="1"/>
                    </a:moveTo>
                    <a:cubicBezTo>
                      <a:pt x="158" y="1"/>
                      <a:pt x="1" y="158"/>
                      <a:pt x="1" y="379"/>
                    </a:cubicBezTo>
                    <a:lnTo>
                      <a:pt x="1" y="5168"/>
                    </a:lnTo>
                    <a:cubicBezTo>
                      <a:pt x="1" y="5357"/>
                      <a:pt x="158" y="5514"/>
                      <a:pt x="348" y="5514"/>
                    </a:cubicBezTo>
                    <a:lnTo>
                      <a:pt x="5168" y="5514"/>
                    </a:lnTo>
                    <a:cubicBezTo>
                      <a:pt x="5357" y="5514"/>
                      <a:pt x="5514" y="5357"/>
                      <a:pt x="5514" y="5168"/>
                    </a:cubicBezTo>
                    <a:cubicBezTo>
                      <a:pt x="5483" y="3750"/>
                      <a:pt x="4979" y="2490"/>
                      <a:pt x="3971" y="1513"/>
                    </a:cubicBezTo>
                    <a:cubicBezTo>
                      <a:pt x="2994" y="536"/>
                      <a:pt x="1734"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ZoneTexte 26">
              <a:extLst>
                <a:ext uri="{FF2B5EF4-FFF2-40B4-BE49-F238E27FC236}">
                  <a16:creationId xmlns:a16="http://schemas.microsoft.com/office/drawing/2014/main" id="{C73BBBFB-C61E-0E57-25C3-5A15833AFCD2}"/>
                </a:ext>
              </a:extLst>
            </p:cNvPr>
            <p:cNvSpPr txBox="1"/>
            <p:nvPr/>
          </p:nvSpPr>
          <p:spPr>
            <a:xfrm>
              <a:off x="1853316" y="4724731"/>
              <a:ext cx="2928319" cy="369332"/>
            </a:xfrm>
            <a:prstGeom prst="rect">
              <a:avLst/>
            </a:prstGeom>
            <a:noFill/>
          </p:spPr>
          <p:txBody>
            <a:bodyPr wrap="square" rtlCol="0">
              <a:spAutoFit/>
            </a:bodyPr>
            <a:lstStyle/>
            <a:p>
              <a:r>
                <a:rPr lang="fr-FR" b="1" dirty="0">
                  <a:solidFill>
                    <a:srgbClr val="002060"/>
                  </a:solidFill>
                  <a:latin typeface="Arial" panose="020B0604020202020204" pitchFamily="34" charset="0"/>
                  <a:cs typeface="Arial" panose="020B0604020202020204" pitchFamily="34" charset="0"/>
                </a:rPr>
                <a:t>Financement additionnel</a:t>
              </a:r>
            </a:p>
          </p:txBody>
        </p:sp>
        <p:sp>
          <p:nvSpPr>
            <p:cNvPr id="12" name="ZoneTexte 27">
              <a:extLst>
                <a:ext uri="{FF2B5EF4-FFF2-40B4-BE49-F238E27FC236}">
                  <a16:creationId xmlns:a16="http://schemas.microsoft.com/office/drawing/2014/main" id="{8D250013-CA82-E505-56C2-C267C70EFFB0}"/>
                </a:ext>
              </a:extLst>
            </p:cNvPr>
            <p:cNvSpPr txBox="1"/>
            <p:nvPr/>
          </p:nvSpPr>
          <p:spPr>
            <a:xfrm>
              <a:off x="2073861" y="5096662"/>
              <a:ext cx="3183879" cy="400110"/>
            </a:xfrm>
            <a:prstGeom prst="rect">
              <a:avLst/>
            </a:prstGeom>
            <a:noFill/>
          </p:spPr>
          <p:txBody>
            <a:bodyPr wrap="square" rtlCol="0">
              <a:spAutoFit/>
            </a:bodyPr>
            <a:lstStyle/>
            <a:p>
              <a:r>
                <a:rPr lang="fr-FR" sz="2000" b="1" dirty="0">
                  <a:solidFill>
                    <a:srgbClr val="002060"/>
                  </a:solidFill>
                  <a:latin typeface="Arial" panose="020B0604020202020204" pitchFamily="34" charset="0"/>
                  <a:cs typeface="Arial" panose="020B0604020202020204" pitchFamily="34" charset="0"/>
                </a:rPr>
                <a:t>110 000 000 USD</a:t>
              </a:r>
            </a:p>
          </p:txBody>
        </p:sp>
      </p:grpSp>
      <p:grpSp>
        <p:nvGrpSpPr>
          <p:cNvPr id="15" name="Google Shape;11445;p93">
            <a:extLst>
              <a:ext uri="{FF2B5EF4-FFF2-40B4-BE49-F238E27FC236}">
                <a16:creationId xmlns:a16="http://schemas.microsoft.com/office/drawing/2014/main" id="{2C9BDF19-48D7-532E-D28F-0D58C05D07B7}"/>
              </a:ext>
            </a:extLst>
          </p:cNvPr>
          <p:cNvGrpSpPr/>
          <p:nvPr/>
        </p:nvGrpSpPr>
        <p:grpSpPr>
          <a:xfrm>
            <a:off x="8336711" y="1432430"/>
            <a:ext cx="555873" cy="726742"/>
            <a:chOff x="-35101800" y="2631050"/>
            <a:chExt cx="222925" cy="291450"/>
          </a:xfrm>
          <a:solidFill>
            <a:srgbClr val="002244"/>
          </a:solidFill>
        </p:grpSpPr>
        <p:sp>
          <p:nvSpPr>
            <p:cNvPr id="16" name="Google Shape;11448;p93">
              <a:extLst>
                <a:ext uri="{FF2B5EF4-FFF2-40B4-BE49-F238E27FC236}">
                  <a16:creationId xmlns:a16="http://schemas.microsoft.com/office/drawing/2014/main" id="{50398D4D-5A57-61DE-DE3A-7884E53E20B9}"/>
                </a:ext>
              </a:extLst>
            </p:cNvPr>
            <p:cNvSpPr/>
            <p:nvPr/>
          </p:nvSpPr>
          <p:spPr>
            <a:xfrm>
              <a:off x="-35067125" y="2665700"/>
              <a:ext cx="153600" cy="154400"/>
            </a:xfrm>
            <a:custGeom>
              <a:avLst/>
              <a:gdLst/>
              <a:ahLst/>
              <a:cxnLst/>
              <a:rect l="l" t="t" r="r" b="b"/>
              <a:pathLst>
                <a:path w="6144" h="6176" extrusionOk="0">
                  <a:moveTo>
                    <a:pt x="3056" y="694"/>
                  </a:moveTo>
                  <a:cubicBezTo>
                    <a:pt x="4411" y="694"/>
                    <a:pt x="5482" y="1765"/>
                    <a:pt x="5482" y="3088"/>
                  </a:cubicBezTo>
                  <a:cubicBezTo>
                    <a:pt x="5482" y="4443"/>
                    <a:pt x="4411" y="5482"/>
                    <a:pt x="3056" y="5482"/>
                  </a:cubicBezTo>
                  <a:cubicBezTo>
                    <a:pt x="1733" y="5482"/>
                    <a:pt x="662" y="4443"/>
                    <a:pt x="662" y="3088"/>
                  </a:cubicBezTo>
                  <a:cubicBezTo>
                    <a:pt x="662" y="1796"/>
                    <a:pt x="1764" y="694"/>
                    <a:pt x="3056" y="694"/>
                  </a:cubicBezTo>
                  <a:close/>
                  <a:moveTo>
                    <a:pt x="3056" y="1"/>
                  </a:moveTo>
                  <a:cubicBezTo>
                    <a:pt x="1386" y="1"/>
                    <a:pt x="0" y="1387"/>
                    <a:pt x="0" y="3088"/>
                  </a:cubicBezTo>
                  <a:cubicBezTo>
                    <a:pt x="0" y="4789"/>
                    <a:pt x="1386" y="6176"/>
                    <a:pt x="3056" y="6176"/>
                  </a:cubicBezTo>
                  <a:cubicBezTo>
                    <a:pt x="4757" y="6176"/>
                    <a:pt x="6144" y="4789"/>
                    <a:pt x="6144" y="3088"/>
                  </a:cubicBezTo>
                  <a:cubicBezTo>
                    <a:pt x="6144" y="1387"/>
                    <a:pt x="4757" y="1"/>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449;p93">
              <a:extLst>
                <a:ext uri="{FF2B5EF4-FFF2-40B4-BE49-F238E27FC236}">
                  <a16:creationId xmlns:a16="http://schemas.microsoft.com/office/drawing/2014/main" id="{1C6A2584-2405-254D-10B5-B55D2D6715BD}"/>
                </a:ext>
              </a:extLst>
            </p:cNvPr>
            <p:cNvSpPr/>
            <p:nvPr/>
          </p:nvSpPr>
          <p:spPr>
            <a:xfrm>
              <a:off x="-35101800" y="2631050"/>
              <a:ext cx="222925" cy="291450"/>
            </a:xfrm>
            <a:custGeom>
              <a:avLst/>
              <a:gdLst/>
              <a:ahLst/>
              <a:cxnLst/>
              <a:rect l="l" t="t" r="r" b="b"/>
              <a:pathLst>
                <a:path w="8917" h="11658" extrusionOk="0">
                  <a:moveTo>
                    <a:pt x="4443" y="693"/>
                  </a:moveTo>
                  <a:cubicBezTo>
                    <a:pt x="6554" y="693"/>
                    <a:pt x="8192" y="2395"/>
                    <a:pt x="8192" y="4474"/>
                  </a:cubicBezTo>
                  <a:cubicBezTo>
                    <a:pt x="8192" y="5293"/>
                    <a:pt x="7940" y="6081"/>
                    <a:pt x="7436" y="6711"/>
                  </a:cubicBezTo>
                  <a:lnTo>
                    <a:pt x="4443" y="10775"/>
                  </a:lnTo>
                  <a:lnTo>
                    <a:pt x="1450" y="6711"/>
                  </a:lnTo>
                  <a:cubicBezTo>
                    <a:pt x="1009" y="6049"/>
                    <a:pt x="726" y="5293"/>
                    <a:pt x="726" y="4474"/>
                  </a:cubicBezTo>
                  <a:cubicBezTo>
                    <a:pt x="726" y="2395"/>
                    <a:pt x="2364" y="693"/>
                    <a:pt x="4443" y="693"/>
                  </a:cubicBezTo>
                  <a:close/>
                  <a:moveTo>
                    <a:pt x="4443" y="0"/>
                  </a:moveTo>
                  <a:cubicBezTo>
                    <a:pt x="2017" y="0"/>
                    <a:pt x="1" y="1985"/>
                    <a:pt x="1" y="4443"/>
                  </a:cubicBezTo>
                  <a:cubicBezTo>
                    <a:pt x="1" y="5419"/>
                    <a:pt x="316" y="6333"/>
                    <a:pt x="883" y="7120"/>
                  </a:cubicBezTo>
                  <a:lnTo>
                    <a:pt x="4191" y="11531"/>
                  </a:lnTo>
                  <a:cubicBezTo>
                    <a:pt x="4254" y="11594"/>
                    <a:pt x="4349" y="11657"/>
                    <a:pt x="4443" y="11657"/>
                  </a:cubicBezTo>
                  <a:cubicBezTo>
                    <a:pt x="4569" y="11657"/>
                    <a:pt x="4664" y="11594"/>
                    <a:pt x="4727" y="11531"/>
                  </a:cubicBezTo>
                  <a:lnTo>
                    <a:pt x="8003" y="7120"/>
                  </a:lnTo>
                  <a:cubicBezTo>
                    <a:pt x="8602" y="6333"/>
                    <a:pt x="8917" y="5419"/>
                    <a:pt x="8917" y="4443"/>
                  </a:cubicBezTo>
                  <a:cubicBezTo>
                    <a:pt x="8917" y="1985"/>
                    <a:pt x="6901"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1027E67B-DCB0-1B48-C0FE-AE5520150AE3}"/>
              </a:ext>
            </a:extLst>
          </p:cNvPr>
          <p:cNvSpPr txBox="1"/>
          <p:nvPr/>
        </p:nvSpPr>
        <p:spPr>
          <a:xfrm>
            <a:off x="8877221" y="1444258"/>
            <a:ext cx="3114392" cy="1077218"/>
          </a:xfrm>
          <a:prstGeom prst="rect">
            <a:avLst/>
          </a:prstGeom>
          <a:noFill/>
        </p:spPr>
        <p:txBody>
          <a:bodyPr wrap="square" rtlCol="0">
            <a:spAutoFit/>
          </a:bodyPr>
          <a:lstStyle/>
          <a:p>
            <a:r>
              <a:rPr lang="fr-FR" sz="1600" b="1" dirty="0">
                <a:solidFill>
                  <a:srgbClr val="002060"/>
                </a:solidFill>
                <a:latin typeface="Arial" panose="020B0604020202020204" pitchFamily="34" charset="0"/>
                <a:cs typeface="Arial" panose="020B0604020202020204" pitchFamily="34" charset="0"/>
              </a:rPr>
              <a:t>Mise en place d'un système d'information sur la santé dans 70 établissements de santé</a:t>
            </a:r>
            <a:endParaRPr lang="en-US" sz="1600" b="1"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CDC8B89-DA05-8EAC-5C40-2D998FF23DFB}"/>
              </a:ext>
            </a:extLst>
          </p:cNvPr>
          <p:cNvSpPr txBox="1"/>
          <p:nvPr/>
        </p:nvSpPr>
        <p:spPr>
          <a:xfrm>
            <a:off x="8383509" y="3825812"/>
            <a:ext cx="3608104" cy="2062103"/>
          </a:xfrm>
          <a:prstGeom prst="rect">
            <a:avLst/>
          </a:prstGeom>
          <a:noFill/>
        </p:spPr>
        <p:txBody>
          <a:bodyPr wrap="square" rtlCol="0">
            <a:spAutoFit/>
          </a:bodyPr>
          <a:lstStyle/>
          <a:p>
            <a:r>
              <a:rPr lang="fr-FR" sz="1600" b="1" dirty="0">
                <a:solidFill>
                  <a:srgbClr val="002060"/>
                </a:solidFill>
                <a:latin typeface="Arial" panose="020B0604020202020204" pitchFamily="34" charset="0"/>
                <a:cs typeface="Arial" panose="020B0604020202020204" pitchFamily="34" charset="0"/>
              </a:rPr>
              <a:t>Numérisation des paiements G2P/P2G</a:t>
            </a:r>
          </a:p>
          <a:p>
            <a:pPr marL="285750" indent="-285750">
              <a:buFont typeface="Wingdings" panose="05000000000000000000" pitchFamily="2" charset="2"/>
              <a:buChar char="Ø"/>
            </a:pPr>
            <a:r>
              <a:rPr lang="fr-FR" sz="1600" b="1" dirty="0">
                <a:solidFill>
                  <a:srgbClr val="002060"/>
                </a:solidFill>
                <a:latin typeface="Arial" panose="020B0604020202020204" pitchFamily="34" charset="0"/>
                <a:cs typeface="Arial" panose="020B0604020202020204" pitchFamily="34" charset="0"/>
              </a:rPr>
              <a:t>991 378 comptes ouverts</a:t>
            </a:r>
          </a:p>
          <a:p>
            <a:pPr marL="285750" indent="-285750">
              <a:buFont typeface="Wingdings" panose="05000000000000000000" pitchFamily="2" charset="2"/>
              <a:buChar char="Ø"/>
            </a:pPr>
            <a:r>
              <a:rPr lang="fr-FR" sz="1600" b="1" dirty="0">
                <a:solidFill>
                  <a:srgbClr val="002060"/>
                </a:solidFill>
                <a:latin typeface="Arial" panose="020B0604020202020204" pitchFamily="34" charset="0"/>
                <a:cs typeface="Arial" panose="020B0604020202020204" pitchFamily="34" charset="0"/>
              </a:rPr>
              <a:t>7,5 milliards de FCFA de bourses versées à 40 066 étudiants</a:t>
            </a:r>
          </a:p>
          <a:p>
            <a:pPr marL="285750" indent="-285750">
              <a:buFont typeface="Wingdings" panose="05000000000000000000" pitchFamily="2" charset="2"/>
              <a:buChar char="Ø"/>
            </a:pPr>
            <a:r>
              <a:rPr lang="fr-FR" sz="1600" b="1" dirty="0">
                <a:solidFill>
                  <a:srgbClr val="002060"/>
                </a:solidFill>
                <a:latin typeface="Arial" panose="020B0604020202020204" pitchFamily="34" charset="0"/>
                <a:cs typeface="Arial" panose="020B0604020202020204" pitchFamily="34" charset="0"/>
              </a:rPr>
              <a:t>18,6 milliards de FCFA payés par 3 987 292 étudiants/parents</a:t>
            </a:r>
            <a:endParaRPr lang="en-US" sz="1600" b="1" dirty="0">
              <a:solidFill>
                <a:srgbClr val="002060"/>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AB22053-421F-0DC8-4580-15AF6489F880}"/>
              </a:ext>
            </a:extLst>
          </p:cNvPr>
          <p:cNvPicPr>
            <a:picLocks noChangeAspect="1"/>
          </p:cNvPicPr>
          <p:nvPr/>
        </p:nvPicPr>
        <p:blipFill>
          <a:blip r:embed="rId5"/>
          <a:stretch>
            <a:fillRect/>
          </a:stretch>
        </p:blipFill>
        <p:spPr>
          <a:xfrm>
            <a:off x="6761969" y="4698829"/>
            <a:ext cx="1621540" cy="635687"/>
          </a:xfrm>
          <a:prstGeom prst="rect">
            <a:avLst/>
          </a:prstGeom>
        </p:spPr>
      </p:pic>
      <p:pic>
        <p:nvPicPr>
          <p:cNvPr id="21" name="Image 38">
            <a:extLst>
              <a:ext uri="{FF2B5EF4-FFF2-40B4-BE49-F238E27FC236}">
                <a16:creationId xmlns:a16="http://schemas.microsoft.com/office/drawing/2014/main" id="{FC2DD87E-9C9C-4ADC-7A8B-277689DA62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1723" y="6462711"/>
            <a:ext cx="1308679" cy="271370"/>
          </a:xfrm>
          <a:prstGeom prst="rect">
            <a:avLst/>
          </a:prstGeom>
        </p:spPr>
      </p:pic>
      <p:sp>
        <p:nvSpPr>
          <p:cNvPr id="22" name="Rectangle 21">
            <a:extLst>
              <a:ext uri="{FF2B5EF4-FFF2-40B4-BE49-F238E27FC236}">
                <a16:creationId xmlns:a16="http://schemas.microsoft.com/office/drawing/2014/main" id="{8386E574-9BA4-710E-5F8D-32236436C6DE}"/>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0430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628BD-5869-BB88-C701-7E1F419B0BD6}"/>
              </a:ext>
            </a:extLst>
          </p:cNvPr>
          <p:cNvPicPr>
            <a:picLocks noChangeAspect="1"/>
          </p:cNvPicPr>
          <p:nvPr/>
        </p:nvPicPr>
        <p:blipFill>
          <a:blip r:embed="rId2"/>
          <a:stretch>
            <a:fillRect/>
          </a:stretch>
        </p:blipFill>
        <p:spPr>
          <a:xfrm>
            <a:off x="1121831" y="920353"/>
            <a:ext cx="9948336" cy="5571067"/>
          </a:xfrm>
          <a:prstGeom prst="rect">
            <a:avLst/>
          </a:prstGeom>
        </p:spPr>
      </p:pic>
      <p:sp>
        <p:nvSpPr>
          <p:cNvPr id="4" name="TextBox 3">
            <a:extLst>
              <a:ext uri="{FF2B5EF4-FFF2-40B4-BE49-F238E27FC236}">
                <a16:creationId xmlns:a16="http://schemas.microsoft.com/office/drawing/2014/main" id="{046BAF42-6768-803E-46A7-1543534C02E1}"/>
              </a:ext>
            </a:extLst>
          </p:cNvPr>
          <p:cNvSpPr txBox="1"/>
          <p:nvPr/>
        </p:nvSpPr>
        <p:spPr>
          <a:xfrm>
            <a:off x="357920" y="188859"/>
            <a:ext cx="11476159" cy="769441"/>
          </a:xfrm>
          <a:prstGeom prst="rect">
            <a:avLst/>
          </a:prstGeom>
          <a:noFill/>
        </p:spPr>
        <p:txBody>
          <a:bodyPr wrap="square">
            <a:spAutoFit/>
          </a:bodyPr>
          <a:lstStyle/>
          <a:p>
            <a:pPr algn="ctr"/>
            <a:r>
              <a:rPr lang="en-US" sz="2200" b="1" dirty="0">
                <a:solidFill>
                  <a:srgbClr val="002060"/>
                </a:solidFill>
                <a:latin typeface="Arial" panose="020B0604020202020204" pitchFamily="34" charset="0"/>
                <a:cs typeface="Arial" panose="020B0604020202020204" pitchFamily="34" charset="0"/>
              </a:rPr>
              <a:t>Réalisations en matière de gouvernance et soutien de la Banque Mondiale au cours des dix dernières années</a:t>
            </a:r>
          </a:p>
        </p:txBody>
      </p:sp>
      <p:sp>
        <p:nvSpPr>
          <p:cNvPr id="5" name="TextBox 4">
            <a:extLst>
              <a:ext uri="{FF2B5EF4-FFF2-40B4-BE49-F238E27FC236}">
                <a16:creationId xmlns:a16="http://schemas.microsoft.com/office/drawing/2014/main" id="{1F6D0495-A334-1D15-6F90-FBAA05FECF31}"/>
              </a:ext>
            </a:extLst>
          </p:cNvPr>
          <p:cNvSpPr txBox="1"/>
          <p:nvPr/>
        </p:nvSpPr>
        <p:spPr>
          <a:xfrm>
            <a:off x="357920" y="920353"/>
            <a:ext cx="11034346" cy="369332"/>
          </a:xfrm>
          <a:prstGeom prst="rect">
            <a:avLst/>
          </a:prstGeom>
          <a:noFill/>
        </p:spPr>
        <p:txBody>
          <a:bodyPr wrap="square" rtlCol="0">
            <a:spAutoFit/>
          </a:bodyPr>
          <a:lstStyle/>
          <a:p>
            <a:pPr algn="ctr"/>
            <a:r>
              <a:rPr lang="fr-FR" dirty="0">
                <a:solidFill>
                  <a:srgbClr val="002060"/>
                </a:solidFill>
                <a:latin typeface="Arial" panose="020B0604020202020204" pitchFamily="34" charset="0"/>
                <a:cs typeface="Arial" panose="020B0604020202020204" pitchFamily="34" charset="0"/>
              </a:rPr>
              <a:t>D'importantes réformes ont été réalisées en matière de gestion des finances publiques par le </a:t>
            </a:r>
            <a:r>
              <a:rPr lang="fr-FR" b="1" u="sng" dirty="0">
                <a:solidFill>
                  <a:srgbClr val="002060"/>
                </a:solidFill>
                <a:latin typeface="Arial" panose="020B0604020202020204" pitchFamily="34" charset="0"/>
                <a:cs typeface="Arial" panose="020B0604020202020204" pitchFamily="34" charset="0"/>
              </a:rPr>
              <a:t>Bénin</a:t>
            </a:r>
            <a:endParaRPr lang="en-US" b="1" u="sng" dirty="0">
              <a:solidFill>
                <a:srgbClr val="00206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A6EBEE6F-D1EE-FD9C-A302-2C6A56B02B1A}"/>
              </a:ext>
            </a:extLst>
          </p:cNvPr>
          <p:cNvGraphicFramePr/>
          <p:nvPr>
            <p:extLst>
              <p:ext uri="{D42A27DB-BD31-4B8C-83A1-F6EECF244321}">
                <p14:modId xmlns:p14="http://schemas.microsoft.com/office/powerpoint/2010/main" val="388374083"/>
              </p:ext>
            </p:extLst>
          </p:nvPr>
        </p:nvGraphicFramePr>
        <p:xfrm>
          <a:off x="0" y="1336902"/>
          <a:ext cx="9902337" cy="517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statue of a person&#10;&#10;Description automatically generated">
            <a:extLst>
              <a:ext uri="{FF2B5EF4-FFF2-40B4-BE49-F238E27FC236}">
                <a16:creationId xmlns:a16="http://schemas.microsoft.com/office/drawing/2014/main" id="{BA18E88C-F958-5181-026C-39A321389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3394" y="1501581"/>
            <a:ext cx="2135351" cy="4462297"/>
          </a:xfrm>
          <a:prstGeom prst="rect">
            <a:avLst/>
          </a:prstGeom>
        </p:spPr>
      </p:pic>
      <p:pic>
        <p:nvPicPr>
          <p:cNvPr id="8" name="Image 38">
            <a:extLst>
              <a:ext uri="{FF2B5EF4-FFF2-40B4-BE49-F238E27FC236}">
                <a16:creationId xmlns:a16="http://schemas.microsoft.com/office/drawing/2014/main" id="{091492D7-2CFC-3215-F441-16886AC3D3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40066" y="6507159"/>
            <a:ext cx="1308679" cy="271370"/>
          </a:xfrm>
          <a:prstGeom prst="rect">
            <a:avLst/>
          </a:prstGeom>
        </p:spPr>
      </p:pic>
      <p:sp>
        <p:nvSpPr>
          <p:cNvPr id="9" name="Rectangle 8">
            <a:extLst>
              <a:ext uri="{FF2B5EF4-FFF2-40B4-BE49-F238E27FC236}">
                <a16:creationId xmlns:a16="http://schemas.microsoft.com/office/drawing/2014/main" id="{4E201431-1000-687A-97B9-5ED5DF741365}"/>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Google Shape;11294;p92">
            <a:extLst>
              <a:ext uri="{FF2B5EF4-FFF2-40B4-BE49-F238E27FC236}">
                <a16:creationId xmlns:a16="http://schemas.microsoft.com/office/drawing/2014/main" id="{3905DB7A-CBC4-0DB4-1E0B-4B792DBC5042}"/>
              </a:ext>
            </a:extLst>
          </p:cNvPr>
          <p:cNvSpPr/>
          <p:nvPr/>
        </p:nvSpPr>
        <p:spPr>
          <a:xfrm>
            <a:off x="5299720" y="6191305"/>
            <a:ext cx="567704" cy="451539"/>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00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DBC6C84B-C766-465A-11CD-0848DA611D2F}"/>
              </a:ext>
            </a:extLst>
          </p:cNvPr>
          <p:cNvSpPr txBox="1"/>
          <p:nvPr/>
        </p:nvSpPr>
        <p:spPr>
          <a:xfrm>
            <a:off x="5926094" y="6070858"/>
            <a:ext cx="3349869" cy="646331"/>
          </a:xfrm>
          <a:prstGeom prst="rect">
            <a:avLst/>
          </a:prstGeom>
          <a:noFill/>
        </p:spPr>
        <p:txBody>
          <a:bodyPr wrap="square" rtlCol="0">
            <a:spAutoFit/>
          </a:bodyPr>
          <a:lstStyle/>
          <a:p>
            <a:r>
              <a:rPr lang="en-US" sz="1200" b="1" dirty="0" err="1">
                <a:solidFill>
                  <a:srgbClr val="002060"/>
                </a:solidFill>
                <a:latin typeface="Arial" panose="020B0604020202020204" pitchFamily="34" charset="0"/>
                <a:cs typeface="Arial" panose="020B0604020202020204" pitchFamily="34" charset="0"/>
              </a:rPr>
              <a:t>Projet</a:t>
            </a:r>
            <a:r>
              <a:rPr lang="en-US" sz="1200" b="1" dirty="0">
                <a:solidFill>
                  <a:srgbClr val="002060"/>
                </a:solidFill>
                <a:latin typeface="Arial" panose="020B0604020202020204" pitchFamily="34" charset="0"/>
                <a:cs typeface="Arial" panose="020B0604020202020204" pitchFamily="34" charset="0"/>
              </a:rPr>
              <a:t> </a:t>
            </a:r>
            <a:r>
              <a:rPr lang="en-US" sz="1200" b="1" dirty="0" err="1">
                <a:solidFill>
                  <a:srgbClr val="002060"/>
                </a:solidFill>
                <a:latin typeface="Arial" panose="020B0604020202020204" pitchFamily="34" charset="0"/>
                <a:cs typeface="Arial" panose="020B0604020202020204" pitchFamily="34" charset="0"/>
              </a:rPr>
              <a:t>financé</a:t>
            </a:r>
            <a:r>
              <a:rPr lang="en-US" sz="1200" b="1" dirty="0">
                <a:solidFill>
                  <a:srgbClr val="002060"/>
                </a:solidFill>
                <a:latin typeface="Arial" panose="020B0604020202020204" pitchFamily="34" charset="0"/>
                <a:cs typeface="Arial" panose="020B0604020202020204" pitchFamily="34" charset="0"/>
              </a:rPr>
              <a:t> par la Banque Mondiale : </a:t>
            </a:r>
            <a:r>
              <a:rPr lang="en-US" sz="1200" dirty="0">
                <a:solidFill>
                  <a:srgbClr val="002060"/>
                </a:solidFill>
                <a:latin typeface="Arial" panose="020B0604020202020204" pitchFamily="34" charset="0"/>
                <a:cs typeface="Arial" panose="020B0604020202020204" pitchFamily="34" charset="0"/>
              </a:rPr>
              <a:t>Programme de la Gouvernance Economique pour la Délivrance des services</a:t>
            </a:r>
          </a:p>
        </p:txBody>
      </p:sp>
    </p:spTree>
    <p:extLst>
      <p:ext uri="{BB962C8B-B14F-4D97-AF65-F5344CB8AC3E}">
        <p14:creationId xmlns:p14="http://schemas.microsoft.com/office/powerpoint/2010/main" val="149968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C6344-9484-6169-18A8-D2A48DD0E8D2}"/>
              </a:ext>
            </a:extLst>
          </p:cNvPr>
          <p:cNvPicPr>
            <a:picLocks noChangeAspect="1"/>
          </p:cNvPicPr>
          <p:nvPr/>
        </p:nvPicPr>
        <p:blipFill>
          <a:blip r:embed="rId2"/>
          <a:stretch>
            <a:fillRect/>
          </a:stretch>
        </p:blipFill>
        <p:spPr>
          <a:xfrm>
            <a:off x="1077018" y="643466"/>
            <a:ext cx="10037963" cy="5571067"/>
          </a:xfrm>
          <a:prstGeom prst="rect">
            <a:avLst/>
          </a:prstGeom>
        </p:spPr>
      </p:pic>
      <p:sp>
        <p:nvSpPr>
          <p:cNvPr id="5" name="Rectangle 4">
            <a:extLst>
              <a:ext uri="{FF2B5EF4-FFF2-40B4-BE49-F238E27FC236}">
                <a16:creationId xmlns:a16="http://schemas.microsoft.com/office/drawing/2014/main" id="{7E012E28-AF08-A295-34D3-41DE8DB70B7F}"/>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Diagram 14">
            <a:extLst>
              <a:ext uri="{FF2B5EF4-FFF2-40B4-BE49-F238E27FC236}">
                <a16:creationId xmlns:a16="http://schemas.microsoft.com/office/drawing/2014/main" id="{65E5B34A-EC23-0759-56D7-C87F1A709261}"/>
              </a:ext>
            </a:extLst>
          </p:cNvPr>
          <p:cNvGraphicFramePr/>
          <p:nvPr>
            <p:extLst>
              <p:ext uri="{D42A27DB-BD31-4B8C-83A1-F6EECF244321}">
                <p14:modId xmlns:p14="http://schemas.microsoft.com/office/powerpoint/2010/main" val="832537069"/>
              </p:ext>
            </p:extLst>
          </p:nvPr>
        </p:nvGraphicFramePr>
        <p:xfrm>
          <a:off x="457201" y="2294791"/>
          <a:ext cx="11082350" cy="2859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BD87FC4-2E40-1A28-EEE4-1551AFCBBDE3}"/>
              </a:ext>
            </a:extLst>
          </p:cNvPr>
          <p:cNvSpPr txBox="1"/>
          <p:nvPr/>
        </p:nvSpPr>
        <p:spPr>
          <a:xfrm>
            <a:off x="372091" y="321018"/>
            <a:ext cx="11194473"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Les défis rencontrées par la Côte d’Ivoire et le Bénin</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76E4E93-18BB-E25E-2100-57C4645BF067}"/>
              </a:ext>
            </a:extLst>
          </p:cNvPr>
          <p:cNvSpPr txBox="1"/>
          <p:nvPr/>
        </p:nvSpPr>
        <p:spPr>
          <a:xfrm>
            <a:off x="457201" y="1138202"/>
            <a:ext cx="8519746" cy="954107"/>
          </a:xfrm>
          <a:prstGeom prst="rect">
            <a:avLst/>
          </a:prstGeom>
          <a:noFill/>
        </p:spPr>
        <p:txBody>
          <a:bodyPr wrap="square" rtlCol="0">
            <a:spAutoFit/>
          </a:bodyPr>
          <a:lstStyle/>
          <a:p>
            <a:pPr algn="just"/>
            <a:r>
              <a:rPr lang="fr-FR" sz="1400" b="1" dirty="0">
                <a:solidFill>
                  <a:srgbClr val="002060"/>
                </a:solidFill>
                <a:latin typeface="Arial" panose="020B0604020202020204" pitchFamily="34" charset="0"/>
                <a:cs typeface="Arial" panose="020B0604020202020204" pitchFamily="34" charset="0"/>
              </a:rPr>
              <a:t>La mobilisation des ressources nationales reste un défi majeur. </a:t>
            </a:r>
            <a:r>
              <a:rPr lang="fr-FR" sz="1400" dirty="0">
                <a:solidFill>
                  <a:srgbClr val="002060"/>
                </a:solidFill>
                <a:latin typeface="Arial" panose="020B0604020202020204" pitchFamily="34" charset="0"/>
                <a:cs typeface="Arial" panose="020B0604020202020204" pitchFamily="34" charset="0"/>
              </a:rPr>
              <a:t>Le paiement électronique des impôts doit encore être généralisé. Malgré les réformes récentes de la politique et de l'administration fiscale, les recettes fiscales restent bien en deçà de l'objectif de 20 % du PIB fixé par l'UEMOA, ce qui limite la marge de manœuvre budgétaire disponible pour la prestation de services.</a:t>
            </a:r>
            <a:endParaRPr lang="en-US" sz="1400" dirty="0">
              <a:solidFill>
                <a:srgbClr val="002060"/>
              </a:solidFill>
              <a:latin typeface="Arial" panose="020B0604020202020204" pitchFamily="34" charset="0"/>
              <a:cs typeface="Arial" panose="020B0604020202020204" pitchFamily="34" charset="0"/>
            </a:endParaRPr>
          </a:p>
        </p:txBody>
      </p:sp>
      <p:pic>
        <p:nvPicPr>
          <p:cNvPr id="8" name="Image 38">
            <a:extLst>
              <a:ext uri="{FF2B5EF4-FFF2-40B4-BE49-F238E27FC236}">
                <a16:creationId xmlns:a16="http://schemas.microsoft.com/office/drawing/2014/main" id="{70DB1BA9-8303-B733-5827-EB805393B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40066" y="6507159"/>
            <a:ext cx="1308679" cy="271370"/>
          </a:xfrm>
          <a:prstGeom prst="rect">
            <a:avLst/>
          </a:prstGeom>
        </p:spPr>
      </p:pic>
    </p:spTree>
    <p:extLst>
      <p:ext uri="{BB962C8B-B14F-4D97-AF65-F5344CB8AC3E}">
        <p14:creationId xmlns:p14="http://schemas.microsoft.com/office/powerpoint/2010/main" val="112839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0" descr="https://pitch-assets-ccb95893-de3f-4266-973c-20049231b248.s3.eu-west-1.amazonaws.com/54a3e8ec-6d9d-4e92-a010-d585becddcb8"/>
          <p:cNvPicPr>
            <a:picLocks noChangeAspect="1"/>
          </p:cNvPicPr>
          <p:nvPr/>
        </p:nvPicPr>
        <p:blipFill>
          <a:blip r:embed="rId2"/>
          <a:srcRect l="41" r="41"/>
          <a:stretch/>
        </p:blipFill>
        <p:spPr>
          <a:xfrm>
            <a:off x="0" y="0"/>
            <a:ext cx="12192000" cy="6858000"/>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999" y="6160929"/>
            <a:ext cx="538660" cy="538660"/>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599" y="6160929"/>
            <a:ext cx="2621252" cy="543547"/>
          </a:xfrm>
          <a:prstGeom prst="rect">
            <a:avLst/>
          </a:prstGeom>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33744" t="-255" r="15909" b="255"/>
          <a:stretch/>
        </p:blipFill>
        <p:spPr>
          <a:xfrm>
            <a:off x="401812" y="788670"/>
            <a:ext cx="5064142" cy="5280660"/>
          </a:xfrm>
          <a:prstGeom prst="rect">
            <a:avLst/>
          </a:prstGeom>
        </p:spPr>
      </p:pic>
      <p:sp>
        <p:nvSpPr>
          <p:cNvPr id="3" name="TextBox 2">
            <a:extLst>
              <a:ext uri="{FF2B5EF4-FFF2-40B4-BE49-F238E27FC236}">
                <a16:creationId xmlns:a16="http://schemas.microsoft.com/office/drawing/2014/main" id="{0B7A64AF-74D3-E222-2C33-EC5F2C14A0A0}"/>
              </a:ext>
            </a:extLst>
          </p:cNvPr>
          <p:cNvSpPr txBox="1"/>
          <p:nvPr/>
        </p:nvSpPr>
        <p:spPr>
          <a:xfrm>
            <a:off x="595287" y="3050930"/>
            <a:ext cx="5231423"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Recommandations</a:t>
            </a:r>
          </a:p>
        </p:txBody>
      </p:sp>
    </p:spTree>
    <p:extLst>
      <p:ext uri="{BB962C8B-B14F-4D97-AF65-F5344CB8AC3E}">
        <p14:creationId xmlns:p14="http://schemas.microsoft.com/office/powerpoint/2010/main" val="350152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4A50F-8E92-FB70-DF39-65BA1C049095}"/>
              </a:ext>
            </a:extLst>
          </p:cNvPr>
          <p:cNvPicPr>
            <a:picLocks noChangeAspect="1"/>
          </p:cNvPicPr>
          <p:nvPr/>
        </p:nvPicPr>
        <p:blipFill>
          <a:blip r:embed="rId2"/>
          <a:stretch>
            <a:fillRect/>
          </a:stretch>
        </p:blipFill>
        <p:spPr>
          <a:xfrm>
            <a:off x="1121832" y="643466"/>
            <a:ext cx="9948336" cy="5571067"/>
          </a:xfrm>
          <a:prstGeom prst="rect">
            <a:avLst/>
          </a:prstGeom>
        </p:spPr>
      </p:pic>
      <p:sp>
        <p:nvSpPr>
          <p:cNvPr id="4" name="Rectangle 3">
            <a:extLst>
              <a:ext uri="{FF2B5EF4-FFF2-40B4-BE49-F238E27FC236}">
                <a16:creationId xmlns:a16="http://schemas.microsoft.com/office/drawing/2014/main" id="{B28F4DE2-60D4-19D2-B607-8ED5D1A40D64}"/>
              </a:ext>
            </a:extLst>
          </p:cNvPr>
          <p:cNvSpPr/>
          <p:nvPr/>
        </p:nvSpPr>
        <p:spPr>
          <a:xfrm>
            <a:off x="0" y="183900"/>
            <a:ext cx="12192000" cy="555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056"/>
                </a:solidFill>
                <a:latin typeface="Arial" panose="020B0604020202020204" pitchFamily="34" charset="0"/>
                <a:cs typeface="Arial" panose="020B0604020202020204" pitchFamily="34" charset="0"/>
              </a:rPr>
              <a:t>Les leviers pour une meilleure gestion des finances publiques</a:t>
            </a:r>
          </a:p>
        </p:txBody>
      </p:sp>
      <p:sp>
        <p:nvSpPr>
          <p:cNvPr id="5" name="Rectangle 4">
            <a:extLst>
              <a:ext uri="{FF2B5EF4-FFF2-40B4-BE49-F238E27FC236}">
                <a16:creationId xmlns:a16="http://schemas.microsoft.com/office/drawing/2014/main" id="{C4B50B01-66AB-F3F9-4665-FC5F4B7520FB}"/>
              </a:ext>
            </a:extLst>
          </p:cNvPr>
          <p:cNvSpPr/>
          <p:nvPr/>
        </p:nvSpPr>
        <p:spPr>
          <a:xfrm>
            <a:off x="59127" y="3244006"/>
            <a:ext cx="12192000" cy="228600"/>
          </a:xfrm>
          <a:prstGeom prst="rect">
            <a:avLst/>
          </a:prstGeom>
          <a:solidFill>
            <a:srgbClr val="00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Oval 20">
            <a:extLst>
              <a:ext uri="{FF2B5EF4-FFF2-40B4-BE49-F238E27FC236}">
                <a16:creationId xmlns:a16="http://schemas.microsoft.com/office/drawing/2014/main" id="{FF6CB25A-FE75-FB12-3E72-46DD2FFAF0B4}"/>
              </a:ext>
            </a:extLst>
          </p:cNvPr>
          <p:cNvSpPr/>
          <p:nvPr/>
        </p:nvSpPr>
        <p:spPr>
          <a:xfrm>
            <a:off x="1236474" y="2980304"/>
            <a:ext cx="625475"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Oval 21">
            <a:extLst>
              <a:ext uri="{FF2B5EF4-FFF2-40B4-BE49-F238E27FC236}">
                <a16:creationId xmlns:a16="http://schemas.microsoft.com/office/drawing/2014/main" id="{90E1B8C0-0BDF-6851-132D-552DC50D7915}"/>
              </a:ext>
            </a:extLst>
          </p:cNvPr>
          <p:cNvSpPr/>
          <p:nvPr/>
        </p:nvSpPr>
        <p:spPr>
          <a:xfrm>
            <a:off x="3331974" y="2980304"/>
            <a:ext cx="625475" cy="625475"/>
          </a:xfrm>
          <a:prstGeom prst="ellipse">
            <a:avLst/>
          </a:prstGeom>
          <a:solidFill>
            <a:srgbClr val="00305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22">
            <a:extLst>
              <a:ext uri="{FF2B5EF4-FFF2-40B4-BE49-F238E27FC236}">
                <a16:creationId xmlns:a16="http://schemas.microsoft.com/office/drawing/2014/main" id="{EEEF2E1D-C2FD-8896-968A-22F28A7D0017}"/>
              </a:ext>
            </a:extLst>
          </p:cNvPr>
          <p:cNvSpPr/>
          <p:nvPr/>
        </p:nvSpPr>
        <p:spPr>
          <a:xfrm>
            <a:off x="5522724" y="2980304"/>
            <a:ext cx="625475" cy="625475"/>
          </a:xfrm>
          <a:prstGeom prst="ellipse">
            <a:avLst/>
          </a:prstGeom>
          <a:solidFill>
            <a:srgbClr val="5B9BD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25">
            <a:extLst>
              <a:ext uri="{FF2B5EF4-FFF2-40B4-BE49-F238E27FC236}">
                <a16:creationId xmlns:a16="http://schemas.microsoft.com/office/drawing/2014/main" id="{DF1927E9-2C0A-4601-E69D-DA1875A071A0}"/>
              </a:ext>
            </a:extLst>
          </p:cNvPr>
          <p:cNvSpPr/>
          <p:nvPr/>
        </p:nvSpPr>
        <p:spPr>
          <a:xfrm>
            <a:off x="7732524" y="2980304"/>
            <a:ext cx="625475" cy="625475"/>
          </a:xfrm>
          <a:prstGeom prst="ellipse">
            <a:avLst/>
          </a:prstGeom>
          <a:solidFill>
            <a:srgbClr val="001F37"/>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al 26">
            <a:extLst>
              <a:ext uri="{FF2B5EF4-FFF2-40B4-BE49-F238E27FC236}">
                <a16:creationId xmlns:a16="http://schemas.microsoft.com/office/drawing/2014/main" id="{463C47D1-5E9D-E119-F00E-87A27901E932}"/>
              </a:ext>
            </a:extLst>
          </p:cNvPr>
          <p:cNvSpPr/>
          <p:nvPr/>
        </p:nvSpPr>
        <p:spPr>
          <a:xfrm>
            <a:off x="10189974" y="2980304"/>
            <a:ext cx="625475" cy="625475"/>
          </a:xfrm>
          <a:prstGeom prst="ellipse">
            <a:avLst/>
          </a:prstGeom>
          <a:solidFill>
            <a:srgbClr val="5B9BD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38">
            <a:extLst>
              <a:ext uri="{FF2B5EF4-FFF2-40B4-BE49-F238E27FC236}">
                <a16:creationId xmlns:a16="http://schemas.microsoft.com/office/drawing/2014/main" id="{03231176-27CF-E561-7C2E-104A48DB765C}"/>
              </a:ext>
            </a:extLst>
          </p:cNvPr>
          <p:cNvSpPr txBox="1"/>
          <p:nvPr/>
        </p:nvSpPr>
        <p:spPr>
          <a:xfrm>
            <a:off x="1236473" y="3054514"/>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01</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2" name="TextBox 42">
            <a:extLst>
              <a:ext uri="{FF2B5EF4-FFF2-40B4-BE49-F238E27FC236}">
                <a16:creationId xmlns:a16="http://schemas.microsoft.com/office/drawing/2014/main" id="{7FFC7851-F127-2EB5-F426-3BCCBE58EE14}"/>
              </a:ext>
            </a:extLst>
          </p:cNvPr>
          <p:cNvSpPr txBox="1"/>
          <p:nvPr/>
        </p:nvSpPr>
        <p:spPr>
          <a:xfrm>
            <a:off x="3338900" y="3054514"/>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fr-FR"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43">
            <a:extLst>
              <a:ext uri="{FF2B5EF4-FFF2-40B4-BE49-F238E27FC236}">
                <a16:creationId xmlns:a16="http://schemas.microsoft.com/office/drawing/2014/main" id="{C7EF5ACF-065D-9339-6540-6BC558AC3AEE}"/>
              </a:ext>
            </a:extLst>
          </p:cNvPr>
          <p:cNvSpPr txBox="1"/>
          <p:nvPr/>
        </p:nvSpPr>
        <p:spPr>
          <a:xfrm>
            <a:off x="5529651" y="3054514"/>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44">
            <a:extLst>
              <a:ext uri="{FF2B5EF4-FFF2-40B4-BE49-F238E27FC236}">
                <a16:creationId xmlns:a16="http://schemas.microsoft.com/office/drawing/2014/main" id="{CCAA629F-A520-0C00-E345-C09E24956253}"/>
              </a:ext>
            </a:extLst>
          </p:cNvPr>
          <p:cNvSpPr txBox="1"/>
          <p:nvPr/>
        </p:nvSpPr>
        <p:spPr>
          <a:xfrm>
            <a:off x="7732524" y="3054514"/>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04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45">
            <a:extLst>
              <a:ext uri="{FF2B5EF4-FFF2-40B4-BE49-F238E27FC236}">
                <a16:creationId xmlns:a16="http://schemas.microsoft.com/office/drawing/2014/main" id="{FC91AE11-8638-1628-2090-D0BE3B5ABBA6}"/>
              </a:ext>
            </a:extLst>
          </p:cNvPr>
          <p:cNvSpPr txBox="1"/>
          <p:nvPr/>
        </p:nvSpPr>
        <p:spPr>
          <a:xfrm>
            <a:off x="10196901" y="3054514"/>
            <a:ext cx="625476"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05 </a:t>
            </a:r>
            <a:endParaRPr kumimoji="0" lang="en-GB" sz="2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 name="TextBox 3">
            <a:extLst>
              <a:ext uri="{FF2B5EF4-FFF2-40B4-BE49-F238E27FC236}">
                <a16:creationId xmlns:a16="http://schemas.microsoft.com/office/drawing/2014/main" id="{C14214D9-7B4E-5FA3-7C5E-70967D13D5B5}"/>
              </a:ext>
            </a:extLst>
          </p:cNvPr>
          <p:cNvSpPr txBox="1"/>
          <p:nvPr/>
        </p:nvSpPr>
        <p:spPr>
          <a:xfrm>
            <a:off x="232152" y="3380334"/>
            <a:ext cx="2989304" cy="2769989"/>
          </a:xfrm>
          <a:prstGeom prst="rect">
            <a:avLst/>
          </a:prstGeom>
          <a:noFill/>
        </p:spPr>
        <p:txBody>
          <a:bodyPr wrap="square">
            <a:spAutoFit/>
          </a:bodyPr>
          <a:lstStyle/>
          <a:p>
            <a:pPr marL="285750" indent="-285750" algn="ctr">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algn="ctr"/>
            <a:r>
              <a:rPr lang="en-US" b="1" dirty="0">
                <a:solidFill>
                  <a:schemeClr val="accent1"/>
                </a:solidFill>
                <a:latin typeface="Arial" panose="020B0604020202020204" pitchFamily="34" charset="0"/>
                <a:cs typeface="Arial" panose="020B0604020202020204" pitchFamily="34" charset="0"/>
              </a:rPr>
              <a:t>Le cadre règlementaire</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Renforcer le cadre règlementaire conformément aux standards Communautaire et internationaux;</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S’assurer de la mise en oeuvre des dispositions prises.</a:t>
            </a:r>
            <a:endParaRPr lang="en-US" sz="2000" dirty="0">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p:txBody>
      </p:sp>
      <p:sp>
        <p:nvSpPr>
          <p:cNvPr id="18" name="TextBox 3">
            <a:extLst>
              <a:ext uri="{FF2B5EF4-FFF2-40B4-BE49-F238E27FC236}">
                <a16:creationId xmlns:a16="http://schemas.microsoft.com/office/drawing/2014/main" id="{90B02FBC-BA17-48E5-8F7D-5639DE3AF700}"/>
              </a:ext>
            </a:extLst>
          </p:cNvPr>
          <p:cNvSpPr txBox="1"/>
          <p:nvPr/>
        </p:nvSpPr>
        <p:spPr>
          <a:xfrm>
            <a:off x="1999406" y="1073363"/>
            <a:ext cx="3938185" cy="1969770"/>
          </a:xfrm>
          <a:prstGeom prst="rect">
            <a:avLst/>
          </a:prstGeom>
          <a:noFill/>
        </p:spPr>
        <p:txBody>
          <a:bodyPr wrap="square">
            <a:spAutoFit/>
          </a:bodyPr>
          <a:lstStyle/>
          <a:p>
            <a:pPr algn="ctr"/>
            <a:r>
              <a:rPr lang="en-US" b="1" dirty="0">
                <a:solidFill>
                  <a:srgbClr val="003056"/>
                </a:solidFill>
                <a:latin typeface="Arial" panose="020B0604020202020204" pitchFamily="34" charset="0"/>
                <a:cs typeface="Arial" panose="020B0604020202020204" pitchFamily="34" charset="0"/>
              </a:rPr>
              <a:t>La mobilisation des ressources internes</a:t>
            </a:r>
          </a:p>
          <a:p>
            <a:pPr marL="171450" indent="-171450">
              <a:buFont typeface="Wingdings" panose="05000000000000000000" pitchFamily="2" charset="2"/>
              <a:buChar char="Ø"/>
            </a:pPr>
            <a:r>
              <a:rPr lang="en-US" sz="1400" dirty="0">
                <a:latin typeface="Arial" panose="020B0604020202020204" pitchFamily="34" charset="0"/>
                <a:cs typeface="Arial" panose="020B0604020202020204" pitchFamily="34" charset="0"/>
              </a:rPr>
              <a:t>Ajuster le taux de pression fiscale, conformément aux standards établis;</a:t>
            </a:r>
          </a:p>
          <a:p>
            <a:pPr marL="171450" indent="-171450">
              <a:buFont typeface="Wingdings" panose="05000000000000000000" pitchFamily="2" charset="2"/>
              <a:buChar char="Ø"/>
            </a:pPr>
            <a:r>
              <a:rPr lang="en-US" sz="1400" dirty="0">
                <a:latin typeface="Arial" panose="020B0604020202020204" pitchFamily="34" charset="0"/>
                <a:cs typeface="Arial" panose="020B0604020202020204" pitchFamily="34" charset="0"/>
              </a:rPr>
              <a:t>Elargir l’assiette fiscale;</a:t>
            </a:r>
          </a:p>
          <a:p>
            <a:pPr marL="171450" indent="-171450">
              <a:buFont typeface="Wingdings" panose="05000000000000000000" pitchFamily="2" charset="2"/>
              <a:buChar char="Ø"/>
            </a:pPr>
            <a:r>
              <a:rPr lang="en-US" sz="1400" dirty="0">
                <a:latin typeface="Arial" panose="020B0604020202020204" pitchFamily="34" charset="0"/>
                <a:cs typeface="Arial" panose="020B0604020202020204" pitchFamily="34" charset="0"/>
              </a:rPr>
              <a:t>Renforcer la lutte contre l’évasion fiscale;</a:t>
            </a:r>
          </a:p>
          <a:p>
            <a:pPr marL="171450" indent="-171450">
              <a:buFont typeface="Wingdings" panose="05000000000000000000" pitchFamily="2" charset="2"/>
              <a:buChar char="Ø"/>
            </a:pPr>
            <a:r>
              <a:rPr lang="en-US" sz="1400" dirty="0">
                <a:latin typeface="Arial" panose="020B0604020202020204" pitchFamily="34" charset="0"/>
                <a:cs typeface="Arial" panose="020B0604020202020204" pitchFamily="34" charset="0"/>
              </a:rPr>
              <a:t>Améliorer les prix de transferts.</a:t>
            </a: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19" name="TextBox 3">
            <a:extLst>
              <a:ext uri="{FF2B5EF4-FFF2-40B4-BE49-F238E27FC236}">
                <a16:creationId xmlns:a16="http://schemas.microsoft.com/office/drawing/2014/main" id="{9BCDC72C-1D14-02F4-7FBF-962C97D94AE3}"/>
              </a:ext>
            </a:extLst>
          </p:cNvPr>
          <p:cNvSpPr txBox="1"/>
          <p:nvPr/>
        </p:nvSpPr>
        <p:spPr>
          <a:xfrm>
            <a:off x="4556234" y="3377132"/>
            <a:ext cx="2589578" cy="3908762"/>
          </a:xfrm>
          <a:prstGeom prst="rect">
            <a:avLst/>
          </a:prstGeom>
          <a:noFill/>
        </p:spPr>
        <p:txBody>
          <a:bodyPr wrap="square">
            <a:spAutoFit/>
          </a:bodyPr>
          <a:lstStyle/>
          <a:p>
            <a:pPr marL="285750" indent="-285750" algn="ctr">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algn="ctr"/>
            <a:r>
              <a:rPr lang="en-US" b="1" dirty="0">
                <a:solidFill>
                  <a:srgbClr val="5B9BD5"/>
                </a:solidFill>
                <a:latin typeface="Arial" panose="020B0604020202020204" pitchFamily="34" charset="0"/>
                <a:cs typeface="Arial" panose="020B0604020202020204" pitchFamily="34" charset="0"/>
              </a:rPr>
              <a:t>Le renforcement des capacités</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Former les fonctionnaires et les agents de l’Etat aux principes d’une bonne gestion des finances publiques;</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Créer des instituts regionaux de renforcement de capacités en matière de gestion des finances publiques.</a:t>
            </a:r>
          </a:p>
          <a:p>
            <a:pPr algn="ct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p:txBody>
      </p:sp>
      <p:sp>
        <p:nvSpPr>
          <p:cNvPr id="20" name="TextBox 3">
            <a:extLst>
              <a:ext uri="{FF2B5EF4-FFF2-40B4-BE49-F238E27FC236}">
                <a16:creationId xmlns:a16="http://schemas.microsoft.com/office/drawing/2014/main" id="{2538E5B4-31DE-C78F-0BF7-AEEBE5DC4208}"/>
              </a:ext>
            </a:extLst>
          </p:cNvPr>
          <p:cNvSpPr txBox="1"/>
          <p:nvPr/>
        </p:nvSpPr>
        <p:spPr>
          <a:xfrm>
            <a:off x="6258717" y="813574"/>
            <a:ext cx="3938184" cy="2249847"/>
          </a:xfrm>
          <a:prstGeom prst="rect">
            <a:avLst/>
          </a:prstGeom>
          <a:noFill/>
        </p:spPr>
        <p:txBody>
          <a:bodyPr wrap="square">
            <a:spAutoFit/>
          </a:bodyPr>
          <a:lstStyle/>
          <a:p>
            <a:pPr marL="285750" indent="-285750" algn="ct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algn="ctr"/>
            <a:r>
              <a:rPr lang="en-US" b="1" dirty="0">
                <a:solidFill>
                  <a:schemeClr val="accent1"/>
                </a:solidFill>
                <a:latin typeface="Arial" panose="020B0604020202020204" pitchFamily="34" charset="0"/>
                <a:cs typeface="Arial" panose="020B0604020202020204" pitchFamily="34" charset="0"/>
              </a:rPr>
              <a:t>La Govtech</a:t>
            </a:r>
          </a:p>
          <a:p>
            <a:pPr algn="ctr"/>
            <a:endParaRPr lang="en-US" b="1" dirty="0">
              <a:solidFill>
                <a:schemeClr val="bg1"/>
              </a:solidFill>
              <a:latin typeface="Arial" panose="020B0604020202020204" pitchFamily="34" charset="0"/>
              <a:cs typeface="Arial" panose="020B0604020202020204" pitchFamily="34" charset="0"/>
            </a:endParaRPr>
          </a:p>
          <a:p>
            <a:pPr marL="285750" indent="-285750">
              <a:lnSpc>
                <a:spcPct val="110000"/>
              </a:lnSpc>
              <a:spcAft>
                <a:spcPts val="60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S’assurer de l’effectivité d’utilisation et de la couverture des systèmes mis en place;</a:t>
            </a:r>
          </a:p>
          <a:p>
            <a:pPr marL="285750" indent="-285750">
              <a:lnSpc>
                <a:spcPct val="110000"/>
              </a:lnSpc>
              <a:spcAft>
                <a:spcPts val="60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S’assurer de leur intégrité.</a:t>
            </a: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21" name="TextBox 3">
            <a:extLst>
              <a:ext uri="{FF2B5EF4-FFF2-40B4-BE49-F238E27FC236}">
                <a16:creationId xmlns:a16="http://schemas.microsoft.com/office/drawing/2014/main" id="{48D8E481-C242-2F05-602E-938C257CC14B}"/>
              </a:ext>
            </a:extLst>
          </p:cNvPr>
          <p:cNvSpPr txBox="1"/>
          <p:nvPr/>
        </p:nvSpPr>
        <p:spPr>
          <a:xfrm>
            <a:off x="9218332" y="3720793"/>
            <a:ext cx="2582613" cy="2462213"/>
          </a:xfrm>
          <a:prstGeom prst="rect">
            <a:avLst/>
          </a:prstGeom>
          <a:noFill/>
        </p:spPr>
        <p:txBody>
          <a:bodyPr wrap="square">
            <a:spAutoFit/>
          </a:bodyPr>
          <a:lstStyle/>
          <a:p>
            <a:pPr marL="285750" indent="-285750" algn="ct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algn="ctr"/>
            <a:r>
              <a:rPr lang="en-US" b="1" dirty="0">
                <a:solidFill>
                  <a:schemeClr val="accent1"/>
                </a:solidFill>
                <a:latin typeface="Arial" panose="020B0604020202020204" pitchFamily="34" charset="0"/>
                <a:cs typeface="Arial" panose="020B0604020202020204" pitchFamily="34" charset="0"/>
              </a:rPr>
              <a:t>La budgétisation en temps de crise</a:t>
            </a:r>
            <a:endParaRPr lang="en-US" b="1"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solidFill>
                  <a:srgbClr val="003056"/>
                </a:solidFill>
                <a:latin typeface="Arial" panose="020B0604020202020204" pitchFamily="34" charset="0"/>
                <a:cs typeface="Arial" panose="020B0604020202020204" pitchFamily="34" charset="0"/>
              </a:rPr>
              <a:t>Intégrer le genre, le changement climatique, les risques sanitaires, et les aspects sécuritaires pour une meilleure GFP. </a:t>
            </a: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p:txBody>
      </p:sp>
      <p:pic>
        <p:nvPicPr>
          <p:cNvPr id="22" name="Image 38">
            <a:extLst>
              <a:ext uri="{FF2B5EF4-FFF2-40B4-BE49-F238E27FC236}">
                <a16:creationId xmlns:a16="http://schemas.microsoft.com/office/drawing/2014/main" id="{C75E5685-F22D-390B-E88D-14B75A451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449" y="6498627"/>
            <a:ext cx="1308679" cy="271370"/>
          </a:xfrm>
          <a:prstGeom prst="rect">
            <a:avLst/>
          </a:prstGeom>
        </p:spPr>
      </p:pic>
      <p:sp>
        <p:nvSpPr>
          <p:cNvPr id="23" name="Rectangle 22">
            <a:extLst>
              <a:ext uri="{FF2B5EF4-FFF2-40B4-BE49-F238E27FC236}">
                <a16:creationId xmlns:a16="http://schemas.microsoft.com/office/drawing/2014/main" id="{0E776F69-A787-CCE9-50A4-1C7D952EFB8D}"/>
              </a:ext>
            </a:extLst>
          </p:cNvPr>
          <p:cNvSpPr/>
          <p:nvPr/>
        </p:nvSpPr>
        <p:spPr>
          <a:xfrm>
            <a:off x="2083" y="-10701"/>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49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0" descr="https://pitch-assets-ccb95893-de3f-4266-973c-20049231b248.s3.eu-west-1.amazonaws.com/54a3e8ec-6d9d-4e92-a010-d585becddcb8"/>
          <p:cNvPicPr>
            <a:picLocks noChangeAspect="1"/>
          </p:cNvPicPr>
          <p:nvPr/>
        </p:nvPicPr>
        <p:blipFill>
          <a:blip r:embed="rId2"/>
          <a:srcRect l="41" r="41"/>
          <a:stretch/>
        </p:blipFill>
        <p:spPr>
          <a:xfrm>
            <a:off x="0" y="0"/>
            <a:ext cx="12192000" cy="6858000"/>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999" y="6160929"/>
            <a:ext cx="538660" cy="538660"/>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599" y="6160929"/>
            <a:ext cx="2621252" cy="543547"/>
          </a:xfrm>
          <a:prstGeom prst="rect">
            <a:avLst/>
          </a:prstGeom>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33744" t="-255" r="15909" b="255"/>
          <a:stretch/>
        </p:blipFill>
        <p:spPr>
          <a:xfrm>
            <a:off x="401812" y="788670"/>
            <a:ext cx="5064142" cy="5280660"/>
          </a:xfrm>
          <a:prstGeom prst="rect">
            <a:avLst/>
          </a:prstGeom>
        </p:spPr>
      </p:pic>
      <p:sp>
        <p:nvSpPr>
          <p:cNvPr id="3" name="TextBox 2">
            <a:extLst>
              <a:ext uri="{FF2B5EF4-FFF2-40B4-BE49-F238E27FC236}">
                <a16:creationId xmlns:a16="http://schemas.microsoft.com/office/drawing/2014/main" id="{0B7A64AF-74D3-E222-2C33-EC5F2C14A0A0}"/>
              </a:ext>
            </a:extLst>
          </p:cNvPr>
          <p:cNvSpPr txBox="1"/>
          <p:nvPr/>
        </p:nvSpPr>
        <p:spPr>
          <a:xfrm>
            <a:off x="318171" y="2989384"/>
            <a:ext cx="5231423"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MERCI POUR VOTRE ATTENTION</a:t>
            </a:r>
          </a:p>
        </p:txBody>
      </p:sp>
      <p:pic>
        <p:nvPicPr>
          <p:cNvPr id="4" name="Picture 3" descr="A map of africa with white lines and a blue background&#10;&#10;Description automatically generated">
            <a:extLst>
              <a:ext uri="{FF2B5EF4-FFF2-40B4-BE49-F238E27FC236}">
                <a16:creationId xmlns:a16="http://schemas.microsoft.com/office/drawing/2014/main" id="{0E812F31-EEA3-AF2F-5389-3E63433C2AB5}"/>
              </a:ext>
            </a:extLst>
          </p:cNvPr>
          <p:cNvPicPr>
            <a:picLocks noChangeAspect="1"/>
          </p:cNvPicPr>
          <p:nvPr/>
        </p:nvPicPr>
        <p:blipFill>
          <a:blip r:embed="rId6"/>
          <a:stretch>
            <a:fillRect/>
          </a:stretch>
        </p:blipFill>
        <p:spPr>
          <a:xfrm>
            <a:off x="5633235" y="1595700"/>
            <a:ext cx="4519083" cy="3666599"/>
          </a:xfrm>
          <a:prstGeom prst="rect">
            <a:avLst/>
          </a:prstGeom>
        </p:spPr>
      </p:pic>
    </p:spTree>
    <p:extLst>
      <p:ext uri="{BB962C8B-B14F-4D97-AF65-F5344CB8AC3E}">
        <p14:creationId xmlns:p14="http://schemas.microsoft.com/office/powerpoint/2010/main" val="194584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0678A7-7726-A33B-00A9-2D235B346BE9}"/>
              </a:ext>
            </a:extLst>
          </p:cNvPr>
          <p:cNvPicPr>
            <a:picLocks noChangeAspect="1"/>
          </p:cNvPicPr>
          <p:nvPr/>
        </p:nvPicPr>
        <p:blipFill rotWithShape="1">
          <a:blip r:embed="rId2"/>
          <a:srcRect r="2648" b="-1"/>
          <a:stretch/>
        </p:blipFill>
        <p:spPr>
          <a:xfrm>
            <a:off x="774847" y="882989"/>
            <a:ext cx="9905929" cy="5571067"/>
          </a:xfrm>
          <a:prstGeom prst="rect">
            <a:avLst/>
          </a:prstGeom>
        </p:spPr>
      </p:pic>
      <p:sp>
        <p:nvSpPr>
          <p:cNvPr id="5" name="TextBox 4">
            <a:extLst>
              <a:ext uri="{FF2B5EF4-FFF2-40B4-BE49-F238E27FC236}">
                <a16:creationId xmlns:a16="http://schemas.microsoft.com/office/drawing/2014/main" id="{725D8E37-ED50-E7B7-044B-14169CD56FD9}"/>
              </a:ext>
            </a:extLst>
          </p:cNvPr>
          <p:cNvSpPr txBox="1"/>
          <p:nvPr/>
        </p:nvSpPr>
        <p:spPr>
          <a:xfrm>
            <a:off x="195644" y="179810"/>
            <a:ext cx="11377246" cy="1107996"/>
          </a:xfrm>
          <a:prstGeom prst="rect">
            <a:avLst/>
          </a:prstGeom>
          <a:noFill/>
        </p:spPr>
        <p:txBody>
          <a:bodyPr wrap="square" rtlCol="0">
            <a:spAutoFit/>
          </a:bodyPr>
          <a:lstStyle/>
          <a:p>
            <a:pPr algn="ctr"/>
            <a:r>
              <a:rPr lang="fr-FR" sz="2200" b="1" dirty="0">
                <a:solidFill>
                  <a:srgbClr val="002060"/>
                </a:solidFill>
                <a:latin typeface="Arial" panose="020B0604020202020204" pitchFamily="34" charset="0"/>
                <a:cs typeface="Arial" panose="020B0604020202020204" pitchFamily="34" charset="0"/>
              </a:rPr>
              <a:t>La stratégie AFW de la Banque est basée sur trois priorités en matière de gouvernance : i)Les institutions de base pour la délivrance des services, ii)la mobilisation des ressources internes, et iii) la transparence et la redevabilité</a:t>
            </a:r>
            <a:endParaRPr lang="en-US" sz="2200" b="1" dirty="0">
              <a:solidFill>
                <a:srgbClr val="002060"/>
              </a:solidFill>
              <a:latin typeface="Arial" panose="020B0604020202020204" pitchFamily="34" charset="0"/>
              <a:cs typeface="Arial" panose="020B0604020202020204" pitchFamily="34" charset="0"/>
            </a:endParaRPr>
          </a:p>
        </p:txBody>
      </p:sp>
      <p:grpSp>
        <p:nvGrpSpPr>
          <p:cNvPr id="6" name="Groupe 3">
            <a:extLst>
              <a:ext uri="{FF2B5EF4-FFF2-40B4-BE49-F238E27FC236}">
                <a16:creationId xmlns:a16="http://schemas.microsoft.com/office/drawing/2014/main" id="{D1324803-19F4-4E18-2A73-2C27DA253DCC}"/>
              </a:ext>
            </a:extLst>
          </p:cNvPr>
          <p:cNvGrpSpPr/>
          <p:nvPr/>
        </p:nvGrpSpPr>
        <p:grpSpPr>
          <a:xfrm>
            <a:off x="3803754" y="2027815"/>
            <a:ext cx="4584492" cy="2802370"/>
            <a:chOff x="1683887" y="1147466"/>
            <a:chExt cx="5549519" cy="3392264"/>
          </a:xfrm>
        </p:grpSpPr>
        <p:pic>
          <p:nvPicPr>
            <p:cNvPr id="7" name="object 3">
              <a:extLst>
                <a:ext uri="{FF2B5EF4-FFF2-40B4-BE49-F238E27FC236}">
                  <a16:creationId xmlns:a16="http://schemas.microsoft.com/office/drawing/2014/main" id="{C36C27DF-65A2-CA9F-FEFB-F693AA42C0BB}"/>
                </a:ext>
              </a:extLst>
            </p:cNvPr>
            <p:cNvPicPr/>
            <p:nvPr/>
          </p:nvPicPr>
          <p:blipFill>
            <a:blip r:embed="rId3" cstate="print"/>
            <a:stretch>
              <a:fillRect/>
            </a:stretch>
          </p:blipFill>
          <p:spPr>
            <a:xfrm>
              <a:off x="1683887" y="1147466"/>
              <a:ext cx="5549519" cy="3392264"/>
            </a:xfrm>
            <a:prstGeom prst="rect">
              <a:avLst/>
            </a:prstGeom>
          </p:spPr>
        </p:pic>
        <p:sp>
          <p:nvSpPr>
            <p:cNvPr id="9" name="ZoneTexte 147">
              <a:extLst>
                <a:ext uri="{FF2B5EF4-FFF2-40B4-BE49-F238E27FC236}">
                  <a16:creationId xmlns:a16="http://schemas.microsoft.com/office/drawing/2014/main" id="{22631DEA-FFA2-9BE6-AF58-05832907FD04}"/>
                </a:ext>
              </a:extLst>
            </p:cNvPr>
            <p:cNvSpPr txBox="1"/>
            <p:nvPr/>
          </p:nvSpPr>
          <p:spPr>
            <a:xfrm>
              <a:off x="3600055" y="1482199"/>
              <a:ext cx="475971" cy="584775"/>
            </a:xfrm>
            <a:prstGeom prst="rect">
              <a:avLst/>
            </a:prstGeom>
            <a:noFill/>
          </p:spPr>
          <p:txBody>
            <a:bodyPr wrap="square" rtlCol="0">
              <a:spAutoFit/>
            </a:bodyPr>
            <a:lstStyle/>
            <a:p>
              <a:r>
                <a:rPr lang="fr-CI" sz="3200" b="1" dirty="0">
                  <a:solidFill>
                    <a:schemeClr val="bg1"/>
                  </a:solidFill>
                  <a:latin typeface="Montserrat" panose="00000500000000000000" pitchFamily="50" charset="0"/>
                </a:rPr>
                <a:t>1</a:t>
              </a:r>
              <a:endParaRPr lang="en-US" sz="3200" b="1" dirty="0">
                <a:solidFill>
                  <a:schemeClr val="bg1"/>
                </a:solidFill>
                <a:latin typeface="Montserrat" panose="00000500000000000000" pitchFamily="50" charset="0"/>
              </a:endParaRPr>
            </a:p>
          </p:txBody>
        </p:sp>
        <p:sp>
          <p:nvSpPr>
            <p:cNvPr id="10" name="ZoneTexte 148">
              <a:extLst>
                <a:ext uri="{FF2B5EF4-FFF2-40B4-BE49-F238E27FC236}">
                  <a16:creationId xmlns:a16="http://schemas.microsoft.com/office/drawing/2014/main" id="{891363F3-F9E4-1F79-27E5-58C7C81C4399}"/>
                </a:ext>
              </a:extLst>
            </p:cNvPr>
            <p:cNvSpPr txBox="1"/>
            <p:nvPr/>
          </p:nvSpPr>
          <p:spPr>
            <a:xfrm>
              <a:off x="4804383" y="1622269"/>
              <a:ext cx="475971" cy="584775"/>
            </a:xfrm>
            <a:prstGeom prst="rect">
              <a:avLst/>
            </a:prstGeom>
            <a:noFill/>
          </p:spPr>
          <p:txBody>
            <a:bodyPr wrap="square" rtlCol="0">
              <a:spAutoFit/>
            </a:bodyPr>
            <a:lstStyle/>
            <a:p>
              <a:r>
                <a:rPr lang="fr-CI" sz="3200" b="1" dirty="0">
                  <a:solidFill>
                    <a:schemeClr val="bg1"/>
                  </a:solidFill>
                  <a:latin typeface="Montserrat" panose="00000500000000000000" pitchFamily="50" charset="0"/>
                </a:rPr>
                <a:t>2</a:t>
              </a:r>
              <a:endParaRPr lang="en-US" sz="3200" b="1" dirty="0">
                <a:solidFill>
                  <a:schemeClr val="bg1"/>
                </a:solidFill>
                <a:latin typeface="Montserrat" panose="00000500000000000000" pitchFamily="50" charset="0"/>
              </a:endParaRPr>
            </a:p>
          </p:txBody>
        </p:sp>
        <p:sp>
          <p:nvSpPr>
            <p:cNvPr id="11" name="ZoneTexte 149">
              <a:extLst>
                <a:ext uri="{FF2B5EF4-FFF2-40B4-BE49-F238E27FC236}">
                  <a16:creationId xmlns:a16="http://schemas.microsoft.com/office/drawing/2014/main" id="{0FC373B8-CFDE-9963-BFD4-0C21DA4A1D47}"/>
                </a:ext>
              </a:extLst>
            </p:cNvPr>
            <p:cNvSpPr txBox="1"/>
            <p:nvPr/>
          </p:nvSpPr>
          <p:spPr>
            <a:xfrm>
              <a:off x="5257622" y="3133540"/>
              <a:ext cx="475971" cy="584775"/>
            </a:xfrm>
            <a:prstGeom prst="rect">
              <a:avLst/>
            </a:prstGeom>
            <a:noFill/>
          </p:spPr>
          <p:txBody>
            <a:bodyPr wrap="square" rtlCol="0">
              <a:spAutoFit/>
            </a:bodyPr>
            <a:lstStyle/>
            <a:p>
              <a:r>
                <a:rPr lang="fr-CI" sz="3200" b="1" dirty="0">
                  <a:solidFill>
                    <a:schemeClr val="bg1"/>
                  </a:solidFill>
                  <a:latin typeface="Montserrat" panose="00000500000000000000" pitchFamily="50" charset="0"/>
                </a:rPr>
                <a:t>3</a:t>
              </a:r>
              <a:endParaRPr lang="en-US" sz="3200" b="1" dirty="0">
                <a:solidFill>
                  <a:schemeClr val="bg1"/>
                </a:solidFill>
                <a:latin typeface="Montserrat" panose="00000500000000000000" pitchFamily="50" charset="0"/>
              </a:endParaRPr>
            </a:p>
          </p:txBody>
        </p:sp>
        <p:sp>
          <p:nvSpPr>
            <p:cNvPr id="12" name="ZoneTexte 150">
              <a:extLst>
                <a:ext uri="{FF2B5EF4-FFF2-40B4-BE49-F238E27FC236}">
                  <a16:creationId xmlns:a16="http://schemas.microsoft.com/office/drawing/2014/main" id="{CA873D0D-5FF5-7E33-0CB6-4636CEB6C74A}"/>
                </a:ext>
              </a:extLst>
            </p:cNvPr>
            <p:cNvSpPr txBox="1"/>
            <p:nvPr/>
          </p:nvSpPr>
          <p:spPr>
            <a:xfrm>
              <a:off x="3982675" y="3580207"/>
              <a:ext cx="475971" cy="707886"/>
            </a:xfrm>
            <a:prstGeom prst="rect">
              <a:avLst/>
            </a:prstGeom>
            <a:noFill/>
          </p:spPr>
          <p:txBody>
            <a:bodyPr wrap="square" rtlCol="0">
              <a:spAutoFit/>
            </a:bodyPr>
            <a:lstStyle/>
            <a:p>
              <a:r>
                <a:rPr lang="fr-CI" sz="4000" b="1" dirty="0">
                  <a:solidFill>
                    <a:schemeClr val="bg1"/>
                  </a:solidFill>
                  <a:latin typeface="Montserrat" panose="00000500000000000000" pitchFamily="50" charset="0"/>
                </a:rPr>
                <a:t>4</a:t>
              </a:r>
              <a:endParaRPr lang="en-US" sz="4000" b="1" dirty="0">
                <a:solidFill>
                  <a:schemeClr val="bg1"/>
                </a:solidFill>
                <a:latin typeface="Montserrat" panose="00000500000000000000" pitchFamily="50" charset="0"/>
              </a:endParaRPr>
            </a:p>
          </p:txBody>
        </p:sp>
        <p:sp>
          <p:nvSpPr>
            <p:cNvPr id="13" name="ZoneTexte 151">
              <a:extLst>
                <a:ext uri="{FF2B5EF4-FFF2-40B4-BE49-F238E27FC236}">
                  <a16:creationId xmlns:a16="http://schemas.microsoft.com/office/drawing/2014/main" id="{65F24944-58BE-AD6E-9C0A-00C09FAB1FDE}"/>
                </a:ext>
              </a:extLst>
            </p:cNvPr>
            <p:cNvSpPr txBox="1"/>
            <p:nvPr/>
          </p:nvSpPr>
          <p:spPr>
            <a:xfrm>
              <a:off x="2994783" y="2843598"/>
              <a:ext cx="475971" cy="707886"/>
            </a:xfrm>
            <a:prstGeom prst="rect">
              <a:avLst/>
            </a:prstGeom>
            <a:noFill/>
          </p:spPr>
          <p:txBody>
            <a:bodyPr wrap="square" rtlCol="0">
              <a:spAutoFit/>
            </a:bodyPr>
            <a:lstStyle/>
            <a:p>
              <a:r>
                <a:rPr lang="fr-CI" sz="4000" b="1" dirty="0">
                  <a:solidFill>
                    <a:schemeClr val="bg1"/>
                  </a:solidFill>
                  <a:latin typeface="Montserrat" panose="00000500000000000000" pitchFamily="50" charset="0"/>
                </a:rPr>
                <a:t>5</a:t>
              </a:r>
              <a:endParaRPr lang="en-US" sz="4000" b="1" dirty="0">
                <a:solidFill>
                  <a:schemeClr val="bg1"/>
                </a:solidFill>
                <a:latin typeface="Montserrat" panose="00000500000000000000" pitchFamily="50" charset="0"/>
              </a:endParaRPr>
            </a:p>
          </p:txBody>
        </p:sp>
      </p:grpSp>
      <p:pic>
        <p:nvPicPr>
          <p:cNvPr id="14" name="Image 14">
            <a:extLst>
              <a:ext uri="{FF2B5EF4-FFF2-40B4-BE49-F238E27FC236}">
                <a16:creationId xmlns:a16="http://schemas.microsoft.com/office/drawing/2014/main" id="{BD64E3F3-3AB7-1870-2105-278AD0D35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026" y="2938730"/>
            <a:ext cx="947482" cy="947482"/>
          </a:xfrm>
          <a:prstGeom prst="rect">
            <a:avLst/>
          </a:prstGeom>
        </p:spPr>
      </p:pic>
      <p:sp>
        <p:nvSpPr>
          <p:cNvPr id="15" name="TextBox 14">
            <a:extLst>
              <a:ext uri="{FF2B5EF4-FFF2-40B4-BE49-F238E27FC236}">
                <a16:creationId xmlns:a16="http://schemas.microsoft.com/office/drawing/2014/main" id="{9C5F323D-EFFC-A518-3B1D-35A6E2ED93EF}"/>
              </a:ext>
            </a:extLst>
          </p:cNvPr>
          <p:cNvSpPr txBox="1"/>
          <p:nvPr/>
        </p:nvSpPr>
        <p:spPr>
          <a:xfrm>
            <a:off x="885706" y="5508639"/>
            <a:ext cx="10032023" cy="1169551"/>
          </a:xfrm>
          <a:prstGeom prst="rect">
            <a:avLst/>
          </a:prstGeom>
          <a:solidFill>
            <a:srgbClr val="002060"/>
          </a:solidFill>
        </p:spPr>
        <p:txBody>
          <a:bodyPr wrap="square" rtlCol="0">
            <a:spAutoFit/>
          </a:bodyPr>
          <a:lstStyle/>
          <a:p>
            <a:r>
              <a:rPr lang="fr-FR" sz="1400" b="1" dirty="0">
                <a:solidFill>
                  <a:schemeClr val="bg1"/>
                </a:solidFill>
                <a:latin typeface="Arial" panose="020B0604020202020204" pitchFamily="34" charset="0"/>
                <a:cs typeface="Arial" panose="020B0604020202020204" pitchFamily="34" charset="0"/>
              </a:rPr>
              <a:t>La Transparence et la redevabilité des citoyens</a:t>
            </a:r>
            <a:r>
              <a:rPr lang="fr-FR" sz="1400" dirty="0">
                <a:solidFill>
                  <a:schemeClr val="bg1"/>
                </a:solidFill>
                <a:latin typeface="Arial" panose="020B0604020202020204" pitchFamily="34" charset="0"/>
                <a:cs typeface="Arial" panose="020B0604020202020204" pitchFamily="34" charset="0"/>
              </a:rPr>
              <a:t>. Il s'agit notamment de : (i) renforcer la transparence et les cadres de contrôle tels que les institutions supérieures de contrôle des finances publiques ; (ii) les déclarations d'actifs ; et (iii) d’améliorer la transparence et la redevabilité des citoyens par des activités telles que la communication, l'accès à l'information et sa diffusion, les consultations publiques sur la planification et l'exécution des investissements, la gestion et le redressement des griefs.</a:t>
            </a:r>
            <a:endParaRPr lang="en-US" sz="1400" dirty="0">
              <a:solidFill>
                <a:schemeClr val="bg1"/>
              </a:solidFill>
              <a:latin typeface="Arial" panose="020B0604020202020204" pitchFamily="34" charset="0"/>
              <a:cs typeface="Arial" panose="020B0604020202020204" pitchFamily="34" charset="0"/>
            </a:endParaRPr>
          </a:p>
        </p:txBody>
      </p:sp>
      <p:sp>
        <p:nvSpPr>
          <p:cNvPr id="16" name="Google Shape;11294;p92">
            <a:extLst>
              <a:ext uri="{FF2B5EF4-FFF2-40B4-BE49-F238E27FC236}">
                <a16:creationId xmlns:a16="http://schemas.microsoft.com/office/drawing/2014/main" id="{5FEA1F15-496F-AB51-3D92-4F92F1AB46FA}"/>
              </a:ext>
            </a:extLst>
          </p:cNvPr>
          <p:cNvSpPr/>
          <p:nvPr/>
        </p:nvSpPr>
        <p:spPr>
          <a:xfrm>
            <a:off x="195644" y="5732085"/>
            <a:ext cx="579204" cy="53017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00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125E74C3-B722-1EE4-2DC5-8521F5C440BD}"/>
              </a:ext>
            </a:extLst>
          </p:cNvPr>
          <p:cNvSpPr txBox="1"/>
          <p:nvPr/>
        </p:nvSpPr>
        <p:spPr>
          <a:xfrm>
            <a:off x="8050084" y="1518144"/>
            <a:ext cx="3842239" cy="1384995"/>
          </a:xfrm>
          <a:prstGeom prst="rect">
            <a:avLst/>
          </a:prstGeom>
          <a:noFill/>
        </p:spPr>
        <p:txBody>
          <a:bodyPr wrap="square" rtlCol="0">
            <a:spAutoFit/>
          </a:bodyPr>
          <a:lstStyle/>
          <a:p>
            <a:r>
              <a:rPr lang="fr-FR" sz="1400" dirty="0">
                <a:solidFill>
                  <a:srgbClr val="002060"/>
                </a:solidFill>
                <a:latin typeface="Arial" panose="020B0604020202020204" pitchFamily="34" charset="0"/>
                <a:cs typeface="Arial" panose="020B0604020202020204" pitchFamily="34" charset="0"/>
              </a:rPr>
              <a:t>Le renforcement de la gestion des finances publiques (Budget-Programme, SIGFIP) et des systèmes de passation de marchés (E-procurement), Modernisation de la Gestion de Trésorerie de l’Etat (Paiements électroniques G2B; G2P)</a:t>
            </a:r>
            <a:endParaRPr lang="en-US" sz="1400"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450AEBE-DAD4-89EF-899C-C89EDCB92540}"/>
              </a:ext>
            </a:extLst>
          </p:cNvPr>
          <p:cNvSpPr txBox="1"/>
          <p:nvPr/>
        </p:nvSpPr>
        <p:spPr>
          <a:xfrm>
            <a:off x="8431430" y="3059682"/>
            <a:ext cx="3332285" cy="954107"/>
          </a:xfrm>
          <a:prstGeom prst="rect">
            <a:avLst/>
          </a:prstGeom>
          <a:noFill/>
        </p:spPr>
        <p:txBody>
          <a:bodyPr wrap="square" rtlCol="0">
            <a:spAutoFit/>
          </a:bodyPr>
          <a:lstStyle/>
          <a:p>
            <a:r>
              <a:rPr lang="fr-FR" sz="1400" dirty="0">
                <a:solidFill>
                  <a:srgbClr val="002060"/>
                </a:solidFill>
                <a:latin typeface="Arial" panose="020B0604020202020204" pitchFamily="34" charset="0"/>
                <a:cs typeface="Arial" panose="020B0604020202020204" pitchFamily="34" charset="0"/>
              </a:rPr>
              <a:t>Le Modernisation des administrations publiques, Gestion des emplois et des compétences (REC), l'orientation de la gestion axée sur la performance.</a:t>
            </a:r>
            <a:endParaRPr lang="en-US" sz="140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C569FF8-9F00-265C-E21F-0A307EE4D230}"/>
              </a:ext>
            </a:extLst>
          </p:cNvPr>
          <p:cNvSpPr txBox="1"/>
          <p:nvPr/>
        </p:nvSpPr>
        <p:spPr>
          <a:xfrm>
            <a:off x="8232312" y="4237923"/>
            <a:ext cx="3730519" cy="954107"/>
          </a:xfrm>
          <a:prstGeom prst="rect">
            <a:avLst/>
          </a:prstGeom>
          <a:noFill/>
        </p:spPr>
        <p:txBody>
          <a:bodyPr wrap="square" rtlCol="0">
            <a:spAutoFit/>
          </a:bodyPr>
          <a:lstStyle/>
          <a:p>
            <a:r>
              <a:rPr lang="fr-FR" sz="1400" dirty="0">
                <a:solidFill>
                  <a:srgbClr val="002060"/>
                </a:solidFill>
                <a:latin typeface="Arial" panose="020B0604020202020204" pitchFamily="34" charset="0"/>
                <a:cs typeface="Arial" panose="020B0604020202020204" pitchFamily="34" charset="0"/>
              </a:rPr>
              <a:t>Redéfinir et recentrer la mission et l'organisation des institutions pour s'attaquer aux facteurs de fragilité et renforcer la présence de l'État au niveau des territoires).</a:t>
            </a:r>
            <a:endParaRPr lang="en-US" sz="1400" dirty="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329B31E-4A77-F4F4-F474-04AF17F243E3}"/>
              </a:ext>
            </a:extLst>
          </p:cNvPr>
          <p:cNvSpPr txBox="1"/>
          <p:nvPr/>
        </p:nvSpPr>
        <p:spPr>
          <a:xfrm>
            <a:off x="1107557" y="3971223"/>
            <a:ext cx="2795954" cy="954107"/>
          </a:xfrm>
          <a:prstGeom prst="rect">
            <a:avLst/>
          </a:prstGeom>
          <a:noFill/>
        </p:spPr>
        <p:txBody>
          <a:bodyPr wrap="square" rtlCol="0">
            <a:spAutoFit/>
          </a:bodyPr>
          <a:lstStyle/>
          <a:p>
            <a:r>
              <a:rPr lang="fr-FR" sz="1400" dirty="0">
                <a:solidFill>
                  <a:srgbClr val="002060"/>
                </a:solidFill>
                <a:latin typeface="Arial" panose="020B0604020202020204" pitchFamily="34" charset="0"/>
                <a:cs typeface="Arial" panose="020B0604020202020204" pitchFamily="34" charset="0"/>
              </a:rPr>
              <a:t>Amélioration de la gouvernance des Entreprises Publiques, la gestion de la dette et la gestion des investissements publics</a:t>
            </a:r>
            <a:endParaRPr lang="en-US" sz="1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8F36C1E-3998-0936-5C9F-A87B37520799}"/>
              </a:ext>
            </a:extLst>
          </p:cNvPr>
          <p:cNvSpPr txBox="1"/>
          <p:nvPr/>
        </p:nvSpPr>
        <p:spPr>
          <a:xfrm>
            <a:off x="1142726" y="2102920"/>
            <a:ext cx="2725616" cy="1600438"/>
          </a:xfrm>
          <a:prstGeom prst="rect">
            <a:avLst/>
          </a:prstGeom>
          <a:noFill/>
        </p:spPr>
        <p:txBody>
          <a:bodyPr wrap="square" rtlCol="0">
            <a:spAutoFit/>
          </a:bodyPr>
          <a:lstStyle/>
          <a:p>
            <a:r>
              <a:rPr lang="fr-FR" sz="1400" dirty="0">
                <a:solidFill>
                  <a:srgbClr val="002060"/>
                </a:solidFill>
                <a:latin typeface="Arial" panose="020B0604020202020204" pitchFamily="34" charset="0"/>
                <a:cs typeface="Arial" panose="020B0604020202020204" pitchFamily="34" charset="0"/>
              </a:rPr>
              <a:t>Le renforcement de la mobilisation des ressources internes (assiette fiscale, exonérations fiscales, numérisation des administrations fiscales et douanières)</a:t>
            </a:r>
            <a:endParaRPr lang="en-US" sz="1400" dirty="0">
              <a:solidFill>
                <a:srgbClr val="002060"/>
              </a:solidFill>
              <a:latin typeface="Arial" panose="020B0604020202020204" pitchFamily="34" charset="0"/>
              <a:cs typeface="Arial" panose="020B0604020202020204" pitchFamily="34" charset="0"/>
            </a:endParaRPr>
          </a:p>
        </p:txBody>
      </p:sp>
      <p:pic>
        <p:nvPicPr>
          <p:cNvPr id="22" name="Image 38">
            <a:extLst>
              <a:ext uri="{FF2B5EF4-FFF2-40B4-BE49-F238E27FC236}">
                <a16:creationId xmlns:a16="http://schemas.microsoft.com/office/drawing/2014/main" id="{B4E999D0-CD03-A2ED-2B1E-0C479AFFF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3296" y="6542505"/>
            <a:ext cx="1308679" cy="271370"/>
          </a:xfrm>
          <a:prstGeom prst="rect">
            <a:avLst/>
          </a:prstGeom>
        </p:spPr>
      </p:pic>
      <p:sp>
        <p:nvSpPr>
          <p:cNvPr id="23" name="Rectangle 22">
            <a:extLst>
              <a:ext uri="{FF2B5EF4-FFF2-40B4-BE49-F238E27FC236}">
                <a16:creationId xmlns:a16="http://schemas.microsoft.com/office/drawing/2014/main" id="{7F2FFFEA-C217-1218-51C8-87E127082A5B}"/>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28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0" descr="https://pitch-assets-ccb95893-de3f-4266-973c-20049231b248.s3.eu-west-1.amazonaws.com/54a3e8ec-6d9d-4e92-a010-d585becddcb8"/>
          <p:cNvPicPr>
            <a:picLocks noChangeAspect="1"/>
          </p:cNvPicPr>
          <p:nvPr/>
        </p:nvPicPr>
        <p:blipFill>
          <a:blip r:embed="rId2"/>
          <a:srcRect l="41" r="41"/>
          <a:stretch/>
        </p:blipFill>
        <p:spPr>
          <a:xfrm>
            <a:off x="0" y="0"/>
            <a:ext cx="12192000" cy="6858000"/>
          </a:xfrm>
          <a:prstGeom prst="rect">
            <a:avLst/>
          </a:prstGeom>
          <a:solidFill>
            <a:schemeClr val="accent1"/>
          </a:solidFill>
          <a:ln>
            <a:solidFill>
              <a:schemeClr val="accent1"/>
            </a:solidFill>
          </a:ln>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999" y="6160929"/>
            <a:ext cx="538660" cy="538660"/>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599" y="6160929"/>
            <a:ext cx="2621252" cy="543547"/>
          </a:xfrm>
          <a:prstGeom prst="rect">
            <a:avLst/>
          </a:prstGeom>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33744" t="-255" r="15909" b="255"/>
          <a:stretch/>
        </p:blipFill>
        <p:spPr>
          <a:xfrm>
            <a:off x="176599" y="788670"/>
            <a:ext cx="5064142" cy="5280660"/>
          </a:xfrm>
          <a:prstGeom prst="rect">
            <a:avLst/>
          </a:prstGeom>
        </p:spPr>
      </p:pic>
      <p:pic>
        <p:nvPicPr>
          <p:cNvPr id="1027" name="77442337-7C0B-4828-9BAE-29506D9E7103" descr="sahel-map-1.png">
            <a:extLst>
              <a:ext uri="{FF2B5EF4-FFF2-40B4-BE49-F238E27FC236}">
                <a16:creationId xmlns:a16="http://schemas.microsoft.com/office/drawing/2014/main" id="{ED51AC36-8FD4-3168-1C3E-FB3B1068C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218" y="1309181"/>
            <a:ext cx="65722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C72B170-C72E-AE32-A9CE-326229705F08}"/>
              </a:ext>
            </a:extLst>
          </p:cNvPr>
          <p:cNvSpPr txBox="1"/>
          <p:nvPr/>
        </p:nvSpPr>
        <p:spPr>
          <a:xfrm>
            <a:off x="480414" y="906601"/>
            <a:ext cx="3851031" cy="4462760"/>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Analyse des </a:t>
            </a:r>
            <a:r>
              <a:rPr lang="en-US" sz="3600" b="1" dirty="0">
                <a:solidFill>
                  <a:schemeClr val="bg1"/>
                </a:solidFill>
                <a:latin typeface="Arial" panose="020B0604020202020204" pitchFamily="34" charset="0"/>
                <a:cs typeface="Arial" panose="020B0604020202020204" pitchFamily="34" charset="0"/>
              </a:rPr>
              <a:t>réformes de finances publiques dans les pays du Sahel : Cas du Burkina-Faso et du Tchad</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A map of africa with white lines&#10;&#10;Description automatically generated">
            <a:extLst>
              <a:ext uri="{FF2B5EF4-FFF2-40B4-BE49-F238E27FC236}">
                <a16:creationId xmlns:a16="http://schemas.microsoft.com/office/drawing/2014/main" id="{95707627-2DC8-40CF-46A7-DF8914C17A69}"/>
              </a:ext>
            </a:extLst>
          </p:cNvPr>
          <p:cNvPicPr>
            <a:picLocks noChangeAspect="1"/>
          </p:cNvPicPr>
          <p:nvPr/>
        </p:nvPicPr>
        <p:blipFill>
          <a:blip r:embed="rId7"/>
          <a:stretch>
            <a:fillRect/>
          </a:stretch>
        </p:blipFill>
        <p:spPr>
          <a:xfrm>
            <a:off x="4119999" y="6185084"/>
            <a:ext cx="422893" cy="490349"/>
          </a:xfrm>
          <a:prstGeom prst="rect">
            <a:avLst/>
          </a:prstGeom>
        </p:spPr>
      </p:pic>
    </p:spTree>
    <p:extLst>
      <p:ext uri="{BB962C8B-B14F-4D97-AF65-F5344CB8AC3E}">
        <p14:creationId xmlns:p14="http://schemas.microsoft.com/office/powerpoint/2010/main" val="286701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EF63C-0F6D-60B4-52B7-9310E14A18B5}"/>
              </a:ext>
            </a:extLst>
          </p:cNvPr>
          <p:cNvPicPr>
            <a:picLocks noChangeAspect="1"/>
          </p:cNvPicPr>
          <p:nvPr/>
        </p:nvPicPr>
        <p:blipFill>
          <a:blip r:embed="rId2"/>
          <a:stretch>
            <a:fillRect/>
          </a:stretch>
        </p:blipFill>
        <p:spPr>
          <a:xfrm>
            <a:off x="1008265" y="643466"/>
            <a:ext cx="10175470" cy="5571067"/>
          </a:xfrm>
          <a:prstGeom prst="rect">
            <a:avLst/>
          </a:prstGeom>
        </p:spPr>
      </p:pic>
      <p:sp>
        <p:nvSpPr>
          <p:cNvPr id="4" name="TextBox 3">
            <a:extLst>
              <a:ext uri="{FF2B5EF4-FFF2-40B4-BE49-F238E27FC236}">
                <a16:creationId xmlns:a16="http://schemas.microsoft.com/office/drawing/2014/main" id="{F7F6BD80-5E4A-41B3-8C19-08A7DE9D7FDB}"/>
              </a:ext>
            </a:extLst>
          </p:cNvPr>
          <p:cNvSpPr txBox="1"/>
          <p:nvPr/>
        </p:nvSpPr>
        <p:spPr>
          <a:xfrm>
            <a:off x="184194" y="220741"/>
            <a:ext cx="11438793" cy="769441"/>
          </a:xfrm>
          <a:prstGeom prst="rect">
            <a:avLst/>
          </a:prstGeom>
          <a:noFill/>
        </p:spPr>
        <p:txBody>
          <a:bodyPr wrap="square" rtlCol="0">
            <a:spAutoFit/>
          </a:bodyPr>
          <a:lstStyle/>
          <a:p>
            <a:pPr algn="ctr"/>
            <a:r>
              <a:rPr lang="en-US" sz="2200" b="1" dirty="0">
                <a:solidFill>
                  <a:srgbClr val="002060"/>
                </a:solidFill>
                <a:latin typeface="Arial" panose="020B0604020202020204" pitchFamily="34" charset="0"/>
                <a:cs typeface="Arial" panose="020B0604020202020204" pitchFamily="34" charset="0"/>
              </a:rPr>
              <a:t>Malgré le contexte sécuritaire, les pays du Sahel font preuve de resilience en matière de gestion des finances publiques (CPIA 2023)</a:t>
            </a:r>
          </a:p>
        </p:txBody>
      </p:sp>
      <p:graphicFrame>
        <p:nvGraphicFramePr>
          <p:cNvPr id="5" name="Chart 4">
            <a:extLst>
              <a:ext uri="{FF2B5EF4-FFF2-40B4-BE49-F238E27FC236}">
                <a16:creationId xmlns:a16="http://schemas.microsoft.com/office/drawing/2014/main" id="{CBD06CC5-5287-9A10-7CD2-EBE81C51DE10}"/>
              </a:ext>
            </a:extLst>
          </p:cNvPr>
          <p:cNvGraphicFramePr/>
          <p:nvPr>
            <p:extLst>
              <p:ext uri="{D42A27DB-BD31-4B8C-83A1-F6EECF244321}">
                <p14:modId xmlns:p14="http://schemas.microsoft.com/office/powerpoint/2010/main" val="3422657960"/>
              </p:ext>
            </p:extLst>
          </p:nvPr>
        </p:nvGraphicFramePr>
        <p:xfrm>
          <a:off x="461818" y="1210078"/>
          <a:ext cx="11268363"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38">
            <a:extLst>
              <a:ext uri="{FF2B5EF4-FFF2-40B4-BE49-F238E27FC236}">
                <a16:creationId xmlns:a16="http://schemas.microsoft.com/office/drawing/2014/main" id="{969F4746-7A3B-2AF3-8863-205059293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321" y="6577271"/>
            <a:ext cx="1308679" cy="271370"/>
          </a:xfrm>
          <a:prstGeom prst="rect">
            <a:avLst/>
          </a:prstGeom>
        </p:spPr>
      </p:pic>
      <p:sp>
        <p:nvSpPr>
          <p:cNvPr id="7" name="Rectangle 6">
            <a:extLst>
              <a:ext uri="{FF2B5EF4-FFF2-40B4-BE49-F238E27FC236}">
                <a16:creationId xmlns:a16="http://schemas.microsoft.com/office/drawing/2014/main" id="{1CD43C76-8759-B2E2-2680-BAA39C2D3414}"/>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216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95819-2A83-0430-BCA8-D84DE07D547E}"/>
              </a:ext>
            </a:extLst>
          </p:cNvPr>
          <p:cNvPicPr>
            <a:picLocks noChangeAspect="1"/>
          </p:cNvPicPr>
          <p:nvPr/>
        </p:nvPicPr>
        <p:blipFill>
          <a:blip r:embed="rId2"/>
          <a:stretch>
            <a:fillRect/>
          </a:stretch>
        </p:blipFill>
        <p:spPr>
          <a:xfrm>
            <a:off x="365834" y="712476"/>
            <a:ext cx="10175470" cy="5571067"/>
          </a:xfrm>
          <a:prstGeom prst="rect">
            <a:avLst/>
          </a:prstGeom>
        </p:spPr>
      </p:pic>
      <p:sp>
        <p:nvSpPr>
          <p:cNvPr id="5" name="TextBox 4">
            <a:extLst>
              <a:ext uri="{FF2B5EF4-FFF2-40B4-BE49-F238E27FC236}">
                <a16:creationId xmlns:a16="http://schemas.microsoft.com/office/drawing/2014/main" id="{9914796F-0CC2-378C-1EF1-1BFEE2A84603}"/>
              </a:ext>
            </a:extLst>
          </p:cNvPr>
          <p:cNvSpPr txBox="1"/>
          <p:nvPr/>
        </p:nvSpPr>
        <p:spPr>
          <a:xfrm>
            <a:off x="365834" y="259454"/>
            <a:ext cx="11104685" cy="923330"/>
          </a:xfrm>
          <a:prstGeom prst="rect">
            <a:avLst/>
          </a:prstGeom>
          <a:noFill/>
        </p:spPr>
        <p:txBody>
          <a:bodyPr wrap="square" rtlCol="0">
            <a:spAutoFit/>
          </a:bodyPr>
          <a:lstStyle/>
          <a:p>
            <a:pPr algn="ctr"/>
            <a:r>
              <a:rPr lang="fr-FR" b="1" dirty="0">
                <a:solidFill>
                  <a:srgbClr val="002060"/>
                </a:solidFill>
                <a:latin typeface="Arial" panose="020B0604020202020204" pitchFamily="34" charset="0"/>
                <a:cs typeface="Arial" panose="020B0604020202020204" pitchFamily="34" charset="0"/>
              </a:rPr>
              <a:t>Au cours des dix dernières années, le soutien de la Banque mondiale au </a:t>
            </a:r>
            <a:r>
              <a:rPr lang="fr-FR" b="1" u="sng" dirty="0">
                <a:solidFill>
                  <a:srgbClr val="002060"/>
                </a:solidFill>
                <a:latin typeface="Arial" panose="020B0604020202020204" pitchFamily="34" charset="0"/>
                <a:cs typeface="Arial" panose="020B0604020202020204" pitchFamily="34" charset="0"/>
              </a:rPr>
              <a:t>Burkina Faso </a:t>
            </a:r>
            <a:r>
              <a:rPr lang="fr-FR" b="1" dirty="0">
                <a:solidFill>
                  <a:srgbClr val="002060"/>
                </a:solidFill>
                <a:latin typeface="Arial" panose="020B0604020202020204" pitchFamily="34" charset="0"/>
                <a:cs typeface="Arial" panose="020B0604020202020204" pitchFamily="34" charset="0"/>
              </a:rPr>
              <a:t>a porté essentiellement sur les réformes de l'administration publique, la décentralisation fiscale, la GFP, MRI, á travers des études analytiques, appuis projets et appuis budgétaires</a:t>
            </a:r>
            <a:endParaRPr lang="en-US" b="1" dirty="0">
              <a:solidFill>
                <a:srgbClr val="00206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C2F32B99-6308-2E4B-8BDA-324D99668980}"/>
              </a:ext>
            </a:extLst>
          </p:cNvPr>
          <p:cNvGraphicFramePr/>
          <p:nvPr>
            <p:extLst>
              <p:ext uri="{D42A27DB-BD31-4B8C-83A1-F6EECF244321}">
                <p14:modId xmlns:p14="http://schemas.microsoft.com/office/powerpoint/2010/main" val="2871177760"/>
              </p:ext>
            </p:extLst>
          </p:nvPr>
        </p:nvGraphicFramePr>
        <p:xfrm>
          <a:off x="-343951" y="1462464"/>
          <a:ext cx="10866294" cy="5170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4DAD53A-E60D-B3E2-FB71-45FD9136140F}"/>
              </a:ext>
            </a:extLst>
          </p:cNvPr>
          <p:cNvSpPr txBox="1"/>
          <p:nvPr/>
        </p:nvSpPr>
        <p:spPr>
          <a:xfrm>
            <a:off x="9812557" y="2902546"/>
            <a:ext cx="2141527" cy="2492990"/>
          </a:xfrm>
          <a:prstGeom prst="rect">
            <a:avLst/>
          </a:prstGeom>
          <a:solidFill>
            <a:schemeClr val="accent5">
              <a:lumMod val="20000"/>
              <a:lumOff val="80000"/>
            </a:schemeClr>
          </a:solidFill>
        </p:spPr>
        <p:txBody>
          <a:bodyPr wrap="square" rtlCol="0">
            <a:spAutoFit/>
          </a:bodyPr>
          <a:lstStyle/>
          <a:p>
            <a:r>
              <a:rPr lang="fr-FR" sz="1200" b="1" dirty="0">
                <a:latin typeface="Arial" panose="020B0604020202020204" pitchFamily="34" charset="0"/>
                <a:cs typeface="Arial" panose="020B0604020202020204" pitchFamily="34" charset="0"/>
              </a:rPr>
              <a:t>Projets financés par la Banque Mondiale </a:t>
            </a:r>
            <a:r>
              <a:rPr lang="fr-FR" sz="1200" dirty="0">
                <a:latin typeface="Arial" panose="020B0604020202020204" pitchFamily="34" charset="0"/>
                <a:cs typeface="Arial" panose="020B0604020202020204" pitchFamily="34" charset="0"/>
              </a:rPr>
              <a:t>dans le cadre de la gestion des finances publiques et de la gouvernance économique : </a:t>
            </a:r>
          </a:p>
          <a:p>
            <a:pPr marL="171450" indent="-171450">
              <a:buFont typeface="Wingdings" panose="05000000000000000000" pitchFamily="2" charset="2"/>
              <a:buChar char="Ø"/>
            </a:pPr>
            <a:r>
              <a:rPr lang="fr-FR" sz="1200" dirty="0">
                <a:latin typeface="Arial" panose="020B0604020202020204" pitchFamily="34" charset="0"/>
                <a:cs typeface="Arial" panose="020B0604020202020204" pitchFamily="34" charset="0"/>
              </a:rPr>
              <a:t>Le Programme de modernisation du secteur public ; </a:t>
            </a:r>
          </a:p>
          <a:p>
            <a:pPr marL="171450" indent="-171450">
              <a:buFont typeface="Wingdings" panose="05000000000000000000" pitchFamily="2" charset="2"/>
              <a:buChar char="Ø"/>
            </a:pPr>
            <a:r>
              <a:rPr lang="fr-FR" sz="1200" dirty="0">
                <a:latin typeface="Arial" panose="020B0604020202020204" pitchFamily="34" charset="0"/>
                <a:cs typeface="Arial" panose="020B0604020202020204" pitchFamily="34" charset="0"/>
              </a:rPr>
              <a:t>le Projet d'appui aux collectivités locales; </a:t>
            </a:r>
          </a:p>
          <a:p>
            <a:pPr marL="171450" indent="-171450">
              <a:buFont typeface="Wingdings" panose="05000000000000000000" pitchFamily="2" charset="2"/>
              <a:buChar char="Ø"/>
            </a:pPr>
            <a:r>
              <a:rPr lang="fr-FR" sz="1200" dirty="0">
                <a:latin typeface="Arial" panose="020B0604020202020204" pitchFamily="34" charset="0"/>
                <a:cs typeface="Arial" panose="020B0604020202020204" pitchFamily="34" charset="0"/>
              </a:rPr>
              <a:t>le Projet de gouvernance économique, de GovTech et d'engagement citoyen</a:t>
            </a:r>
            <a:endParaRPr lang="en-US" sz="1200" dirty="0">
              <a:latin typeface="Arial" panose="020B0604020202020204" pitchFamily="34" charset="0"/>
              <a:cs typeface="Arial" panose="020B0604020202020204" pitchFamily="34" charset="0"/>
            </a:endParaRPr>
          </a:p>
        </p:txBody>
      </p:sp>
      <p:sp>
        <p:nvSpPr>
          <p:cNvPr id="8" name="Google Shape;11294;p92">
            <a:extLst>
              <a:ext uri="{FF2B5EF4-FFF2-40B4-BE49-F238E27FC236}">
                <a16:creationId xmlns:a16="http://schemas.microsoft.com/office/drawing/2014/main" id="{BCB063D5-1A2D-7F91-9A68-5B316D409855}"/>
              </a:ext>
            </a:extLst>
          </p:cNvPr>
          <p:cNvSpPr/>
          <p:nvPr/>
        </p:nvSpPr>
        <p:spPr>
          <a:xfrm>
            <a:off x="10599468" y="2364519"/>
            <a:ext cx="567704" cy="451539"/>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00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 38">
            <a:extLst>
              <a:ext uri="{FF2B5EF4-FFF2-40B4-BE49-F238E27FC236}">
                <a16:creationId xmlns:a16="http://schemas.microsoft.com/office/drawing/2014/main" id="{62A3F4FF-27D2-E6E1-A0A6-B1939EF948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83321" y="6577271"/>
            <a:ext cx="1308679" cy="271370"/>
          </a:xfrm>
          <a:prstGeom prst="rect">
            <a:avLst/>
          </a:prstGeom>
        </p:spPr>
      </p:pic>
      <p:sp>
        <p:nvSpPr>
          <p:cNvPr id="10" name="Rectangle 9">
            <a:extLst>
              <a:ext uri="{FF2B5EF4-FFF2-40B4-BE49-F238E27FC236}">
                <a16:creationId xmlns:a16="http://schemas.microsoft.com/office/drawing/2014/main" id="{14B24FA1-4FD7-5833-9E38-3EEA1C1BDC80}"/>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643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9358F-50A4-7B5B-3A47-F253945A111C}"/>
              </a:ext>
            </a:extLst>
          </p:cNvPr>
          <p:cNvPicPr>
            <a:picLocks noChangeAspect="1"/>
          </p:cNvPicPr>
          <p:nvPr/>
        </p:nvPicPr>
        <p:blipFill>
          <a:blip r:embed="rId2"/>
          <a:stretch>
            <a:fillRect/>
          </a:stretch>
        </p:blipFill>
        <p:spPr>
          <a:xfrm>
            <a:off x="1121832" y="643466"/>
            <a:ext cx="9948336" cy="5571067"/>
          </a:xfrm>
          <a:prstGeom prst="rect">
            <a:avLst/>
          </a:prstGeom>
        </p:spPr>
      </p:pic>
      <p:sp>
        <p:nvSpPr>
          <p:cNvPr id="4" name="TextBox 3">
            <a:extLst>
              <a:ext uri="{FF2B5EF4-FFF2-40B4-BE49-F238E27FC236}">
                <a16:creationId xmlns:a16="http://schemas.microsoft.com/office/drawing/2014/main" id="{4090BBB5-E7A2-05E2-CFF0-684E5039E463}"/>
              </a:ext>
            </a:extLst>
          </p:cNvPr>
          <p:cNvSpPr txBox="1"/>
          <p:nvPr/>
        </p:nvSpPr>
        <p:spPr>
          <a:xfrm>
            <a:off x="466436" y="207248"/>
            <a:ext cx="10796954" cy="584775"/>
          </a:xfrm>
          <a:prstGeom prst="rect">
            <a:avLst/>
          </a:prstGeom>
          <a:noFill/>
        </p:spPr>
        <p:txBody>
          <a:bodyPr wrap="square" rtlCol="0">
            <a:spAutoFit/>
          </a:bodyPr>
          <a:lstStyle/>
          <a:p>
            <a:pPr algn="ctr"/>
            <a:r>
              <a:rPr lang="en-US" sz="1600" b="1" dirty="0">
                <a:solidFill>
                  <a:srgbClr val="002060"/>
                </a:solidFill>
                <a:latin typeface="Montserrat" panose="00000500000000000000" pitchFamily="2" charset="0"/>
              </a:rPr>
              <a:t>Au cours des dix dernières années, les </a:t>
            </a:r>
            <a:r>
              <a:rPr lang="fr-CA" sz="1600" b="1" dirty="0">
                <a:solidFill>
                  <a:srgbClr val="002060"/>
                </a:solidFill>
                <a:latin typeface="Montserrat" panose="00000500000000000000" pitchFamily="2" charset="0"/>
              </a:rPr>
              <a:t>appuis au </a:t>
            </a:r>
            <a:r>
              <a:rPr lang="en-US" sz="1600" b="1" u="sng" dirty="0">
                <a:solidFill>
                  <a:srgbClr val="002060"/>
                </a:solidFill>
                <a:latin typeface="Montserrat" panose="00000500000000000000" pitchFamily="2" charset="0"/>
              </a:rPr>
              <a:t>Tchad</a:t>
            </a:r>
            <a:r>
              <a:rPr lang="fr-CA" sz="1600" b="1" dirty="0">
                <a:solidFill>
                  <a:srgbClr val="002060"/>
                </a:solidFill>
                <a:latin typeface="Montserrat" panose="00000500000000000000" pitchFamily="2" charset="0"/>
              </a:rPr>
              <a:t> en GFP ont essentiellement </a:t>
            </a:r>
            <a:r>
              <a:rPr lang="en-US" sz="1600" b="1" dirty="0" err="1">
                <a:solidFill>
                  <a:srgbClr val="002060"/>
                </a:solidFill>
                <a:latin typeface="Montserrat" panose="00000500000000000000" pitchFamily="2" charset="0"/>
              </a:rPr>
              <a:t>ont</a:t>
            </a:r>
            <a:r>
              <a:rPr lang="en-US" sz="1600" b="1" dirty="0">
                <a:solidFill>
                  <a:srgbClr val="002060"/>
                </a:solidFill>
                <a:latin typeface="Montserrat" panose="00000500000000000000" pitchFamily="2" charset="0"/>
              </a:rPr>
              <a:t> </a:t>
            </a:r>
            <a:r>
              <a:rPr lang="en-US" sz="1600" b="1" dirty="0" err="1">
                <a:solidFill>
                  <a:srgbClr val="002060"/>
                </a:solidFill>
                <a:latin typeface="Montserrat" panose="00000500000000000000" pitchFamily="2" charset="0"/>
              </a:rPr>
              <a:t>porté</a:t>
            </a:r>
            <a:r>
              <a:rPr lang="en-US" sz="1600" b="1" dirty="0">
                <a:solidFill>
                  <a:srgbClr val="002060"/>
                </a:solidFill>
                <a:latin typeface="Montserrat" panose="00000500000000000000" pitchFamily="2" charset="0"/>
              </a:rPr>
              <a:t> sur le </a:t>
            </a:r>
            <a:r>
              <a:rPr lang="en-US" sz="1600" b="1" dirty="0" err="1">
                <a:solidFill>
                  <a:srgbClr val="002060"/>
                </a:solidFill>
                <a:latin typeface="Montserrat" panose="00000500000000000000" pitchFamily="2" charset="0"/>
              </a:rPr>
              <a:t>renforcement</a:t>
            </a:r>
            <a:r>
              <a:rPr lang="en-US" sz="1600" b="1" dirty="0">
                <a:solidFill>
                  <a:srgbClr val="002060"/>
                </a:solidFill>
                <a:latin typeface="Montserrat" panose="00000500000000000000" pitchFamily="2" charset="0"/>
              </a:rPr>
              <a:t> du cadre </a:t>
            </a:r>
            <a:r>
              <a:rPr lang="en-US" sz="1600" b="1" dirty="0" err="1">
                <a:solidFill>
                  <a:srgbClr val="002060"/>
                </a:solidFill>
                <a:latin typeface="Montserrat" panose="00000500000000000000" pitchFamily="2" charset="0"/>
              </a:rPr>
              <a:t>reglementaire</a:t>
            </a:r>
            <a:r>
              <a:rPr lang="en-US" sz="1600" b="1" dirty="0">
                <a:solidFill>
                  <a:srgbClr val="002060"/>
                </a:solidFill>
                <a:latin typeface="Montserrat" panose="00000500000000000000" pitchFamily="2" charset="0"/>
              </a:rPr>
              <a:t> et la MRI </a:t>
            </a:r>
          </a:p>
        </p:txBody>
      </p:sp>
      <p:pic>
        <p:nvPicPr>
          <p:cNvPr id="5" name="Image 38">
            <a:extLst>
              <a:ext uri="{FF2B5EF4-FFF2-40B4-BE49-F238E27FC236}">
                <a16:creationId xmlns:a16="http://schemas.microsoft.com/office/drawing/2014/main" id="{5C14539E-BA9D-1B02-B0DD-4BE006E75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616" y="6481474"/>
            <a:ext cx="1308679" cy="271370"/>
          </a:xfrm>
          <a:prstGeom prst="rect">
            <a:avLst/>
          </a:prstGeom>
        </p:spPr>
      </p:pic>
      <p:sp>
        <p:nvSpPr>
          <p:cNvPr id="6" name="Rectangle 5">
            <a:extLst>
              <a:ext uri="{FF2B5EF4-FFF2-40B4-BE49-F238E27FC236}">
                <a16:creationId xmlns:a16="http://schemas.microsoft.com/office/drawing/2014/main" id="{81929191-20B7-B91B-D77E-FEA8326D6DCF}"/>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Diagram 9">
            <a:extLst>
              <a:ext uri="{FF2B5EF4-FFF2-40B4-BE49-F238E27FC236}">
                <a16:creationId xmlns:a16="http://schemas.microsoft.com/office/drawing/2014/main" id="{94DF155E-577F-6244-E98E-3E41120EDC52}"/>
              </a:ext>
            </a:extLst>
          </p:cNvPr>
          <p:cNvGraphicFramePr/>
          <p:nvPr>
            <p:extLst>
              <p:ext uri="{D42A27DB-BD31-4B8C-83A1-F6EECF244321}">
                <p14:modId xmlns:p14="http://schemas.microsoft.com/office/powerpoint/2010/main" val="4145099132"/>
              </p:ext>
            </p:extLst>
          </p:nvPr>
        </p:nvGraphicFramePr>
        <p:xfrm>
          <a:off x="-362916" y="1177746"/>
          <a:ext cx="10866294" cy="5170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289B6F5-674C-0FF2-59F7-A2B18B5B357E}"/>
              </a:ext>
            </a:extLst>
          </p:cNvPr>
          <p:cNvSpPr txBox="1"/>
          <p:nvPr/>
        </p:nvSpPr>
        <p:spPr>
          <a:xfrm>
            <a:off x="9017247" y="2608712"/>
            <a:ext cx="2141527" cy="3231654"/>
          </a:xfrm>
          <a:prstGeom prst="rect">
            <a:avLst/>
          </a:prstGeom>
          <a:solidFill>
            <a:schemeClr val="accent5">
              <a:lumMod val="20000"/>
              <a:lumOff val="80000"/>
            </a:schemeClr>
          </a:solidFill>
        </p:spPr>
        <p:txBody>
          <a:bodyPr wrap="square" rtlCol="0">
            <a:spAutoFit/>
          </a:bodyPr>
          <a:lstStyle/>
          <a:p>
            <a:r>
              <a:rPr lang="fr-FR" sz="1200" b="1" dirty="0">
                <a:latin typeface="Arial" panose="020B0604020202020204" pitchFamily="34" charset="0"/>
                <a:cs typeface="Arial" panose="020B0604020202020204" pitchFamily="34" charset="0"/>
              </a:rPr>
              <a:t>Projets financés par la Banque Mondiale </a:t>
            </a:r>
            <a:r>
              <a:rPr lang="fr-FR" sz="1200" dirty="0">
                <a:latin typeface="Arial" panose="020B0604020202020204" pitchFamily="34" charset="0"/>
                <a:cs typeface="Arial" panose="020B0604020202020204" pitchFamily="34" charset="0"/>
              </a:rPr>
              <a:t>dans le cadre de la gestion des finances publiques et de la gouvernance économique : </a:t>
            </a:r>
          </a:p>
          <a:p>
            <a:pPr marL="171450" indent="-171450">
              <a:buFont typeface="Wingdings" panose="05000000000000000000" pitchFamily="2" charset="2"/>
              <a:buChar char="Ø"/>
            </a:pPr>
            <a:r>
              <a:rPr lang="fr-FR" sz="1200" dirty="0">
                <a:latin typeface="Arial" panose="020B0604020202020204" pitchFamily="34" charset="0"/>
                <a:cs typeface="Arial" panose="020B0604020202020204" pitchFamily="34" charset="0"/>
              </a:rPr>
              <a:t>Projet de numérisation des administrations fiscales et de réponse au COVID-19 ;</a:t>
            </a:r>
          </a:p>
          <a:p>
            <a:pPr marL="171450" indent="-171450">
              <a:buFont typeface="Wingdings" panose="05000000000000000000" pitchFamily="2" charset="2"/>
              <a:buChar char="Ø"/>
            </a:pPr>
            <a:r>
              <a:rPr lang="fr-FR" sz="1200" dirty="0">
                <a:latin typeface="Arial" panose="020B0604020202020204" pitchFamily="34" charset="0"/>
                <a:cs typeface="Arial" panose="020B0604020202020204" pitchFamily="34" charset="0"/>
              </a:rPr>
              <a:t>Projet de renforcement des capacités de gestion des finances publiques;</a:t>
            </a:r>
          </a:p>
          <a:p>
            <a:pPr marL="171450" indent="-171450">
              <a:buFont typeface="Wingdings" panose="05000000000000000000" pitchFamily="2" charset="2"/>
              <a:buChar char="Ø"/>
            </a:pPr>
            <a:r>
              <a:rPr lang="fr-FR" sz="1200" dirty="0">
                <a:latin typeface="Arial" panose="020B0604020202020204" pitchFamily="34" charset="0"/>
                <a:cs typeface="Arial" panose="020B0604020202020204" pitchFamily="34" charset="0"/>
              </a:rPr>
              <a:t>Première et seconde subvention programmatique pour la relance économique et la résilience</a:t>
            </a:r>
            <a:endParaRPr lang="en-US" sz="1200" dirty="0">
              <a:latin typeface="Arial" panose="020B0604020202020204" pitchFamily="34" charset="0"/>
              <a:cs typeface="Arial" panose="020B0604020202020204" pitchFamily="34" charset="0"/>
            </a:endParaRPr>
          </a:p>
        </p:txBody>
      </p:sp>
      <p:sp>
        <p:nvSpPr>
          <p:cNvPr id="7" name="Google Shape;11294;p92">
            <a:extLst>
              <a:ext uri="{FF2B5EF4-FFF2-40B4-BE49-F238E27FC236}">
                <a16:creationId xmlns:a16="http://schemas.microsoft.com/office/drawing/2014/main" id="{55FEF267-BBC8-8BA0-94B1-48BC012337D3}"/>
              </a:ext>
            </a:extLst>
          </p:cNvPr>
          <p:cNvSpPr/>
          <p:nvPr/>
        </p:nvSpPr>
        <p:spPr>
          <a:xfrm>
            <a:off x="9804158" y="2116001"/>
            <a:ext cx="567704" cy="451539"/>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002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40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C6344-9484-6169-18A8-D2A48DD0E8D2}"/>
              </a:ext>
            </a:extLst>
          </p:cNvPr>
          <p:cNvPicPr>
            <a:picLocks noChangeAspect="1"/>
          </p:cNvPicPr>
          <p:nvPr/>
        </p:nvPicPr>
        <p:blipFill>
          <a:blip r:embed="rId2"/>
          <a:stretch>
            <a:fillRect/>
          </a:stretch>
        </p:blipFill>
        <p:spPr>
          <a:xfrm>
            <a:off x="1077018" y="643466"/>
            <a:ext cx="10037963" cy="5571067"/>
          </a:xfrm>
          <a:prstGeom prst="rect">
            <a:avLst/>
          </a:prstGeom>
        </p:spPr>
      </p:pic>
      <p:sp>
        <p:nvSpPr>
          <p:cNvPr id="5" name="Rectangle 4">
            <a:extLst>
              <a:ext uri="{FF2B5EF4-FFF2-40B4-BE49-F238E27FC236}">
                <a16:creationId xmlns:a16="http://schemas.microsoft.com/office/drawing/2014/main" id="{7E012E28-AF08-A295-34D3-41DE8DB70B7F}"/>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Diagram 14">
            <a:extLst>
              <a:ext uri="{FF2B5EF4-FFF2-40B4-BE49-F238E27FC236}">
                <a16:creationId xmlns:a16="http://schemas.microsoft.com/office/drawing/2014/main" id="{65E5B34A-EC23-0759-56D7-C87F1A709261}"/>
              </a:ext>
            </a:extLst>
          </p:cNvPr>
          <p:cNvGraphicFramePr/>
          <p:nvPr>
            <p:extLst>
              <p:ext uri="{D42A27DB-BD31-4B8C-83A1-F6EECF244321}">
                <p14:modId xmlns:p14="http://schemas.microsoft.com/office/powerpoint/2010/main" val="2206298524"/>
              </p:ext>
            </p:extLst>
          </p:nvPr>
        </p:nvGraphicFramePr>
        <p:xfrm>
          <a:off x="625434" y="2526397"/>
          <a:ext cx="11082350" cy="274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BD87FC4-2E40-1A28-EEE4-1551AFCBBDE3}"/>
              </a:ext>
            </a:extLst>
          </p:cNvPr>
          <p:cNvSpPr txBox="1"/>
          <p:nvPr/>
        </p:nvSpPr>
        <p:spPr>
          <a:xfrm>
            <a:off x="372091" y="321018"/>
            <a:ext cx="11194473"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Les défis rencontrés par le Burkina-Faso et le Tchad</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 38">
            <a:extLst>
              <a:ext uri="{FF2B5EF4-FFF2-40B4-BE49-F238E27FC236}">
                <a16:creationId xmlns:a16="http://schemas.microsoft.com/office/drawing/2014/main" id="{F46177B6-34E5-5CD7-1556-8DD9C3BB77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0616" y="6481474"/>
            <a:ext cx="1308679" cy="271370"/>
          </a:xfrm>
          <a:prstGeom prst="rect">
            <a:avLst/>
          </a:prstGeom>
        </p:spPr>
      </p:pic>
    </p:spTree>
    <p:extLst>
      <p:ext uri="{BB962C8B-B14F-4D97-AF65-F5344CB8AC3E}">
        <p14:creationId xmlns:p14="http://schemas.microsoft.com/office/powerpoint/2010/main" val="229544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0" descr="https://pitch-assets-ccb95893-de3f-4266-973c-20049231b248.s3.eu-west-1.amazonaws.com/54a3e8ec-6d9d-4e92-a010-d585becddcb8"/>
          <p:cNvPicPr>
            <a:picLocks noChangeAspect="1"/>
          </p:cNvPicPr>
          <p:nvPr/>
        </p:nvPicPr>
        <p:blipFill>
          <a:blip r:embed="rId2"/>
          <a:srcRect l="41" r="41"/>
          <a:stretch/>
        </p:blipFill>
        <p:spPr>
          <a:xfrm>
            <a:off x="0" y="0"/>
            <a:ext cx="12192000" cy="6858000"/>
          </a:xfrm>
          <a:prstGeom prst="rect">
            <a:avLst/>
          </a:prstGeom>
        </p:spPr>
      </p:pic>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0999" y="6160929"/>
            <a:ext cx="538660" cy="538660"/>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599" y="6160929"/>
            <a:ext cx="2621252" cy="543547"/>
          </a:xfrm>
          <a:prstGeom prst="rect">
            <a:avLst/>
          </a:prstGeom>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l="33744" t="-255" r="15909" b="255"/>
          <a:stretch/>
        </p:blipFill>
        <p:spPr>
          <a:xfrm>
            <a:off x="401812" y="788670"/>
            <a:ext cx="5064142" cy="5280660"/>
          </a:xfrm>
          <a:prstGeom prst="rect">
            <a:avLst/>
          </a:prstGeom>
        </p:spPr>
      </p:pic>
      <p:sp>
        <p:nvSpPr>
          <p:cNvPr id="3" name="TextBox 2">
            <a:extLst>
              <a:ext uri="{FF2B5EF4-FFF2-40B4-BE49-F238E27FC236}">
                <a16:creationId xmlns:a16="http://schemas.microsoft.com/office/drawing/2014/main" id="{771FCA20-AD6E-D814-9ACC-F80B9CEC479B}"/>
              </a:ext>
            </a:extLst>
          </p:cNvPr>
          <p:cNvSpPr txBox="1"/>
          <p:nvPr/>
        </p:nvSpPr>
        <p:spPr>
          <a:xfrm>
            <a:off x="366066" y="966364"/>
            <a:ext cx="3851031" cy="3970318"/>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Analyse des réformes de finances publiques dans le CMU : Cas de la Côte d’Ivoire et du Bénin</a:t>
            </a:r>
          </a:p>
        </p:txBody>
      </p:sp>
      <p:pic>
        <p:nvPicPr>
          <p:cNvPr id="4" name="Picture 3" descr="A statue of a person&#10;&#10;Description automatically generated">
            <a:extLst>
              <a:ext uri="{FF2B5EF4-FFF2-40B4-BE49-F238E27FC236}">
                <a16:creationId xmlns:a16="http://schemas.microsoft.com/office/drawing/2014/main" id="{438C12B8-4F7E-C6E7-73BB-E4835E96C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0147" y="387715"/>
            <a:ext cx="2864603" cy="5681615"/>
          </a:xfrm>
          <a:prstGeom prst="rect">
            <a:avLst/>
          </a:prstGeom>
        </p:spPr>
      </p:pic>
      <p:pic>
        <p:nvPicPr>
          <p:cNvPr id="5" name="Image 6">
            <a:extLst>
              <a:ext uri="{FF2B5EF4-FFF2-40B4-BE49-F238E27FC236}">
                <a16:creationId xmlns:a16="http://schemas.microsoft.com/office/drawing/2014/main" id="{DEEFB1FC-0368-5BCE-DDB4-E64C2F616A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0461" y="1478462"/>
            <a:ext cx="3840841" cy="4086748"/>
          </a:xfrm>
          <a:prstGeom prst="rect">
            <a:avLst/>
          </a:prstGeom>
        </p:spPr>
      </p:pic>
      <p:pic>
        <p:nvPicPr>
          <p:cNvPr id="6" name="Picture 5" descr="A map of africa with white lines&#10;&#10;Description automatically generated">
            <a:extLst>
              <a:ext uri="{FF2B5EF4-FFF2-40B4-BE49-F238E27FC236}">
                <a16:creationId xmlns:a16="http://schemas.microsoft.com/office/drawing/2014/main" id="{1E679C25-5AC9-430B-15E9-D20E53116F73}"/>
              </a:ext>
            </a:extLst>
          </p:cNvPr>
          <p:cNvPicPr>
            <a:picLocks noChangeAspect="1"/>
          </p:cNvPicPr>
          <p:nvPr/>
        </p:nvPicPr>
        <p:blipFill>
          <a:blip r:embed="rId8"/>
          <a:stretch>
            <a:fillRect/>
          </a:stretch>
        </p:blipFill>
        <p:spPr>
          <a:xfrm>
            <a:off x="4323507" y="6160929"/>
            <a:ext cx="422893" cy="490349"/>
          </a:xfrm>
          <a:prstGeom prst="rect">
            <a:avLst/>
          </a:prstGeom>
        </p:spPr>
      </p:pic>
    </p:spTree>
    <p:extLst>
      <p:ext uri="{BB962C8B-B14F-4D97-AF65-F5344CB8AC3E}">
        <p14:creationId xmlns:p14="http://schemas.microsoft.com/office/powerpoint/2010/main" val="354917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755C6-BADC-1E12-4C30-789A2774D5A5}"/>
              </a:ext>
            </a:extLst>
          </p:cNvPr>
          <p:cNvPicPr>
            <a:picLocks noChangeAspect="1"/>
          </p:cNvPicPr>
          <p:nvPr/>
        </p:nvPicPr>
        <p:blipFill>
          <a:blip r:embed="rId2"/>
          <a:stretch>
            <a:fillRect/>
          </a:stretch>
        </p:blipFill>
        <p:spPr>
          <a:xfrm>
            <a:off x="1008265" y="643466"/>
            <a:ext cx="10175470" cy="5571067"/>
          </a:xfrm>
          <a:prstGeom prst="rect">
            <a:avLst/>
          </a:prstGeom>
        </p:spPr>
      </p:pic>
      <p:sp>
        <p:nvSpPr>
          <p:cNvPr id="4" name="TextBox 3">
            <a:extLst>
              <a:ext uri="{FF2B5EF4-FFF2-40B4-BE49-F238E27FC236}">
                <a16:creationId xmlns:a16="http://schemas.microsoft.com/office/drawing/2014/main" id="{FB2C469B-DE37-6272-039D-6107286D69C9}"/>
              </a:ext>
            </a:extLst>
          </p:cNvPr>
          <p:cNvSpPr txBox="1"/>
          <p:nvPr/>
        </p:nvSpPr>
        <p:spPr>
          <a:xfrm>
            <a:off x="119309" y="188929"/>
            <a:ext cx="11637818" cy="707886"/>
          </a:xfrm>
          <a:prstGeom prst="rect">
            <a:avLst/>
          </a:prstGeom>
          <a:noFill/>
        </p:spPr>
        <p:txBody>
          <a:bodyPr wrap="square" rtlCol="0">
            <a:spAutoFit/>
          </a:bodyPr>
          <a:lstStyle/>
          <a:p>
            <a:pPr algn="ctr"/>
            <a:r>
              <a:rPr lang="en-US" sz="2000" b="1" dirty="0">
                <a:solidFill>
                  <a:srgbClr val="002060"/>
                </a:solidFill>
                <a:latin typeface="Arial" panose="020B0604020202020204" pitchFamily="34" charset="0"/>
                <a:cs typeface="Arial" panose="020B0604020202020204" pitchFamily="34" charset="0"/>
              </a:rPr>
              <a:t>La Côte d’Ivoire, </a:t>
            </a:r>
            <a:r>
              <a:rPr lang="en-US" sz="2000" b="1" dirty="0" err="1">
                <a:solidFill>
                  <a:srgbClr val="002060"/>
                </a:solidFill>
                <a:latin typeface="Arial" panose="020B0604020202020204" pitchFamily="34" charset="0"/>
                <a:cs typeface="Arial" panose="020B0604020202020204" pitchFamily="34" charset="0"/>
              </a:rPr>
              <a:t>Bénin</a:t>
            </a:r>
            <a:r>
              <a:rPr lang="en-US" sz="2000" b="1" dirty="0">
                <a:solidFill>
                  <a:srgbClr val="002060"/>
                </a:solidFill>
                <a:latin typeface="Arial" panose="020B0604020202020204" pitchFamily="34" charset="0"/>
                <a:cs typeface="Arial" panose="020B0604020202020204" pitchFamily="34" charset="0"/>
              </a:rPr>
              <a:t> et le Togo </a:t>
            </a:r>
            <a:r>
              <a:rPr lang="en-US" sz="2000" b="1" dirty="0" err="1">
                <a:solidFill>
                  <a:srgbClr val="002060"/>
                </a:solidFill>
                <a:latin typeface="Arial" panose="020B0604020202020204" pitchFamily="34" charset="0"/>
                <a:cs typeface="Arial" panose="020B0604020202020204" pitchFamily="34" charset="0"/>
              </a:rPr>
              <a:t>ont</a:t>
            </a:r>
            <a:r>
              <a:rPr lang="en-US" sz="2000" b="1" dirty="0">
                <a:solidFill>
                  <a:srgbClr val="002060"/>
                </a:solidFill>
                <a:latin typeface="Arial" panose="020B0604020202020204" pitchFamily="34" charset="0"/>
                <a:cs typeface="Arial" panose="020B0604020202020204" pitchFamily="34" charset="0"/>
              </a:rPr>
              <a:t> realisé des </a:t>
            </a:r>
            <a:r>
              <a:rPr lang="en-US" sz="2000" b="1" dirty="0" err="1">
                <a:solidFill>
                  <a:srgbClr val="002060"/>
                </a:solidFill>
                <a:latin typeface="Arial" panose="020B0604020202020204" pitchFamily="34" charset="0"/>
                <a:cs typeface="Arial" panose="020B0604020202020204" pitchFamily="34" charset="0"/>
              </a:rPr>
              <a:t>progrès</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importants</a:t>
            </a:r>
            <a:r>
              <a:rPr lang="en-US" sz="2000" b="1" dirty="0">
                <a:solidFill>
                  <a:srgbClr val="002060"/>
                </a:solidFill>
                <a:latin typeface="Arial" panose="020B0604020202020204" pitchFamily="34" charset="0"/>
                <a:cs typeface="Arial" panose="020B0604020202020204" pitchFamily="34" charset="0"/>
              </a:rPr>
              <a:t> en matière de gestion des finances publiques</a:t>
            </a:r>
          </a:p>
        </p:txBody>
      </p:sp>
      <p:graphicFrame>
        <p:nvGraphicFramePr>
          <p:cNvPr id="5" name="Chart 4">
            <a:extLst>
              <a:ext uri="{FF2B5EF4-FFF2-40B4-BE49-F238E27FC236}">
                <a16:creationId xmlns:a16="http://schemas.microsoft.com/office/drawing/2014/main" id="{71AE4001-AD74-D3C4-F7DA-5757E5EBEE84}"/>
              </a:ext>
            </a:extLst>
          </p:cNvPr>
          <p:cNvGraphicFramePr/>
          <p:nvPr>
            <p:extLst>
              <p:ext uri="{D42A27DB-BD31-4B8C-83A1-F6EECF244321}">
                <p14:modId xmlns:p14="http://schemas.microsoft.com/office/powerpoint/2010/main" val="953851942"/>
              </p:ext>
            </p:extLst>
          </p:nvPr>
        </p:nvGraphicFramePr>
        <p:xfrm>
          <a:off x="303272" y="896815"/>
          <a:ext cx="11269892" cy="5771840"/>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 38">
            <a:extLst>
              <a:ext uri="{FF2B5EF4-FFF2-40B4-BE49-F238E27FC236}">
                <a16:creationId xmlns:a16="http://schemas.microsoft.com/office/drawing/2014/main" id="{E5FB7C95-4305-8285-A753-4B9BFE59A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321" y="6532970"/>
            <a:ext cx="1308679" cy="271370"/>
          </a:xfrm>
          <a:prstGeom prst="rect">
            <a:avLst/>
          </a:prstGeom>
        </p:spPr>
      </p:pic>
      <p:sp>
        <p:nvSpPr>
          <p:cNvPr id="7" name="Rectangle 6">
            <a:extLst>
              <a:ext uri="{FF2B5EF4-FFF2-40B4-BE49-F238E27FC236}">
                <a16:creationId xmlns:a16="http://schemas.microsoft.com/office/drawing/2014/main" id="{FC429185-6C51-037E-E8F9-AD40465CC302}"/>
              </a:ext>
            </a:extLst>
          </p:cNvPr>
          <p:cNvSpPr/>
          <p:nvPr/>
        </p:nvSpPr>
        <p:spPr>
          <a:xfrm>
            <a:off x="2083" y="0"/>
            <a:ext cx="12189917" cy="107576"/>
          </a:xfrm>
          <a:prstGeom prst="rect">
            <a:avLst/>
          </a:prstGeom>
          <a:solidFill>
            <a:srgbClr val="0030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0254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1760</Words>
  <Application>Microsoft Macintosh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Franklin Gothic Book</vt:lpstr>
      <vt:lpstr>Montserrat</vt:lpstr>
      <vt:lpstr>Noto Sans</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Youssouf Traore</dc:creator>
  <cp:lastModifiedBy>Jerome Dendura</cp:lastModifiedBy>
  <cp:revision>3</cp:revision>
  <dcterms:created xsi:type="dcterms:W3CDTF">2023-11-14T12:59:10Z</dcterms:created>
  <dcterms:modified xsi:type="dcterms:W3CDTF">2023-11-16T19:02:02Z</dcterms:modified>
</cp:coreProperties>
</file>