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79" r:id="rId5"/>
    <p:sldId id="277" r:id="rId6"/>
    <p:sldId id="263" r:id="rId7"/>
    <p:sldId id="266" r:id="rId8"/>
    <p:sldId id="267" r:id="rId9"/>
    <p:sldId id="268" r:id="rId10"/>
    <p:sldId id="269" r:id="rId11"/>
    <p:sldId id="280" r:id="rId12"/>
    <p:sldId id="270" r:id="rId13"/>
    <p:sldId id="275" r:id="rId14"/>
    <p:sldId id="28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/>
    <p:restoredTop sz="94643"/>
  </p:normalViewPr>
  <p:slideViewPr>
    <p:cSldViewPr snapToGrid="0">
      <p:cViewPr varScale="1">
        <p:scale>
          <a:sx n="120" d="100"/>
          <a:sy n="120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4100-5FFA-4FDF-BA10-195EFE895E7E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0E208-F31D-4064-8F87-DC3E006D25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03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I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0E208-F31D-4064-8F87-DC3E006D255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78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0E208-F31D-4064-8F87-DC3E006D255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00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31362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1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Statistiques, prospectives et planification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Exhaustivité, disponibilité et fiabilité des données statistiques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67946" y="3990079"/>
            <a:ext cx="1032201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Couverture des données des finances publiques selon le Manuel des Statistiques de finances publiques</a:t>
            </a:r>
            <a:br>
              <a:rPr lang="fr-FR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fr-FR" sz="28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Côte-d'Ivoire </a:t>
            </a:r>
            <a:r>
              <a:rPr lang="fr-FR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endParaRPr lang="en-US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344129" y="5785906"/>
            <a:ext cx="1157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 Yacouba FOFANA, Chef de service à la sous-Direction des Politiques et Finances Publiques/ Direction Générale de l’Economie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C4F6A3-FBE0-9D0C-D46B-E3616B1DD482}"/>
              </a:ext>
            </a:extLst>
          </p:cNvPr>
          <p:cNvSpPr/>
          <p:nvPr/>
        </p:nvSpPr>
        <p:spPr>
          <a:xfrm>
            <a:off x="528078" y="953231"/>
            <a:ext cx="11135844" cy="7310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</a:pPr>
            <a:r>
              <a:rPr lang="fr-FR" altLang="fr-FR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5-Prise en compte des opérations en nature</a:t>
            </a:r>
          </a:p>
          <a:p>
            <a:pPr marL="4572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</a:pPr>
            <a:endParaRPr lang="fr-FR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2900" lvl="2" indent="-342900" algn="just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d’une méthodologie pour l’estimation des avantages en nature liés aux véhicules de fonction à partir des statistiques de la Direction du Patrimoine de l’Etat (DPE) sur les véhicules de fonction,</a:t>
            </a:r>
          </a:p>
          <a:p>
            <a:pPr marL="972900" lvl="2" indent="-342900" algn="just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Démarrage des travaux pour la prise en compte des avantages en nature liés aux logements de fonction (cas des casernes militaires).</a:t>
            </a:r>
          </a:p>
          <a:p>
            <a:pPr marL="4572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</a:pPr>
            <a:endParaRPr lang="fr-FR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  <a:buFont typeface="Wingdings" panose="05000000000000000000" pitchFamily="2" charset="2"/>
              <a:buChar char="v"/>
            </a:pPr>
            <a:endParaRPr lang="fr-FR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  <a:buFont typeface="Wingdings" panose="05000000000000000000" pitchFamily="2" charset="2"/>
              <a:buChar char="v"/>
            </a:pPr>
            <a:endParaRPr lang="fr-FR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  <a:buFont typeface="Wingdings" panose="05000000000000000000" pitchFamily="2" charset="2"/>
              <a:buChar char="v"/>
            </a:pPr>
            <a:endParaRPr lang="fr-FR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  <a:buFont typeface="Wingdings" panose="05000000000000000000" pitchFamily="2" charset="2"/>
              <a:buChar char="v"/>
            </a:pPr>
            <a:endParaRPr lang="fr-FR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</a:pPr>
            <a:endParaRPr lang="fr-FR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0BA047F9-FB0E-2F73-6D6E-832D473D465C}"/>
              </a:ext>
            </a:extLst>
          </p:cNvPr>
          <p:cNvSpPr txBox="1">
            <a:spLocks/>
          </p:cNvSpPr>
          <p:nvPr/>
        </p:nvSpPr>
        <p:spPr>
          <a:xfrm>
            <a:off x="528078" y="212551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b="1" kern="0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II- Etat d’avancement</a:t>
            </a:r>
            <a:endParaRPr lang="fr-FR" kern="0" dirty="0">
              <a:solidFill>
                <a:srgbClr val="C86A24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2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104A039B-73A9-661C-5CCD-FAC4CA45427E}"/>
              </a:ext>
            </a:extLst>
          </p:cNvPr>
          <p:cNvSpPr txBox="1">
            <a:spLocks/>
          </p:cNvSpPr>
          <p:nvPr/>
        </p:nvSpPr>
        <p:spPr>
          <a:xfrm>
            <a:off x="528078" y="184415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b="1" kern="0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III- Difficultés</a:t>
            </a:r>
            <a:endParaRPr lang="fr-FR" kern="0" dirty="0">
              <a:solidFill>
                <a:srgbClr val="C86A24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051AE9-94F5-C588-01CE-62B93CDED356}"/>
              </a:ext>
            </a:extLst>
          </p:cNvPr>
          <p:cNvSpPr txBox="1"/>
          <p:nvPr/>
        </p:nvSpPr>
        <p:spPr>
          <a:xfrm>
            <a:off x="528078" y="1089823"/>
            <a:ext cx="1062110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difficultés qui freinent la mise en œuvre efficiente des SFP selon le MSFP 2001/2014 sont de plusieurs ordres:</a:t>
            </a:r>
          </a:p>
          <a:p>
            <a:pPr algn="just"/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niveau de la prise en compte de certaines natures d'opérations, difficultés de prise en compte:</a:t>
            </a:r>
          </a:p>
          <a:p>
            <a:pPr lvl="2" algn="just">
              <a:buClr>
                <a:srgbClr val="0070C0"/>
              </a:buClr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des stocks et du capital fixe dans l’élaboration du compte de patrimoine, </a:t>
            </a:r>
          </a:p>
          <a:p>
            <a:pPr lvl="2" algn="just">
              <a:buClr>
                <a:srgbClr val="0070C0"/>
              </a:buClr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la consommation du capital fixe, </a:t>
            </a:r>
          </a:p>
          <a:p>
            <a:pPr lvl="2" algn="just">
              <a:buClr>
                <a:srgbClr val="0070C0"/>
              </a:buClr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 les autres flux économiques, </a:t>
            </a:r>
          </a:p>
          <a:p>
            <a:pPr lvl="2" algn="just">
              <a:buClr>
                <a:srgbClr val="0070C0"/>
              </a:buClr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(iv) des opérations non monétaires notamment les logements de fonction,</a:t>
            </a:r>
          </a:p>
          <a:p>
            <a:pPr lvl="2" algn="just">
              <a:buClr>
                <a:srgbClr val="0070C0"/>
              </a:buClr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 des droits constatés dans l’enregistrement des recettes ;</a:t>
            </a: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+mj-lt"/>
              <a:buAutoNum type="arabicPeriod"/>
            </a:pPr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</a:pPr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</a:pPr>
            <a:endParaRPr lang="fr-F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0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7B39073-BE95-A90A-551A-AE4AC94DDCCF}"/>
              </a:ext>
            </a:extLst>
          </p:cNvPr>
          <p:cNvSpPr txBox="1">
            <a:spLocks/>
          </p:cNvSpPr>
          <p:nvPr/>
        </p:nvSpPr>
        <p:spPr>
          <a:xfrm>
            <a:off x="347144" y="2344993"/>
            <a:ext cx="11316778" cy="451300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buClr>
                <a:srgbClr val="0070C0"/>
              </a:buClr>
              <a:buFont typeface="+mj-lt"/>
              <a:buAutoNum type="arabicPeriod" startAt="2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Absence de cadre formel de transmission des données primaires dans les délais;</a:t>
            </a:r>
          </a:p>
          <a:p>
            <a:pPr marL="514350" lvl="0" indent="-514350" algn="just">
              <a:buClr>
                <a:srgbClr val="0070C0"/>
              </a:buClr>
              <a:buFont typeface="+mj-lt"/>
              <a:buAutoNum type="arabicPeriod" startAt="3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Besoin en renforcement des capacités </a:t>
            </a:r>
          </a:p>
          <a:p>
            <a:pPr lvl="2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des producteurs de données primaires et des points focaux des structures concernées sur les normes et principe du MSFP 2014</a:t>
            </a:r>
          </a:p>
          <a:p>
            <a:pPr lvl="2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des compilateurs pour l’exploitation des données comptables</a:t>
            </a:r>
          </a:p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1C41EC20-F614-950B-8421-AE1D46D5E20F}"/>
              </a:ext>
            </a:extLst>
          </p:cNvPr>
          <p:cNvSpPr txBox="1">
            <a:spLocks/>
          </p:cNvSpPr>
          <p:nvPr/>
        </p:nvSpPr>
        <p:spPr>
          <a:xfrm>
            <a:off x="528078" y="184415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b="1" kern="0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III- Difficultés</a:t>
            </a:r>
            <a:endParaRPr lang="fr-FR" kern="0" dirty="0">
              <a:solidFill>
                <a:srgbClr val="C86A24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8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CF285F-6E6C-4C8F-1E8F-26D0400603B3}"/>
              </a:ext>
            </a:extLst>
          </p:cNvPr>
          <p:cNvSpPr txBox="1"/>
          <p:nvPr/>
        </p:nvSpPr>
        <p:spPr>
          <a:xfrm>
            <a:off x="374312" y="1461482"/>
            <a:ext cx="11627352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 un acte officiel pour améliorer la circulation des données (CCM ou arrêté ministériel);</a:t>
            </a:r>
          </a:p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Accélérer le processus d’élaboration du </a:t>
            </a: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de patrimoine/balance d’ouverture;</a:t>
            </a:r>
          </a:p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la coopération avec l’INS pour une harmonisation </a:t>
            </a: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calcul de la Consommation de Capital Fixe (CCF);</a:t>
            </a:r>
          </a:p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Démarrage de la production des recettes sur la base </a:t>
            </a: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droits constatés en début d’année 2024;</a:t>
            </a:r>
          </a:p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Étendre progressivement la couverture </a:t>
            </a: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opérations non monétaire </a:t>
            </a: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d’autres unités d’administrations publiques;</a:t>
            </a: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A4423EA0-44C3-6BD2-A8C1-317C2B0023D1}"/>
              </a:ext>
            </a:extLst>
          </p:cNvPr>
          <p:cNvSpPr txBox="1">
            <a:spLocks/>
          </p:cNvSpPr>
          <p:nvPr/>
        </p:nvSpPr>
        <p:spPr>
          <a:xfrm>
            <a:off x="471882" y="245125"/>
            <a:ext cx="11294560" cy="648874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None/>
              <a:defRPr/>
            </a:pPr>
            <a:r>
              <a:rPr lang="fr-FR" sz="4000" b="1" kern="0" dirty="0">
                <a:solidFill>
                  <a:srgbClr val="D47126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IV- Recommandations </a:t>
            </a:r>
          </a:p>
        </p:txBody>
      </p:sp>
    </p:spTree>
    <p:extLst>
      <p:ext uri="{BB962C8B-B14F-4D97-AF65-F5344CB8AC3E}">
        <p14:creationId xmlns:p14="http://schemas.microsoft.com/office/powerpoint/2010/main" val="54802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CF285F-6E6C-4C8F-1E8F-26D0400603B3}"/>
              </a:ext>
            </a:extLst>
          </p:cNvPr>
          <p:cNvSpPr txBox="1"/>
          <p:nvPr/>
        </p:nvSpPr>
        <p:spPr>
          <a:xfrm>
            <a:off x="305486" y="1559184"/>
            <a:ext cx="11627352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Associer le TOFE des Entreprises publiques et procéder à la consolidation;</a:t>
            </a:r>
          </a:p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Elaborer un planning de formation des producteurs et compilateurs des SFP;</a:t>
            </a:r>
          </a:p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Redéfinir </a:t>
            </a: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critères de convergence</a:t>
            </a: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 de nouveaux seuils d’évaluation) compatibles avec les changements de certains soldes induits par la production du TOFE selon le  MSFP 2001/2014;</a:t>
            </a:r>
          </a:p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Réduire le mouvement des effectifs des compilateurs des SFP;</a:t>
            </a:r>
          </a:p>
          <a:p>
            <a:pPr marL="306000" indent="-306000" algn="just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les agrégats et soldes issus du TOFE base MSFP 2014, pour le suivi et l’analyse des opérations financières (base expérimentale)</a:t>
            </a: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A4423EA0-44C3-6BD2-A8C1-317C2B0023D1}"/>
              </a:ext>
            </a:extLst>
          </p:cNvPr>
          <p:cNvSpPr txBox="1">
            <a:spLocks/>
          </p:cNvSpPr>
          <p:nvPr/>
        </p:nvSpPr>
        <p:spPr>
          <a:xfrm>
            <a:off x="471882" y="245125"/>
            <a:ext cx="11294560" cy="648874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Font typeface="Arial" panose="020B0604020202020204" pitchFamily="34" charset="0"/>
              <a:buNone/>
              <a:defRPr/>
            </a:pPr>
            <a:r>
              <a:rPr lang="fr-FR" sz="4000" b="1" kern="0" dirty="0">
                <a:solidFill>
                  <a:srgbClr val="D47126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IV- Recommandations </a:t>
            </a:r>
          </a:p>
        </p:txBody>
      </p:sp>
    </p:spTree>
    <p:extLst>
      <p:ext uri="{BB962C8B-B14F-4D97-AF65-F5344CB8AC3E}">
        <p14:creationId xmlns:p14="http://schemas.microsoft.com/office/powerpoint/2010/main" val="6661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603035-13BB-FBD1-6C3E-E126EA0BEC86}"/>
              </a:ext>
            </a:extLst>
          </p:cNvPr>
          <p:cNvSpPr txBox="1">
            <a:spLocks/>
          </p:cNvSpPr>
          <p:nvPr/>
        </p:nvSpPr>
        <p:spPr>
          <a:xfrm>
            <a:off x="528078" y="268820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LA PRESENTATION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B22B2A-F6AD-73FA-1697-DFF0776A0CA4}"/>
              </a:ext>
            </a:extLst>
          </p:cNvPr>
          <p:cNvSpPr txBox="1">
            <a:spLocks/>
          </p:cNvSpPr>
          <p:nvPr/>
        </p:nvSpPr>
        <p:spPr>
          <a:xfrm>
            <a:off x="799611" y="1079672"/>
            <a:ext cx="10864311" cy="4097073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sz="2800" b="1" kern="0" dirty="0"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I- Contexte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sz="2800" b="1" kern="0" dirty="0"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II- Etat d’avancement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sz="2800" b="1" kern="0" dirty="0"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III- Difficultés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sz="2800" b="1" kern="0" dirty="0"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IV-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A2495B8-92C1-CCDC-ADAF-41E67CD23332}"/>
              </a:ext>
            </a:extLst>
          </p:cNvPr>
          <p:cNvSpPr txBox="1">
            <a:spLocks/>
          </p:cNvSpPr>
          <p:nvPr/>
        </p:nvSpPr>
        <p:spPr>
          <a:xfrm>
            <a:off x="416361" y="1573272"/>
            <a:ext cx="11000078" cy="541769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Manuel de Statistiques des Finances Publiques (MSFP 2001/2014) est le cadre spécialisé de statistiques macroéconomiques, destiné à servir les besoins de l’analyse fiscale et budgétaire;</a:t>
            </a:r>
          </a:p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niveau international, plusieurs évènements ont  précédé son adoption :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Dégradation des déficits budgétaires et accroissement des niveaux de dettes publiques suite aux différentes crises financières 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Besoin de disposer de données comparables au niveau international qui permettent la détection précoce des sources de vulnérabilité et l’adoption de mesures correctrices appropriées; 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niveau régional, la mise en œuvre du manuel 2001/2014, s’est traduite par l’adoption,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par l’UEMOA, en 2009 de six (06) directives, dont la Directive n°10/CM/UEMOA du 26 juin 2009 portant Tableau des Opérations Financières de l’Etat (TOFE)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9D0B3D53-3D25-0D18-835A-6C0A2C11BF0F}"/>
              </a:ext>
            </a:extLst>
          </p:cNvPr>
          <p:cNvSpPr txBox="1">
            <a:spLocks/>
          </p:cNvSpPr>
          <p:nvPr/>
        </p:nvSpPr>
        <p:spPr>
          <a:xfrm>
            <a:off x="528078" y="296956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CONTEXTE</a:t>
            </a:r>
          </a:p>
        </p:txBody>
      </p:sp>
    </p:spTree>
    <p:extLst>
      <p:ext uri="{BB962C8B-B14F-4D97-AF65-F5344CB8AC3E}">
        <p14:creationId xmlns:p14="http://schemas.microsoft.com/office/powerpoint/2010/main" val="121205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A2495B8-92C1-CCDC-ADAF-41E67CD23332}"/>
              </a:ext>
            </a:extLst>
          </p:cNvPr>
          <p:cNvSpPr txBox="1">
            <a:spLocks/>
          </p:cNvSpPr>
          <p:nvPr/>
        </p:nvSpPr>
        <p:spPr>
          <a:xfrm>
            <a:off x="268058" y="1891982"/>
            <a:ext cx="11000078" cy="4966018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La Directive n°10/CM/UEMOA du 26 juin 2009 portant TOFE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recommande de :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de produire un cadre analytique complet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(TOFE Elargi, compte de patrimoine, situations des autres flux économiques et de trésorerie) ; 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d’enregistrer les opérations financières de l’Etat sur la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base des droits et obligations constatés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élargir le champ du TOFE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à toutes les unités du secteur des Administrations publiques ;   </a:t>
            </a: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transactions non monétaires dans les SFP, dont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les avantages en nature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dans la rémunération des salariés</a:t>
            </a: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mettre en place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un Cadre d’Analyse Minimum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qui devrait être une étape transitoire à la mise en œuvre intégrale des dispositions de la directive,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9D0B3D53-3D25-0D18-835A-6C0A2C11BF0F}"/>
              </a:ext>
            </a:extLst>
          </p:cNvPr>
          <p:cNvSpPr txBox="1">
            <a:spLocks/>
          </p:cNvSpPr>
          <p:nvPr/>
        </p:nvSpPr>
        <p:spPr>
          <a:xfrm>
            <a:off x="528078" y="268821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CONTEXTE</a:t>
            </a:r>
          </a:p>
        </p:txBody>
      </p:sp>
    </p:spTree>
    <p:extLst>
      <p:ext uri="{BB962C8B-B14F-4D97-AF65-F5344CB8AC3E}">
        <p14:creationId xmlns:p14="http://schemas.microsoft.com/office/powerpoint/2010/main" val="69717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C3B4B94-0503-8A00-7C62-3D73B2C1F032}"/>
              </a:ext>
            </a:extLst>
          </p:cNvPr>
          <p:cNvSpPr txBox="1">
            <a:spLocks/>
          </p:cNvSpPr>
          <p:nvPr/>
        </p:nvSpPr>
        <p:spPr>
          <a:xfrm>
            <a:off x="528078" y="268820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sz="4000" b="1" kern="0" dirty="0">
                <a:solidFill>
                  <a:srgbClr val="C86A24"/>
                </a:solidFill>
                <a:latin typeface="Century Gothic" panose="020B0502020202020204" pitchFamily="34" charset="0"/>
                <a:cs typeface="Arial" charset="0"/>
                <a:sym typeface="Times New Roman" pitchFamily="18" charset="0"/>
              </a:rPr>
              <a:t>II- Etat d’avancement</a:t>
            </a:r>
            <a:endParaRPr lang="fr-FR" sz="3600" kern="0" dirty="0">
              <a:solidFill>
                <a:srgbClr val="C86A24"/>
              </a:solidFill>
              <a:latin typeface="Century Gothic" panose="020B0502020202020204" pitchFamily="34" charset="0"/>
              <a:cs typeface="Arial" charset="0"/>
              <a:sym typeface="Times New Roman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7FC36-5084-68DD-861E-CB2EAAAF8D1C}"/>
              </a:ext>
            </a:extLst>
          </p:cNvPr>
          <p:cNvSpPr txBox="1">
            <a:spLocks/>
          </p:cNvSpPr>
          <p:nvPr/>
        </p:nvSpPr>
        <p:spPr>
          <a:xfrm>
            <a:off x="634307" y="1394851"/>
            <a:ext cx="11029615" cy="4856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avancées au niveau de la mise en œuvre du MSFP 2001/2004 couvrent 5 axes :</a:t>
            </a:r>
          </a:p>
          <a:p>
            <a:pPr algn="just">
              <a:buClr>
                <a:srgbClr val="0070C0"/>
              </a:buClr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Institutionnel;</a:t>
            </a:r>
          </a:p>
          <a:p>
            <a:pPr algn="just">
              <a:buClr>
                <a:srgbClr val="0070C0"/>
              </a:buClr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Opérationnel ;</a:t>
            </a:r>
          </a:p>
          <a:p>
            <a:pPr algn="just">
              <a:buClr>
                <a:srgbClr val="0070C0"/>
              </a:buClr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Production du cadre d’analyse minimum;</a:t>
            </a:r>
          </a:p>
          <a:p>
            <a:pPr algn="just">
              <a:buClr>
                <a:srgbClr val="0070C0"/>
              </a:buClr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Elargissement du champ du TOFE;</a:t>
            </a:r>
          </a:p>
          <a:p>
            <a:pPr algn="just">
              <a:buClr>
                <a:srgbClr val="0070C0"/>
              </a:buClr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Prise en compte des opérations en nature .</a:t>
            </a:r>
          </a:p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2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C3B4B94-0503-8A00-7C62-3D73B2C1F032}"/>
              </a:ext>
            </a:extLst>
          </p:cNvPr>
          <p:cNvSpPr txBox="1">
            <a:spLocks/>
          </p:cNvSpPr>
          <p:nvPr/>
        </p:nvSpPr>
        <p:spPr>
          <a:xfrm>
            <a:off x="528078" y="268820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b="1" kern="0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II- Etat d’avancement</a:t>
            </a:r>
            <a:endParaRPr lang="fr-FR" kern="0" dirty="0">
              <a:solidFill>
                <a:srgbClr val="C86A24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7FC36-5084-68DD-861E-CB2EAAAF8D1C}"/>
              </a:ext>
            </a:extLst>
          </p:cNvPr>
          <p:cNvSpPr txBox="1">
            <a:spLocks/>
          </p:cNvSpPr>
          <p:nvPr/>
        </p:nvSpPr>
        <p:spPr>
          <a:xfrm>
            <a:off x="634307" y="1394851"/>
            <a:ext cx="11029615" cy="4856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defTabSz="91440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85229"/>
              </a:buClr>
              <a:buSzTx/>
              <a:buFont typeface="Wingdings 2" panose="05020102010507070707" pitchFamily="18" charset="2"/>
              <a:buNone/>
              <a:defRPr/>
            </a:pPr>
            <a:r>
              <a:rPr lang="fr-FR" altLang="fr-FR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Au niveau institutionnel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fr-FR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Transposition de la directive de l’UEMOA par décret « N°2014-419 du 09 juillet 2014 portant Tableau des Opérations Financières de l’Etat » ;</a:t>
            </a:r>
          </a:p>
          <a:p>
            <a:pPr algn="just">
              <a:buClr>
                <a:srgbClr val="0070C0"/>
              </a:buClr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Prise de l’arrêté interministériel N°046/MEF/SEPMBPE du 31 janvier 2018, créant le Comité de Suivi des Politiques et des Statistiques de Finances Publiques (Comité PSFP). </a:t>
            </a:r>
          </a:p>
        </p:txBody>
      </p:sp>
    </p:spTree>
    <p:extLst>
      <p:ext uri="{BB962C8B-B14F-4D97-AF65-F5344CB8AC3E}">
        <p14:creationId xmlns:p14="http://schemas.microsoft.com/office/powerpoint/2010/main" val="300888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70BA77C-FD76-C1CC-E560-F305F63B8A11}"/>
              </a:ext>
            </a:extLst>
          </p:cNvPr>
          <p:cNvSpPr txBox="1">
            <a:spLocks/>
          </p:cNvSpPr>
          <p:nvPr/>
        </p:nvSpPr>
        <p:spPr>
          <a:xfrm>
            <a:off x="581025" y="878656"/>
            <a:ext cx="11029950" cy="57386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 algn="just">
              <a:lnSpc>
                <a:spcPts val="2300"/>
              </a:lnSpc>
              <a:buClr>
                <a:srgbClr val="A85229"/>
              </a:buClr>
              <a:buFont typeface="Arial" panose="020B0604020202020204" pitchFamily="34" charset="0"/>
              <a:buNone/>
            </a:pPr>
            <a:endParaRPr lang="fr-FR" altLang="fr-F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ts val="2300"/>
              </a:lnSpc>
              <a:buClr>
                <a:srgbClr val="A85229"/>
              </a:buClr>
              <a:buFont typeface="Arial" panose="020B0604020202020204" pitchFamily="34" charset="0"/>
              <a:buNone/>
            </a:pPr>
            <a:r>
              <a:rPr lang="fr-FR" alt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fr-FR" altLang="fr-FR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niveau opérationnel</a:t>
            </a:r>
            <a:endParaRPr lang="fr-FR" altLang="fr-FR" sz="2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 eaLnBrk="0" hangingPunc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L’Etat central budgétaire </a:t>
            </a: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constitué de tous les Ministères, les Secrétariats d’Etat, et les Institutions ;</a:t>
            </a:r>
          </a:p>
          <a:p>
            <a:pPr marL="285750" lvl="1" indent="-285750" algn="just" eaLnBrk="0" hangingPunc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extra-budgétaires </a:t>
            </a: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composés des Etablissements Publics Nationaux et des sociétés et entreprises publiques dont les recettes propres ne couvrent pas 60% de leur fonctionnement); sur cette base 11 sociétés publiques ont déjà été reclassées comme unités extrabudgétaires.</a:t>
            </a:r>
          </a:p>
          <a:p>
            <a:pPr marL="285750" lvl="1" indent="-285750" algn="just" eaLnBrk="0" hangingPunc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caisses de sécurité sociale </a:t>
            </a: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composées de la CNPS, la CGRAE et de la CNAM ;  </a:t>
            </a:r>
          </a:p>
          <a:p>
            <a:pPr marL="285750" lvl="1" indent="-285750" algn="just" eaLnBrk="0" hangingPunc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administrations locales </a:t>
            </a: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composées des Communes, des régions  et  des districts autonomes ;</a:t>
            </a:r>
          </a:p>
          <a:p>
            <a:pPr marL="285750" lvl="1" indent="-285750" algn="just" eaLnBrk="0" hangingPunc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sociétés publiques</a:t>
            </a:r>
            <a:r>
              <a:rPr lang="fr-F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80F3A287-7B91-2FE3-7C2F-D201A4898139}"/>
              </a:ext>
            </a:extLst>
          </p:cNvPr>
          <p:cNvSpPr txBox="1">
            <a:spLocks/>
          </p:cNvSpPr>
          <p:nvPr/>
        </p:nvSpPr>
        <p:spPr>
          <a:xfrm>
            <a:off x="528078" y="240686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b="1" kern="0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II- Etat d’avancement</a:t>
            </a:r>
            <a:endParaRPr lang="fr-FR" kern="0" dirty="0">
              <a:solidFill>
                <a:srgbClr val="C86A24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1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699D1E8-8E51-7102-A0B4-C155AB286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67117"/>
              </p:ext>
            </p:extLst>
          </p:nvPr>
        </p:nvGraphicFramePr>
        <p:xfrm>
          <a:off x="528078" y="1711479"/>
          <a:ext cx="11170003" cy="5146521"/>
        </p:xfrm>
        <a:graphic>
          <a:graphicData uri="http://schemas.openxmlformats.org/drawingml/2006/table">
            <a:tbl>
              <a:tblPr firstRow="1" bandRow="1"/>
              <a:tblGrid>
                <a:gridCol w="32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4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0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2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Tableaux du CAM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7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Etat</a:t>
                      </a:r>
                      <a:r>
                        <a:rPr lang="fr-FR" sz="20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d’exécution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7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7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TOFE</a:t>
                      </a:r>
                      <a:r>
                        <a:rPr lang="fr-FR" sz="2000" b="1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l’Etat central Budgétaire en version MSFP 2014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Données annuelles : 2015 à 2022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production trimestrielle a démarré</a:t>
                      </a:r>
                      <a:r>
                        <a:rPr lang="fr-FR" sz="2000" b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Produit à partir des données extracomptables.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3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 des flux de Trésorerie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Données annuelles : 2015 à 2022</a:t>
                      </a:r>
                    </a:p>
                    <a:p>
                      <a:pPr marL="0" algn="l" defTabSz="457200" rtl="0" eaLnBrk="1" latinLnBrk="0" hangingPunct="1"/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La production trimestrielle a démarré</a:t>
                      </a:r>
                      <a:r>
                        <a:rPr lang="fr-FR" sz="2000" b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en 2022</a:t>
                      </a:r>
                      <a:endParaRPr lang="fr-FR" sz="200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 du Tableau annuel/trimestrielle à partir des données de DGTCP(DDPD).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7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 des actifs financiers et des passifs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Données annuelles : 2015 à 2022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La production trimestrielle a démarré</a:t>
                      </a:r>
                      <a:r>
                        <a:rPr lang="fr-FR" sz="2000" b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 en</a:t>
                      </a:r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 2021</a:t>
                      </a:r>
                      <a:endParaRPr lang="fr-FR" sz="200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latinLnBrk="0" hangingPunct="1"/>
                      <a:endParaRPr lang="fr-FR" sz="2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 à partir des données de la DGPE/ DGTCP.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3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</a:t>
                      </a:r>
                      <a:r>
                        <a:rPr lang="fr-FR" sz="2000" b="1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situation de la dette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Données annuelles : 2015 à 2022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La production trimestrielle a démarré</a:t>
                      </a:r>
                      <a:r>
                        <a:rPr lang="fr-FR" sz="2000" b="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 en</a:t>
                      </a:r>
                      <a:r>
                        <a:rPr lang="fr-FR" sz="20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 2021</a:t>
                      </a:r>
                      <a:endParaRPr lang="fr-FR" sz="200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20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 à partir de données annuelles/trimestrielle de la DGTCP/DDPD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E5BBF7-95DD-87E4-5F99-9251C8383510}"/>
              </a:ext>
            </a:extLst>
          </p:cNvPr>
          <p:cNvSpPr/>
          <p:nvPr/>
        </p:nvSpPr>
        <p:spPr>
          <a:xfrm>
            <a:off x="1443886" y="1163325"/>
            <a:ext cx="8837356" cy="395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</a:pPr>
            <a:r>
              <a:rPr lang="fr-FR" altLang="fr-FR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Production du Cadre d’Analyse Minimum (CAM)</a:t>
            </a:r>
            <a:endParaRPr lang="fr-FR" sz="2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7362A649-FB3B-C6EF-7881-481441252337}"/>
              </a:ext>
            </a:extLst>
          </p:cNvPr>
          <p:cNvSpPr txBox="1">
            <a:spLocks/>
          </p:cNvSpPr>
          <p:nvPr/>
        </p:nvSpPr>
        <p:spPr>
          <a:xfrm>
            <a:off x="528078" y="198483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b="1" kern="0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II- Etat d’avancement</a:t>
            </a:r>
            <a:endParaRPr lang="fr-FR" kern="0" dirty="0">
              <a:solidFill>
                <a:srgbClr val="C86A24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5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C6D898C-9619-5BDF-8368-0ECB2147F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26302"/>
              </p:ext>
            </p:extLst>
          </p:nvPr>
        </p:nvGraphicFramePr>
        <p:xfrm>
          <a:off x="481781" y="1555099"/>
          <a:ext cx="11252394" cy="4846320"/>
        </p:xfrm>
        <a:graphic>
          <a:graphicData uri="http://schemas.openxmlformats.org/drawingml/2006/table">
            <a:tbl>
              <a:tblPr firstRow="1" bandRow="1"/>
              <a:tblGrid>
                <a:gridCol w="203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1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Unités</a:t>
                      </a:r>
                      <a:r>
                        <a:rPr lang="fr-FR" sz="1800" b="1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institutionnelles</a:t>
                      </a:r>
                      <a:endParaRPr lang="fr-FR" sz="18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7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Etat</a:t>
                      </a:r>
                      <a:r>
                        <a:rPr lang="fr-FR" sz="1800" b="1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d’exécution</a:t>
                      </a:r>
                      <a:endParaRPr lang="fr-FR" sz="18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7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Observations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Caisses de </a:t>
                      </a: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"/>
                          <a:cs typeface="Arial"/>
                        </a:rPr>
                        <a:t>sécurité sociale </a:t>
                      </a:r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(CNPS)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1800" b="0" kern="1200" dirty="0">
                          <a:solidFill>
                            <a:schemeClr val="tx2"/>
                          </a:solidFill>
                          <a:latin typeface="+mj-lt"/>
                          <a:ea typeface=""/>
                          <a:cs typeface="Arial"/>
                        </a:rPr>
                        <a:t>Données annuelles </a:t>
                      </a:r>
                      <a:r>
                        <a:rPr lang="fr-FR" sz="1800" b="0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2015-2021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fr-FR" sz="1800" b="0" kern="12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Produit à partir des états financiers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5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Unités</a:t>
                      </a:r>
                      <a:r>
                        <a:rPr lang="fr-FR" sz="1800" b="1" baseline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extrabudgétaires (EPN, ISBL, etc.)</a:t>
                      </a:r>
                      <a:endParaRPr lang="fr-FR" sz="18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Donnée annuelle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TOF des EPN : 2015 à 2022.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TOF de 11 autres unités extrabudgétaires ; 2018 à 2020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fr-FR" sz="1800" b="0" kern="12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Produit à partir de la Balance consolidée (EPN) et des états financiers (pour les 11 autres unités : </a:t>
                      </a:r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CCC, FER, FODI, ANSUT, AGEF, AIGF, ONEP, SODEFOR, ANARE, ONAD et RTI).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18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Collectivités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TOF ; de 2018 à 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Produit à partir de la Balance consolidée</a:t>
                      </a:r>
                    </a:p>
                    <a:p>
                      <a:endParaRPr lang="fr-FR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8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Sociétés publiques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TOF 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Produit</a:t>
                      </a:r>
                      <a:r>
                        <a:rPr lang="fr-FR" sz="1800" b="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à partir </a:t>
                      </a:r>
                      <a:r>
                        <a:rPr lang="fr-FR" sz="18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de états financiers /balance générale de </a:t>
                      </a:r>
                      <a:r>
                        <a:rPr lang="fr-FR" sz="1800" dirty="0">
                          <a:solidFill>
                            <a:schemeClr val="tx2"/>
                          </a:solidFill>
                        </a:rPr>
                        <a:t>quatre (04) d’entre elles </a:t>
                      </a:r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( SIR, PETROCI, Air Côte D’Ivoire, CI-ENERGIES).</a:t>
                      </a:r>
                    </a:p>
                    <a:p>
                      <a:endParaRPr lang="fr-FR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5093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963CB2A-D30B-3C4B-DCFA-627AEC0E8973}"/>
              </a:ext>
            </a:extLst>
          </p:cNvPr>
          <p:cNvSpPr/>
          <p:nvPr/>
        </p:nvSpPr>
        <p:spPr>
          <a:xfrm>
            <a:off x="3095554" y="1163325"/>
            <a:ext cx="5534015" cy="408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just" defTabSz="914400">
              <a:lnSpc>
                <a:spcPts val="2300"/>
              </a:lnSpc>
              <a:spcBef>
                <a:spcPct val="0"/>
              </a:spcBef>
              <a:buClr>
                <a:srgbClr val="514A40"/>
              </a:buClr>
            </a:pPr>
            <a:r>
              <a:rPr lang="fr-FR" altLang="fr-FR" sz="2800" b="1" u="sng" dirty="0">
                <a:solidFill>
                  <a:srgbClr val="0070C0"/>
                </a:solidFill>
              </a:rPr>
              <a:t>4-Elargissement du champ du TOFE</a:t>
            </a:r>
            <a:endParaRPr lang="fr-FR" sz="2800" b="1" u="sng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EC8D7F58-6026-0BC6-328E-7F2E514F8496}"/>
              </a:ext>
            </a:extLst>
          </p:cNvPr>
          <p:cNvSpPr txBox="1">
            <a:spLocks/>
          </p:cNvSpPr>
          <p:nvPr/>
        </p:nvSpPr>
        <p:spPr>
          <a:xfrm>
            <a:off x="528078" y="240686"/>
            <a:ext cx="11135844" cy="637970"/>
          </a:xfrm>
          <a:prstGeom prst="rect">
            <a:avLst/>
          </a:prstGeom>
          <a:gradFill flip="none" rotWithShape="1">
            <a:gsLst>
              <a:gs pos="0">
                <a:srgbClr val="C86A24">
                  <a:tint val="66000"/>
                  <a:satMod val="160000"/>
                </a:srgbClr>
              </a:gs>
              <a:gs pos="50000">
                <a:srgbClr val="C86A24">
                  <a:tint val="44500"/>
                  <a:satMod val="160000"/>
                </a:srgbClr>
              </a:gs>
              <a:gs pos="100000">
                <a:srgbClr val="C86A2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666666"/>
              </a:buClr>
              <a:buSzTx/>
              <a:buNone/>
              <a:defRPr/>
            </a:pPr>
            <a:r>
              <a:rPr lang="fr-FR" b="1" kern="0" dirty="0">
                <a:solidFill>
                  <a:srgbClr val="C86A24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II- Etat d’avancement</a:t>
            </a:r>
            <a:endParaRPr lang="fr-FR" kern="0" dirty="0">
              <a:solidFill>
                <a:srgbClr val="C86A24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7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1216</Words>
  <Application>Microsoft Macintosh PowerPoint</Application>
  <PresentationFormat>Widescreen</PresentationFormat>
  <Paragraphs>142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Century Gothic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Jerome Dendura</cp:lastModifiedBy>
  <cp:revision>47</cp:revision>
  <dcterms:created xsi:type="dcterms:W3CDTF">2023-11-05T21:43:48Z</dcterms:created>
  <dcterms:modified xsi:type="dcterms:W3CDTF">2023-11-14T15:24:03Z</dcterms:modified>
</cp:coreProperties>
</file>